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8.xml" ContentType="application/vnd.openxmlformats-officedocument.drawingml.chartshapes+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19.xml" ContentType="application/vnd.openxmlformats-officedocument.drawingml.chartshapes+xml"/>
  <Override PartName="/ppt/notesSlides/notesSlide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drawings/drawing21.xml" ContentType="application/vnd.openxmlformats-officedocument.drawingml.chartshapes+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2.xml" ContentType="application/vnd.openxmlformats-officedocument.drawingml.chartshapes+xml"/>
  <Override PartName="/ppt/notesSlides/notesSlide2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4.xml" ContentType="application/vnd.openxmlformats-officedocument.drawingml.chartshapes+xml"/>
  <Override PartName="/ppt/notesSlides/notesSlide2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2.xml" ContentType="application/vnd.openxmlformats-officedocument.themeOverride+xml"/>
  <Override PartName="/ppt/drawings/drawing25.xml" ContentType="application/vnd.openxmlformats-officedocument.drawingml.chartshapes+xml"/>
  <Override PartName="/ppt/notesSlides/notesSlide2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3.xml" ContentType="application/vnd.openxmlformats-officedocument.themeOverride+xml"/>
  <Override PartName="/ppt/drawings/drawing26.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4.xml" ContentType="application/vnd.openxmlformats-officedocument.themeOverride+xml"/>
  <Override PartName="/ppt/drawings/drawing27.xml" ContentType="application/vnd.openxmlformats-officedocument.drawingml.chartshapes+xml"/>
  <Override PartName="/ppt/notesSlides/notesSlide2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5.xml" ContentType="application/vnd.openxmlformats-officedocument.themeOverride+xml"/>
  <Override PartName="/ppt/drawings/drawing28.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6.xml" ContentType="application/vnd.openxmlformats-officedocument.themeOverride+xml"/>
  <Override PartName="/ppt/drawings/drawing29.xml" ContentType="application/vnd.openxmlformats-officedocument.drawingml.chartshapes+xml"/>
  <Override PartName="/ppt/notesSlides/notesSlide2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7.xml" ContentType="application/vnd.openxmlformats-officedocument.themeOverride+xml"/>
  <Override PartName="/ppt/drawings/drawing30.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8.xml" ContentType="application/vnd.openxmlformats-officedocument.themeOverride+xml"/>
  <Override PartName="/ppt/drawings/drawing31.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9.xml" ContentType="application/vnd.openxmlformats-officedocument.themeOverride+xml"/>
  <Override PartName="/ppt/drawings/drawing32.xml" ContentType="application/vnd.openxmlformats-officedocument.drawingml.chartshapes+xml"/>
  <Override PartName="/ppt/notesSlides/notesSlide2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0.xml" ContentType="application/vnd.openxmlformats-officedocument.themeOverride+xml"/>
  <Override PartName="/ppt/drawings/drawing33.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1.xml" ContentType="application/vnd.openxmlformats-officedocument.themeOverride+xml"/>
  <Override PartName="/ppt/drawings/drawing34.xml" ContentType="application/vnd.openxmlformats-officedocument.drawingml.chartshapes+xml"/>
  <Override PartName="/ppt/notesSlides/notesSlide29.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2.xml" ContentType="application/vnd.openxmlformats-officedocument.themeOverride+xml"/>
  <Override PartName="/ppt/drawings/drawing35.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3.xml" ContentType="application/vnd.openxmlformats-officedocument.themeOverride+xml"/>
  <Override PartName="/ppt/drawings/drawing36.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4.xml" ContentType="application/vnd.openxmlformats-officedocument.themeOverride+xml"/>
  <Override PartName="/ppt/drawings/drawing37.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38.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39.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5.xml" ContentType="application/vnd.openxmlformats-officedocument.themeOverride+xml"/>
  <Override PartName="/ppt/drawings/drawing40.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6.xml" ContentType="application/vnd.openxmlformats-officedocument.themeOverride+xml"/>
  <Override PartName="/ppt/drawings/drawing41.xml" ContentType="application/vnd.openxmlformats-officedocument.drawingml.chartshapes+xml"/>
  <Override PartName="/ppt/notesSlides/notesSlide3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42.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43.xml" ContentType="application/vnd.openxmlformats-officedocument.drawingml.chartshapes+xml"/>
  <Override PartName="/ppt/notesSlides/notesSlide32.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44.xml" ContentType="application/vnd.openxmlformats-officedocument.drawingml.chartshapes+xml"/>
  <Override PartName="/ppt/notesSlides/notesSlide33.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45.xml" ContentType="application/vnd.openxmlformats-officedocument.drawingml.chartshape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46.xml" ContentType="application/vnd.openxmlformats-officedocument.drawingml.chartshape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47.xml" ContentType="application/vnd.openxmlformats-officedocument.drawingml.chartshapes+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37.xml" ContentType="application/vnd.openxmlformats-officedocument.themeOverride+xml"/>
  <Override PartName="/ppt/drawings/drawing48.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38.xml" ContentType="application/vnd.openxmlformats-officedocument.themeOverride+xml"/>
  <Override PartName="/ppt/drawings/drawing49.xml" ContentType="application/vnd.openxmlformats-officedocument.drawingml.chartshapes+xml"/>
  <Override PartName="/ppt/notesSlides/notesSlide3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50.xml" ContentType="application/vnd.openxmlformats-officedocument.drawingml.chartshape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51.xml" ContentType="application/vnd.openxmlformats-officedocument.drawingml.chartshapes+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52.xml" ContentType="application/vnd.openxmlformats-officedocument.drawingml.chartshape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53.xml" ContentType="application/vnd.openxmlformats-officedocument.drawingml.chartshapes+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54.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drawings/drawing55.xml" ContentType="application/vnd.openxmlformats-officedocument.drawingml.chartshapes+xml"/>
  <Override PartName="/ppt/notesSlides/notesSlide35.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56.xml" ContentType="application/vnd.openxmlformats-officedocument.drawingml.chartshapes+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57.xml" ContentType="application/vnd.openxmlformats-officedocument.drawingml.chartshapes+xml"/>
  <Override PartName="/ppt/notesSlides/notesSlide36.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39.xml" ContentType="application/vnd.openxmlformats-officedocument.themeOverride+xml"/>
  <Override PartName="/ppt/drawings/drawing58.xml" ContentType="application/vnd.openxmlformats-officedocument.drawingml.chartshapes+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40.xml" ContentType="application/vnd.openxmlformats-officedocument.themeOverride+xml"/>
  <Override PartName="/ppt/drawings/drawing59.xml" ContentType="application/vnd.openxmlformats-officedocument.drawingml.chartshapes+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41.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42.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43.xml" ContentType="application/vnd.openxmlformats-officedocument.themeOverride+xml"/>
  <Override PartName="/ppt/notesSlides/notesSlide37.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60.xml" ContentType="application/vnd.openxmlformats-officedocument.drawingml.chartshapes+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44.xml" ContentType="application/vnd.openxmlformats-officedocument.themeOverride+xml"/>
  <Override PartName="/ppt/drawings/drawing61.xml" ContentType="application/vnd.openxmlformats-officedocument.drawingml.chartshapes+xml"/>
  <Override PartName="/ppt/notesSlides/notesSlide40.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45.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46.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47.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41.xml" ContentType="application/vnd.openxmlformats-officedocument.presentationml.notesSl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62.xml" ContentType="application/vnd.openxmlformats-officedocument.drawingml.chartshape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63.xml" ContentType="application/vnd.openxmlformats-officedocument.drawingml.chartshapes+xml"/>
  <Override PartName="/ppt/notesSlides/notesSlide42.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64.xml" ContentType="application/vnd.openxmlformats-officedocument.drawingml.chartshapes+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drawings/drawing65.xml" ContentType="application/vnd.openxmlformats-officedocument.drawingml.chartshapes+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drawings/drawing66.xml" ContentType="application/vnd.openxmlformats-officedocument.drawingml.chartshapes+xml"/>
  <Override PartName="/ppt/notesSlides/notesSlide43.xml" ContentType="application/vnd.openxmlformats-officedocument.presentationml.notesSl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drawings/drawing67.xml" ContentType="application/vnd.openxmlformats-officedocument.drawingml.chartshapes+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drawings/drawing68.xml" ContentType="application/vnd.openxmlformats-officedocument.drawingml.chartshape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drawings/drawing69.xml" ContentType="application/vnd.openxmlformats-officedocument.drawingml.chartshapes+xml"/>
  <Override PartName="/ppt/notesSlides/notesSlide44.xml" ContentType="application/vnd.openxmlformats-officedocument.presentationml.notesSl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drawings/drawing70.xml" ContentType="application/vnd.openxmlformats-officedocument.drawingml.chartshapes+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drawings/drawing71.xml" ContentType="application/vnd.openxmlformats-officedocument.drawingml.chartshapes+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drawings/drawing72.xml" ContentType="application/vnd.openxmlformats-officedocument.drawingml.chartshapes+xml"/>
  <Override PartName="/ppt/notesSlides/notesSlide45.xml" ContentType="application/vnd.openxmlformats-officedocument.presentationml.notesSlide+xml"/>
  <Override PartName="/ppt/charts/chart90.xml" ContentType="application/vnd.openxmlformats-officedocument.drawingml.chart+xml"/>
  <Override PartName="/ppt/theme/themeOverride48.xml" ContentType="application/vnd.openxmlformats-officedocument.themeOverride+xml"/>
  <Override PartName="/ppt/drawings/drawing73.xml" ContentType="application/vnd.openxmlformats-officedocument.drawingml.chartshapes+xml"/>
  <Override PartName="/ppt/charts/chart91.xml" ContentType="application/vnd.openxmlformats-officedocument.drawingml.chart+xml"/>
  <Override PartName="/ppt/theme/themeOverride49.xml" ContentType="application/vnd.openxmlformats-officedocument.themeOverride+xml"/>
  <Override PartName="/ppt/drawings/drawing74.xml" ContentType="application/vnd.openxmlformats-officedocument.drawingml.chartshapes+xml"/>
  <Override PartName="/ppt/charts/chart92.xml" ContentType="application/vnd.openxmlformats-officedocument.drawingml.chart+xml"/>
  <Override PartName="/ppt/theme/themeOverride50.xml" ContentType="application/vnd.openxmlformats-officedocument.themeOverride+xml"/>
  <Override PartName="/ppt/drawings/drawing75.xml" ContentType="application/vnd.openxmlformats-officedocument.drawingml.chartshapes+xml"/>
  <Override PartName="/ppt/charts/chart93.xml" ContentType="application/vnd.openxmlformats-officedocument.drawingml.chart+xml"/>
  <Override PartName="/ppt/charts/style90.xml" ContentType="application/vnd.ms-office.chartstyle+xml"/>
  <Override PartName="/ppt/charts/colors90.xml" ContentType="application/vnd.ms-office.chartcolorstyle+xml"/>
  <Override PartName="/ppt/drawings/drawing76.xml" ContentType="application/vnd.openxmlformats-officedocument.drawingml.chartshapes+xml"/>
  <Override PartName="/ppt/charts/chart94.xml" ContentType="application/vnd.openxmlformats-officedocument.drawingml.chart+xml"/>
  <Override PartName="/ppt/charts/style91.xml" ContentType="application/vnd.ms-office.chartstyle+xml"/>
  <Override PartName="/ppt/charts/colors91.xml" ContentType="application/vnd.ms-office.chartcolorstyle+xml"/>
  <Override PartName="/ppt/drawings/drawing77.xml" ContentType="application/vnd.openxmlformats-officedocument.drawingml.chartshapes+xml"/>
  <Override PartName="/ppt/charts/chart95.xml" ContentType="application/vnd.openxmlformats-officedocument.drawingml.chart+xml"/>
  <Override PartName="/ppt/charts/style92.xml" ContentType="application/vnd.ms-office.chartstyle+xml"/>
  <Override PartName="/ppt/charts/colors92.xml" ContentType="application/vnd.ms-office.chartcolorstyle+xml"/>
  <Override PartName="/ppt/drawings/drawing78.xml" ContentType="application/vnd.openxmlformats-officedocument.drawingml.chartshapes+xml"/>
  <Override PartName="/ppt/charts/chart96.xml" ContentType="application/vnd.openxmlformats-officedocument.drawingml.chart+xml"/>
  <Override PartName="/ppt/charts/style93.xml" ContentType="application/vnd.ms-office.chartstyle+xml"/>
  <Override PartName="/ppt/charts/colors93.xml" ContentType="application/vnd.ms-office.chartcolorstyle+xml"/>
  <Override PartName="/ppt/drawings/drawing79.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97.xml" ContentType="application/vnd.openxmlformats-officedocument.drawingml.chart+xml"/>
  <Override PartName="/ppt/charts/style94.xml" ContentType="application/vnd.ms-office.chartstyle+xml"/>
  <Override PartName="/ppt/charts/colors94.xml" ContentType="application/vnd.ms-office.chartcolorstyle+xml"/>
  <Override PartName="/ppt/drawings/drawing80.xml" ContentType="application/vnd.openxmlformats-officedocument.drawingml.chartshapes+xml"/>
  <Override PartName="/ppt/charts/chart98.xml" ContentType="application/vnd.openxmlformats-officedocument.drawingml.chart+xml"/>
  <Override PartName="/ppt/charts/style95.xml" ContentType="application/vnd.ms-office.chartstyle+xml"/>
  <Override PartName="/ppt/charts/colors95.xml" ContentType="application/vnd.ms-office.chartcolorstyle+xml"/>
  <Override PartName="/ppt/drawings/drawing81.xml" ContentType="application/vnd.openxmlformats-officedocument.drawingml.chartshapes+xml"/>
  <Override PartName="/ppt/charts/chart99.xml" ContentType="application/vnd.openxmlformats-officedocument.drawingml.chart+xml"/>
  <Override PartName="/ppt/charts/style96.xml" ContentType="application/vnd.ms-office.chartstyle+xml"/>
  <Override PartName="/ppt/charts/colors96.xml" ContentType="application/vnd.ms-office.chartcolorstyle+xml"/>
  <Override PartName="/ppt/drawings/drawing82.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00.xml" ContentType="application/vnd.openxmlformats-officedocument.drawingml.chart+xml"/>
  <Override PartName="/ppt/charts/style97.xml" ContentType="application/vnd.ms-office.chartstyle+xml"/>
  <Override PartName="/ppt/charts/colors97.xml" ContentType="application/vnd.ms-office.chartcolorstyle+xml"/>
  <Override PartName="/ppt/drawings/drawing83.xml" ContentType="application/vnd.openxmlformats-officedocument.drawingml.chartshapes+xml"/>
  <Override PartName="/ppt/charts/chart101.xml" ContentType="application/vnd.openxmlformats-officedocument.drawingml.chart+xml"/>
  <Override PartName="/ppt/theme/themeOverride51.xml" ContentType="application/vnd.openxmlformats-officedocument.themeOverride+xml"/>
  <Override PartName="/ppt/drawings/drawing84.xml" ContentType="application/vnd.openxmlformats-officedocument.drawingml.chartshapes+xml"/>
  <Override PartName="/ppt/charts/chart102.xml" ContentType="application/vnd.openxmlformats-officedocument.drawingml.chart+xml"/>
  <Override PartName="/ppt/charts/style98.xml" ContentType="application/vnd.ms-office.chartstyle+xml"/>
  <Override PartName="/ppt/charts/colors98.xml" ContentType="application/vnd.ms-office.chartcolorstyle+xml"/>
  <Override PartName="/ppt/drawings/drawing85.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03.xml" ContentType="application/vnd.openxmlformats-officedocument.drawingml.chart+xml"/>
  <Override PartName="/ppt/charts/style99.xml" ContentType="application/vnd.ms-office.chartstyle+xml"/>
  <Override PartName="/ppt/charts/colors99.xml" ContentType="application/vnd.ms-office.chartcolorstyle+xml"/>
  <Override PartName="/ppt/drawings/drawing86.xml" ContentType="application/vnd.openxmlformats-officedocument.drawingml.chartshapes+xml"/>
  <Override PartName="/ppt/charts/chart104.xml" ContentType="application/vnd.openxmlformats-officedocument.drawingml.chart+xml"/>
  <Override PartName="/ppt/charts/style100.xml" ContentType="application/vnd.ms-office.chartstyle+xml"/>
  <Override PartName="/ppt/charts/colors100.xml" ContentType="application/vnd.ms-office.chartcolorstyle+xml"/>
  <Override PartName="/ppt/drawings/drawing87.xml" ContentType="application/vnd.openxmlformats-officedocument.drawingml.chartshapes+xml"/>
  <Override PartName="/ppt/notesSlides/notesSlide52.xml" ContentType="application/vnd.openxmlformats-officedocument.presentationml.notesSlide+xml"/>
  <Override PartName="/ppt/charts/chart105.xml" ContentType="application/vnd.openxmlformats-officedocument.drawingml.chart+xml"/>
  <Override PartName="/ppt/charts/style101.xml" ContentType="application/vnd.ms-office.chartstyle+xml"/>
  <Override PartName="/ppt/charts/colors101.xml" ContentType="application/vnd.ms-office.chartcolorstyle+xml"/>
  <Override PartName="/ppt/drawings/drawing88.xml" ContentType="application/vnd.openxmlformats-officedocument.drawingml.chartshapes+xml"/>
  <Override PartName="/ppt/notesSlides/notesSlide53.xml" ContentType="application/vnd.openxmlformats-officedocument.presentationml.notesSlide+xml"/>
  <Override PartName="/ppt/charts/chart106.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52.xml" ContentType="application/vnd.openxmlformats-officedocument.themeOverride+xml"/>
  <Override PartName="/ppt/drawings/drawing89.xml" ContentType="application/vnd.openxmlformats-officedocument.drawingml.chartshapes+xml"/>
  <Override PartName="/ppt/charts/chart107.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53.xml" ContentType="application/vnd.openxmlformats-officedocument.themeOverride+xml"/>
  <Override PartName="/ppt/drawings/drawing90.xml" ContentType="application/vnd.openxmlformats-officedocument.drawingml.chartshapes+xml"/>
  <Override PartName="/ppt/notesSlides/notesSlide54.xml" ContentType="application/vnd.openxmlformats-officedocument.presentationml.notesSlide+xml"/>
  <Override PartName="/ppt/charts/chart108.xml" ContentType="application/vnd.openxmlformats-officedocument.drawingml.chart+xml"/>
  <Override PartName="/ppt/charts/style104.xml" ContentType="application/vnd.ms-office.chartstyle+xml"/>
  <Override PartName="/ppt/charts/colors104.xml" ContentType="application/vnd.ms-office.chartcolorstyle+xml"/>
  <Override PartName="/ppt/drawings/drawing91.xml" ContentType="application/vnd.openxmlformats-officedocument.drawingml.chartshapes+xml"/>
  <Override PartName="/ppt/charts/chart109.xml" ContentType="application/vnd.openxmlformats-officedocument.drawingml.chart+xml"/>
  <Override PartName="/ppt/charts/style105.xml" ContentType="application/vnd.ms-office.chartstyle+xml"/>
  <Override PartName="/ppt/charts/colors105.xml" ContentType="application/vnd.ms-office.chartcolorstyle+xml"/>
  <Override PartName="/ppt/drawings/drawing92.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10.xml" ContentType="application/vnd.openxmlformats-officedocument.drawingml.chart+xml"/>
  <Override PartName="/ppt/charts/style106.xml" ContentType="application/vnd.ms-office.chartstyle+xml"/>
  <Override PartName="/ppt/charts/colors106.xml" ContentType="application/vnd.ms-office.chartcolorstyle+xml"/>
  <Override PartName="/ppt/drawings/drawing93.xml" ContentType="application/vnd.openxmlformats-officedocument.drawingml.chartshapes+xml"/>
  <Override PartName="/ppt/charts/chart111.xml" ContentType="application/vnd.openxmlformats-officedocument.drawingml.chart+xml"/>
  <Override PartName="/ppt/charts/style107.xml" ContentType="application/vnd.ms-office.chartstyle+xml"/>
  <Override PartName="/ppt/charts/colors107.xml" ContentType="application/vnd.ms-office.chartcolorstyle+xml"/>
  <Override PartName="/ppt/drawings/drawing94.xml" ContentType="application/vnd.openxmlformats-officedocument.drawingml.chartshapes+xml"/>
  <Override PartName="/ppt/notesSlides/notesSlide57.xml" ContentType="application/vnd.openxmlformats-officedocument.presentationml.notesSlide+xml"/>
  <Override PartName="/ppt/charts/chart112.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54.xml" ContentType="application/vnd.openxmlformats-officedocument.themeOverride+xml"/>
  <Override PartName="/ppt/drawings/drawing95.xml" ContentType="application/vnd.openxmlformats-officedocument.drawingml.chartshapes+xml"/>
  <Override PartName="/ppt/charts/chart113.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55.xml" ContentType="application/vnd.openxmlformats-officedocument.themeOverride+xml"/>
  <Override PartName="/ppt/drawings/drawing96.xml" ContentType="application/vnd.openxmlformats-officedocument.drawingml.chartshape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14.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5.xml" ContentType="application/vnd.openxmlformats-officedocument.drawingml.chart+xml"/>
  <Override PartName="/ppt/charts/style111.xml" ContentType="application/vnd.ms-office.chartstyle+xml"/>
  <Override PartName="/ppt/charts/colors111.xml" ContentType="application/vnd.ms-office.chartcolorstyle+xml"/>
  <Override PartName="/ppt/notesSlides/notesSlide60.xml" ContentType="application/vnd.openxmlformats-officedocument.presentationml.notesSlide+xml"/>
  <Override PartName="/ppt/charts/chart116.xml" ContentType="application/vnd.openxmlformats-officedocument.drawingml.chart+xml"/>
  <Override PartName="/ppt/charts/style112.xml" ContentType="application/vnd.ms-office.chartstyle+xml"/>
  <Override PartName="/ppt/charts/colors112.xml" ContentType="application/vnd.ms-office.chartcolorstyle+xml"/>
  <Override PartName="/ppt/drawings/drawing97.xml" ContentType="application/vnd.openxmlformats-officedocument.drawingml.chartshapes+xml"/>
  <Override PartName="/ppt/charts/chart117.xml" ContentType="application/vnd.openxmlformats-officedocument.drawingml.chart+xml"/>
  <Override PartName="/ppt/charts/style113.xml" ContentType="application/vnd.ms-office.chartstyle+xml"/>
  <Override PartName="/ppt/charts/colors113.xml" ContentType="application/vnd.ms-office.chartcolorstyle+xml"/>
  <Override PartName="/ppt/drawings/drawing98.xml" ContentType="application/vnd.openxmlformats-officedocument.drawingml.chartshapes+xml"/>
  <Override PartName="/ppt/notesSlides/notesSlide61.xml" ContentType="application/vnd.openxmlformats-officedocument.presentationml.notesSlide+xml"/>
  <Override PartName="/ppt/charts/chart118.xml" ContentType="application/vnd.openxmlformats-officedocument.drawingml.chart+xml"/>
  <Override PartName="/ppt/charts/style114.xml" ContentType="application/vnd.ms-office.chartstyle+xml"/>
  <Override PartName="/ppt/charts/colors114.xml" ContentType="application/vnd.ms-office.chartcolorstyle+xml"/>
  <Override PartName="/ppt/drawings/drawing99.xml" ContentType="application/vnd.openxmlformats-officedocument.drawingml.chartshapes+xml"/>
  <Override PartName="/ppt/charts/chart119.xml" ContentType="application/vnd.openxmlformats-officedocument.drawingml.chart+xml"/>
  <Override PartName="/ppt/charts/style115.xml" ContentType="application/vnd.ms-office.chartstyle+xml"/>
  <Override PartName="/ppt/charts/colors115.xml" ContentType="application/vnd.ms-office.chartcolorstyle+xml"/>
  <Override PartName="/ppt/theme/themeOverride56.xml" ContentType="application/vnd.openxmlformats-officedocument.themeOverride+xml"/>
  <Override PartName="/ppt/drawings/drawing100.xml" ContentType="application/vnd.openxmlformats-officedocument.drawingml.chartshapes+xml"/>
  <Override PartName="/ppt/charts/chart120.xml" ContentType="application/vnd.openxmlformats-officedocument.drawingml.chart+xml"/>
  <Override PartName="/ppt/charts/style116.xml" ContentType="application/vnd.ms-office.chartstyle+xml"/>
  <Override PartName="/ppt/charts/colors116.xml" ContentType="application/vnd.ms-office.chartcolorstyle+xml"/>
  <Override PartName="/ppt/drawings/drawing101.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21.xml" ContentType="application/vnd.openxmlformats-officedocument.drawingml.chart+xml"/>
  <Override PartName="/ppt/charts/style117.xml" ContentType="application/vnd.ms-office.chartstyle+xml"/>
  <Override PartName="/ppt/charts/colors117.xml" ContentType="application/vnd.ms-office.chartcolorstyle+xml"/>
  <Override PartName="/ppt/theme/themeOverride57.xml" ContentType="application/vnd.openxmlformats-officedocument.themeOverride+xml"/>
  <Override PartName="/ppt/drawings/drawing102.xml" ContentType="application/vnd.openxmlformats-officedocument.drawingml.chartshapes+xml"/>
  <Override PartName="/ppt/notesSlides/notesSlide65.xml" ContentType="application/vnd.openxmlformats-officedocument.presentationml.notesSlide+xml"/>
  <Override PartName="/ppt/charts/chart122.xml" ContentType="application/vnd.openxmlformats-officedocument.drawingml.chart+xml"/>
  <Override PartName="/ppt/theme/themeOverride58.xml" ContentType="application/vnd.openxmlformats-officedocument.themeOverride+xml"/>
  <Override PartName="/ppt/drawings/drawing103.xml" ContentType="application/vnd.openxmlformats-officedocument.drawingml.chartshapes+xml"/>
  <Override PartName="/ppt/charts/chart123.xml" ContentType="application/vnd.openxmlformats-officedocument.drawingml.chart+xml"/>
  <Override PartName="/ppt/theme/themeOverride59.xml" ContentType="application/vnd.openxmlformats-officedocument.themeOverride+xml"/>
  <Override PartName="/ppt/drawings/drawing104.xml" ContentType="application/vnd.openxmlformats-officedocument.drawingml.chartshapes+xml"/>
  <Override PartName="/ppt/notesSlides/notesSlide66.xml" ContentType="application/vnd.openxmlformats-officedocument.presentationml.notesSlide+xml"/>
  <Override PartName="/ppt/charts/chart124.xml" ContentType="application/vnd.openxmlformats-officedocument.drawingml.chart+xml"/>
  <Override PartName="/ppt/charts/style118.xml" ContentType="application/vnd.ms-office.chartstyle+xml"/>
  <Override PartName="/ppt/charts/colors118.xml" ContentType="application/vnd.ms-office.chartcolorstyle+xml"/>
  <Override PartName="/ppt/drawings/drawing105.xml" ContentType="application/vnd.openxmlformats-officedocument.drawingml.chartshapes+xml"/>
  <Override PartName="/ppt/charts/chart125.xml" ContentType="application/vnd.openxmlformats-officedocument.drawingml.chart+xml"/>
  <Override PartName="/ppt/charts/style119.xml" ContentType="application/vnd.ms-office.chartstyle+xml"/>
  <Override PartName="/ppt/charts/colors119.xml" ContentType="application/vnd.ms-office.chartcolorstyle+xml"/>
  <Override PartName="/ppt/drawings/drawing106.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34.xml" ContentType="application/vnd.openxmlformats-officedocument.drawingml.chart+xml"/>
  <Override PartName="/ppt/charts/style120.xml" ContentType="application/vnd.ms-office.chartstyle+xml"/>
  <Override PartName="/ppt/charts/colors120.xml" ContentType="application/vnd.ms-office.chartcolorstyle+xml"/>
  <Override PartName="/ppt/drawings/drawing107.xml" ContentType="application/vnd.openxmlformats-officedocument.drawingml.chartshapes+xml"/>
  <Override PartName="/ppt/charts/chart135.xml" ContentType="application/vnd.openxmlformats-officedocument.drawingml.chart+xml"/>
  <Override PartName="/ppt/charts/style121.xml" ContentType="application/vnd.ms-office.chartstyle+xml"/>
  <Override PartName="/ppt/charts/colors121.xml" ContentType="application/vnd.ms-office.chartcolorstyle+xml"/>
  <Override PartName="/ppt/drawings/drawing108.xml" ContentType="application/vnd.openxmlformats-officedocument.drawingml.chartshapes+xml"/>
  <Override PartName="/ppt/notesSlides/notesSlide71.xml" ContentType="application/vnd.openxmlformats-officedocument.presentationml.notesSlide+xml"/>
  <Override PartName="/ppt/charts/chart136.xml" ContentType="application/vnd.openxmlformats-officedocument.drawingml.chart+xml"/>
  <Override PartName="/ppt/theme/themeOverride60.xml" ContentType="application/vnd.openxmlformats-officedocument.themeOverride+xml"/>
  <Override PartName="/ppt/drawings/drawing109.xml" ContentType="application/vnd.openxmlformats-officedocument.drawingml.chartshapes+xml"/>
  <Override PartName="/ppt/charts/chart137.xml" ContentType="application/vnd.openxmlformats-officedocument.drawingml.chart+xml"/>
  <Override PartName="/ppt/theme/themeOverride61.xml" ContentType="application/vnd.openxmlformats-officedocument.themeOverride+xml"/>
  <Override PartName="/ppt/drawings/drawing110.xml" ContentType="application/vnd.openxmlformats-officedocument.drawingml.chartshape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38.xml" ContentType="application/vnd.openxmlformats-officedocument.drawingml.chart+xml"/>
  <Override PartName="/ppt/charts/style122.xml" ContentType="application/vnd.ms-office.chartstyle+xml"/>
  <Override PartName="/ppt/charts/colors122.xml" ContentType="application/vnd.ms-office.chartcolorstyle+xml"/>
  <Override PartName="/ppt/theme/themeOverride62.xml" ContentType="application/vnd.openxmlformats-officedocument.themeOverride+xml"/>
  <Override PartName="/ppt/drawings/drawing111.xml" ContentType="application/vnd.openxmlformats-officedocument.drawingml.chartshapes+xml"/>
  <Override PartName="/ppt/notesSlides/notesSlide74.xml" ContentType="application/vnd.openxmlformats-officedocument.presentationml.notesSlide+xml"/>
  <Override PartName="/ppt/charts/chart139.xml" ContentType="application/vnd.openxmlformats-officedocument.drawingml.chart+xml"/>
  <Override PartName="/ppt/charts/style123.xml" ContentType="application/vnd.ms-office.chartstyle+xml"/>
  <Override PartName="/ppt/charts/colors123.xml" ContentType="application/vnd.ms-office.chartcolorstyle+xml"/>
  <Override PartName="/ppt/theme/themeOverride63.xml" ContentType="application/vnd.openxmlformats-officedocument.themeOverride+xml"/>
  <Override PartName="/ppt/drawings/drawing112.xml" ContentType="application/vnd.openxmlformats-officedocument.drawingml.chartshapes+xml"/>
  <Override PartName="/ppt/charts/chart140.xml" ContentType="application/vnd.openxmlformats-officedocument.drawingml.chart+xml"/>
  <Override PartName="/ppt/charts/style124.xml" ContentType="application/vnd.ms-office.chartstyle+xml"/>
  <Override PartName="/ppt/charts/colors124.xml" ContentType="application/vnd.ms-office.chartcolorstyle+xml"/>
  <Override PartName="/ppt/theme/themeOverride64.xml" ContentType="application/vnd.openxmlformats-officedocument.themeOverride+xml"/>
  <Override PartName="/ppt/drawings/drawing113.xml" ContentType="application/vnd.openxmlformats-officedocument.drawingml.chartshapes+xml"/>
  <Override PartName="/ppt/notesSlides/notesSlide75.xml" ContentType="application/vnd.openxmlformats-officedocument.presentationml.notesSlide+xml"/>
  <Override PartName="/ppt/charts/chart141.xml" ContentType="application/vnd.openxmlformats-officedocument.drawingml.chart+xml"/>
  <Override PartName="/ppt/charts/style125.xml" ContentType="application/vnd.ms-office.chartstyle+xml"/>
  <Override PartName="/ppt/charts/colors125.xml" ContentType="application/vnd.ms-office.chartcolorstyle+xml"/>
  <Override PartName="/ppt/theme/themeOverride65.xml" ContentType="application/vnd.openxmlformats-officedocument.themeOverride+xml"/>
  <Override PartName="/ppt/drawings/drawing114.xml" ContentType="application/vnd.openxmlformats-officedocument.drawingml.chartshapes+xml"/>
  <Override PartName="/ppt/charts/chart142.xml" ContentType="application/vnd.openxmlformats-officedocument.drawingml.chart+xml"/>
  <Override PartName="/ppt/charts/style126.xml" ContentType="application/vnd.ms-office.chartstyle+xml"/>
  <Override PartName="/ppt/charts/colors126.xml" ContentType="application/vnd.ms-office.chartcolorstyle+xml"/>
  <Override PartName="/ppt/theme/themeOverride66.xml" ContentType="application/vnd.openxmlformats-officedocument.themeOverride+xml"/>
  <Override PartName="/ppt/drawings/drawing115.xml" ContentType="application/vnd.openxmlformats-officedocument.drawingml.chartshapes+xml"/>
  <Override PartName="/ppt/charts/chart143.xml" ContentType="application/vnd.openxmlformats-officedocument.drawingml.chart+xml"/>
  <Override PartName="/ppt/charts/style127.xml" ContentType="application/vnd.ms-office.chartstyle+xml"/>
  <Override PartName="/ppt/charts/colors127.xml" ContentType="application/vnd.ms-office.chartcolorstyle+xml"/>
  <Override PartName="/ppt/theme/themeOverride67.xml" ContentType="application/vnd.openxmlformats-officedocument.themeOverride+xml"/>
  <Override PartName="/ppt/drawings/drawing116.xml" ContentType="application/vnd.openxmlformats-officedocument.drawingml.chartshapes+xml"/>
  <Override PartName="/ppt/notesSlides/notesSlide76.xml" ContentType="application/vnd.openxmlformats-officedocument.presentationml.notesSlide+xml"/>
  <Override PartName="/ppt/charts/chart144.xml" ContentType="application/vnd.openxmlformats-officedocument.drawingml.chart+xml"/>
  <Override PartName="/ppt/charts/style128.xml" ContentType="application/vnd.ms-office.chartstyle+xml"/>
  <Override PartName="/ppt/charts/colors128.xml" ContentType="application/vnd.ms-office.chartcolorstyle+xml"/>
  <Override PartName="/ppt/theme/themeOverride68.xml" ContentType="application/vnd.openxmlformats-officedocument.themeOverride+xml"/>
  <Override PartName="/ppt/drawings/drawing117.xml" ContentType="application/vnd.openxmlformats-officedocument.drawingml.chartshapes+xml"/>
  <Override PartName="/ppt/charts/chart145.xml" ContentType="application/vnd.openxmlformats-officedocument.drawingml.chart+xml"/>
  <Override PartName="/ppt/charts/style129.xml" ContentType="application/vnd.ms-office.chartstyle+xml"/>
  <Override PartName="/ppt/charts/colors129.xml" ContentType="application/vnd.ms-office.chartcolorstyle+xml"/>
  <Override PartName="/ppt/theme/themeOverride69.xml" ContentType="application/vnd.openxmlformats-officedocument.themeOverride+xml"/>
  <Override PartName="/ppt/drawings/drawing118.xml" ContentType="application/vnd.openxmlformats-officedocument.drawingml.chartshapes+xml"/>
  <Override PartName="/ppt/charts/chart146.xml" ContentType="application/vnd.openxmlformats-officedocument.drawingml.chart+xml"/>
  <Override PartName="/ppt/charts/style130.xml" ContentType="application/vnd.ms-office.chartstyle+xml"/>
  <Override PartName="/ppt/charts/colors130.xml" ContentType="application/vnd.ms-office.chartcolorstyle+xml"/>
  <Override PartName="/ppt/theme/themeOverride70.xml" ContentType="application/vnd.openxmlformats-officedocument.themeOverride+xml"/>
  <Override PartName="/ppt/drawings/drawing119.xml" ContentType="application/vnd.openxmlformats-officedocument.drawingml.chartshapes+xml"/>
  <Override PartName="/ppt/notesSlides/notesSlide77.xml" ContentType="application/vnd.openxmlformats-officedocument.presentationml.notesSlide+xml"/>
  <Override PartName="/ppt/charts/chart147.xml" ContentType="application/vnd.openxmlformats-officedocument.drawingml.chart+xml"/>
  <Override PartName="/ppt/charts/style131.xml" ContentType="application/vnd.ms-office.chartstyle+xml"/>
  <Override PartName="/ppt/charts/colors131.xml" ContentType="application/vnd.ms-office.chartcolorstyle+xml"/>
  <Override PartName="/ppt/theme/themeOverride71.xml" ContentType="application/vnd.openxmlformats-officedocument.themeOverride+xml"/>
  <Override PartName="/ppt/drawings/drawing120.xml" ContentType="application/vnd.openxmlformats-officedocument.drawingml.chartshapes+xml"/>
  <Override PartName="/ppt/charts/chart148.xml" ContentType="application/vnd.openxmlformats-officedocument.drawingml.chart+xml"/>
  <Override PartName="/ppt/charts/style132.xml" ContentType="application/vnd.ms-office.chartstyle+xml"/>
  <Override PartName="/ppt/charts/colors132.xml" ContentType="application/vnd.ms-office.chartcolorstyle+xml"/>
  <Override PartName="/ppt/theme/themeOverride72.xml" ContentType="application/vnd.openxmlformats-officedocument.themeOverride+xml"/>
  <Override PartName="/ppt/drawings/drawing121.xml" ContentType="application/vnd.openxmlformats-officedocument.drawingml.chartshapes+xml"/>
  <Override PartName="/ppt/charts/chart149.xml" ContentType="application/vnd.openxmlformats-officedocument.drawingml.chart+xml"/>
  <Override PartName="/ppt/charts/style133.xml" ContentType="application/vnd.ms-office.chartstyle+xml"/>
  <Override PartName="/ppt/charts/colors133.xml" ContentType="application/vnd.ms-office.chartcolorstyle+xml"/>
  <Override PartName="/ppt/theme/themeOverride73.xml" ContentType="application/vnd.openxmlformats-officedocument.themeOverride+xml"/>
  <Override PartName="/ppt/drawings/drawing122.xml" ContentType="application/vnd.openxmlformats-officedocument.drawingml.chartshapes+xml"/>
  <Override PartName="/ppt/notesSlides/notesSlide78.xml" ContentType="application/vnd.openxmlformats-officedocument.presentationml.notesSlide+xml"/>
  <Override PartName="/ppt/charts/chart150.xml" ContentType="application/vnd.openxmlformats-officedocument.drawingml.chart+xml"/>
  <Override PartName="/ppt/charts/style134.xml" ContentType="application/vnd.ms-office.chartstyle+xml"/>
  <Override PartName="/ppt/charts/colors134.xml" ContentType="application/vnd.ms-office.chartcolorstyle+xml"/>
  <Override PartName="/ppt/theme/themeOverride74.xml" ContentType="application/vnd.openxmlformats-officedocument.themeOverride+xml"/>
  <Override PartName="/ppt/drawings/drawing123.xml" ContentType="application/vnd.openxmlformats-officedocument.drawingml.chartshapes+xml"/>
  <Override PartName="/ppt/charts/chart151.xml" ContentType="application/vnd.openxmlformats-officedocument.drawingml.chart+xml"/>
  <Override PartName="/ppt/charts/style135.xml" ContentType="application/vnd.ms-office.chartstyle+xml"/>
  <Override PartName="/ppt/charts/colors135.xml" ContentType="application/vnd.ms-office.chartcolorstyle+xml"/>
  <Override PartName="/ppt/theme/themeOverride75.xml" ContentType="application/vnd.openxmlformats-officedocument.themeOverride+xml"/>
  <Override PartName="/ppt/drawings/drawing124.xml" ContentType="application/vnd.openxmlformats-officedocument.drawingml.chartshape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5" r:id="rId1"/>
  </p:sldMasterIdLst>
  <p:notesMasterIdLst>
    <p:notesMasterId r:id="rId146"/>
  </p:notesMasterIdLst>
  <p:handoutMasterIdLst>
    <p:handoutMasterId r:id="rId147"/>
  </p:handoutMasterIdLst>
  <p:sldIdLst>
    <p:sldId id="485" r:id="rId2"/>
    <p:sldId id="647" r:id="rId3"/>
    <p:sldId id="601" r:id="rId4"/>
    <p:sldId id="567" r:id="rId5"/>
    <p:sldId id="568" r:id="rId6"/>
    <p:sldId id="598" r:id="rId7"/>
    <p:sldId id="648" r:id="rId8"/>
    <p:sldId id="602" r:id="rId9"/>
    <p:sldId id="603" r:id="rId10"/>
    <p:sldId id="604" r:id="rId11"/>
    <p:sldId id="605" r:id="rId12"/>
    <p:sldId id="606" r:id="rId13"/>
    <p:sldId id="607" r:id="rId14"/>
    <p:sldId id="608" r:id="rId15"/>
    <p:sldId id="609" r:id="rId16"/>
    <p:sldId id="610" r:id="rId17"/>
    <p:sldId id="611" r:id="rId18"/>
    <p:sldId id="612" r:id="rId19"/>
    <p:sldId id="755" r:id="rId20"/>
    <p:sldId id="614" r:id="rId21"/>
    <p:sldId id="615" r:id="rId22"/>
    <p:sldId id="616" r:id="rId23"/>
    <p:sldId id="617" r:id="rId24"/>
    <p:sldId id="618"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 id="637" r:id="rId44"/>
    <p:sldId id="638" r:id="rId45"/>
    <p:sldId id="639" r:id="rId46"/>
    <p:sldId id="640" r:id="rId47"/>
    <p:sldId id="641" r:id="rId48"/>
    <p:sldId id="642" r:id="rId49"/>
    <p:sldId id="643" r:id="rId50"/>
    <p:sldId id="644" r:id="rId51"/>
    <p:sldId id="645" r:id="rId52"/>
    <p:sldId id="646" r:id="rId53"/>
    <p:sldId id="649" r:id="rId54"/>
    <p:sldId id="650" r:id="rId55"/>
    <p:sldId id="651" r:id="rId56"/>
    <p:sldId id="652" r:id="rId57"/>
    <p:sldId id="653" r:id="rId58"/>
    <p:sldId id="654" r:id="rId59"/>
    <p:sldId id="655" r:id="rId60"/>
    <p:sldId id="656" r:id="rId61"/>
    <p:sldId id="657" r:id="rId62"/>
    <p:sldId id="658" r:id="rId63"/>
    <p:sldId id="659" r:id="rId64"/>
    <p:sldId id="660" r:id="rId65"/>
    <p:sldId id="661" r:id="rId66"/>
    <p:sldId id="662" r:id="rId67"/>
    <p:sldId id="663" r:id="rId68"/>
    <p:sldId id="664" r:id="rId69"/>
    <p:sldId id="665" r:id="rId70"/>
    <p:sldId id="666" r:id="rId71"/>
    <p:sldId id="667" r:id="rId72"/>
    <p:sldId id="668" r:id="rId73"/>
    <p:sldId id="669" r:id="rId74"/>
    <p:sldId id="670" r:id="rId75"/>
    <p:sldId id="671" r:id="rId76"/>
    <p:sldId id="672" r:id="rId77"/>
    <p:sldId id="673" r:id="rId78"/>
    <p:sldId id="674" r:id="rId79"/>
    <p:sldId id="675" r:id="rId80"/>
    <p:sldId id="676" r:id="rId81"/>
    <p:sldId id="677" r:id="rId82"/>
    <p:sldId id="678" r:id="rId83"/>
    <p:sldId id="679" r:id="rId84"/>
    <p:sldId id="680" r:id="rId85"/>
    <p:sldId id="681" r:id="rId86"/>
    <p:sldId id="682" r:id="rId87"/>
    <p:sldId id="683" r:id="rId88"/>
    <p:sldId id="684" r:id="rId89"/>
    <p:sldId id="685" r:id="rId90"/>
    <p:sldId id="686" r:id="rId91"/>
    <p:sldId id="687" r:id="rId92"/>
    <p:sldId id="688" r:id="rId93"/>
    <p:sldId id="689" r:id="rId94"/>
    <p:sldId id="690" r:id="rId95"/>
    <p:sldId id="691" r:id="rId96"/>
    <p:sldId id="692" r:id="rId97"/>
    <p:sldId id="693" r:id="rId98"/>
    <p:sldId id="694" r:id="rId99"/>
    <p:sldId id="695" r:id="rId100"/>
    <p:sldId id="696" r:id="rId101"/>
    <p:sldId id="697" r:id="rId102"/>
    <p:sldId id="698" r:id="rId103"/>
    <p:sldId id="699" r:id="rId104"/>
    <p:sldId id="700" r:id="rId105"/>
    <p:sldId id="701" r:id="rId106"/>
    <p:sldId id="702" r:id="rId107"/>
    <p:sldId id="753" r:id="rId108"/>
    <p:sldId id="704" r:id="rId109"/>
    <p:sldId id="705" r:id="rId110"/>
    <p:sldId id="706" r:id="rId111"/>
    <p:sldId id="707" r:id="rId112"/>
    <p:sldId id="708" r:id="rId113"/>
    <p:sldId id="709" r:id="rId114"/>
    <p:sldId id="710" r:id="rId115"/>
    <p:sldId id="711" r:id="rId116"/>
    <p:sldId id="712" r:id="rId117"/>
    <p:sldId id="713" r:id="rId118"/>
    <p:sldId id="714" r:id="rId119"/>
    <p:sldId id="715" r:id="rId120"/>
    <p:sldId id="716" r:id="rId121"/>
    <p:sldId id="717" r:id="rId122"/>
    <p:sldId id="718" r:id="rId123"/>
    <p:sldId id="719" r:id="rId124"/>
    <p:sldId id="720" r:id="rId125"/>
    <p:sldId id="721" r:id="rId126"/>
    <p:sldId id="754" r:id="rId127"/>
    <p:sldId id="741" r:id="rId128"/>
    <p:sldId id="742" r:id="rId129"/>
    <p:sldId id="743" r:id="rId130"/>
    <p:sldId id="744" r:id="rId131"/>
    <p:sldId id="745" r:id="rId132"/>
    <p:sldId id="746" r:id="rId133"/>
    <p:sldId id="747" r:id="rId134"/>
    <p:sldId id="748" r:id="rId135"/>
    <p:sldId id="749" r:id="rId136"/>
    <p:sldId id="750" r:id="rId137"/>
    <p:sldId id="751" r:id="rId138"/>
    <p:sldId id="752" r:id="rId139"/>
    <p:sldId id="735" r:id="rId140"/>
    <p:sldId id="736" r:id="rId141"/>
    <p:sldId id="737" r:id="rId142"/>
    <p:sldId id="738" r:id="rId143"/>
    <p:sldId id="739" r:id="rId144"/>
    <p:sldId id="740" r:id="rId1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870" userDrawn="1">
          <p15:clr>
            <a:srgbClr val="A4A3A4"/>
          </p15:clr>
        </p15:guide>
        <p15:guide id="4" pos="379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res, Julia (CONTR)" initials="TJ(" lastIdx="29" clrIdx="0">
    <p:extLst>
      <p:ext uri="{19B8F6BF-5375-455C-9EA6-DF929625EA0E}">
        <p15:presenceInfo xmlns:p15="http://schemas.microsoft.com/office/powerpoint/2012/main" userId="S-1-5-21-2005352356-2018378189-366286951-40483" providerId="AD"/>
      </p:ext>
    </p:extLst>
  </p:cmAuthor>
  <p:cmAuthor id="2" name="Sharp, Joy" initials="SJ" lastIdx="12" clrIdx="1">
    <p:extLst>
      <p:ext uri="{19B8F6BF-5375-455C-9EA6-DF929625EA0E}">
        <p15:presenceInfo xmlns:p15="http://schemas.microsoft.com/office/powerpoint/2012/main" userId="S-1-5-21-2005352356-2018378189-366286951-41437" providerId="AD"/>
      </p:ext>
    </p:extLst>
  </p:cmAuthor>
  <p:cmAuthor id="3" name="Steiner, Caitlin" initials="SC" lastIdx="58" clrIdx="2">
    <p:extLst>
      <p:ext uri="{19B8F6BF-5375-455C-9EA6-DF929625EA0E}">
        <p15:presenceInfo xmlns:p15="http://schemas.microsoft.com/office/powerpoint/2012/main" userId="Steiner, Caitlin" providerId="None"/>
      </p:ext>
    </p:extLst>
  </p:cmAuthor>
  <p:cmAuthor id="4" name="Winkler, Michael" initials="WM" lastIdx="30" clrIdx="3">
    <p:extLst>
      <p:ext uri="{19B8F6BF-5375-455C-9EA6-DF929625EA0E}">
        <p15:presenceInfo xmlns:p15="http://schemas.microsoft.com/office/powerpoint/2012/main" userId="S-1-5-21-2005352356-2018378189-366286951-42145" providerId="AD"/>
      </p:ext>
    </p:extLst>
  </p:cmAuthor>
  <p:cmAuthor id="5" name="Yen, Terry" initials="YT" lastIdx="68" clrIdx="4">
    <p:extLst>
      <p:ext uri="{19B8F6BF-5375-455C-9EA6-DF929625EA0E}">
        <p15:presenceInfo xmlns:p15="http://schemas.microsoft.com/office/powerpoint/2012/main" userId="S-1-5-21-2005352356-2018378189-366286951-20857" providerId="AD"/>
      </p:ext>
    </p:extLst>
  </p:cmAuthor>
  <p:cmAuthor id="6" name="Harvey, Stephen" initials="HS" lastIdx="8" clrIdx="5">
    <p:extLst>
      <p:ext uri="{19B8F6BF-5375-455C-9EA6-DF929625EA0E}">
        <p15:presenceInfo xmlns:p15="http://schemas.microsoft.com/office/powerpoint/2012/main" userId="S-1-5-21-2005352356-2018378189-366286951-11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340"/>
    <a:srgbClr val="E9B8BD"/>
    <a:srgbClr val="893F48"/>
    <a:srgbClr val="5D9732"/>
    <a:srgbClr val="003953"/>
    <a:srgbClr val="E1AB76"/>
    <a:srgbClr val="8B8B8B"/>
    <a:srgbClr val="BD732A"/>
    <a:srgbClr val="348EB4"/>
    <a:srgbClr val="8E5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430" autoAdjust="0"/>
  </p:normalViewPr>
  <p:slideViewPr>
    <p:cSldViewPr snapToGrid="0">
      <p:cViewPr varScale="1">
        <p:scale>
          <a:sx n="45" d="100"/>
          <a:sy n="45" d="100"/>
        </p:scale>
        <p:origin x="1146" y="54"/>
      </p:cViewPr>
      <p:guideLst>
        <p:guide orient="horz" pos="2160"/>
        <p:guide pos="3840"/>
        <p:guide orient="horz" pos="870"/>
        <p:guide pos="37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2682"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chartUserShapes" Target="../drawings/drawing83.xml"/></Relationships>
</file>

<file path=ppt/charts/_rels/chart101.xml.rels><?xml version="1.0" encoding="UTF-8" standalone="yes"?>
<Relationships xmlns="http://schemas.openxmlformats.org/package/2006/relationships"><Relationship Id="rId3" Type="http://schemas.openxmlformats.org/officeDocument/2006/relationships/chartUserShapes" Target="../drawings/drawing84.xml"/><Relationship Id="rId2" Type="http://schemas.openxmlformats.org/officeDocument/2006/relationships/package" Target="../embeddings/Microsoft_Excel_Worksheet98.xlsx"/><Relationship Id="rId1" Type="http://schemas.openxmlformats.org/officeDocument/2006/relationships/themeOverride" Target="../theme/themeOverride5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chartUserShapes" Target="../drawings/drawing85.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chartUserShapes" Target="../drawings/drawing86.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chartUserShapes" Target="../drawings/drawing8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chartUserShapes" Target="../drawings/drawing88.xm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102.xml"/><Relationship Id="rId1" Type="http://schemas.microsoft.com/office/2011/relationships/chartStyle" Target="style102.xml"/><Relationship Id="rId5" Type="http://schemas.openxmlformats.org/officeDocument/2006/relationships/chartUserShapes" Target="../drawings/drawing89.xml"/><Relationship Id="rId4" Type="http://schemas.openxmlformats.org/officeDocument/2006/relationships/package" Target="../embeddings/Microsoft_Excel_Worksheet103.xlsx"/></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03.xml"/><Relationship Id="rId1" Type="http://schemas.microsoft.com/office/2011/relationships/chartStyle" Target="style103.xml"/><Relationship Id="rId5" Type="http://schemas.openxmlformats.org/officeDocument/2006/relationships/chartUserShapes" Target="../drawings/drawing90.xml"/><Relationship Id="rId4" Type="http://schemas.openxmlformats.org/officeDocument/2006/relationships/package" Target="../embeddings/Microsoft_Excel_Worksheet104.xlsx"/></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chartUserShapes" Target="../drawings/drawing9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chartUserShapes" Target="../drawings/drawing92.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chartUserShapes" Target="../drawings/drawing9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chartUserShapes" Target="../drawings/drawing94.xml"/></Relationships>
</file>

<file path=ppt/charts/_rels/chart112.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08.xml"/><Relationship Id="rId1" Type="http://schemas.microsoft.com/office/2011/relationships/chartStyle" Target="style108.xml"/><Relationship Id="rId5" Type="http://schemas.openxmlformats.org/officeDocument/2006/relationships/chartUserShapes" Target="../drawings/drawing95.xml"/><Relationship Id="rId4" Type="http://schemas.openxmlformats.org/officeDocument/2006/relationships/package" Target="../embeddings/Microsoft_Excel_Worksheet109.xlsx"/></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109.xml"/><Relationship Id="rId1" Type="http://schemas.microsoft.com/office/2011/relationships/chartStyle" Target="style109.xml"/><Relationship Id="rId5" Type="http://schemas.openxmlformats.org/officeDocument/2006/relationships/chartUserShapes" Target="../drawings/drawing96.xml"/><Relationship Id="rId4" Type="http://schemas.openxmlformats.org/officeDocument/2006/relationships/package" Target="../embeddings/Microsoft_Excel_Worksheet110.xlsx"/></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0.xml"/><Relationship Id="rId1" Type="http://schemas.microsoft.com/office/2011/relationships/chartStyle" Target="style11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1.xml"/><Relationship Id="rId1" Type="http://schemas.microsoft.com/office/2011/relationships/chartStyle" Target="style11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chartUserShapes" Target="../drawings/drawing97.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chartUserShapes" Target="../drawings/drawing98.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chartUserShapes" Target="../drawings/drawing99.xml"/></Relationships>
</file>

<file path=ppt/charts/_rels/chart119.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115.xml"/><Relationship Id="rId1" Type="http://schemas.microsoft.com/office/2011/relationships/chartStyle" Target="style115.xml"/><Relationship Id="rId5" Type="http://schemas.openxmlformats.org/officeDocument/2006/relationships/chartUserShapes" Target="../drawings/drawing100.xml"/><Relationship Id="rId4" Type="http://schemas.openxmlformats.org/officeDocument/2006/relationships/package" Target="../embeddings/Microsoft_Excel_Worksheet11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chartUserShapes" Target="../drawings/drawing101.xm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117.xml"/><Relationship Id="rId1" Type="http://schemas.microsoft.com/office/2011/relationships/chartStyle" Target="style117.xml"/><Relationship Id="rId5" Type="http://schemas.openxmlformats.org/officeDocument/2006/relationships/chartUserShapes" Target="../drawings/drawing102.xml"/><Relationship Id="rId4" Type="http://schemas.openxmlformats.org/officeDocument/2006/relationships/package" Target="../embeddings/Microsoft_Excel_Worksheet118.xlsx"/></Relationships>
</file>

<file path=ppt/charts/_rels/chart122.xml.rels><?xml version="1.0" encoding="UTF-8" standalone="yes"?>
<Relationships xmlns="http://schemas.openxmlformats.org/package/2006/relationships"><Relationship Id="rId3" Type="http://schemas.openxmlformats.org/officeDocument/2006/relationships/chartUserShapes" Target="../drawings/drawing103.xml"/><Relationship Id="rId2" Type="http://schemas.openxmlformats.org/officeDocument/2006/relationships/package" Target="../embeddings/Microsoft_Excel_Worksheet119.xlsx"/><Relationship Id="rId1" Type="http://schemas.openxmlformats.org/officeDocument/2006/relationships/themeOverride" Target="../theme/themeOverride58.xml"/></Relationships>
</file>

<file path=ppt/charts/_rels/chart123.xml.rels><?xml version="1.0" encoding="UTF-8" standalone="yes"?>
<Relationships xmlns="http://schemas.openxmlformats.org/package/2006/relationships"><Relationship Id="rId3" Type="http://schemas.openxmlformats.org/officeDocument/2006/relationships/chartUserShapes" Target="../drawings/drawing104.xml"/><Relationship Id="rId2" Type="http://schemas.openxmlformats.org/officeDocument/2006/relationships/package" Target="../embeddings/Microsoft_Excel_Worksheet120.xlsx"/><Relationship Id="rId1" Type="http://schemas.openxmlformats.org/officeDocument/2006/relationships/themeOverride" Target="../theme/themeOverride5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chartUserShapes" Target="../drawings/drawing105.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19.xml"/><Relationship Id="rId1" Type="http://schemas.microsoft.com/office/2011/relationships/chartStyle" Target="style119.xml"/><Relationship Id="rId4" Type="http://schemas.openxmlformats.org/officeDocument/2006/relationships/chartUserShapes" Target="../drawings/drawing106.xml"/></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chartUserShapes" Target="../drawings/drawing107.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chartUserShapes" Target="../drawings/drawing108.xml"/></Relationships>
</file>

<file path=ppt/charts/_rels/chart136.xml.rels><?xml version="1.0" encoding="UTF-8" standalone="yes"?>
<Relationships xmlns="http://schemas.openxmlformats.org/package/2006/relationships"><Relationship Id="rId3" Type="http://schemas.openxmlformats.org/officeDocument/2006/relationships/chartUserShapes" Target="../drawings/drawing109.xml"/><Relationship Id="rId2" Type="http://schemas.openxmlformats.org/officeDocument/2006/relationships/package" Target="../embeddings/Microsoft_Excel_Worksheet133.xlsx"/><Relationship Id="rId1" Type="http://schemas.openxmlformats.org/officeDocument/2006/relationships/themeOverride" Target="../theme/themeOverride60.xml"/></Relationships>
</file>

<file path=ppt/charts/_rels/chart137.xml.rels><?xml version="1.0" encoding="UTF-8" standalone="yes"?>
<Relationships xmlns="http://schemas.openxmlformats.org/package/2006/relationships"><Relationship Id="rId3" Type="http://schemas.openxmlformats.org/officeDocument/2006/relationships/chartUserShapes" Target="../drawings/drawing110.xml"/><Relationship Id="rId2" Type="http://schemas.openxmlformats.org/officeDocument/2006/relationships/package" Target="../embeddings/Microsoft_Excel_Worksheet134.xlsx"/><Relationship Id="rId1" Type="http://schemas.openxmlformats.org/officeDocument/2006/relationships/themeOverride" Target="../theme/themeOverride61.xml"/></Relationships>
</file>

<file path=ppt/charts/_rels/chart138.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122.xml"/><Relationship Id="rId1" Type="http://schemas.microsoft.com/office/2011/relationships/chartStyle" Target="style122.xml"/><Relationship Id="rId5" Type="http://schemas.openxmlformats.org/officeDocument/2006/relationships/chartUserShapes" Target="../drawings/drawing111.xml"/><Relationship Id="rId4" Type="http://schemas.openxmlformats.org/officeDocument/2006/relationships/package" Target="../embeddings/Microsoft_Excel_Worksheet135.xlsx"/></Relationships>
</file>

<file path=ppt/charts/_rels/chart139.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123.xml"/><Relationship Id="rId1" Type="http://schemas.microsoft.com/office/2011/relationships/chartStyle" Target="style123.xml"/><Relationship Id="rId5" Type="http://schemas.openxmlformats.org/officeDocument/2006/relationships/chartUserShapes" Target="../drawings/drawing112.xml"/><Relationship Id="rId4" Type="http://schemas.openxmlformats.org/officeDocument/2006/relationships/package" Target="../embeddings/Microsoft_Excel_Worksheet13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124.xml"/><Relationship Id="rId1" Type="http://schemas.microsoft.com/office/2011/relationships/chartStyle" Target="style124.xml"/><Relationship Id="rId5" Type="http://schemas.openxmlformats.org/officeDocument/2006/relationships/chartUserShapes" Target="../drawings/drawing113.xml"/><Relationship Id="rId4" Type="http://schemas.openxmlformats.org/officeDocument/2006/relationships/package" Target="../embeddings/Microsoft_Excel_Worksheet137.xlsx"/></Relationships>
</file>

<file path=ppt/charts/_rels/chart141.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125.xml"/><Relationship Id="rId1" Type="http://schemas.microsoft.com/office/2011/relationships/chartStyle" Target="style125.xml"/><Relationship Id="rId5" Type="http://schemas.openxmlformats.org/officeDocument/2006/relationships/chartUserShapes" Target="../drawings/drawing114.xml"/><Relationship Id="rId4" Type="http://schemas.openxmlformats.org/officeDocument/2006/relationships/package" Target="../embeddings/Microsoft_Excel_Worksheet138.xlsx"/></Relationships>
</file>

<file path=ppt/charts/_rels/chart142.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126.xml"/><Relationship Id="rId1" Type="http://schemas.microsoft.com/office/2011/relationships/chartStyle" Target="style126.xml"/><Relationship Id="rId5" Type="http://schemas.openxmlformats.org/officeDocument/2006/relationships/chartUserShapes" Target="../drawings/drawing115.xml"/><Relationship Id="rId4" Type="http://schemas.openxmlformats.org/officeDocument/2006/relationships/package" Target="../embeddings/Microsoft_Excel_Worksheet139.xlsx"/></Relationships>
</file>

<file path=ppt/charts/_rels/chart143.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127.xml"/><Relationship Id="rId1" Type="http://schemas.microsoft.com/office/2011/relationships/chartStyle" Target="style127.xml"/><Relationship Id="rId5" Type="http://schemas.openxmlformats.org/officeDocument/2006/relationships/chartUserShapes" Target="../drawings/drawing116.xml"/><Relationship Id="rId4" Type="http://schemas.openxmlformats.org/officeDocument/2006/relationships/package" Target="../embeddings/Microsoft_Excel_Worksheet140.xlsx"/></Relationships>
</file>

<file path=ppt/charts/_rels/chart144.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128.xml"/><Relationship Id="rId1" Type="http://schemas.microsoft.com/office/2011/relationships/chartStyle" Target="style128.xml"/><Relationship Id="rId5" Type="http://schemas.openxmlformats.org/officeDocument/2006/relationships/chartUserShapes" Target="../drawings/drawing117.xml"/><Relationship Id="rId4" Type="http://schemas.openxmlformats.org/officeDocument/2006/relationships/package" Target="../embeddings/Microsoft_Excel_Worksheet141.xlsx"/></Relationships>
</file>

<file path=ppt/charts/_rels/chart145.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129.xml"/><Relationship Id="rId1" Type="http://schemas.microsoft.com/office/2011/relationships/chartStyle" Target="style129.xml"/><Relationship Id="rId5" Type="http://schemas.openxmlformats.org/officeDocument/2006/relationships/chartUserShapes" Target="../drawings/drawing118.xml"/><Relationship Id="rId4" Type="http://schemas.openxmlformats.org/officeDocument/2006/relationships/package" Target="../embeddings/Microsoft_Excel_Worksheet142.xlsx"/></Relationships>
</file>

<file path=ppt/charts/_rels/chart146.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130.xml"/><Relationship Id="rId1" Type="http://schemas.microsoft.com/office/2011/relationships/chartStyle" Target="style130.xml"/><Relationship Id="rId5" Type="http://schemas.openxmlformats.org/officeDocument/2006/relationships/chartUserShapes" Target="../drawings/drawing119.xml"/><Relationship Id="rId4" Type="http://schemas.openxmlformats.org/officeDocument/2006/relationships/package" Target="../embeddings/Microsoft_Excel_Worksheet143.xlsx"/></Relationships>
</file>

<file path=ppt/charts/_rels/chart147.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131.xml"/><Relationship Id="rId1" Type="http://schemas.microsoft.com/office/2011/relationships/chartStyle" Target="style131.xml"/><Relationship Id="rId5" Type="http://schemas.openxmlformats.org/officeDocument/2006/relationships/chartUserShapes" Target="../drawings/drawing120.xml"/><Relationship Id="rId4" Type="http://schemas.openxmlformats.org/officeDocument/2006/relationships/package" Target="../embeddings/Microsoft_Excel_Worksheet144.xlsx"/></Relationships>
</file>

<file path=ppt/charts/_rels/chart148.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132.xml"/><Relationship Id="rId1" Type="http://schemas.microsoft.com/office/2011/relationships/chartStyle" Target="style132.xml"/><Relationship Id="rId5" Type="http://schemas.openxmlformats.org/officeDocument/2006/relationships/chartUserShapes" Target="../drawings/drawing121.xml"/><Relationship Id="rId4" Type="http://schemas.openxmlformats.org/officeDocument/2006/relationships/package" Target="../embeddings/Microsoft_Excel_Worksheet145.xlsx"/></Relationships>
</file>

<file path=ppt/charts/_rels/chart149.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133.xml"/><Relationship Id="rId1" Type="http://schemas.microsoft.com/office/2011/relationships/chartStyle" Target="style133.xml"/><Relationship Id="rId5" Type="http://schemas.openxmlformats.org/officeDocument/2006/relationships/chartUserShapes" Target="../drawings/drawing122.xml"/><Relationship Id="rId4" Type="http://schemas.openxmlformats.org/officeDocument/2006/relationships/package" Target="../embeddings/Microsoft_Excel_Worksheet146.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134.xml"/><Relationship Id="rId1" Type="http://schemas.microsoft.com/office/2011/relationships/chartStyle" Target="style134.xml"/><Relationship Id="rId5" Type="http://schemas.openxmlformats.org/officeDocument/2006/relationships/chartUserShapes" Target="../drawings/drawing123.xml"/><Relationship Id="rId4" Type="http://schemas.openxmlformats.org/officeDocument/2006/relationships/package" Target="../embeddings/Microsoft_Excel_Worksheet147.xlsx"/></Relationships>
</file>

<file path=ppt/charts/_rels/chart151.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135.xml"/><Relationship Id="rId1" Type="http://schemas.microsoft.com/office/2011/relationships/chartStyle" Target="style135.xml"/><Relationship Id="rId5" Type="http://schemas.openxmlformats.org/officeDocument/2006/relationships/chartUserShapes" Target="../drawings/drawing124.xml"/><Relationship Id="rId4" Type="http://schemas.openxmlformats.org/officeDocument/2006/relationships/package" Target="../embeddings/Microsoft_Excel_Worksheet148.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6.xml"/><Relationship Id="rId4"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7.xml"/><Relationship Id="rId4"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8.xml"/><Relationship Id="rId4"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9.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0.xml"/><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1.xml"/><Relationship Id="rId4"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5.xml"/><Relationship Id="rId4"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26.xml"/><Relationship Id="rId4"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27.xml"/><Relationship Id="rId4"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28.xml"/><Relationship Id="rId4"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29.xml"/><Relationship Id="rId4"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30.xml"/><Relationship Id="rId4"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3.xml"/><Relationship Id="rId1" Type="http://schemas.microsoft.com/office/2011/relationships/chartStyle" Target="style33.xml"/><Relationship Id="rId5" Type="http://schemas.openxmlformats.org/officeDocument/2006/relationships/chartUserShapes" Target="../drawings/drawing31.xml"/><Relationship Id="rId4"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4.xml"/><Relationship Id="rId1" Type="http://schemas.microsoft.com/office/2011/relationships/chartStyle" Target="style34.xml"/><Relationship Id="rId5" Type="http://schemas.openxmlformats.org/officeDocument/2006/relationships/chartUserShapes" Target="../drawings/drawing32.xml"/><Relationship Id="rId4"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6.xml"/><Relationship Id="rId1" Type="http://schemas.microsoft.com/office/2011/relationships/chartStyle" Target="style36.xml"/><Relationship Id="rId5" Type="http://schemas.openxmlformats.org/officeDocument/2006/relationships/chartUserShapes" Target="../drawings/drawing33.xml"/><Relationship Id="rId4"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34.xml"/><Relationship Id="rId4"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8.xml"/><Relationship Id="rId1" Type="http://schemas.microsoft.com/office/2011/relationships/chartStyle" Target="style38.xml"/><Relationship Id="rId5" Type="http://schemas.openxmlformats.org/officeDocument/2006/relationships/chartUserShapes" Target="../drawings/drawing35.xml"/><Relationship Id="rId4"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9.xml"/><Relationship Id="rId1" Type="http://schemas.microsoft.com/office/2011/relationships/chartStyle" Target="style39.xml"/><Relationship Id="rId5" Type="http://schemas.openxmlformats.org/officeDocument/2006/relationships/chartUserShapes" Target="../drawings/drawing36.xml"/><Relationship Id="rId4"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0.xml"/><Relationship Id="rId1" Type="http://schemas.microsoft.com/office/2011/relationships/chartStyle" Target="style40.xml"/><Relationship Id="rId5" Type="http://schemas.openxmlformats.org/officeDocument/2006/relationships/chartUserShapes" Target="../drawings/drawing37.xml"/><Relationship Id="rId4"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3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39.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5.xml"/><Relationship Id="rId1" Type="http://schemas.microsoft.com/office/2011/relationships/chartStyle" Target="style45.xml"/><Relationship Id="rId5" Type="http://schemas.openxmlformats.org/officeDocument/2006/relationships/chartUserShapes" Target="../drawings/drawing40.xml"/><Relationship Id="rId4"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6.xml"/><Relationship Id="rId1" Type="http://schemas.microsoft.com/office/2011/relationships/chartStyle" Target="style46.xml"/><Relationship Id="rId5" Type="http://schemas.openxmlformats.org/officeDocument/2006/relationships/chartUserShapes" Target="../drawings/drawing41.xml"/><Relationship Id="rId4"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42.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43.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4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45.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46.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47.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3.xml"/><Relationship Id="rId1" Type="http://schemas.microsoft.com/office/2011/relationships/chartStyle" Target="style53.xml"/><Relationship Id="rId5" Type="http://schemas.openxmlformats.org/officeDocument/2006/relationships/chartUserShapes" Target="../drawings/drawing48.xml"/><Relationship Id="rId4"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54.xml"/><Relationship Id="rId1" Type="http://schemas.microsoft.com/office/2011/relationships/chartStyle" Target="style54.xml"/><Relationship Id="rId5" Type="http://schemas.openxmlformats.org/officeDocument/2006/relationships/chartUserShapes" Target="../drawings/drawing49.xml"/><Relationship Id="rId4"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50.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51.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52.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53.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5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5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56.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57.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63.xml"/><Relationship Id="rId1" Type="http://schemas.microsoft.com/office/2011/relationships/chartStyle" Target="style63.xml"/><Relationship Id="rId5" Type="http://schemas.openxmlformats.org/officeDocument/2006/relationships/chartUserShapes" Target="../drawings/drawing58.xml"/><Relationship Id="rId4"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64.xml"/><Relationship Id="rId1" Type="http://schemas.microsoft.com/office/2011/relationships/chartStyle" Target="style64.xml"/><Relationship Id="rId5" Type="http://schemas.openxmlformats.org/officeDocument/2006/relationships/chartUserShapes" Target="../drawings/drawing59.xml"/><Relationship Id="rId4"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3" Type="http://schemas.openxmlformats.org/officeDocument/2006/relationships/oleObject" Target="file:///\\nem3\M\rec\mas\aeo2020\flipbook\flipbook_20191211.xlsx" TargetMode="Externa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60.xml"/></Relationships>
</file>

<file path=ppt/charts/_rels/chart69.xml.rels><?xml version="1.0" encoding="UTF-8" standalone="yes"?>
<Relationships xmlns="http://schemas.openxmlformats.org/package/2006/relationships"><Relationship Id="rId3" Type="http://schemas.openxmlformats.org/officeDocument/2006/relationships/oleObject" Target="file:///\\nem3\M\rec\mas\aeo2020\flipbook\flipbook_20191211.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3" Type="http://schemas.openxmlformats.org/officeDocument/2006/relationships/oleObject" Target="file:///\\nem3\M\rec\mas\aeo2020\flipbook\flipbook_20191211.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71.xml"/><Relationship Id="rId1" Type="http://schemas.microsoft.com/office/2011/relationships/chartStyle" Target="style71.xml"/><Relationship Id="rId5" Type="http://schemas.openxmlformats.org/officeDocument/2006/relationships/chartUserShapes" Target="../drawings/drawing61.xml"/><Relationship Id="rId4" Type="http://schemas.openxmlformats.org/officeDocument/2006/relationships/package" Target="../embeddings/Microsoft_Excel_Worksheet68.xlsx"/></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package" Target="../embeddings/Microsoft_Excel_Worksheet69.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package" Target="../embeddings/Microsoft_Excel_Worksheet71.xlsx"/></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package" Target="../embeddings/Microsoft_Excel_Worksheet73.xlsx"/></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6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63.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64.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65.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chartUserShapes" Target="../drawings/drawing66.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chartUserShapes" Target="../drawings/drawing67.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chartUserShapes" Target="../drawings/drawing68.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chartUserShapes" Target="../drawings/drawing69.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chartUserShapes" Target="../drawings/drawing70.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chartUserShapes" Target="../drawings/drawing71.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chartUserShapes" Target="../drawings/drawing72.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3" Type="http://schemas.openxmlformats.org/officeDocument/2006/relationships/chartUserShapes" Target="../drawings/drawing73.xml"/><Relationship Id="rId2" Type="http://schemas.openxmlformats.org/officeDocument/2006/relationships/package" Target="../embeddings/Microsoft_Excel_Worksheet87.xlsx"/><Relationship Id="rId1" Type="http://schemas.openxmlformats.org/officeDocument/2006/relationships/themeOverride" Target="../theme/themeOverride48.xml"/></Relationships>
</file>

<file path=ppt/charts/_rels/chart91.xml.rels><?xml version="1.0" encoding="UTF-8" standalone="yes"?>
<Relationships xmlns="http://schemas.openxmlformats.org/package/2006/relationships"><Relationship Id="rId3" Type="http://schemas.openxmlformats.org/officeDocument/2006/relationships/chartUserShapes" Target="../drawings/drawing74.xml"/><Relationship Id="rId2" Type="http://schemas.openxmlformats.org/officeDocument/2006/relationships/package" Target="../embeddings/Microsoft_Excel_Worksheet88.xlsx"/><Relationship Id="rId1" Type="http://schemas.openxmlformats.org/officeDocument/2006/relationships/themeOverride" Target="../theme/themeOverride49.xml"/></Relationships>
</file>

<file path=ppt/charts/_rels/chart92.xml.rels><?xml version="1.0" encoding="UTF-8" standalone="yes"?>
<Relationships xmlns="http://schemas.openxmlformats.org/package/2006/relationships"><Relationship Id="rId3" Type="http://schemas.openxmlformats.org/officeDocument/2006/relationships/chartUserShapes" Target="../drawings/drawing75.xml"/><Relationship Id="rId2" Type="http://schemas.openxmlformats.org/officeDocument/2006/relationships/package" Target="../embeddings/Microsoft_Excel_Worksheet89.xlsx"/><Relationship Id="rId1" Type="http://schemas.openxmlformats.org/officeDocument/2006/relationships/themeOverride" Target="../theme/themeOverride50.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chartUserShapes" Target="../drawings/drawing76.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chartUserShapes" Target="../drawings/drawing77.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chartUserShapes" Target="../drawings/drawing78.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chartUserShapes" Target="../drawings/drawing79.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chartUserShapes" Target="../drawings/drawing80.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chartUserShapes" Target="../drawings/drawing81.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chartUserShapes" Target="../drawings/drawing8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0.18764731162626319"/>
          <c:w val="0.65340958507597968"/>
          <c:h val="0.7194248759672921"/>
        </c:manualLayout>
      </c:layout>
      <c:lineChart>
        <c:grouping val="standard"/>
        <c:varyColors val="0"/>
        <c:ser>
          <c:idx val="5"/>
          <c:order val="0"/>
          <c:tx>
            <c:strRef>
              <c:f>Sheet1!$B$1</c:f>
              <c:strCache>
                <c:ptCount val="1"/>
                <c:pt idx="0">
                  <c:v>crude oil and lease condensate</c:v>
                </c:pt>
              </c:strCache>
            </c:strRef>
          </c:tx>
          <c:spPr>
            <a:ln w="22225" cap="rnd">
              <a:solidFill>
                <a:srgbClr val="67500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15.571185</c:v>
                </c:pt>
                <c:pt idx="1">
                  <c:v>15.700825999999999</c:v>
                </c:pt>
                <c:pt idx="2">
                  <c:v>15.222863</c:v>
                </c:pt>
                <c:pt idx="3">
                  <c:v>14.494389999999999</c:v>
                </c:pt>
                <c:pt idx="4">
                  <c:v>14.102563</c:v>
                </c:pt>
                <c:pt idx="5">
                  <c:v>13.886754</c:v>
                </c:pt>
                <c:pt idx="6">
                  <c:v>13.722899</c:v>
                </c:pt>
                <c:pt idx="7">
                  <c:v>13.65802</c:v>
                </c:pt>
                <c:pt idx="8">
                  <c:v>13.23513</c:v>
                </c:pt>
                <c:pt idx="9">
                  <c:v>12.451046</c:v>
                </c:pt>
                <c:pt idx="10">
                  <c:v>12.358101</c:v>
                </c:pt>
                <c:pt idx="11">
                  <c:v>12.281566</c:v>
                </c:pt>
                <c:pt idx="12">
                  <c:v>12.160213000000001</c:v>
                </c:pt>
                <c:pt idx="13">
                  <c:v>11.959568000000001</c:v>
                </c:pt>
                <c:pt idx="14">
                  <c:v>11.550086</c:v>
                </c:pt>
                <c:pt idx="15">
                  <c:v>10.974152</c:v>
                </c:pt>
                <c:pt idx="16">
                  <c:v>10.766775000000001</c:v>
                </c:pt>
                <c:pt idx="17">
                  <c:v>10.741447000000001</c:v>
                </c:pt>
                <c:pt idx="18">
                  <c:v>10.613301999999999</c:v>
                </c:pt>
                <c:pt idx="19">
                  <c:v>11.324037000000001</c:v>
                </c:pt>
                <c:pt idx="20">
                  <c:v>11.596242999999999</c:v>
                </c:pt>
                <c:pt idx="21">
                  <c:v>11.970090000000001</c:v>
                </c:pt>
                <c:pt idx="22">
                  <c:v>13.801416</c:v>
                </c:pt>
                <c:pt idx="23">
                  <c:v>15.807498000000001</c:v>
                </c:pt>
                <c:pt idx="24">
                  <c:v>18.541957</c:v>
                </c:pt>
                <c:pt idx="25">
                  <c:v>19.678989000000001</c:v>
                </c:pt>
                <c:pt idx="26">
                  <c:v>18.493652999999998</c:v>
                </c:pt>
                <c:pt idx="27">
                  <c:v>19.534531000000001</c:v>
                </c:pt>
                <c:pt idx="28">
                  <c:v>22.885725000000001</c:v>
                </c:pt>
                <c:pt idx="29">
                  <c:v>25.611993999999999</c:v>
                </c:pt>
                <c:pt idx="30">
                  <c:v>27.470048999999999</c:v>
                </c:pt>
                <c:pt idx="31">
                  <c:v>28.494802</c:v>
                </c:pt>
                <c:pt idx="32">
                  <c:v>29.284983</c:v>
                </c:pt>
                <c:pt idx="33">
                  <c:v>29.437076999999999</c:v>
                </c:pt>
                <c:pt idx="34">
                  <c:v>29.64554</c:v>
                </c:pt>
                <c:pt idx="35">
                  <c:v>29.641725999999998</c:v>
                </c:pt>
                <c:pt idx="36">
                  <c:v>29.790983000000001</c:v>
                </c:pt>
                <c:pt idx="37">
                  <c:v>29.775186999999999</c:v>
                </c:pt>
                <c:pt idx="38">
                  <c:v>29.516684000000001</c:v>
                </c:pt>
                <c:pt idx="39">
                  <c:v>29.532515</c:v>
                </c:pt>
                <c:pt idx="40">
                  <c:v>29.747253000000001</c:v>
                </c:pt>
                <c:pt idx="41">
                  <c:v>29.890884</c:v>
                </c:pt>
                <c:pt idx="42">
                  <c:v>30.092388</c:v>
                </c:pt>
                <c:pt idx="43">
                  <c:v>30.068521</c:v>
                </c:pt>
                <c:pt idx="44">
                  <c:v>29.858008999999999</c:v>
                </c:pt>
                <c:pt idx="45">
                  <c:v>29.67897</c:v>
                </c:pt>
                <c:pt idx="46">
                  <c:v>29.407720999999999</c:v>
                </c:pt>
                <c:pt idx="47">
                  <c:v>29.011500999999999</c:v>
                </c:pt>
                <c:pt idx="48">
                  <c:v>28.693753999999998</c:v>
                </c:pt>
                <c:pt idx="49">
                  <c:v>28.532722</c:v>
                </c:pt>
                <c:pt idx="50">
                  <c:v>28.853625999999998</c:v>
                </c:pt>
                <c:pt idx="51">
                  <c:v>29.041647000000001</c:v>
                </c:pt>
                <c:pt idx="52">
                  <c:v>29.058005999999999</c:v>
                </c:pt>
                <c:pt idx="53">
                  <c:v>28.954979000000002</c:v>
                </c:pt>
                <c:pt idx="54">
                  <c:v>28.623829000000001</c:v>
                </c:pt>
                <c:pt idx="55">
                  <c:v>28.151617000000002</c:v>
                </c:pt>
                <c:pt idx="56">
                  <c:v>27.620864999999998</c:v>
                </c:pt>
                <c:pt idx="57">
                  <c:v>27.029858000000001</c:v>
                </c:pt>
                <c:pt idx="58">
                  <c:v>26.494122000000001</c:v>
                </c:pt>
                <c:pt idx="59">
                  <c:v>25.881308000000001</c:v>
                </c:pt>
                <c:pt idx="60">
                  <c:v>24.796230000000001</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dry natural gas</c:v>
                </c:pt>
              </c:strCache>
            </c:strRef>
          </c:tx>
          <c:spPr>
            <a:ln w="22225" cap="rnd">
              <a:solidFill>
                <a:srgbClr val="2EA9DE"/>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18.326155</c:v>
                </c:pt>
                <c:pt idx="1">
                  <c:v>18.228736000000001</c:v>
                </c:pt>
                <c:pt idx="2">
                  <c:v>18.3751</c:v>
                </c:pt>
                <c:pt idx="3">
                  <c:v>18.584036999999999</c:v>
                </c:pt>
                <c:pt idx="4">
                  <c:v>19.348013000000002</c:v>
                </c:pt>
                <c:pt idx="5">
                  <c:v>19.082245</c:v>
                </c:pt>
                <c:pt idx="6">
                  <c:v>19.344268</c:v>
                </c:pt>
                <c:pt idx="7">
                  <c:v>19.393851000000002</c:v>
                </c:pt>
                <c:pt idx="8">
                  <c:v>19.613295000000001</c:v>
                </c:pt>
                <c:pt idx="9">
                  <c:v>19.340703000000001</c:v>
                </c:pt>
                <c:pt idx="10">
                  <c:v>19.661529000000002</c:v>
                </c:pt>
                <c:pt idx="11">
                  <c:v>20.165566999999999</c:v>
                </c:pt>
                <c:pt idx="12">
                  <c:v>19.382055000000001</c:v>
                </c:pt>
                <c:pt idx="13">
                  <c:v>19.633303999999999</c:v>
                </c:pt>
                <c:pt idx="14">
                  <c:v>19.074254</c:v>
                </c:pt>
                <c:pt idx="15">
                  <c:v>18.556014999999999</c:v>
                </c:pt>
                <c:pt idx="16">
                  <c:v>19.021705999999998</c:v>
                </c:pt>
                <c:pt idx="17">
                  <c:v>19.786208999999999</c:v>
                </c:pt>
                <c:pt idx="18">
                  <c:v>20.702884000000001</c:v>
                </c:pt>
                <c:pt idx="19">
                  <c:v>21.13945</c:v>
                </c:pt>
                <c:pt idx="20">
                  <c:v>21.805762999999999</c:v>
                </c:pt>
                <c:pt idx="21">
                  <c:v>23.405719999999999</c:v>
                </c:pt>
                <c:pt idx="22">
                  <c:v>24.610064999999999</c:v>
                </c:pt>
                <c:pt idx="23">
                  <c:v>24.859072000000001</c:v>
                </c:pt>
                <c:pt idx="24">
                  <c:v>26.718073</c:v>
                </c:pt>
                <c:pt idx="25">
                  <c:v>28.066882</c:v>
                </c:pt>
                <c:pt idx="26">
                  <c:v>27.576022999999999</c:v>
                </c:pt>
                <c:pt idx="27">
                  <c:v>28.273706000000001</c:v>
                </c:pt>
                <c:pt idx="28">
                  <c:v>31.534376999999999</c:v>
                </c:pt>
                <c:pt idx="29">
                  <c:v>35.031666000000001</c:v>
                </c:pt>
                <c:pt idx="30">
                  <c:v>36.033656999999998</c:v>
                </c:pt>
                <c:pt idx="31">
                  <c:v>37.331187999999997</c:v>
                </c:pt>
                <c:pt idx="32">
                  <c:v>37.590195000000001</c:v>
                </c:pt>
                <c:pt idx="33">
                  <c:v>37.847774999999999</c:v>
                </c:pt>
                <c:pt idx="34">
                  <c:v>38.332695000000001</c:v>
                </c:pt>
                <c:pt idx="35">
                  <c:v>39.291294000000001</c:v>
                </c:pt>
                <c:pt idx="36">
                  <c:v>39.964728999999998</c:v>
                </c:pt>
                <c:pt idx="37">
                  <c:v>40.147494999999999</c:v>
                </c:pt>
                <c:pt idx="38">
                  <c:v>40.689774</c:v>
                </c:pt>
                <c:pt idx="39">
                  <c:v>40.984023999999998</c:v>
                </c:pt>
                <c:pt idx="40">
                  <c:v>40.933514000000002</c:v>
                </c:pt>
                <c:pt idx="41">
                  <c:v>41.105021999999998</c:v>
                </c:pt>
                <c:pt idx="42">
                  <c:v>41.415512</c:v>
                </c:pt>
                <c:pt idx="43">
                  <c:v>41.783867000000001</c:v>
                </c:pt>
                <c:pt idx="44">
                  <c:v>42.303432000000001</c:v>
                </c:pt>
                <c:pt idx="45">
                  <c:v>42.534461999999998</c:v>
                </c:pt>
                <c:pt idx="46">
                  <c:v>42.787467999999997</c:v>
                </c:pt>
                <c:pt idx="47">
                  <c:v>43.062252000000001</c:v>
                </c:pt>
                <c:pt idx="48">
                  <c:v>43.329517000000003</c:v>
                </c:pt>
                <c:pt idx="49">
                  <c:v>43.569817</c:v>
                </c:pt>
                <c:pt idx="50">
                  <c:v>43.935242000000002</c:v>
                </c:pt>
                <c:pt idx="51">
                  <c:v>44.149737999999999</c:v>
                </c:pt>
                <c:pt idx="52">
                  <c:v>44.370525000000001</c:v>
                </c:pt>
                <c:pt idx="53">
                  <c:v>44.607227000000002</c:v>
                </c:pt>
                <c:pt idx="54">
                  <c:v>44.817394</c:v>
                </c:pt>
                <c:pt idx="55">
                  <c:v>44.978980999999997</c:v>
                </c:pt>
                <c:pt idx="56">
                  <c:v>45.196522000000002</c:v>
                </c:pt>
                <c:pt idx="57">
                  <c:v>45.565365</c:v>
                </c:pt>
                <c:pt idx="58">
                  <c:v>46.018310999999997</c:v>
                </c:pt>
                <c:pt idx="59">
                  <c:v>46.380791000000002</c:v>
                </c:pt>
                <c:pt idx="60">
                  <c:v>46.616813999999998</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other renewable energy</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2.993633</c:v>
                </c:pt>
                <c:pt idx="1">
                  <c:v>3.0518420000000002</c:v>
                </c:pt>
                <c:pt idx="2">
                  <c:v>3.2031199999999989</c:v>
                </c:pt>
                <c:pt idx="3">
                  <c:v>3.190296</c:v>
                </c:pt>
                <c:pt idx="4">
                  <c:v>3.3036850000000002</c:v>
                </c:pt>
                <c:pt idx="5">
                  <c:v>3.352001</c:v>
                </c:pt>
                <c:pt idx="6">
                  <c:v>3.421233</c:v>
                </c:pt>
                <c:pt idx="7">
                  <c:v>3.3763519999999998</c:v>
                </c:pt>
                <c:pt idx="8">
                  <c:v>3.195681</c:v>
                </c:pt>
                <c:pt idx="9">
                  <c:v>3.2480129999999998</c:v>
                </c:pt>
                <c:pt idx="10">
                  <c:v>3.2905509999999998</c:v>
                </c:pt>
                <c:pt idx="11">
                  <c:v>2.9199139999999999</c:v>
                </c:pt>
                <c:pt idx="12">
                  <c:v>3.0418850000000002</c:v>
                </c:pt>
                <c:pt idx="13">
                  <c:v>3.1499280000000001</c:v>
                </c:pt>
                <c:pt idx="14">
                  <c:v>3.374203000000001</c:v>
                </c:pt>
                <c:pt idx="15">
                  <c:v>3.5178699999999998</c:v>
                </c:pt>
                <c:pt idx="16">
                  <c:v>3.7172080000000012</c:v>
                </c:pt>
                <c:pt idx="17">
                  <c:v>4.0639779999999996</c:v>
                </c:pt>
                <c:pt idx="18">
                  <c:v>4.6804380000000014</c:v>
                </c:pt>
                <c:pt idx="19">
                  <c:v>4.9561080000000004</c:v>
                </c:pt>
                <c:pt idx="20">
                  <c:v>5.7752210000000002</c:v>
                </c:pt>
                <c:pt idx="21">
                  <c:v>6.1966960000000011</c:v>
                </c:pt>
                <c:pt idx="22">
                  <c:v>6.2573159999999994</c:v>
                </c:pt>
                <c:pt idx="23">
                  <c:v>6.8555210000000004</c:v>
                </c:pt>
                <c:pt idx="24">
                  <c:v>7.2998089999999998</c:v>
                </c:pt>
                <c:pt idx="25">
                  <c:v>7.4073420000000008</c:v>
                </c:pt>
                <c:pt idx="26">
                  <c:v>7.9557120000000001</c:v>
                </c:pt>
                <c:pt idx="27">
                  <c:v>8.5336840000000009</c:v>
                </c:pt>
                <c:pt idx="28">
                  <c:v>9.0343160000000005</c:v>
                </c:pt>
                <c:pt idx="29">
                  <c:v>8.8100729999999992</c:v>
                </c:pt>
                <c:pt idx="30">
                  <c:v>9.2319029999999991</c:v>
                </c:pt>
                <c:pt idx="31">
                  <c:v>9.8779940000000011</c:v>
                </c:pt>
                <c:pt idx="32">
                  <c:v>10.756472</c:v>
                </c:pt>
                <c:pt idx="33">
                  <c:v>11.377551</c:v>
                </c:pt>
                <c:pt idx="34">
                  <c:v>11.706344</c:v>
                </c:pt>
                <c:pt idx="35">
                  <c:v>12.171763</c:v>
                </c:pt>
                <c:pt idx="36">
                  <c:v>12.371079999999999</c:v>
                </c:pt>
                <c:pt idx="37">
                  <c:v>12.604283000000001</c:v>
                </c:pt>
                <c:pt idx="38">
                  <c:v>12.848153</c:v>
                </c:pt>
                <c:pt idx="39">
                  <c:v>13.160553</c:v>
                </c:pt>
                <c:pt idx="40">
                  <c:v>13.605757000000001</c:v>
                </c:pt>
                <c:pt idx="41">
                  <c:v>13.749233</c:v>
                </c:pt>
                <c:pt idx="42">
                  <c:v>13.786664</c:v>
                </c:pt>
                <c:pt idx="43">
                  <c:v>13.844611</c:v>
                </c:pt>
                <c:pt idx="44">
                  <c:v>13.901127000000001</c:v>
                </c:pt>
                <c:pt idx="45">
                  <c:v>14.165369999999999</c:v>
                </c:pt>
                <c:pt idx="46">
                  <c:v>14.373879000000001</c:v>
                </c:pt>
                <c:pt idx="47">
                  <c:v>14.535666000000001</c:v>
                </c:pt>
                <c:pt idx="48">
                  <c:v>14.731945</c:v>
                </c:pt>
                <c:pt idx="49">
                  <c:v>14.917624</c:v>
                </c:pt>
                <c:pt idx="50">
                  <c:v>15.141184000000001</c:v>
                </c:pt>
                <c:pt idx="51">
                  <c:v>15.409497999999999</c:v>
                </c:pt>
                <c:pt idx="52">
                  <c:v>15.727570999999999</c:v>
                </c:pt>
                <c:pt idx="53">
                  <c:v>16.095368000000001</c:v>
                </c:pt>
                <c:pt idx="54">
                  <c:v>16.482240999999998</c:v>
                </c:pt>
                <c:pt idx="55">
                  <c:v>16.914079000000001</c:v>
                </c:pt>
                <c:pt idx="56">
                  <c:v>17.213412999999999</c:v>
                </c:pt>
                <c:pt idx="57">
                  <c:v>17.487428000000001</c:v>
                </c:pt>
                <c:pt idx="58">
                  <c:v>17.690843000000001</c:v>
                </c:pt>
                <c:pt idx="59">
                  <c:v>17.922557000000001</c:v>
                </c:pt>
                <c:pt idx="60">
                  <c:v>18.178045999999998</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coal</c:v>
                </c:pt>
              </c:strCache>
            </c:strRef>
          </c:tx>
          <c:spPr>
            <a:ln w="22225" cap="rnd">
              <a:solidFill>
                <a:srgbClr val="8B8B8B"/>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22.487548</c:v>
                </c:pt>
                <c:pt idx="1">
                  <c:v>21.636424000000002</c:v>
                </c:pt>
                <c:pt idx="2">
                  <c:v>21.694132</c:v>
                </c:pt>
                <c:pt idx="3">
                  <c:v>20.335654000000002</c:v>
                </c:pt>
                <c:pt idx="4">
                  <c:v>22.202082999999998</c:v>
                </c:pt>
                <c:pt idx="5">
                  <c:v>22.129549999999998</c:v>
                </c:pt>
                <c:pt idx="6">
                  <c:v>22.790147999999999</c:v>
                </c:pt>
                <c:pt idx="7">
                  <c:v>23.309614</c:v>
                </c:pt>
                <c:pt idx="8">
                  <c:v>24.045197999999999</c:v>
                </c:pt>
                <c:pt idx="9">
                  <c:v>23.295083999999999</c:v>
                </c:pt>
                <c:pt idx="10">
                  <c:v>22.735478000000001</c:v>
                </c:pt>
                <c:pt idx="11">
                  <c:v>23.547080000000001</c:v>
                </c:pt>
                <c:pt idx="12">
                  <c:v>22.732237000000001</c:v>
                </c:pt>
                <c:pt idx="13">
                  <c:v>22.093651999999999</c:v>
                </c:pt>
                <c:pt idx="14">
                  <c:v>22.852098999999999</c:v>
                </c:pt>
                <c:pt idx="15">
                  <c:v>23.185189000000001</c:v>
                </c:pt>
                <c:pt idx="16">
                  <c:v>23.78951</c:v>
                </c:pt>
                <c:pt idx="17">
                  <c:v>23.492742</c:v>
                </c:pt>
                <c:pt idx="18">
                  <c:v>23.851368000000001</c:v>
                </c:pt>
                <c:pt idx="19">
                  <c:v>21.623721</c:v>
                </c:pt>
                <c:pt idx="20">
                  <c:v>22.038226000000002</c:v>
                </c:pt>
                <c:pt idx="21">
                  <c:v>22.221406999999999</c:v>
                </c:pt>
                <c:pt idx="22">
                  <c:v>20.676893</c:v>
                </c:pt>
                <c:pt idx="23">
                  <c:v>20.001304000000001</c:v>
                </c:pt>
                <c:pt idx="24">
                  <c:v>20.285705</c:v>
                </c:pt>
                <c:pt idx="25">
                  <c:v>17.946095</c:v>
                </c:pt>
                <c:pt idx="26">
                  <c:v>14.667089000000001</c:v>
                </c:pt>
                <c:pt idx="27">
                  <c:v>15.625377</c:v>
                </c:pt>
                <c:pt idx="28">
                  <c:v>15.346249</c:v>
                </c:pt>
                <c:pt idx="29">
                  <c:v>13.567287</c:v>
                </c:pt>
                <c:pt idx="30">
                  <c:v>12.301702000000001</c:v>
                </c:pt>
                <c:pt idx="31">
                  <c:v>11.91614</c:v>
                </c:pt>
                <c:pt idx="32">
                  <c:v>12.097934</c:v>
                </c:pt>
                <c:pt idx="33">
                  <c:v>11.528378</c:v>
                </c:pt>
                <c:pt idx="34">
                  <c:v>11.431785</c:v>
                </c:pt>
                <c:pt idx="35">
                  <c:v>10.959244</c:v>
                </c:pt>
                <c:pt idx="36">
                  <c:v>11.374874999999999</c:v>
                </c:pt>
                <c:pt idx="37">
                  <c:v>11.346437999999999</c:v>
                </c:pt>
                <c:pt idx="38">
                  <c:v>11.251115</c:v>
                </c:pt>
                <c:pt idx="39">
                  <c:v>11.165606</c:v>
                </c:pt>
                <c:pt idx="40">
                  <c:v>11.150665</c:v>
                </c:pt>
                <c:pt idx="41">
                  <c:v>11.095863</c:v>
                </c:pt>
                <c:pt idx="42">
                  <c:v>11.075275</c:v>
                </c:pt>
                <c:pt idx="43">
                  <c:v>11.138650999999999</c:v>
                </c:pt>
                <c:pt idx="44">
                  <c:v>11.05944</c:v>
                </c:pt>
                <c:pt idx="45">
                  <c:v>10.961893</c:v>
                </c:pt>
                <c:pt idx="46">
                  <c:v>10.900166</c:v>
                </c:pt>
                <c:pt idx="47">
                  <c:v>10.886232</c:v>
                </c:pt>
                <c:pt idx="48">
                  <c:v>10.788899000000001</c:v>
                </c:pt>
                <c:pt idx="49">
                  <c:v>10.740030000000001</c:v>
                </c:pt>
                <c:pt idx="50">
                  <c:v>10.712185</c:v>
                </c:pt>
                <c:pt idx="51">
                  <c:v>10.675381</c:v>
                </c:pt>
                <c:pt idx="52">
                  <c:v>10.670083</c:v>
                </c:pt>
                <c:pt idx="53">
                  <c:v>10.665628</c:v>
                </c:pt>
                <c:pt idx="54">
                  <c:v>10.664737000000001</c:v>
                </c:pt>
                <c:pt idx="55">
                  <c:v>10.636405999999999</c:v>
                </c:pt>
                <c:pt idx="56">
                  <c:v>10.700362999999999</c:v>
                </c:pt>
                <c:pt idx="57">
                  <c:v>10.683536</c:v>
                </c:pt>
                <c:pt idx="58">
                  <c:v>10.674272999999999</c:v>
                </c:pt>
                <c:pt idx="59">
                  <c:v>10.649559999999999</c:v>
                </c:pt>
                <c:pt idx="60">
                  <c:v>10.675205999999999</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nuclear</c:v>
                </c:pt>
              </c:strCache>
            </c:strRef>
          </c:tx>
          <c:spPr>
            <a:ln w="22225" cap="rnd">
              <a:solidFill>
                <a:srgbClr val="A3334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6.1043500000000002</c:v>
                </c:pt>
                <c:pt idx="1">
                  <c:v>6.4221320000000004</c:v>
                </c:pt>
                <c:pt idx="2">
                  <c:v>6.4792059999999996</c:v>
                </c:pt>
                <c:pt idx="3">
                  <c:v>6.4104989999999997</c:v>
                </c:pt>
                <c:pt idx="4">
                  <c:v>6.6938770000000014</c:v>
                </c:pt>
                <c:pt idx="5">
                  <c:v>7.0754359999999998</c:v>
                </c:pt>
                <c:pt idx="6">
                  <c:v>7.0866740000000004</c:v>
                </c:pt>
                <c:pt idx="7">
                  <c:v>6.5969920000000002</c:v>
                </c:pt>
                <c:pt idx="8">
                  <c:v>7.0678089999999996</c:v>
                </c:pt>
                <c:pt idx="9">
                  <c:v>7.6102560000000006</c:v>
                </c:pt>
                <c:pt idx="10">
                  <c:v>7.862349</c:v>
                </c:pt>
                <c:pt idx="11">
                  <c:v>8.0288529999999998</c:v>
                </c:pt>
                <c:pt idx="12">
                  <c:v>8.145429</c:v>
                </c:pt>
                <c:pt idx="13">
                  <c:v>7.9596220000000004</c:v>
                </c:pt>
                <c:pt idx="14">
                  <c:v>8.2227739999999994</c:v>
                </c:pt>
                <c:pt idx="15">
                  <c:v>8.1608099999999997</c:v>
                </c:pt>
                <c:pt idx="16">
                  <c:v>8.2146260000000009</c:v>
                </c:pt>
                <c:pt idx="17">
                  <c:v>8.4585889999999999</c:v>
                </c:pt>
                <c:pt idx="18">
                  <c:v>8.4264910000000004</c:v>
                </c:pt>
                <c:pt idx="19">
                  <c:v>8.3552199999999992</c:v>
                </c:pt>
                <c:pt idx="20">
                  <c:v>8.4344330000000003</c:v>
                </c:pt>
                <c:pt idx="21">
                  <c:v>8.2686980000000005</c:v>
                </c:pt>
                <c:pt idx="22">
                  <c:v>8.0618219999999994</c:v>
                </c:pt>
                <c:pt idx="23">
                  <c:v>8.2444330000000008</c:v>
                </c:pt>
                <c:pt idx="24">
                  <c:v>8.3375589999999988</c:v>
                </c:pt>
                <c:pt idx="25">
                  <c:v>8.3368859999999998</c:v>
                </c:pt>
                <c:pt idx="26">
                  <c:v>8.4267530000000015</c:v>
                </c:pt>
                <c:pt idx="27">
                  <c:v>8.4189680000000013</c:v>
                </c:pt>
                <c:pt idx="28">
                  <c:v>8.4412260000000003</c:v>
                </c:pt>
                <c:pt idx="29">
                  <c:v>8.4447150000000004</c:v>
                </c:pt>
                <c:pt idx="30">
                  <c:v>8.2963240000000003</c:v>
                </c:pt>
                <c:pt idx="31">
                  <c:v>8.1618230000000001</c:v>
                </c:pt>
                <c:pt idx="32">
                  <c:v>8.0091900000000003</c:v>
                </c:pt>
                <c:pt idx="33">
                  <c:v>8.0310430000000004</c:v>
                </c:pt>
                <c:pt idx="34">
                  <c:v>8.0633920000000003</c:v>
                </c:pt>
                <c:pt idx="35">
                  <c:v>7.8221889999999998</c:v>
                </c:pt>
                <c:pt idx="36">
                  <c:v>7.0982510000000003</c:v>
                </c:pt>
                <c:pt idx="37">
                  <c:v>7.1011790000000001</c:v>
                </c:pt>
                <c:pt idx="38">
                  <c:v>7.1049009999999999</c:v>
                </c:pt>
                <c:pt idx="39">
                  <c:v>7.1086070000000001</c:v>
                </c:pt>
                <c:pt idx="40">
                  <c:v>7.1157079999999997</c:v>
                </c:pt>
                <c:pt idx="41">
                  <c:v>7.1268459999999996</c:v>
                </c:pt>
                <c:pt idx="42">
                  <c:v>7.1344240000000001</c:v>
                </c:pt>
                <c:pt idx="43">
                  <c:v>6.9723090000000001</c:v>
                </c:pt>
                <c:pt idx="44">
                  <c:v>6.7987950000000001</c:v>
                </c:pt>
                <c:pt idx="45">
                  <c:v>6.8134930000000002</c:v>
                </c:pt>
                <c:pt idx="46">
                  <c:v>6.8244199999999999</c:v>
                </c:pt>
                <c:pt idx="47">
                  <c:v>6.8266289999999996</c:v>
                </c:pt>
                <c:pt idx="48">
                  <c:v>6.8288320000000002</c:v>
                </c:pt>
                <c:pt idx="49">
                  <c:v>6.8288320000000002</c:v>
                </c:pt>
                <c:pt idx="50">
                  <c:v>6.7398020000000001</c:v>
                </c:pt>
                <c:pt idx="51">
                  <c:v>6.7529009999999996</c:v>
                </c:pt>
                <c:pt idx="52">
                  <c:v>6.7623740000000003</c:v>
                </c:pt>
                <c:pt idx="53">
                  <c:v>6.6799390000000001</c:v>
                </c:pt>
                <c:pt idx="54">
                  <c:v>6.6878409999999997</c:v>
                </c:pt>
                <c:pt idx="55">
                  <c:v>6.6964040000000002</c:v>
                </c:pt>
                <c:pt idx="56">
                  <c:v>6.7008619999999999</c:v>
                </c:pt>
                <c:pt idx="57">
                  <c:v>6.7053180000000001</c:v>
                </c:pt>
                <c:pt idx="58">
                  <c:v>6.708094</c:v>
                </c:pt>
                <c:pt idx="59">
                  <c:v>6.7114479999999999</c:v>
                </c:pt>
                <c:pt idx="60">
                  <c:v>6.7162949999999997</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Sheet1!$G$2:$G$62</c:f>
              <c:numCache>
                <c:formatCode>General</c:formatCode>
                <c:ptCount val="61"/>
                <c:pt idx="0">
                  <c:v>3.0463909999999998</c:v>
                </c:pt>
                <c:pt idx="1">
                  <c:v>3.015943</c:v>
                </c:pt>
                <c:pt idx="2">
                  <c:v>2.6174360000000001</c:v>
                </c:pt>
                <c:pt idx="3">
                  <c:v>2.891613</c:v>
                </c:pt>
                <c:pt idx="4">
                  <c:v>2.6834570000000002</c:v>
                </c:pt>
                <c:pt idx="5">
                  <c:v>3.2053069999999999</c:v>
                </c:pt>
                <c:pt idx="6">
                  <c:v>3.5896560000000002</c:v>
                </c:pt>
                <c:pt idx="7">
                  <c:v>3.6404580000000002</c:v>
                </c:pt>
                <c:pt idx="8">
                  <c:v>3.2970540000000002</c:v>
                </c:pt>
                <c:pt idx="9">
                  <c:v>3.2675749999999999</c:v>
                </c:pt>
                <c:pt idx="10">
                  <c:v>2.8111160000000002</c:v>
                </c:pt>
                <c:pt idx="11">
                  <c:v>2.2418580000000001</c:v>
                </c:pt>
                <c:pt idx="12">
                  <c:v>2.6890170000000002</c:v>
                </c:pt>
                <c:pt idx="13">
                  <c:v>2.7925390000000001</c:v>
                </c:pt>
                <c:pt idx="14">
                  <c:v>2.6884679999999999</c:v>
                </c:pt>
                <c:pt idx="15">
                  <c:v>2.7029420000000002</c:v>
                </c:pt>
                <c:pt idx="16">
                  <c:v>2.8690349999999998</c:v>
                </c:pt>
                <c:pt idx="17">
                  <c:v>2.4463889999999999</c:v>
                </c:pt>
                <c:pt idx="18">
                  <c:v>2.5111080000000001</c:v>
                </c:pt>
                <c:pt idx="19">
                  <c:v>2.6688239999999999</c:v>
                </c:pt>
                <c:pt idx="20">
                  <c:v>2.5385409999999999</c:v>
                </c:pt>
                <c:pt idx="21">
                  <c:v>3.1028519999999999</c:v>
                </c:pt>
                <c:pt idx="22">
                  <c:v>2.6287020000000001</c:v>
                </c:pt>
                <c:pt idx="23">
                  <c:v>2.5623819999999999</c:v>
                </c:pt>
                <c:pt idx="24">
                  <c:v>2.466577</c:v>
                </c:pt>
                <c:pt idx="25">
                  <c:v>2.321177</c:v>
                </c:pt>
                <c:pt idx="26">
                  <c:v>2.472442</c:v>
                </c:pt>
                <c:pt idx="27">
                  <c:v>2.766969</c:v>
                </c:pt>
                <c:pt idx="28">
                  <c:v>2.6876519999999999</c:v>
                </c:pt>
                <c:pt idx="29">
                  <c:v>2.6272229999999999</c:v>
                </c:pt>
                <c:pt idx="30">
                  <c:v>2.6280489999999999</c:v>
                </c:pt>
                <c:pt idx="31">
                  <c:v>2.6091600000000001</c:v>
                </c:pt>
                <c:pt idx="32">
                  <c:v>2.5599219999999998</c:v>
                </c:pt>
                <c:pt idx="33">
                  <c:v>2.5150700000000001</c:v>
                </c:pt>
                <c:pt idx="34">
                  <c:v>2.4734569999999998</c:v>
                </c:pt>
                <c:pt idx="35">
                  <c:v>2.4585080000000001</c:v>
                </c:pt>
                <c:pt idx="36">
                  <c:v>2.3993739999999999</c:v>
                </c:pt>
                <c:pt idx="37">
                  <c:v>2.3926940000000001</c:v>
                </c:pt>
                <c:pt idx="38">
                  <c:v>2.3837269999999999</c:v>
                </c:pt>
                <c:pt idx="39">
                  <c:v>2.3771840000000002</c:v>
                </c:pt>
                <c:pt idx="40">
                  <c:v>2.371095</c:v>
                </c:pt>
                <c:pt idx="41">
                  <c:v>2.372903</c:v>
                </c:pt>
                <c:pt idx="42">
                  <c:v>2.363693</c:v>
                </c:pt>
                <c:pt idx="43">
                  <c:v>2.3590360000000001</c:v>
                </c:pt>
                <c:pt idx="44">
                  <c:v>2.356455</c:v>
                </c:pt>
                <c:pt idx="45">
                  <c:v>2.3473850000000001</c:v>
                </c:pt>
                <c:pt idx="46">
                  <c:v>2.3418030000000001</c:v>
                </c:pt>
                <c:pt idx="47">
                  <c:v>2.3342529999999999</c:v>
                </c:pt>
                <c:pt idx="48">
                  <c:v>2.3264710000000002</c:v>
                </c:pt>
                <c:pt idx="49">
                  <c:v>2.3167970000000002</c:v>
                </c:pt>
                <c:pt idx="50">
                  <c:v>2.3068300000000002</c:v>
                </c:pt>
                <c:pt idx="51">
                  <c:v>2.298737</c:v>
                </c:pt>
                <c:pt idx="52">
                  <c:v>2.2840549999999999</c:v>
                </c:pt>
                <c:pt idx="53">
                  <c:v>2.2847749999999998</c:v>
                </c:pt>
                <c:pt idx="54">
                  <c:v>2.2813439999999998</c:v>
                </c:pt>
                <c:pt idx="55">
                  <c:v>2.2727469999999999</c:v>
                </c:pt>
                <c:pt idx="56">
                  <c:v>2.2737039999999999</c:v>
                </c:pt>
                <c:pt idx="57">
                  <c:v>2.2817509999999999</c:v>
                </c:pt>
                <c:pt idx="58">
                  <c:v>2.2799499999999999</c:v>
                </c:pt>
                <c:pt idx="59">
                  <c:v>2.2737780000000001</c:v>
                </c:pt>
                <c:pt idx="60">
                  <c:v>2.2625250000000001</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natural gas plant liquids</c:v>
                </c:pt>
              </c:strCache>
            </c:strRef>
          </c:tx>
          <c:spPr>
            <a:ln w="22225" cap="rnd">
              <a:solidFill>
                <a:srgbClr val="8E561F"/>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Sheet1!$H$2:$H$62</c:f>
              <c:numCache>
                <c:formatCode>General</c:formatCode>
                <c:ptCount val="61"/>
                <c:pt idx="0">
                  <c:v>2.1747139999999998</c:v>
                </c:pt>
                <c:pt idx="1">
                  <c:v>2.3057400000000001</c:v>
                </c:pt>
                <c:pt idx="2">
                  <c:v>2.3629609999999999</c:v>
                </c:pt>
                <c:pt idx="3">
                  <c:v>2.4080020000000002</c:v>
                </c:pt>
                <c:pt idx="4">
                  <c:v>2.3909790000000002</c:v>
                </c:pt>
                <c:pt idx="5">
                  <c:v>2.4415830000000001</c:v>
                </c:pt>
                <c:pt idx="6">
                  <c:v>2.5299100000000001</c:v>
                </c:pt>
                <c:pt idx="7">
                  <c:v>2.4952070000000002</c:v>
                </c:pt>
                <c:pt idx="8">
                  <c:v>2.4204590000000001</c:v>
                </c:pt>
                <c:pt idx="9">
                  <c:v>2.5276489999999998</c:v>
                </c:pt>
                <c:pt idx="10">
                  <c:v>2.610916</c:v>
                </c:pt>
                <c:pt idx="11">
                  <c:v>2.5471360000000001</c:v>
                </c:pt>
                <c:pt idx="12">
                  <c:v>2.5591680000000001</c:v>
                </c:pt>
                <c:pt idx="13">
                  <c:v>2.34626</c:v>
                </c:pt>
                <c:pt idx="14">
                  <c:v>2.4658500000000001</c:v>
                </c:pt>
                <c:pt idx="15">
                  <c:v>2.3338420000000002</c:v>
                </c:pt>
                <c:pt idx="16">
                  <c:v>2.355836</c:v>
                </c:pt>
                <c:pt idx="17">
                  <c:v>2.4085890000000001</c:v>
                </c:pt>
                <c:pt idx="18">
                  <c:v>2.4193579999999999</c:v>
                </c:pt>
                <c:pt idx="19">
                  <c:v>2.573782</c:v>
                </c:pt>
                <c:pt idx="20">
                  <c:v>2.781288</c:v>
                </c:pt>
                <c:pt idx="21">
                  <c:v>2.9701520000000001</c:v>
                </c:pt>
                <c:pt idx="22">
                  <c:v>3.2458499999999999</c:v>
                </c:pt>
                <c:pt idx="23">
                  <c:v>3.5322260000000001</c:v>
                </c:pt>
                <c:pt idx="24">
                  <c:v>4.0964090000000004</c:v>
                </c:pt>
                <c:pt idx="25">
                  <c:v>4.5674889999999992</c:v>
                </c:pt>
                <c:pt idx="26">
                  <c:v>4.7701019999999996</c:v>
                </c:pt>
                <c:pt idx="27">
                  <c:v>5.1072169999999986</c:v>
                </c:pt>
                <c:pt idx="28">
                  <c:v>5.8464939999999999</c:v>
                </c:pt>
                <c:pt idx="29">
                  <c:v>6.6019019999999999</c:v>
                </c:pt>
                <c:pt idx="30">
                  <c:v>7.2318899999999999</c:v>
                </c:pt>
                <c:pt idx="31">
                  <c:v>7.3844390000000004</c:v>
                </c:pt>
                <c:pt idx="32">
                  <c:v>8.1545550000000002</c:v>
                </c:pt>
                <c:pt idx="33">
                  <c:v>8.1970700000000001</c:v>
                </c:pt>
                <c:pt idx="34">
                  <c:v>8.2711670000000002</c:v>
                </c:pt>
                <c:pt idx="35">
                  <c:v>8.3764719999999997</c:v>
                </c:pt>
                <c:pt idx="36">
                  <c:v>8.5405770000000008</c:v>
                </c:pt>
                <c:pt idx="37">
                  <c:v>8.6869639999999997</c:v>
                </c:pt>
                <c:pt idx="38">
                  <c:v>8.7605109999999993</c:v>
                </c:pt>
                <c:pt idx="39">
                  <c:v>8.7734959999999997</c:v>
                </c:pt>
                <c:pt idx="40">
                  <c:v>8.7436039999999995</c:v>
                </c:pt>
                <c:pt idx="41">
                  <c:v>8.7293579999999995</c:v>
                </c:pt>
                <c:pt idx="42">
                  <c:v>8.6874260000000003</c:v>
                </c:pt>
                <c:pt idx="43">
                  <c:v>8.6625510000000006</c:v>
                </c:pt>
                <c:pt idx="44">
                  <c:v>8.6945510000000006</c:v>
                </c:pt>
                <c:pt idx="45">
                  <c:v>8.7301959999999994</c:v>
                </c:pt>
                <c:pt idx="46">
                  <c:v>8.7063439999999996</c:v>
                </c:pt>
                <c:pt idx="47">
                  <c:v>8.6320999999999994</c:v>
                </c:pt>
                <c:pt idx="48">
                  <c:v>8.586074</c:v>
                </c:pt>
                <c:pt idx="49">
                  <c:v>8.5737070000000006</c:v>
                </c:pt>
                <c:pt idx="50">
                  <c:v>8.5956320000000002</c:v>
                </c:pt>
                <c:pt idx="51">
                  <c:v>8.6115080000000006</c:v>
                </c:pt>
                <c:pt idx="52">
                  <c:v>8.6138320000000004</c:v>
                </c:pt>
                <c:pt idx="53">
                  <c:v>8.6202470000000009</c:v>
                </c:pt>
                <c:pt idx="54">
                  <c:v>8.5840709999999998</c:v>
                </c:pt>
                <c:pt idx="55">
                  <c:v>8.5441120000000002</c:v>
                </c:pt>
                <c:pt idx="56">
                  <c:v>8.4679190000000002</c:v>
                </c:pt>
                <c:pt idx="57">
                  <c:v>8.4433570000000007</c:v>
                </c:pt>
                <c:pt idx="58">
                  <c:v>8.4490289999999995</c:v>
                </c:pt>
                <c:pt idx="59">
                  <c:v>8.3908400000000007</c:v>
                </c:pt>
                <c:pt idx="60">
                  <c:v>8.1908840000000005</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53091296"/>
        <c:axId val="153089664"/>
      </c:lineChart>
      <c:catAx>
        <c:axId val="1530912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3089664"/>
        <c:crosses val="autoZero"/>
        <c:auto val="1"/>
        <c:lblAlgn val="ctr"/>
        <c:lblOffset val="100"/>
        <c:tickLblSkip val="10"/>
        <c:tickMarkSkip val="10"/>
        <c:noMultiLvlLbl val="0"/>
      </c:catAx>
      <c:valAx>
        <c:axId val="1530896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3091296"/>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40157480314961"/>
          <c:y val="0.20188059425264149"/>
          <c:w val="0.73370953630796154"/>
          <c:h val="0.69816357089979142"/>
        </c:manualLayout>
      </c:layout>
      <c:lineChart>
        <c:grouping val="standard"/>
        <c:varyColors val="0"/>
        <c:ser>
          <c:idx val="0"/>
          <c:order val="0"/>
          <c:tx>
            <c:strRef>
              <c:f>Sheet1!$B$1</c:f>
              <c:strCache>
                <c:ptCount val="1"/>
                <c:pt idx="0">
                  <c:v>High Economic Growth</c:v>
                </c:pt>
              </c:strCache>
            </c:strRef>
          </c:tx>
          <c:spPr>
            <a:ln w="19050" cap="rnd">
              <a:solidFill>
                <a:srgbClr val="0096D7">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309.3</c:v>
                </c:pt>
                <c:pt idx="1">
                  <c:v>311.60000000000002</c:v>
                </c:pt>
                <c:pt idx="2">
                  <c:v>313.89999999999998</c:v>
                </c:pt>
                <c:pt idx="3">
                  <c:v>316.10000000000002</c:v>
                </c:pt>
                <c:pt idx="4">
                  <c:v>318.39999999999998</c:v>
                </c:pt>
                <c:pt idx="5">
                  <c:v>320.7</c:v>
                </c:pt>
                <c:pt idx="6">
                  <c:v>323.10000000000002</c:v>
                </c:pt>
                <c:pt idx="7">
                  <c:v>325.10000000000002</c:v>
                </c:pt>
                <c:pt idx="8">
                  <c:v>327.2</c:v>
                </c:pt>
                <c:pt idx="9">
                  <c:v>330.98739599999999</c:v>
                </c:pt>
                <c:pt idx="10">
                  <c:v>333.45599399999998</c:v>
                </c:pt>
                <c:pt idx="11">
                  <c:v>336.00900300000001</c:v>
                </c:pt>
                <c:pt idx="12">
                  <c:v>338.58068800000001</c:v>
                </c:pt>
                <c:pt idx="13">
                  <c:v>341.16863999999998</c:v>
                </c:pt>
                <c:pt idx="14">
                  <c:v>343.76660199999998</c:v>
                </c:pt>
                <c:pt idx="15">
                  <c:v>346.38165300000003</c:v>
                </c:pt>
                <c:pt idx="16">
                  <c:v>349.011505</c:v>
                </c:pt>
                <c:pt idx="17">
                  <c:v>351.64553799999999</c:v>
                </c:pt>
                <c:pt idx="18">
                  <c:v>354.29922499999998</c:v>
                </c:pt>
                <c:pt idx="19">
                  <c:v>356.94818099999998</c:v>
                </c:pt>
                <c:pt idx="20">
                  <c:v>359.55963100000002</c:v>
                </c:pt>
                <c:pt idx="21">
                  <c:v>362.126465</c:v>
                </c:pt>
                <c:pt idx="22">
                  <c:v>364.65197799999999</c:v>
                </c:pt>
                <c:pt idx="23">
                  <c:v>367.141998</c:v>
                </c:pt>
                <c:pt idx="24">
                  <c:v>369.60095200000001</c:v>
                </c:pt>
                <c:pt idx="25">
                  <c:v>372.02444500000001</c:v>
                </c:pt>
                <c:pt idx="26">
                  <c:v>374.411743</c:v>
                </c:pt>
                <c:pt idx="27">
                  <c:v>376.77432299999998</c:v>
                </c:pt>
                <c:pt idx="28">
                  <c:v>379.11663800000002</c:v>
                </c:pt>
                <c:pt idx="29">
                  <c:v>381.43722500000001</c:v>
                </c:pt>
                <c:pt idx="30">
                  <c:v>383.734711</c:v>
                </c:pt>
                <c:pt idx="31">
                  <c:v>386.01324499999998</c:v>
                </c:pt>
                <c:pt idx="32">
                  <c:v>388.28414900000001</c:v>
                </c:pt>
                <c:pt idx="33">
                  <c:v>390.54565400000001</c:v>
                </c:pt>
                <c:pt idx="34">
                  <c:v>392.797394</c:v>
                </c:pt>
                <c:pt idx="35">
                  <c:v>395.04486100000003</c:v>
                </c:pt>
                <c:pt idx="36">
                  <c:v>397.289062</c:v>
                </c:pt>
                <c:pt idx="37">
                  <c:v>399.53118899999998</c:v>
                </c:pt>
                <c:pt idx="38">
                  <c:v>401.77880900000002</c:v>
                </c:pt>
                <c:pt idx="39">
                  <c:v>404.02874800000001</c:v>
                </c:pt>
                <c:pt idx="40">
                  <c:v>406.26757800000001</c:v>
                </c:pt>
              </c:numCache>
            </c:numRef>
          </c:val>
          <c:smooth val="0"/>
        </c:ser>
        <c:ser>
          <c:idx val="2"/>
          <c:order val="1"/>
          <c:tx>
            <c:strRef>
              <c:f>Sheet1!$C$1</c:f>
              <c:strCache>
                <c:ptCount val="1"/>
                <c:pt idx="0">
                  <c:v>Low Economic Growth</c:v>
                </c:pt>
              </c:strCache>
            </c:strRef>
          </c:tx>
          <c:spPr>
            <a:ln w="19050"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309.3</c:v>
                </c:pt>
                <c:pt idx="1">
                  <c:v>311.60000000000002</c:v>
                </c:pt>
                <c:pt idx="2">
                  <c:v>313.89999999999998</c:v>
                </c:pt>
                <c:pt idx="3">
                  <c:v>316.10000000000002</c:v>
                </c:pt>
                <c:pt idx="4">
                  <c:v>318.39999999999998</c:v>
                </c:pt>
                <c:pt idx="5">
                  <c:v>320.7</c:v>
                </c:pt>
                <c:pt idx="6">
                  <c:v>323.10000000000002</c:v>
                </c:pt>
                <c:pt idx="7">
                  <c:v>325.10000000000002</c:v>
                </c:pt>
                <c:pt idx="8">
                  <c:v>327.2</c:v>
                </c:pt>
                <c:pt idx="9">
                  <c:v>330.98739599999999</c:v>
                </c:pt>
                <c:pt idx="10">
                  <c:v>333.11367799999999</c:v>
                </c:pt>
                <c:pt idx="11">
                  <c:v>335.08480800000001</c:v>
                </c:pt>
                <c:pt idx="12">
                  <c:v>337.02792399999998</c:v>
                </c:pt>
                <c:pt idx="13">
                  <c:v>338.92706299999998</c:v>
                </c:pt>
                <c:pt idx="14">
                  <c:v>340.78472900000003</c:v>
                </c:pt>
                <c:pt idx="15">
                  <c:v>342.59451300000001</c:v>
                </c:pt>
                <c:pt idx="16">
                  <c:v>344.36019900000002</c:v>
                </c:pt>
                <c:pt idx="17">
                  <c:v>346.08474699999999</c:v>
                </c:pt>
                <c:pt idx="18">
                  <c:v>347.75979599999999</c:v>
                </c:pt>
                <c:pt idx="19">
                  <c:v>349.40249599999999</c:v>
                </c:pt>
                <c:pt idx="20">
                  <c:v>351.007904</c:v>
                </c:pt>
                <c:pt idx="21">
                  <c:v>352.55187999999998</c:v>
                </c:pt>
                <c:pt idx="22">
                  <c:v>354.05789199999998</c:v>
                </c:pt>
                <c:pt idx="23">
                  <c:v>355.52499399999999</c:v>
                </c:pt>
                <c:pt idx="24">
                  <c:v>356.944794</c:v>
                </c:pt>
                <c:pt idx="25">
                  <c:v>358.32598899999999</c:v>
                </c:pt>
                <c:pt idx="26">
                  <c:v>359.67385899999999</c:v>
                </c:pt>
                <c:pt idx="27">
                  <c:v>360.98782299999999</c:v>
                </c:pt>
                <c:pt idx="28">
                  <c:v>362.26687600000002</c:v>
                </c:pt>
                <c:pt idx="29">
                  <c:v>363.51507600000002</c:v>
                </c:pt>
                <c:pt idx="30">
                  <c:v>364.74340799999999</c:v>
                </c:pt>
                <c:pt idx="31">
                  <c:v>365.95004299999999</c:v>
                </c:pt>
                <c:pt idx="32">
                  <c:v>367.13412499999998</c:v>
                </c:pt>
                <c:pt idx="33">
                  <c:v>368.30136099999999</c:v>
                </c:pt>
                <c:pt idx="34">
                  <c:v>369.45077500000002</c:v>
                </c:pt>
                <c:pt idx="35">
                  <c:v>370.587402</c:v>
                </c:pt>
                <c:pt idx="36">
                  <c:v>371.72042800000003</c:v>
                </c:pt>
                <c:pt idx="37">
                  <c:v>372.84845000000001</c:v>
                </c:pt>
                <c:pt idx="38">
                  <c:v>373.97686800000002</c:v>
                </c:pt>
                <c:pt idx="39">
                  <c:v>375.107056</c:v>
                </c:pt>
                <c:pt idx="40">
                  <c:v>376.23724399999998</c:v>
                </c:pt>
              </c:numCache>
            </c:numRef>
          </c:val>
          <c:smooth val="0"/>
        </c:ser>
        <c:ser>
          <c:idx val="1"/>
          <c:order val="2"/>
          <c:tx>
            <c:strRef>
              <c:f>Sheet1!$D$1</c:f>
              <c:strCache>
                <c:ptCount val="1"/>
                <c:pt idx="0">
                  <c:v>Reference</c:v>
                </c:pt>
              </c:strCache>
            </c:strRef>
          </c:tx>
          <c:spPr>
            <a:ln w="19050"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309.3</c:v>
                </c:pt>
                <c:pt idx="1">
                  <c:v>311.60000000000002</c:v>
                </c:pt>
                <c:pt idx="2">
                  <c:v>313.89999999999998</c:v>
                </c:pt>
                <c:pt idx="3">
                  <c:v>316.10000000000002</c:v>
                </c:pt>
                <c:pt idx="4">
                  <c:v>318.39999999999998</c:v>
                </c:pt>
                <c:pt idx="5">
                  <c:v>320.7</c:v>
                </c:pt>
                <c:pt idx="6">
                  <c:v>323.10000000000002</c:v>
                </c:pt>
                <c:pt idx="7">
                  <c:v>325.10000000000002</c:v>
                </c:pt>
                <c:pt idx="8">
                  <c:v>327.2</c:v>
                </c:pt>
                <c:pt idx="9">
                  <c:v>330.98739599999999</c:v>
                </c:pt>
                <c:pt idx="10">
                  <c:v>333.336029</c:v>
                </c:pt>
                <c:pt idx="11">
                  <c:v>335.67343099999999</c:v>
                </c:pt>
                <c:pt idx="12">
                  <c:v>337.99581899999998</c:v>
                </c:pt>
                <c:pt idx="13">
                  <c:v>340.29690599999998</c:v>
                </c:pt>
                <c:pt idx="14">
                  <c:v>342.573395</c:v>
                </c:pt>
                <c:pt idx="15">
                  <c:v>344.82360799999998</c:v>
                </c:pt>
                <c:pt idx="16">
                  <c:v>347.04864500000002</c:v>
                </c:pt>
                <c:pt idx="17">
                  <c:v>349.241241</c:v>
                </c:pt>
                <c:pt idx="18">
                  <c:v>351.39712500000002</c:v>
                </c:pt>
                <c:pt idx="19">
                  <c:v>353.52502399999997</c:v>
                </c:pt>
                <c:pt idx="20">
                  <c:v>355.61209100000002</c:v>
                </c:pt>
                <c:pt idx="21">
                  <c:v>357.64117399999998</c:v>
                </c:pt>
                <c:pt idx="22">
                  <c:v>359.62283300000001</c:v>
                </c:pt>
                <c:pt idx="23">
                  <c:v>361.55712899999997</c:v>
                </c:pt>
                <c:pt idx="24">
                  <c:v>363.44470200000001</c:v>
                </c:pt>
                <c:pt idx="25">
                  <c:v>365.28671300000002</c:v>
                </c:pt>
                <c:pt idx="26">
                  <c:v>367.08483899999999</c:v>
                </c:pt>
                <c:pt idx="27">
                  <c:v>368.84106400000002</c:v>
                </c:pt>
                <c:pt idx="28">
                  <c:v>370.55746499999998</c:v>
                </c:pt>
                <c:pt idx="29">
                  <c:v>372.23648100000003</c:v>
                </c:pt>
                <c:pt idx="30">
                  <c:v>373.88070699999997</c:v>
                </c:pt>
                <c:pt idx="31">
                  <c:v>375.49331699999999</c:v>
                </c:pt>
                <c:pt idx="32">
                  <c:v>377.07763699999998</c:v>
                </c:pt>
                <c:pt idx="33">
                  <c:v>378.637451</c:v>
                </c:pt>
                <c:pt idx="34">
                  <c:v>380.177277</c:v>
                </c:pt>
                <c:pt idx="35">
                  <c:v>381.70190400000001</c:v>
                </c:pt>
                <c:pt idx="36">
                  <c:v>383.21539300000001</c:v>
                </c:pt>
                <c:pt idx="37">
                  <c:v>384.72088600000001</c:v>
                </c:pt>
                <c:pt idx="38">
                  <c:v>386.22262599999999</c:v>
                </c:pt>
                <c:pt idx="39">
                  <c:v>387.72448700000001</c:v>
                </c:pt>
                <c:pt idx="40">
                  <c:v>389.21731599999998</c:v>
                </c:pt>
              </c:numCache>
            </c:numRef>
          </c:val>
          <c:smooth val="0"/>
        </c:ser>
        <c:dLbls>
          <c:showLegendKey val="0"/>
          <c:showVal val="0"/>
          <c:showCatName val="0"/>
          <c:showSerName val="0"/>
          <c:showPercent val="0"/>
          <c:showBubbleSize val="0"/>
        </c:dLbls>
        <c:smooth val="0"/>
        <c:axId val="240391680"/>
        <c:axId val="240396576"/>
      </c:lineChart>
      <c:catAx>
        <c:axId val="240391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396576"/>
        <c:crosses val="autoZero"/>
        <c:auto val="1"/>
        <c:lblAlgn val="ctr"/>
        <c:lblOffset val="100"/>
        <c:tickLblSkip val="10"/>
        <c:tickMarkSkip val="10"/>
        <c:noMultiLvlLbl val="0"/>
      </c:catAx>
      <c:valAx>
        <c:axId val="240396576"/>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391680"/>
        <c:crossesAt val="10"/>
        <c:crossBetween val="between"/>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7977981927563291"/>
          <c:w val="0.58059345087558811"/>
          <c:h val="0.73359165520309555"/>
        </c:manualLayout>
      </c:layout>
      <c:areaChart>
        <c:grouping val="stacked"/>
        <c:varyColors val="0"/>
        <c:ser>
          <c:idx val="4"/>
          <c:order val="0"/>
          <c:tx>
            <c:strRef>
              <c:f>Sheet1!$B$1</c:f>
              <c:strCache>
                <c:ptCount val="1"/>
                <c:pt idx="0">
                  <c:v>gasoline</c:v>
                </c:pt>
              </c:strCache>
            </c:strRef>
          </c:tx>
          <c:spPr>
            <a:solidFill>
              <a:schemeClr val="tx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9.040681640999999</c:v>
                </c:pt>
                <c:pt idx="1">
                  <c:v>10.097332031000001</c:v>
                </c:pt>
                <c:pt idx="2">
                  <c:v>10.904384766</c:v>
                </c:pt>
                <c:pt idx="3">
                  <c:v>11.512874999999999</c:v>
                </c:pt>
                <c:pt idx="4">
                  <c:v>11.884859375</c:v>
                </c:pt>
                <c:pt idx="5">
                  <c:v>14.082678711</c:v>
                </c:pt>
                <c:pt idx="6">
                  <c:v>14.744502929999999</c:v>
                </c:pt>
                <c:pt idx="7">
                  <c:v>14.074613281</c:v>
                </c:pt>
                <c:pt idx="8">
                  <c:v>13.779847655999999</c:v>
                </c:pt>
                <c:pt idx="9">
                  <c:v>13.964814453000001</c:v>
                </c:pt>
                <c:pt idx="10">
                  <c:v>13.734155273000001</c:v>
                </c:pt>
                <c:pt idx="11">
                  <c:v>13.525969727</c:v>
                </c:pt>
                <c:pt idx="12">
                  <c:v>13.413785155999999</c:v>
                </c:pt>
                <c:pt idx="13">
                  <c:v>13.493700195000001</c:v>
                </c:pt>
                <c:pt idx="14">
                  <c:v>13.54480957</c:v>
                </c:pt>
                <c:pt idx="15">
                  <c:v>13.57821875</c:v>
                </c:pt>
                <c:pt idx="16">
                  <c:v>13.535558593999999</c:v>
                </c:pt>
                <c:pt idx="17">
                  <c:v>13.526482422000001</c:v>
                </c:pt>
                <c:pt idx="18">
                  <c:v>13.505941406</c:v>
                </c:pt>
                <c:pt idx="19">
                  <c:v>13.478525391</c:v>
                </c:pt>
                <c:pt idx="20">
                  <c:v>13.394523438</c:v>
                </c:pt>
                <c:pt idx="21">
                  <c:v>13.265661133</c:v>
                </c:pt>
                <c:pt idx="22">
                  <c:v>13.163912109</c:v>
                </c:pt>
                <c:pt idx="23">
                  <c:v>13.056678711</c:v>
                </c:pt>
                <c:pt idx="24">
                  <c:v>12.955936523</c:v>
                </c:pt>
                <c:pt idx="25">
                  <c:v>12.895014648</c:v>
                </c:pt>
                <c:pt idx="26">
                  <c:v>12.870073242</c:v>
                </c:pt>
                <c:pt idx="27">
                  <c:v>12.864855469</c:v>
                </c:pt>
                <c:pt idx="28">
                  <c:v>12.877584961</c:v>
                </c:pt>
                <c:pt idx="29">
                  <c:v>12.870025391</c:v>
                </c:pt>
                <c:pt idx="30">
                  <c:v>12.858762694999999</c:v>
                </c:pt>
                <c:pt idx="31">
                  <c:v>12.879263672</c:v>
                </c:pt>
                <c:pt idx="32">
                  <c:v>12.873150390999999</c:v>
                </c:pt>
                <c:pt idx="33">
                  <c:v>12.863561523</c:v>
                </c:pt>
                <c:pt idx="34">
                  <c:v>12.899049805000001</c:v>
                </c:pt>
                <c:pt idx="35">
                  <c:v>12.938735352</c:v>
                </c:pt>
                <c:pt idx="36">
                  <c:v>12.978002930000001</c:v>
                </c:pt>
                <c:pt idx="37">
                  <c:v>12.990676757999999</c:v>
                </c:pt>
                <c:pt idx="38">
                  <c:v>13.006241211000001</c:v>
                </c:pt>
                <c:pt idx="39">
                  <c:v>13.002513671999999</c:v>
                </c:pt>
                <c:pt idx="40">
                  <c:v>13.012508789</c:v>
                </c:pt>
              </c:numCache>
            </c:numRef>
          </c:val>
        </c:ser>
        <c:ser>
          <c:idx val="0"/>
          <c:order val="1"/>
          <c:tx>
            <c:strRef>
              <c:f>Sheet1!$C$1</c:f>
              <c:strCache>
                <c:ptCount val="1"/>
                <c:pt idx="0">
                  <c:v>flex fuel</c:v>
                </c:pt>
              </c:strCache>
            </c:strRef>
          </c:tx>
          <c:spPr>
            <a:solidFill>
              <a:schemeClr val="accent1"/>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1.2262104490000001</c:v>
                </c:pt>
                <c:pt idx="1">
                  <c:v>1.5897641600000001</c:v>
                </c:pt>
                <c:pt idx="2">
                  <c:v>2.077522949</c:v>
                </c:pt>
                <c:pt idx="3">
                  <c:v>1.951405273</c:v>
                </c:pt>
                <c:pt idx="4">
                  <c:v>2.5980981449999998</c:v>
                </c:pt>
                <c:pt idx="5">
                  <c:v>1.448241455</c:v>
                </c:pt>
                <c:pt idx="6">
                  <c:v>0.94273577899999994</c:v>
                </c:pt>
                <c:pt idx="7">
                  <c:v>1.1524847410000001</c:v>
                </c:pt>
                <c:pt idx="8">
                  <c:v>0.920483826</c:v>
                </c:pt>
                <c:pt idx="9">
                  <c:v>0.85757031199999989</c:v>
                </c:pt>
                <c:pt idx="10">
                  <c:v>0.77995611599999992</c:v>
                </c:pt>
                <c:pt idx="11">
                  <c:v>0.72301605199999996</c:v>
                </c:pt>
                <c:pt idx="12">
                  <c:v>0.72160400400000002</c:v>
                </c:pt>
                <c:pt idx="13">
                  <c:v>0.72810504200000004</c:v>
                </c:pt>
                <c:pt idx="14">
                  <c:v>0.73514624000000006</c:v>
                </c:pt>
                <c:pt idx="15">
                  <c:v>0.73367712400000007</c:v>
                </c:pt>
                <c:pt idx="16">
                  <c:v>0.73103381300000003</c:v>
                </c:pt>
                <c:pt idx="17">
                  <c:v>0.72564593499999996</c:v>
                </c:pt>
                <c:pt idx="18">
                  <c:v>0.72020532199999998</c:v>
                </c:pt>
                <c:pt idx="19">
                  <c:v>0.71437518300000002</c:v>
                </c:pt>
                <c:pt idx="20">
                  <c:v>0.70370825199999998</c:v>
                </c:pt>
                <c:pt idx="21">
                  <c:v>0.69372686799999994</c:v>
                </c:pt>
                <c:pt idx="22">
                  <c:v>0.68604632600000004</c:v>
                </c:pt>
                <c:pt idx="23">
                  <c:v>0.676795959</c:v>
                </c:pt>
                <c:pt idx="24">
                  <c:v>0.66783386199999994</c:v>
                </c:pt>
                <c:pt idx="25">
                  <c:v>0.66214202899999997</c:v>
                </c:pt>
                <c:pt idx="26">
                  <c:v>0.65874609399999995</c:v>
                </c:pt>
                <c:pt idx="27">
                  <c:v>0.657637268</c:v>
                </c:pt>
                <c:pt idx="28">
                  <c:v>0.65689916999999998</c:v>
                </c:pt>
                <c:pt idx="29">
                  <c:v>0.65472528100000005</c:v>
                </c:pt>
                <c:pt idx="30">
                  <c:v>0.65338513200000004</c:v>
                </c:pt>
                <c:pt idx="31">
                  <c:v>0.653336853</c:v>
                </c:pt>
                <c:pt idx="32">
                  <c:v>0.65074774199999996</c:v>
                </c:pt>
                <c:pt idx="33">
                  <c:v>0.64873748799999997</c:v>
                </c:pt>
                <c:pt idx="34">
                  <c:v>0.64936706500000008</c:v>
                </c:pt>
                <c:pt idx="35">
                  <c:v>0.64964190699999991</c:v>
                </c:pt>
                <c:pt idx="36">
                  <c:v>0.65140069600000006</c:v>
                </c:pt>
                <c:pt idx="37">
                  <c:v>0.650933655</c:v>
                </c:pt>
                <c:pt idx="38">
                  <c:v>0.65106591800000002</c:v>
                </c:pt>
                <c:pt idx="39">
                  <c:v>0.650930542</c:v>
                </c:pt>
                <c:pt idx="40">
                  <c:v>0.65156445299999999</c:v>
                </c:pt>
              </c:numCache>
            </c:numRef>
          </c:val>
        </c:ser>
        <c:ser>
          <c:idx val="1"/>
          <c:order val="2"/>
          <c:tx>
            <c:strRef>
              <c:f>Sheet1!$D$1</c:f>
              <c:strCache>
                <c:ptCount val="1"/>
                <c:pt idx="0">
                  <c:v>diesel</c:v>
                </c:pt>
              </c:strCache>
            </c:strRef>
          </c:tx>
          <c:spPr>
            <a:solidFill>
              <a:schemeClr val="accent2"/>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0.18065025300000001</c:v>
                </c:pt>
                <c:pt idx="1">
                  <c:v>0.116445404</c:v>
                </c:pt>
                <c:pt idx="2">
                  <c:v>0.22332223500000001</c:v>
                </c:pt>
                <c:pt idx="3">
                  <c:v>0.23701423599999999</c:v>
                </c:pt>
                <c:pt idx="4">
                  <c:v>0.16234057599999999</c:v>
                </c:pt>
                <c:pt idx="5">
                  <c:v>9.9186653000000014E-2</c:v>
                </c:pt>
                <c:pt idx="6">
                  <c:v>2.5647381E-2</c:v>
                </c:pt>
                <c:pt idx="7">
                  <c:v>5.1302085999999997E-2</c:v>
                </c:pt>
                <c:pt idx="8">
                  <c:v>6.5833977000000002E-2</c:v>
                </c:pt>
                <c:pt idx="9">
                  <c:v>7.7040076999999998E-2</c:v>
                </c:pt>
                <c:pt idx="10">
                  <c:v>9.6425162999999994E-2</c:v>
                </c:pt>
                <c:pt idx="11">
                  <c:v>0.11930188</c:v>
                </c:pt>
                <c:pt idx="12">
                  <c:v>0.14369870000000001</c:v>
                </c:pt>
                <c:pt idx="13">
                  <c:v>0.14429104600000001</c:v>
                </c:pt>
                <c:pt idx="14">
                  <c:v>0.13638082900000001</c:v>
                </c:pt>
                <c:pt idx="15">
                  <c:v>0.13865924099999999</c:v>
                </c:pt>
                <c:pt idx="16">
                  <c:v>0.13690769999999999</c:v>
                </c:pt>
                <c:pt idx="17">
                  <c:v>0.13895155300000001</c:v>
                </c:pt>
                <c:pt idx="18">
                  <c:v>0.13699334699999999</c:v>
                </c:pt>
                <c:pt idx="19">
                  <c:v>0.13815820300000001</c:v>
                </c:pt>
                <c:pt idx="20">
                  <c:v>0.13976528899999999</c:v>
                </c:pt>
                <c:pt idx="21">
                  <c:v>0.13781072999999999</c:v>
                </c:pt>
                <c:pt idx="22">
                  <c:v>0.137904312</c:v>
                </c:pt>
                <c:pt idx="23">
                  <c:v>0.13728733800000001</c:v>
                </c:pt>
                <c:pt idx="24">
                  <c:v>0.13800210600000001</c:v>
                </c:pt>
                <c:pt idx="25">
                  <c:v>0.13742500299999999</c:v>
                </c:pt>
                <c:pt idx="26">
                  <c:v>0.13709613000000001</c:v>
                </c:pt>
                <c:pt idx="27">
                  <c:v>0.13611900299999999</c:v>
                </c:pt>
                <c:pt idx="28">
                  <c:v>0.136831329</c:v>
                </c:pt>
                <c:pt idx="29">
                  <c:v>0.13708076499999999</c:v>
                </c:pt>
                <c:pt idx="30">
                  <c:v>0.137415283</c:v>
                </c:pt>
                <c:pt idx="31">
                  <c:v>0.137563187</c:v>
                </c:pt>
                <c:pt idx="32">
                  <c:v>0.136997955</c:v>
                </c:pt>
                <c:pt idx="33">
                  <c:v>0.13688423199999999</c:v>
                </c:pt>
                <c:pt idx="34">
                  <c:v>0.13699989300000001</c:v>
                </c:pt>
                <c:pt idx="35">
                  <c:v>0.135904526</c:v>
                </c:pt>
                <c:pt idx="36">
                  <c:v>0.13629769899999999</c:v>
                </c:pt>
                <c:pt idx="37">
                  <c:v>0.13723913600000001</c:v>
                </c:pt>
                <c:pt idx="38">
                  <c:v>0.137212891</c:v>
                </c:pt>
                <c:pt idx="39">
                  <c:v>0.13696798700000001</c:v>
                </c:pt>
                <c:pt idx="40">
                  <c:v>0.13663355999999999</c:v>
                </c:pt>
              </c:numCache>
            </c:numRef>
          </c:val>
        </c:ser>
        <c:ser>
          <c:idx val="2"/>
          <c:order val="3"/>
          <c:tx>
            <c:strRef>
              <c:f>Sheet1!$E$1</c:f>
              <c:strCache>
                <c:ptCount val="1"/>
                <c:pt idx="0">
                  <c:v>battery electric</c:v>
                </c:pt>
              </c:strCache>
            </c:strRef>
          </c:tx>
          <c:spPr>
            <a:solidFill>
              <a:schemeClr val="accent3"/>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1.257066E-3</c:v>
                </c:pt>
                <c:pt idx="1">
                  <c:v>7.2376940000000002E-3</c:v>
                </c:pt>
                <c:pt idx="2">
                  <c:v>1.5875699E-2</c:v>
                </c:pt>
                <c:pt idx="3">
                  <c:v>8.8976532000000011E-2</c:v>
                </c:pt>
                <c:pt idx="4">
                  <c:v>5.0456867000000002E-2</c:v>
                </c:pt>
                <c:pt idx="5">
                  <c:v>7.2299469000000005E-2</c:v>
                </c:pt>
                <c:pt idx="6">
                  <c:v>8.0131682999999995E-2</c:v>
                </c:pt>
                <c:pt idx="7">
                  <c:v>0.102410477</c:v>
                </c:pt>
                <c:pt idx="8">
                  <c:v>0.22452381900000001</c:v>
                </c:pt>
                <c:pt idx="9">
                  <c:v>0.289600525</c:v>
                </c:pt>
                <c:pt idx="10">
                  <c:v>0.36243670700000002</c:v>
                </c:pt>
                <c:pt idx="11">
                  <c:v>0.47376650999999997</c:v>
                </c:pt>
                <c:pt idx="12">
                  <c:v>0.48466619900000002</c:v>
                </c:pt>
                <c:pt idx="13">
                  <c:v>0.50760208100000004</c:v>
                </c:pt>
                <c:pt idx="14">
                  <c:v>0.55754211399999998</c:v>
                </c:pt>
                <c:pt idx="15">
                  <c:v>0.61225976599999998</c:v>
                </c:pt>
                <c:pt idx="16">
                  <c:v>0.63046221899999999</c:v>
                </c:pt>
                <c:pt idx="17">
                  <c:v>0.65297827099999994</c:v>
                </c:pt>
                <c:pt idx="18">
                  <c:v>0.68449230999999999</c:v>
                </c:pt>
                <c:pt idx="19">
                  <c:v>0.725660156</c:v>
                </c:pt>
                <c:pt idx="20">
                  <c:v>0.78163348399999999</c:v>
                </c:pt>
                <c:pt idx="21">
                  <c:v>0.84738171399999995</c:v>
                </c:pt>
                <c:pt idx="22">
                  <c:v>0.91360504200000003</c:v>
                </c:pt>
                <c:pt idx="23">
                  <c:v>0.98305895999999993</c:v>
                </c:pt>
                <c:pt idx="24">
                  <c:v>1.0554468990000001</c:v>
                </c:pt>
                <c:pt idx="25">
                  <c:v>1.1289527589999999</c:v>
                </c:pt>
                <c:pt idx="26">
                  <c:v>1.2000526119999999</c:v>
                </c:pt>
                <c:pt idx="27">
                  <c:v>1.2642248540000001</c:v>
                </c:pt>
                <c:pt idx="28">
                  <c:v>1.3244442139999999</c:v>
                </c:pt>
                <c:pt idx="29">
                  <c:v>1.385070923</c:v>
                </c:pt>
                <c:pt idx="30">
                  <c:v>1.4365363769999999</c:v>
                </c:pt>
                <c:pt idx="31">
                  <c:v>1.4743478999999999</c:v>
                </c:pt>
                <c:pt idx="32">
                  <c:v>1.515973389</c:v>
                </c:pt>
                <c:pt idx="33">
                  <c:v>1.559152222</c:v>
                </c:pt>
                <c:pt idx="34">
                  <c:v>1.602029785</c:v>
                </c:pt>
                <c:pt idx="35">
                  <c:v>1.6500869140000001</c:v>
                </c:pt>
                <c:pt idx="36">
                  <c:v>1.693964966</c:v>
                </c:pt>
                <c:pt idx="37">
                  <c:v>1.741139282</c:v>
                </c:pt>
                <c:pt idx="38">
                  <c:v>1.7973265380000001</c:v>
                </c:pt>
                <c:pt idx="39">
                  <c:v>1.846458374</c:v>
                </c:pt>
                <c:pt idx="40">
                  <c:v>1.8948635250000001</c:v>
                </c:pt>
              </c:numCache>
            </c:numRef>
          </c:val>
        </c:ser>
        <c:ser>
          <c:idx val="3"/>
          <c:order val="4"/>
          <c:tx>
            <c:strRef>
              <c:f>Sheet1!$F$1</c:f>
              <c:strCache>
                <c:ptCount val="1"/>
                <c:pt idx="0">
                  <c:v>PHEV</c:v>
                </c:pt>
              </c:strCache>
            </c:strRef>
          </c:tx>
          <c:spPr>
            <a:solidFill>
              <a:schemeClr val="accent4"/>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c:v>
                </c:pt>
                <c:pt idx="1">
                  <c:v>4.8629319999999986E-3</c:v>
                </c:pt>
                <c:pt idx="2">
                  <c:v>5.5342048999999997E-2</c:v>
                </c:pt>
                <c:pt idx="3">
                  <c:v>7.9698455999999987E-2</c:v>
                </c:pt>
                <c:pt idx="4">
                  <c:v>7.1544296000000007E-2</c:v>
                </c:pt>
                <c:pt idx="5">
                  <c:v>6.6639114000000013E-2</c:v>
                </c:pt>
                <c:pt idx="6">
                  <c:v>8.3616050999999997E-2</c:v>
                </c:pt>
                <c:pt idx="7">
                  <c:v>0.12750287599999999</c:v>
                </c:pt>
                <c:pt idx="8">
                  <c:v>0.11589325</c:v>
                </c:pt>
                <c:pt idx="9">
                  <c:v>0.13654045100000001</c:v>
                </c:pt>
                <c:pt idx="10">
                  <c:v>9.4128136000000001E-2</c:v>
                </c:pt>
                <c:pt idx="11">
                  <c:v>8.4177916999999991E-2</c:v>
                </c:pt>
                <c:pt idx="12">
                  <c:v>7.4513222000000004E-2</c:v>
                </c:pt>
                <c:pt idx="13">
                  <c:v>7.039656100000001E-2</c:v>
                </c:pt>
                <c:pt idx="14">
                  <c:v>6.7596976999999989E-2</c:v>
                </c:pt>
                <c:pt idx="15">
                  <c:v>6.5140975999999989E-2</c:v>
                </c:pt>
                <c:pt idx="16">
                  <c:v>9.5280838000000007E-2</c:v>
                </c:pt>
                <c:pt idx="17">
                  <c:v>0.108858406</c:v>
                </c:pt>
                <c:pt idx="18">
                  <c:v>0.11441050699999999</c:v>
                </c:pt>
                <c:pt idx="19">
                  <c:v>0.119546921</c:v>
                </c:pt>
                <c:pt idx="20">
                  <c:v>0.128146118</c:v>
                </c:pt>
                <c:pt idx="21">
                  <c:v>0.13368127399999999</c:v>
                </c:pt>
                <c:pt idx="22">
                  <c:v>0.13906970199999999</c:v>
                </c:pt>
                <c:pt idx="23">
                  <c:v>0.14488011200000001</c:v>
                </c:pt>
                <c:pt idx="24">
                  <c:v>0.15041307100000001</c:v>
                </c:pt>
                <c:pt idx="25">
                  <c:v>0.15601936299999999</c:v>
                </c:pt>
                <c:pt idx="26">
                  <c:v>0.16173353600000001</c:v>
                </c:pt>
                <c:pt idx="27">
                  <c:v>0.16639321900000001</c:v>
                </c:pt>
                <c:pt idx="28">
                  <c:v>0.17168203700000001</c:v>
                </c:pt>
                <c:pt idx="29">
                  <c:v>0.17682736199999999</c:v>
                </c:pt>
                <c:pt idx="30">
                  <c:v>0.18084404000000001</c:v>
                </c:pt>
                <c:pt idx="31">
                  <c:v>0.18382699599999999</c:v>
                </c:pt>
                <c:pt idx="32">
                  <c:v>0.18744970699999999</c:v>
                </c:pt>
                <c:pt idx="33">
                  <c:v>0.19062960800000001</c:v>
                </c:pt>
                <c:pt idx="34">
                  <c:v>0.19456616199999999</c:v>
                </c:pt>
                <c:pt idx="35">
                  <c:v>0.199507767</c:v>
                </c:pt>
                <c:pt idx="36">
                  <c:v>0.20374456799999999</c:v>
                </c:pt>
                <c:pt idx="37">
                  <c:v>0.209932587</c:v>
                </c:pt>
                <c:pt idx="38">
                  <c:v>0.21627139300000001</c:v>
                </c:pt>
                <c:pt idx="39">
                  <c:v>0.22284896900000001</c:v>
                </c:pt>
                <c:pt idx="40">
                  <c:v>0.23021604900000001</c:v>
                </c:pt>
              </c:numCache>
            </c:numRef>
          </c:val>
        </c:ser>
        <c:ser>
          <c:idx val="5"/>
          <c:order val="5"/>
          <c:tx>
            <c:strRef>
              <c:f>Sheet1!$G$1</c:f>
              <c:strCache>
                <c:ptCount val="1"/>
                <c:pt idx="0">
                  <c:v>hybrid electric</c:v>
                </c:pt>
              </c:strCache>
            </c:strRef>
          </c:tx>
          <c:spPr>
            <a:solidFill>
              <a:schemeClr val="accent6"/>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0.28990145899999997</c:v>
                </c:pt>
                <c:pt idx="1">
                  <c:v>0.28332720900000002</c:v>
                </c:pt>
                <c:pt idx="2">
                  <c:v>0.41789324999999999</c:v>
                </c:pt>
                <c:pt idx="3">
                  <c:v>0.50203604099999999</c:v>
                </c:pt>
                <c:pt idx="4">
                  <c:v>0.500183716</c:v>
                </c:pt>
                <c:pt idx="5">
                  <c:v>0.48943774400000001</c:v>
                </c:pt>
                <c:pt idx="6">
                  <c:v>0.39923846400000002</c:v>
                </c:pt>
                <c:pt idx="7">
                  <c:v>0.39532205199999998</c:v>
                </c:pt>
                <c:pt idx="8">
                  <c:v>0.39216046100000002</c:v>
                </c:pt>
                <c:pt idx="9">
                  <c:v>0.354722015</c:v>
                </c:pt>
                <c:pt idx="10">
                  <c:v>0.425889984</c:v>
                </c:pt>
                <c:pt idx="11">
                  <c:v>0.42971389799999998</c:v>
                </c:pt>
                <c:pt idx="12">
                  <c:v>0.43869482399999998</c:v>
                </c:pt>
                <c:pt idx="13">
                  <c:v>0.46132879599999999</c:v>
                </c:pt>
                <c:pt idx="14">
                  <c:v>0.49040533400000003</c:v>
                </c:pt>
                <c:pt idx="15">
                  <c:v>0.48708032200000001</c:v>
                </c:pt>
                <c:pt idx="16">
                  <c:v>0.51338043200000005</c:v>
                </c:pt>
                <c:pt idx="17">
                  <c:v>0.53773004200000007</c:v>
                </c:pt>
                <c:pt idx="18">
                  <c:v>0.55638183600000002</c:v>
                </c:pt>
                <c:pt idx="19">
                  <c:v>0.57357092300000001</c:v>
                </c:pt>
                <c:pt idx="20">
                  <c:v>0.59090759300000006</c:v>
                </c:pt>
                <c:pt idx="21">
                  <c:v>0.612554932</c:v>
                </c:pt>
                <c:pt idx="22">
                  <c:v>0.63429925500000006</c:v>
                </c:pt>
                <c:pt idx="23">
                  <c:v>0.652786011</c:v>
                </c:pt>
                <c:pt idx="24">
                  <c:v>0.66861010700000001</c:v>
                </c:pt>
                <c:pt idx="25">
                  <c:v>0.68424646</c:v>
                </c:pt>
                <c:pt idx="26">
                  <c:v>0.70092999299999992</c:v>
                </c:pt>
                <c:pt idx="27">
                  <c:v>0.71664831500000004</c:v>
                </c:pt>
                <c:pt idx="28">
                  <c:v>0.73364654499999993</c:v>
                </c:pt>
                <c:pt idx="29">
                  <c:v>0.74931524699999996</c:v>
                </c:pt>
                <c:pt idx="30">
                  <c:v>0.76325714100000008</c:v>
                </c:pt>
                <c:pt idx="31">
                  <c:v>0.77752111800000001</c:v>
                </c:pt>
                <c:pt idx="32">
                  <c:v>0.78989123500000002</c:v>
                </c:pt>
                <c:pt idx="33">
                  <c:v>0.80117724599999995</c:v>
                </c:pt>
                <c:pt idx="34">
                  <c:v>0.81525415000000001</c:v>
                </c:pt>
                <c:pt idx="35">
                  <c:v>0.83043988000000002</c:v>
                </c:pt>
                <c:pt idx="36">
                  <c:v>0.84484820599999999</c:v>
                </c:pt>
                <c:pt idx="37">
                  <c:v>0.86040210000000006</c:v>
                </c:pt>
                <c:pt idx="38">
                  <c:v>0.87571460000000001</c:v>
                </c:pt>
                <c:pt idx="39">
                  <c:v>0.88978448500000007</c:v>
                </c:pt>
                <c:pt idx="40">
                  <c:v>0.90483697500000004</c:v>
                </c:pt>
              </c:numCache>
            </c:numRef>
          </c:val>
        </c:ser>
        <c:ser>
          <c:idx val="6"/>
          <c:order val="6"/>
          <c:tx>
            <c:strRef>
              <c:f>Sheet1!$H$1</c:f>
              <c:strCache>
                <c:ptCount val="1"/>
                <c:pt idx="0">
                  <c:v>other</c:v>
                </c:pt>
              </c:strCache>
            </c:strRef>
          </c:tx>
          <c:spPr>
            <a:solidFill>
              <a:schemeClr val="accent1">
                <a:lumMod val="60000"/>
              </a:schemeClr>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5.9136271999999997E-2</c:v>
                </c:pt>
                <c:pt idx="1">
                  <c:v>5.8342373000000003E-2</c:v>
                </c:pt>
                <c:pt idx="2">
                  <c:v>9.7900450000000007E-3</c:v>
                </c:pt>
                <c:pt idx="3">
                  <c:v>8.7038580000000001E-3</c:v>
                </c:pt>
                <c:pt idx="4">
                  <c:v>1.0257820000000001E-2</c:v>
                </c:pt>
                <c:pt idx="5">
                  <c:v>2.6051426999999999E-2</c:v>
                </c:pt>
                <c:pt idx="6">
                  <c:v>3.7908772E-2</c:v>
                </c:pt>
                <c:pt idx="7">
                  <c:v>3.7082813999999999E-2</c:v>
                </c:pt>
                <c:pt idx="8">
                  <c:v>1.7462409000000002E-2</c:v>
                </c:pt>
                <c:pt idx="9">
                  <c:v>1.8354709E-2</c:v>
                </c:pt>
                <c:pt idx="10">
                  <c:v>1.6975172E-2</c:v>
                </c:pt>
                <c:pt idx="11">
                  <c:v>1.6529292000000001E-2</c:v>
                </c:pt>
                <c:pt idx="12">
                  <c:v>1.6443157999999999E-2</c:v>
                </c:pt>
                <c:pt idx="13">
                  <c:v>1.6669148000000002E-2</c:v>
                </c:pt>
                <c:pt idx="14">
                  <c:v>1.6888924999999999E-2</c:v>
                </c:pt>
                <c:pt idx="15">
                  <c:v>1.7024969000000001E-2</c:v>
                </c:pt>
                <c:pt idx="16">
                  <c:v>1.7141098E-2</c:v>
                </c:pt>
                <c:pt idx="17">
                  <c:v>1.7226017E-2</c:v>
                </c:pt>
                <c:pt idx="18">
                  <c:v>1.7297896E-2</c:v>
                </c:pt>
                <c:pt idx="19">
                  <c:v>1.7376698999999999E-2</c:v>
                </c:pt>
                <c:pt idx="20">
                  <c:v>1.7394336E-2</c:v>
                </c:pt>
                <c:pt idx="21">
                  <c:v>1.7418229E-2</c:v>
                </c:pt>
                <c:pt idx="22">
                  <c:v>1.7466265000000002E-2</c:v>
                </c:pt>
                <c:pt idx="23">
                  <c:v>1.7492375000000001E-2</c:v>
                </c:pt>
                <c:pt idx="24">
                  <c:v>1.7536566E-2</c:v>
                </c:pt>
                <c:pt idx="25">
                  <c:v>1.7630849000000001E-2</c:v>
                </c:pt>
                <c:pt idx="26">
                  <c:v>1.776552E-2</c:v>
                </c:pt>
                <c:pt idx="27">
                  <c:v>1.7915888000000001E-2</c:v>
                </c:pt>
                <c:pt idx="28">
                  <c:v>1.8082755999999998E-2</c:v>
                </c:pt>
                <c:pt idx="29">
                  <c:v>1.8229539999999999E-2</c:v>
                </c:pt>
                <c:pt idx="30">
                  <c:v>1.8367234E-2</c:v>
                </c:pt>
                <c:pt idx="31">
                  <c:v>1.8524229999999999E-2</c:v>
                </c:pt>
                <c:pt idx="32">
                  <c:v>1.8650231E-2</c:v>
                </c:pt>
                <c:pt idx="33">
                  <c:v>1.8786491999999998E-2</c:v>
                </c:pt>
                <c:pt idx="34">
                  <c:v>1.8984101E-2</c:v>
                </c:pt>
                <c:pt idx="35">
                  <c:v>1.9195296000000001E-2</c:v>
                </c:pt>
                <c:pt idx="36">
                  <c:v>1.9415992E-2</c:v>
                </c:pt>
                <c:pt idx="37">
                  <c:v>1.9607156000000001E-2</c:v>
                </c:pt>
                <c:pt idx="38">
                  <c:v>1.983145E-2</c:v>
                </c:pt>
                <c:pt idx="39">
                  <c:v>2.0025434000000002E-2</c:v>
                </c:pt>
                <c:pt idx="40">
                  <c:v>2.0241606999999998E-2</c:v>
                </c:pt>
              </c:numCache>
            </c:numRef>
          </c:val>
        </c:ser>
        <c:dLbls>
          <c:showLegendKey val="0"/>
          <c:showVal val="0"/>
          <c:showCatName val="0"/>
          <c:showSerName val="0"/>
          <c:showPercent val="0"/>
          <c:showBubbleSize val="0"/>
        </c:dLbls>
        <c:axId val="294974624"/>
        <c:axId val="294975168"/>
      </c:areaChart>
      <c:catAx>
        <c:axId val="294974624"/>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5168"/>
        <c:crosses val="autoZero"/>
        <c:auto val="1"/>
        <c:lblAlgn val="ctr"/>
        <c:lblOffset val="100"/>
        <c:tickLblSkip val="10"/>
        <c:tickMarkSkip val="10"/>
        <c:noMultiLvlLbl val="1"/>
      </c:catAx>
      <c:valAx>
        <c:axId val="294975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4624"/>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2147856517935E-2"/>
          <c:y val="0.18203665464007202"/>
          <c:w val="0.55061697918055652"/>
          <c:h val="0.71963481510056215"/>
        </c:manualLayout>
      </c:layout>
      <c:lineChart>
        <c:grouping val="standard"/>
        <c:varyColors val="0"/>
        <c:ser>
          <c:idx val="0"/>
          <c:order val="0"/>
          <c:tx>
            <c:strRef>
              <c:f>Sheet1!$B$1</c:f>
              <c:strCache>
                <c:ptCount val="1"/>
                <c:pt idx="0">
                  <c:v>100 mile EV</c:v>
                </c:pt>
              </c:strCache>
            </c:strRef>
          </c:tx>
          <c:spPr>
            <a:ln>
              <a:solidFill>
                <a:srgbClr val="BD732A"/>
              </a:solidFill>
              <a:prstDash val="sysDash"/>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1.2484919999999999E-3</c:v>
                </c:pt>
                <c:pt idx="1">
                  <c:v>7.2353850000000004E-3</c:v>
                </c:pt>
                <c:pt idx="2">
                  <c:v>1.5701280000000001E-2</c:v>
                </c:pt>
                <c:pt idx="3">
                  <c:v>5.7851776000000001E-2</c:v>
                </c:pt>
                <c:pt idx="4">
                  <c:v>3.3019455000000003E-2</c:v>
                </c:pt>
                <c:pt idx="5">
                  <c:v>5.1687591999999997E-2</c:v>
                </c:pt>
                <c:pt idx="6">
                  <c:v>3.0897665000000001E-2</c:v>
                </c:pt>
                <c:pt idx="7">
                  <c:v>1.7414911000000002E-2</c:v>
                </c:pt>
                <c:pt idx="8">
                  <c:v>6.0781230000000004E-3</c:v>
                </c:pt>
                <c:pt idx="9">
                  <c:v>1.0066758E-2</c:v>
                </c:pt>
                <c:pt idx="10">
                  <c:v>6.9472240000000001E-3</c:v>
                </c:pt>
                <c:pt idx="11">
                  <c:v>4.9186000000000004E-3</c:v>
                </c:pt>
                <c:pt idx="12">
                  <c:v>4.3789579999999996E-3</c:v>
                </c:pt>
                <c:pt idx="13">
                  <c:v>4.1503500000000006E-3</c:v>
                </c:pt>
                <c:pt idx="14">
                  <c:v>3.9494400000000002E-3</c:v>
                </c:pt>
                <c:pt idx="15">
                  <c:v>4.0274000000000004E-3</c:v>
                </c:pt>
                <c:pt idx="16">
                  <c:v>4.2580819999999998E-3</c:v>
                </c:pt>
                <c:pt idx="17">
                  <c:v>4.6609779999999996E-3</c:v>
                </c:pt>
                <c:pt idx="18">
                  <c:v>5.1349739999999996E-3</c:v>
                </c:pt>
                <c:pt idx="19">
                  <c:v>5.6778100000000001E-3</c:v>
                </c:pt>
                <c:pt idx="20">
                  <c:v>6.3017149999999994E-3</c:v>
                </c:pt>
                <c:pt idx="21">
                  <c:v>6.8513080000000004E-3</c:v>
                </c:pt>
                <c:pt idx="22">
                  <c:v>7.414014E-3</c:v>
                </c:pt>
                <c:pt idx="23">
                  <c:v>7.9526639999999999E-3</c:v>
                </c:pt>
                <c:pt idx="24">
                  <c:v>8.438188000000001E-3</c:v>
                </c:pt>
                <c:pt idx="25">
                  <c:v>8.890180000000001E-3</c:v>
                </c:pt>
                <c:pt idx="26">
                  <c:v>9.3113329999999998E-3</c:v>
                </c:pt>
                <c:pt idx="27">
                  <c:v>9.6717100000000018E-3</c:v>
                </c:pt>
                <c:pt idx="28">
                  <c:v>1.0013411999999999E-2</c:v>
                </c:pt>
                <c:pt idx="29">
                  <c:v>1.0303962E-2</c:v>
                </c:pt>
                <c:pt idx="30">
                  <c:v>1.0536179999999999E-2</c:v>
                </c:pt>
                <c:pt idx="31">
                  <c:v>1.0737315000000001E-2</c:v>
                </c:pt>
                <c:pt idx="32">
                  <c:v>1.0928685E-2</c:v>
                </c:pt>
                <c:pt idx="33">
                  <c:v>1.1088578E-2</c:v>
                </c:pt>
                <c:pt idx="34">
                  <c:v>1.1272584E-2</c:v>
                </c:pt>
                <c:pt idx="35">
                  <c:v>1.1468679000000001E-2</c:v>
                </c:pt>
                <c:pt idx="36">
                  <c:v>1.1639348000000001E-2</c:v>
                </c:pt>
                <c:pt idx="37">
                  <c:v>1.1831243E-2</c:v>
                </c:pt>
                <c:pt idx="38">
                  <c:v>1.2021436E-2</c:v>
                </c:pt>
                <c:pt idx="39">
                  <c:v>1.2196591999999999E-2</c:v>
                </c:pt>
                <c:pt idx="40">
                  <c:v>1.2390755999999999E-2</c:v>
                </c:pt>
              </c:numCache>
            </c:numRef>
          </c:val>
          <c:smooth val="0"/>
        </c:ser>
        <c:ser>
          <c:idx val="1"/>
          <c:order val="1"/>
          <c:tx>
            <c:strRef>
              <c:f>Sheet1!$C$1</c:f>
              <c:strCache>
                <c:ptCount val="1"/>
                <c:pt idx="0">
                  <c:v>plug-in hybrid</c:v>
                </c:pt>
              </c:strCache>
            </c:strRef>
          </c:tx>
          <c:spPr>
            <a:ln>
              <a:solidFill>
                <a:srgbClr val="A33340">
                  <a:lumMod val="60000"/>
                  <a:lumOff val="40000"/>
                </a:srgbClr>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c:v>
                </c:pt>
                <c:pt idx="1">
                  <c:v>4.8629319999999986E-3</c:v>
                </c:pt>
                <c:pt idx="2">
                  <c:v>5.5342048999999997E-2</c:v>
                </c:pt>
                <c:pt idx="3">
                  <c:v>7.9698455999999987E-2</c:v>
                </c:pt>
                <c:pt idx="4">
                  <c:v>7.1544296000000007E-2</c:v>
                </c:pt>
                <c:pt idx="5">
                  <c:v>6.6639114000000013E-2</c:v>
                </c:pt>
                <c:pt idx="6">
                  <c:v>8.3616050999999997E-2</c:v>
                </c:pt>
                <c:pt idx="7">
                  <c:v>0.12750287599999999</c:v>
                </c:pt>
                <c:pt idx="8">
                  <c:v>0.11589325</c:v>
                </c:pt>
                <c:pt idx="9">
                  <c:v>0.13654045100000001</c:v>
                </c:pt>
                <c:pt idx="10">
                  <c:v>9.4128136000000001E-2</c:v>
                </c:pt>
                <c:pt idx="11">
                  <c:v>8.4177916999999991E-2</c:v>
                </c:pt>
                <c:pt idx="12">
                  <c:v>7.4513222000000004E-2</c:v>
                </c:pt>
                <c:pt idx="13">
                  <c:v>7.039656100000001E-2</c:v>
                </c:pt>
                <c:pt idx="14">
                  <c:v>6.7596976999999989E-2</c:v>
                </c:pt>
                <c:pt idx="15">
                  <c:v>6.5140975999999989E-2</c:v>
                </c:pt>
                <c:pt idx="16">
                  <c:v>9.5280838000000007E-2</c:v>
                </c:pt>
                <c:pt idx="17">
                  <c:v>0.108858406</c:v>
                </c:pt>
                <c:pt idx="18">
                  <c:v>0.11441050699999999</c:v>
                </c:pt>
                <c:pt idx="19">
                  <c:v>0.119546921</c:v>
                </c:pt>
                <c:pt idx="20">
                  <c:v>0.128146118</c:v>
                </c:pt>
                <c:pt idx="21">
                  <c:v>0.13368127399999999</c:v>
                </c:pt>
                <c:pt idx="22">
                  <c:v>0.13906970199999999</c:v>
                </c:pt>
                <c:pt idx="23">
                  <c:v>0.14488011200000001</c:v>
                </c:pt>
                <c:pt idx="24">
                  <c:v>0.15041307100000001</c:v>
                </c:pt>
                <c:pt idx="25">
                  <c:v>0.15601936299999999</c:v>
                </c:pt>
                <c:pt idx="26">
                  <c:v>0.16173353600000001</c:v>
                </c:pt>
                <c:pt idx="27">
                  <c:v>0.16639321900000001</c:v>
                </c:pt>
                <c:pt idx="28">
                  <c:v>0.17168203700000001</c:v>
                </c:pt>
                <c:pt idx="29">
                  <c:v>0.17682736199999999</c:v>
                </c:pt>
                <c:pt idx="30">
                  <c:v>0.18084404000000001</c:v>
                </c:pt>
                <c:pt idx="31">
                  <c:v>0.18382699599999999</c:v>
                </c:pt>
                <c:pt idx="32">
                  <c:v>0.18744970699999999</c:v>
                </c:pt>
                <c:pt idx="33">
                  <c:v>0.19062960800000001</c:v>
                </c:pt>
                <c:pt idx="34">
                  <c:v>0.19456616199999999</c:v>
                </c:pt>
                <c:pt idx="35">
                  <c:v>0.199507767</c:v>
                </c:pt>
                <c:pt idx="36">
                  <c:v>0.20374456799999999</c:v>
                </c:pt>
                <c:pt idx="37">
                  <c:v>0.209932587</c:v>
                </c:pt>
                <c:pt idx="38">
                  <c:v>0.21627139300000001</c:v>
                </c:pt>
                <c:pt idx="39">
                  <c:v>0.22284896900000001</c:v>
                </c:pt>
                <c:pt idx="40">
                  <c:v>0.23021604900000001</c:v>
                </c:pt>
              </c:numCache>
            </c:numRef>
          </c:val>
          <c:smooth val="0"/>
        </c:ser>
        <c:ser>
          <c:idx val="3"/>
          <c:order val="2"/>
          <c:tx>
            <c:strRef>
              <c:f>Sheet1!$D$1</c:f>
              <c:strCache>
                <c:ptCount val="1"/>
                <c:pt idx="0">
                  <c:v>200 mile EV</c:v>
                </c:pt>
              </c:strCache>
            </c:strRef>
          </c:tx>
          <c:spPr>
            <a:ln>
              <a:solidFill>
                <a:srgbClr val="0096D7"/>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8.5739999999999996E-6</c:v>
                </c:pt>
                <c:pt idx="1">
                  <c:v>2.3089999999999998E-6</c:v>
                </c:pt>
                <c:pt idx="2">
                  <c:v>1.7441900000000001E-4</c:v>
                </c:pt>
                <c:pt idx="3">
                  <c:v>3.1124756E-2</c:v>
                </c:pt>
                <c:pt idx="4">
                  <c:v>5.9267149999999999E-3</c:v>
                </c:pt>
                <c:pt idx="5">
                  <c:v>5.0016850000000014E-3</c:v>
                </c:pt>
                <c:pt idx="6">
                  <c:v>2.3672254E-2</c:v>
                </c:pt>
                <c:pt idx="7">
                  <c:v>5.0771438000000002E-2</c:v>
                </c:pt>
                <c:pt idx="8">
                  <c:v>7.9015333999999993E-2</c:v>
                </c:pt>
                <c:pt idx="9">
                  <c:v>5.0233633999999999E-2</c:v>
                </c:pt>
                <c:pt idx="10">
                  <c:v>6.0271223999999998E-2</c:v>
                </c:pt>
                <c:pt idx="11">
                  <c:v>6.9300031999999998E-2</c:v>
                </c:pt>
                <c:pt idx="12">
                  <c:v>8.2688499999999998E-2</c:v>
                </c:pt>
                <c:pt idx="13">
                  <c:v>0.105511811</c:v>
                </c:pt>
                <c:pt idx="14">
                  <c:v>0.15168363200000001</c:v>
                </c:pt>
                <c:pt idx="15">
                  <c:v>0.22409399399999999</c:v>
                </c:pt>
                <c:pt idx="16">
                  <c:v>0.24071564500000001</c:v>
                </c:pt>
                <c:pt idx="17">
                  <c:v>0.24995389500000001</c:v>
                </c:pt>
                <c:pt idx="18">
                  <c:v>0.26066181199999999</c:v>
                </c:pt>
                <c:pt idx="19">
                  <c:v>0.27627751900000003</c:v>
                </c:pt>
                <c:pt idx="20">
                  <c:v>0.294354263</c:v>
                </c:pt>
                <c:pt idx="21">
                  <c:v>0.31726815000000003</c:v>
                </c:pt>
                <c:pt idx="22">
                  <c:v>0.34478608700000002</c:v>
                </c:pt>
                <c:pt idx="23">
                  <c:v>0.37554489899999999</c:v>
                </c:pt>
                <c:pt idx="24">
                  <c:v>0.40738517800000001</c:v>
                </c:pt>
                <c:pt idx="25">
                  <c:v>0.44067793199999999</c:v>
                </c:pt>
                <c:pt idx="26">
                  <c:v>0.47562745699999992</c:v>
                </c:pt>
                <c:pt idx="27">
                  <c:v>0.50792538499999995</c:v>
                </c:pt>
                <c:pt idx="28">
                  <c:v>0.54304078700000002</c:v>
                </c:pt>
                <c:pt idx="29">
                  <c:v>0.57944418399999997</c:v>
                </c:pt>
                <c:pt idx="30">
                  <c:v>0.61221383699999998</c:v>
                </c:pt>
                <c:pt idx="31">
                  <c:v>0.63264080899999997</c:v>
                </c:pt>
                <c:pt idx="32">
                  <c:v>0.65379347199999993</c:v>
                </c:pt>
                <c:pt idx="33">
                  <c:v>0.67245164499999999</c:v>
                </c:pt>
                <c:pt idx="34">
                  <c:v>0.69206310999999998</c:v>
                </c:pt>
                <c:pt idx="35">
                  <c:v>0.71521719400000006</c:v>
                </c:pt>
                <c:pt idx="36">
                  <c:v>0.73381431500000005</c:v>
                </c:pt>
                <c:pt idx="37">
                  <c:v>0.75962182699999992</c:v>
                </c:pt>
                <c:pt idx="38">
                  <c:v>0.785846237</c:v>
                </c:pt>
                <c:pt idx="39">
                  <c:v>0.80988363699999988</c:v>
                </c:pt>
                <c:pt idx="40">
                  <c:v>0.83382611100000004</c:v>
                </c:pt>
              </c:numCache>
            </c:numRef>
          </c:val>
          <c:smooth val="0"/>
        </c:ser>
        <c:ser>
          <c:idx val="2"/>
          <c:order val="3"/>
          <c:tx>
            <c:strRef>
              <c:f>Sheet1!$E$1</c:f>
              <c:strCache>
                <c:ptCount val="1"/>
                <c:pt idx="0">
                  <c:v>hybrid electric</c:v>
                </c:pt>
              </c:strCache>
            </c:strRef>
          </c:tx>
          <c:spPr>
            <a:ln>
              <a:solidFill>
                <a:srgbClr val="A33340"/>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0.28990145899999997</c:v>
                </c:pt>
                <c:pt idx="1">
                  <c:v>0.28332720900000002</c:v>
                </c:pt>
                <c:pt idx="2">
                  <c:v>0.41789324999999999</c:v>
                </c:pt>
                <c:pt idx="3">
                  <c:v>0.50203604099999999</c:v>
                </c:pt>
                <c:pt idx="4">
                  <c:v>0.500183716</c:v>
                </c:pt>
                <c:pt idx="5">
                  <c:v>0.48943774400000001</c:v>
                </c:pt>
                <c:pt idx="6">
                  <c:v>0.39923846400000002</c:v>
                </c:pt>
                <c:pt idx="7">
                  <c:v>0.39532205199999998</c:v>
                </c:pt>
                <c:pt idx="8">
                  <c:v>0.39216046100000002</c:v>
                </c:pt>
                <c:pt idx="9">
                  <c:v>0.354722015</c:v>
                </c:pt>
                <c:pt idx="10">
                  <c:v>0.425889984</c:v>
                </c:pt>
                <c:pt idx="11">
                  <c:v>0.42971389799999998</c:v>
                </c:pt>
                <c:pt idx="12">
                  <c:v>0.43869482399999998</c:v>
                </c:pt>
                <c:pt idx="13">
                  <c:v>0.46132879599999999</c:v>
                </c:pt>
                <c:pt idx="14">
                  <c:v>0.49040533400000003</c:v>
                </c:pt>
                <c:pt idx="15">
                  <c:v>0.48708032200000001</c:v>
                </c:pt>
                <c:pt idx="16">
                  <c:v>0.51338043200000005</c:v>
                </c:pt>
                <c:pt idx="17">
                  <c:v>0.53773004200000007</c:v>
                </c:pt>
                <c:pt idx="18">
                  <c:v>0.55638183600000002</c:v>
                </c:pt>
                <c:pt idx="19">
                  <c:v>0.57357092300000001</c:v>
                </c:pt>
                <c:pt idx="20">
                  <c:v>0.59090759300000006</c:v>
                </c:pt>
                <c:pt idx="21">
                  <c:v>0.612554932</c:v>
                </c:pt>
                <c:pt idx="22">
                  <c:v>0.63429925500000006</c:v>
                </c:pt>
                <c:pt idx="23">
                  <c:v>0.652786011</c:v>
                </c:pt>
                <c:pt idx="24">
                  <c:v>0.66861010700000001</c:v>
                </c:pt>
                <c:pt idx="25">
                  <c:v>0.68424646</c:v>
                </c:pt>
                <c:pt idx="26">
                  <c:v>0.70092999299999992</c:v>
                </c:pt>
                <c:pt idx="27">
                  <c:v>0.71664831500000004</c:v>
                </c:pt>
                <c:pt idx="28">
                  <c:v>0.73364654499999993</c:v>
                </c:pt>
                <c:pt idx="29">
                  <c:v>0.74931524699999996</c:v>
                </c:pt>
                <c:pt idx="30">
                  <c:v>0.76325714100000008</c:v>
                </c:pt>
                <c:pt idx="31">
                  <c:v>0.77752111800000001</c:v>
                </c:pt>
                <c:pt idx="32">
                  <c:v>0.78989123500000002</c:v>
                </c:pt>
                <c:pt idx="33">
                  <c:v>0.80117724599999995</c:v>
                </c:pt>
                <c:pt idx="34">
                  <c:v>0.81525415000000001</c:v>
                </c:pt>
                <c:pt idx="35">
                  <c:v>0.83043988000000002</c:v>
                </c:pt>
                <c:pt idx="36">
                  <c:v>0.84484820599999999</c:v>
                </c:pt>
                <c:pt idx="37">
                  <c:v>0.86040210000000006</c:v>
                </c:pt>
                <c:pt idx="38">
                  <c:v>0.87571460000000001</c:v>
                </c:pt>
                <c:pt idx="39">
                  <c:v>0.88978448500000007</c:v>
                </c:pt>
                <c:pt idx="40">
                  <c:v>0.90483697500000004</c:v>
                </c:pt>
              </c:numCache>
            </c:numRef>
          </c:val>
          <c:smooth val="0"/>
        </c:ser>
        <c:ser>
          <c:idx val="4"/>
          <c:order val="4"/>
          <c:tx>
            <c:strRef>
              <c:f>Sheet1!$F$1</c:f>
              <c:strCache>
                <c:ptCount val="1"/>
                <c:pt idx="0">
                  <c:v>300 mile EV</c:v>
                </c:pt>
              </c:strCache>
            </c:strRef>
          </c:tx>
          <c:spPr>
            <a:ln>
              <a:solidFill>
                <a:srgbClr val="5D9732"/>
              </a:solidFill>
              <a:prstDash val="sysDash"/>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c:v>
                </c:pt>
                <c:pt idx="1">
                  <c:v>0</c:v>
                </c:pt>
                <c:pt idx="2">
                  <c:v>0</c:v>
                </c:pt>
                <c:pt idx="3">
                  <c:v>0</c:v>
                </c:pt>
                <c:pt idx="4">
                  <c:v>1.1510701999999999E-2</c:v>
                </c:pt>
                <c:pt idx="5">
                  <c:v>1.5610193E-2</c:v>
                </c:pt>
                <c:pt idx="6">
                  <c:v>2.5561759E-2</c:v>
                </c:pt>
                <c:pt idx="7">
                  <c:v>3.4224119999999997E-2</c:v>
                </c:pt>
                <c:pt idx="8">
                  <c:v>0.139430359</c:v>
                </c:pt>
                <c:pt idx="9">
                  <c:v>0.22930013299999999</c:v>
                </c:pt>
                <c:pt idx="10">
                  <c:v>0.29521823800000002</c:v>
                </c:pt>
                <c:pt idx="11">
                  <c:v>0.39954786799999997</c:v>
                </c:pt>
                <c:pt idx="12">
                  <c:v>0.39759876199999988</c:v>
                </c:pt>
                <c:pt idx="13">
                  <c:v>0.39793993500000002</c:v>
                </c:pt>
                <c:pt idx="14">
                  <c:v>0.40190902400000011</c:v>
                </c:pt>
                <c:pt idx="15">
                  <c:v>0.38413835600000001</c:v>
                </c:pt>
                <c:pt idx="16">
                  <c:v>0.38548850899999998</c:v>
                </c:pt>
                <c:pt idx="17">
                  <c:v>0.39836332000000002</c:v>
                </c:pt>
                <c:pt idx="18">
                  <c:v>0.41869548499999998</c:v>
                </c:pt>
                <c:pt idx="19">
                  <c:v>0.443704812</c:v>
                </c:pt>
                <c:pt idx="20">
                  <c:v>0.48097756000000003</c:v>
                </c:pt>
                <c:pt idx="21">
                  <c:v>0.52326229300000004</c:v>
                </c:pt>
                <c:pt idx="22">
                  <c:v>0.56140495800000001</c:v>
                </c:pt>
                <c:pt idx="23">
                  <c:v>0.5995613139999999</c:v>
                </c:pt>
                <c:pt idx="24">
                  <c:v>0.63962349899999993</c:v>
                </c:pt>
                <c:pt idx="25">
                  <c:v>0.67938459100000004</c:v>
                </c:pt>
                <c:pt idx="26">
                  <c:v>0.71511385999999988</c:v>
                </c:pt>
                <c:pt idx="27">
                  <c:v>0.74662771800000005</c:v>
                </c:pt>
                <c:pt idx="28">
                  <c:v>0.77138999600000002</c:v>
                </c:pt>
                <c:pt idx="29">
                  <c:v>0.79532281599999999</c:v>
                </c:pt>
                <c:pt idx="30">
                  <c:v>0.81378637500000006</c:v>
                </c:pt>
                <c:pt idx="31">
                  <c:v>0.83096979799999993</c:v>
                </c:pt>
                <c:pt idx="32">
                  <c:v>0.85125116599999995</c:v>
                </c:pt>
                <c:pt idx="33">
                  <c:v>0.87561199599999995</c:v>
                </c:pt>
                <c:pt idx="34">
                  <c:v>0.89869409799999989</c:v>
                </c:pt>
                <c:pt idx="35">
                  <c:v>0.92340097899999996</c:v>
                </c:pt>
                <c:pt idx="36">
                  <c:v>0.94851125700000005</c:v>
                </c:pt>
                <c:pt idx="37">
                  <c:v>0.96968625600000002</c:v>
                </c:pt>
                <c:pt idx="38">
                  <c:v>0.99945889899999996</c:v>
                </c:pt>
                <c:pt idx="39">
                  <c:v>1.0243780810000001</c:v>
                </c:pt>
                <c:pt idx="40">
                  <c:v>1.04864662</c:v>
                </c:pt>
              </c:numCache>
            </c:numRef>
          </c:val>
          <c:smooth val="0"/>
        </c:ser>
        <c:ser>
          <c:idx val="5"/>
          <c:order val="5"/>
          <c:tx>
            <c:strRef>
              <c:f>Sheet1!$G$1</c:f>
              <c:strCache>
                <c:ptCount val="1"/>
                <c:pt idx="0">
                  <c:v>total battery electric</c:v>
                </c:pt>
              </c:strCache>
            </c:strRef>
          </c:tx>
          <c:spPr>
            <a:ln>
              <a:solidFill>
                <a:srgbClr val="675005"/>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1.257066E-3</c:v>
                </c:pt>
                <c:pt idx="1">
                  <c:v>7.2376940000000002E-3</c:v>
                </c:pt>
                <c:pt idx="2">
                  <c:v>1.5875699E-2</c:v>
                </c:pt>
                <c:pt idx="3">
                  <c:v>8.8976532000000011E-2</c:v>
                </c:pt>
                <c:pt idx="4">
                  <c:v>5.0456867000000002E-2</c:v>
                </c:pt>
                <c:pt idx="5">
                  <c:v>7.2299469000000005E-2</c:v>
                </c:pt>
                <c:pt idx="6">
                  <c:v>8.0131682999999995E-2</c:v>
                </c:pt>
                <c:pt idx="7">
                  <c:v>0.102410477</c:v>
                </c:pt>
                <c:pt idx="8">
                  <c:v>0.22452381900000001</c:v>
                </c:pt>
                <c:pt idx="9">
                  <c:v>0.289600525</c:v>
                </c:pt>
                <c:pt idx="10">
                  <c:v>0.36243670700000002</c:v>
                </c:pt>
                <c:pt idx="11">
                  <c:v>0.47376650999999997</c:v>
                </c:pt>
                <c:pt idx="12">
                  <c:v>0.48466619900000002</c:v>
                </c:pt>
                <c:pt idx="13">
                  <c:v>0.50760208100000004</c:v>
                </c:pt>
                <c:pt idx="14">
                  <c:v>0.55754211399999998</c:v>
                </c:pt>
                <c:pt idx="15">
                  <c:v>0.61225976599999998</c:v>
                </c:pt>
                <c:pt idx="16">
                  <c:v>0.63046221899999999</c:v>
                </c:pt>
                <c:pt idx="17">
                  <c:v>0.65297827099999994</c:v>
                </c:pt>
                <c:pt idx="18">
                  <c:v>0.68449230999999999</c:v>
                </c:pt>
                <c:pt idx="19">
                  <c:v>0.725660156</c:v>
                </c:pt>
                <c:pt idx="20">
                  <c:v>0.78163348399999999</c:v>
                </c:pt>
                <c:pt idx="21">
                  <c:v>0.84738171399999995</c:v>
                </c:pt>
                <c:pt idx="22">
                  <c:v>0.91360504200000003</c:v>
                </c:pt>
                <c:pt idx="23">
                  <c:v>0.98305895999999993</c:v>
                </c:pt>
                <c:pt idx="24">
                  <c:v>1.0554468990000001</c:v>
                </c:pt>
                <c:pt idx="25">
                  <c:v>1.1289527589999999</c:v>
                </c:pt>
                <c:pt idx="26">
                  <c:v>1.2000526119999999</c:v>
                </c:pt>
                <c:pt idx="27">
                  <c:v>1.2642248540000001</c:v>
                </c:pt>
                <c:pt idx="28">
                  <c:v>1.3244442139999999</c:v>
                </c:pt>
                <c:pt idx="29">
                  <c:v>1.385070923</c:v>
                </c:pt>
                <c:pt idx="30">
                  <c:v>1.4365363769999999</c:v>
                </c:pt>
                <c:pt idx="31">
                  <c:v>1.4743478999999999</c:v>
                </c:pt>
                <c:pt idx="32">
                  <c:v>1.515973389</c:v>
                </c:pt>
                <c:pt idx="33">
                  <c:v>1.559152222</c:v>
                </c:pt>
                <c:pt idx="34">
                  <c:v>1.602029785</c:v>
                </c:pt>
                <c:pt idx="35">
                  <c:v>1.6500869140000001</c:v>
                </c:pt>
                <c:pt idx="36">
                  <c:v>1.693964966</c:v>
                </c:pt>
                <c:pt idx="37">
                  <c:v>1.741139282</c:v>
                </c:pt>
                <c:pt idx="38">
                  <c:v>1.7973265380000001</c:v>
                </c:pt>
                <c:pt idx="39">
                  <c:v>1.846458374</c:v>
                </c:pt>
                <c:pt idx="40">
                  <c:v>1.8948635250000001</c:v>
                </c:pt>
              </c:numCache>
            </c:numRef>
          </c:val>
          <c:smooth val="0"/>
        </c:ser>
        <c:dLbls>
          <c:showLegendKey val="0"/>
          <c:showVal val="0"/>
          <c:showCatName val="0"/>
          <c:showSerName val="0"/>
          <c:showPercent val="0"/>
          <c:showBubbleSize val="0"/>
        </c:dLbls>
        <c:smooth val="0"/>
        <c:axId val="294976256"/>
        <c:axId val="294978432"/>
      </c:lineChart>
      <c:catAx>
        <c:axId val="294976256"/>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400" baseline="0"/>
            </a:pPr>
            <a:endParaRPr lang="en-US"/>
          </a:p>
        </c:txPr>
        <c:crossAx val="294978432"/>
        <c:crosses val="autoZero"/>
        <c:auto val="1"/>
        <c:lblAlgn val="ctr"/>
        <c:lblOffset val="100"/>
        <c:tickLblSkip val="10"/>
        <c:tickMarkSkip val="10"/>
        <c:noMultiLvlLbl val="1"/>
      </c:catAx>
      <c:valAx>
        <c:axId val="294978432"/>
        <c:scaling>
          <c:orientation val="minMax"/>
          <c:max val="3"/>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400" baseline="0"/>
            </a:pPr>
            <a:endParaRPr lang="en-US"/>
          </a:p>
        </c:txPr>
        <c:crossAx val="294976256"/>
        <c:crossesAt val="10"/>
        <c:crossBetween val="midCat"/>
        <c:majorUnit val="1"/>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0.17321812046221494"/>
          <c:w val="0.67514923134608174"/>
          <c:h val="0.71600265875856428"/>
        </c:manualLayout>
      </c:layout>
      <c:areaChart>
        <c:grouping val="stacked"/>
        <c:varyColors val="0"/>
        <c:ser>
          <c:idx val="3"/>
          <c:order val="0"/>
          <c:tx>
            <c:strRef>
              <c:f>Sheet1!$B$1</c:f>
              <c:strCache>
                <c:ptCount val="1"/>
                <c:pt idx="0">
                  <c:v>pipeline fuel natural gas</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0.68143200000000004</c:v>
                </c:pt>
                <c:pt idx="1">
                  <c:v>0.68897600000000003</c:v>
                </c:pt>
                <c:pt idx="2">
                  <c:v>0.68592500000000001</c:v>
                </c:pt>
                <c:pt idx="3">
                  <c:v>0.63783000000000001</c:v>
                </c:pt>
                <c:pt idx="4">
                  <c:v>0.72118000000000004</c:v>
                </c:pt>
                <c:pt idx="5">
                  <c:v>0.70156200000000002</c:v>
                </c:pt>
                <c:pt idx="6">
                  <c:v>0.69254199999999999</c:v>
                </c:pt>
                <c:pt idx="7">
                  <c:v>0.67423900000000003</c:v>
                </c:pt>
                <c:pt idx="8">
                  <c:v>0.71570100000000003</c:v>
                </c:pt>
                <c:pt idx="9">
                  <c:v>0.67193000000000003</c:v>
                </c:pt>
                <c:pt idx="10">
                  <c:v>0.65056599999999998</c:v>
                </c:pt>
                <c:pt idx="11">
                  <c:v>0.67701800000000001</c:v>
                </c:pt>
                <c:pt idx="12">
                  <c:v>0.68396299999999999</c:v>
                </c:pt>
                <c:pt idx="13">
                  <c:v>0.68510899999999997</c:v>
                </c:pt>
                <c:pt idx="14">
                  <c:v>0.69242499999999996</c:v>
                </c:pt>
                <c:pt idx="15">
                  <c:v>0.69955999999999996</c:v>
                </c:pt>
                <c:pt idx="16">
                  <c:v>0.70400099999999999</c:v>
                </c:pt>
                <c:pt idx="17">
                  <c:v>0.69744300000000004</c:v>
                </c:pt>
                <c:pt idx="18">
                  <c:v>0.69738100000000003</c:v>
                </c:pt>
                <c:pt idx="19">
                  <c:v>0.69914500000000002</c:v>
                </c:pt>
                <c:pt idx="20">
                  <c:v>0.693106</c:v>
                </c:pt>
                <c:pt idx="21">
                  <c:v>0.69487100000000002</c:v>
                </c:pt>
                <c:pt idx="22">
                  <c:v>0.69783399999999995</c:v>
                </c:pt>
                <c:pt idx="23">
                  <c:v>0.70106000000000002</c:v>
                </c:pt>
                <c:pt idx="24">
                  <c:v>0.70908800000000005</c:v>
                </c:pt>
                <c:pt idx="25">
                  <c:v>0.71251799999999998</c:v>
                </c:pt>
                <c:pt idx="26">
                  <c:v>0.71949600000000002</c:v>
                </c:pt>
                <c:pt idx="27">
                  <c:v>0.72741800000000001</c:v>
                </c:pt>
                <c:pt idx="28">
                  <c:v>0.73169799999999996</c:v>
                </c:pt>
                <c:pt idx="29">
                  <c:v>0.73840899999999998</c:v>
                </c:pt>
                <c:pt idx="30">
                  <c:v>0.74427600000000005</c:v>
                </c:pt>
                <c:pt idx="31">
                  <c:v>0.74796799999999997</c:v>
                </c:pt>
                <c:pt idx="32">
                  <c:v>0.75682499999999997</c:v>
                </c:pt>
                <c:pt idx="33">
                  <c:v>0.76290800000000003</c:v>
                </c:pt>
                <c:pt idx="34">
                  <c:v>0.76894499999999999</c:v>
                </c:pt>
                <c:pt idx="35">
                  <c:v>0.77433099999999999</c:v>
                </c:pt>
                <c:pt idx="36">
                  <c:v>0.78082499999999999</c:v>
                </c:pt>
                <c:pt idx="37">
                  <c:v>0.78806100000000001</c:v>
                </c:pt>
                <c:pt idx="38">
                  <c:v>0.79927599999999999</c:v>
                </c:pt>
                <c:pt idx="39">
                  <c:v>0.80718699999999999</c:v>
                </c:pt>
                <c:pt idx="40">
                  <c:v>0.816307</c:v>
                </c:pt>
              </c:numCache>
            </c:numRef>
          </c:val>
        </c:ser>
        <c:ser>
          <c:idx val="0"/>
          <c:order val="1"/>
          <c:tx>
            <c:strRef>
              <c:f>Sheet1!$C$1</c:f>
              <c:strCache>
                <c:ptCount val="1"/>
                <c:pt idx="0">
                  <c:v>other petroleum</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0.18182000000000001</c:v>
                </c:pt>
                <c:pt idx="1">
                  <c:v>0.175429</c:v>
                </c:pt>
                <c:pt idx="2">
                  <c:v>0.160522</c:v>
                </c:pt>
                <c:pt idx="3">
                  <c:v>0.16571900000000001</c:v>
                </c:pt>
                <c:pt idx="4">
                  <c:v>0.17105699999999999</c:v>
                </c:pt>
                <c:pt idx="5">
                  <c:v>0.183951</c:v>
                </c:pt>
                <c:pt idx="6">
                  <c:v>0.17482500000000001</c:v>
                </c:pt>
                <c:pt idx="7">
                  <c:v>0.16450699999999999</c:v>
                </c:pt>
                <c:pt idx="8">
                  <c:v>0.15465100000000001</c:v>
                </c:pt>
                <c:pt idx="9">
                  <c:v>0.15393899999999999</c:v>
                </c:pt>
                <c:pt idx="10">
                  <c:v>0.15337899999999999</c:v>
                </c:pt>
                <c:pt idx="11">
                  <c:v>0.152834</c:v>
                </c:pt>
                <c:pt idx="12">
                  <c:v>0.15226000000000001</c:v>
                </c:pt>
                <c:pt idx="13">
                  <c:v>0.15177099999999999</c:v>
                </c:pt>
                <c:pt idx="14">
                  <c:v>0.15131600000000001</c:v>
                </c:pt>
                <c:pt idx="15">
                  <c:v>0.150861</c:v>
                </c:pt>
                <c:pt idx="16">
                  <c:v>0.15042</c:v>
                </c:pt>
                <c:pt idx="17">
                  <c:v>0.15001999999999999</c:v>
                </c:pt>
                <c:pt idx="18">
                  <c:v>0.14966099999999999</c:v>
                </c:pt>
                <c:pt idx="19">
                  <c:v>0.14934800000000001</c:v>
                </c:pt>
                <c:pt idx="20">
                  <c:v>0.14904999999999999</c:v>
                </c:pt>
                <c:pt idx="21">
                  <c:v>0.148757</c:v>
                </c:pt>
                <c:pt idx="22">
                  <c:v>0.14848800000000001</c:v>
                </c:pt>
                <c:pt idx="23">
                  <c:v>0.148255</c:v>
                </c:pt>
                <c:pt idx="24">
                  <c:v>0.14810200000000001</c:v>
                </c:pt>
                <c:pt idx="25">
                  <c:v>0.147977</c:v>
                </c:pt>
                <c:pt idx="26">
                  <c:v>0.147897</c:v>
                </c:pt>
                <c:pt idx="27">
                  <c:v>0.14785400000000001</c:v>
                </c:pt>
                <c:pt idx="28">
                  <c:v>0.14783499999999999</c:v>
                </c:pt>
                <c:pt idx="29">
                  <c:v>0.14783099999999999</c:v>
                </c:pt>
                <c:pt idx="30">
                  <c:v>0.147837</c:v>
                </c:pt>
                <c:pt idx="31">
                  <c:v>0.14785499999999999</c:v>
                </c:pt>
                <c:pt idx="32">
                  <c:v>0.14794099999999999</c:v>
                </c:pt>
                <c:pt idx="33">
                  <c:v>0.14802999999999999</c:v>
                </c:pt>
                <c:pt idx="34">
                  <c:v>0.148142</c:v>
                </c:pt>
                <c:pt idx="35">
                  <c:v>0.14827899999999999</c:v>
                </c:pt>
                <c:pt idx="36">
                  <c:v>0.148422</c:v>
                </c:pt>
                <c:pt idx="37">
                  <c:v>0.148561</c:v>
                </c:pt>
                <c:pt idx="38">
                  <c:v>0.148706</c:v>
                </c:pt>
                <c:pt idx="39">
                  <c:v>0.14884</c:v>
                </c:pt>
                <c:pt idx="40">
                  <c:v>0.148975</c:v>
                </c:pt>
              </c:numCache>
            </c:numRef>
          </c:val>
        </c:ser>
        <c:ser>
          <c:idx val="1"/>
          <c:order val="2"/>
          <c:tx>
            <c:strRef>
              <c:f>Sheet1!$D$1</c:f>
              <c:strCache>
                <c:ptCount val="1"/>
                <c:pt idx="0">
                  <c:v>residual fuel oil</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0.89198</c:v>
                </c:pt>
                <c:pt idx="1">
                  <c:v>0.77632100000000004</c:v>
                </c:pt>
                <c:pt idx="2">
                  <c:v>0.67052</c:v>
                </c:pt>
                <c:pt idx="3">
                  <c:v>0.581152</c:v>
                </c:pt>
                <c:pt idx="4">
                  <c:v>0.44653500000000002</c:v>
                </c:pt>
                <c:pt idx="5">
                  <c:v>0.46339900000000001</c:v>
                </c:pt>
                <c:pt idx="6">
                  <c:v>0.62312599999999996</c:v>
                </c:pt>
                <c:pt idx="7">
                  <c:v>0.66458300000000003</c:v>
                </c:pt>
                <c:pt idx="8">
                  <c:v>0.61154699999999995</c:v>
                </c:pt>
                <c:pt idx="9">
                  <c:v>0.55896100000000004</c:v>
                </c:pt>
                <c:pt idx="10">
                  <c:v>0.52546000000000004</c:v>
                </c:pt>
                <c:pt idx="11">
                  <c:v>0.55193499999999995</c:v>
                </c:pt>
                <c:pt idx="12">
                  <c:v>0.457677</c:v>
                </c:pt>
                <c:pt idx="13">
                  <c:v>0.57970200000000005</c:v>
                </c:pt>
                <c:pt idx="14">
                  <c:v>0.59156399999999998</c:v>
                </c:pt>
                <c:pt idx="15">
                  <c:v>0.598997</c:v>
                </c:pt>
                <c:pt idx="16">
                  <c:v>0.57057999999999998</c:v>
                </c:pt>
                <c:pt idx="17">
                  <c:v>0.55975200000000003</c:v>
                </c:pt>
                <c:pt idx="18">
                  <c:v>0.51642699999999997</c:v>
                </c:pt>
                <c:pt idx="19">
                  <c:v>0.51377200000000001</c:v>
                </c:pt>
                <c:pt idx="20">
                  <c:v>0.56034600000000001</c:v>
                </c:pt>
                <c:pt idx="21">
                  <c:v>0.55656499999999998</c:v>
                </c:pt>
                <c:pt idx="22">
                  <c:v>0.55460200000000004</c:v>
                </c:pt>
                <c:pt idx="23">
                  <c:v>0.54997300000000005</c:v>
                </c:pt>
                <c:pt idx="24">
                  <c:v>0.54774</c:v>
                </c:pt>
                <c:pt idx="25">
                  <c:v>0.54123699999999997</c:v>
                </c:pt>
                <c:pt idx="26">
                  <c:v>0.49856699999999998</c:v>
                </c:pt>
                <c:pt idx="27">
                  <c:v>0.49471900000000002</c:v>
                </c:pt>
                <c:pt idx="28">
                  <c:v>0.48197899999999999</c:v>
                </c:pt>
                <c:pt idx="29">
                  <c:v>0.47557899999999997</c:v>
                </c:pt>
                <c:pt idx="30">
                  <c:v>0.46423799999999998</c:v>
                </c:pt>
                <c:pt idx="31">
                  <c:v>0.47445199999999998</c:v>
                </c:pt>
                <c:pt idx="32">
                  <c:v>0.45149099999999998</c:v>
                </c:pt>
                <c:pt idx="33">
                  <c:v>0.44770599999999999</c:v>
                </c:pt>
                <c:pt idx="34">
                  <c:v>0.43073899999999998</c:v>
                </c:pt>
                <c:pt idx="35">
                  <c:v>0.44492500000000001</c:v>
                </c:pt>
                <c:pt idx="36">
                  <c:v>0.42167100000000002</c:v>
                </c:pt>
                <c:pt idx="37">
                  <c:v>0.41743999999999998</c:v>
                </c:pt>
                <c:pt idx="38">
                  <c:v>0.41402499999999998</c:v>
                </c:pt>
                <c:pt idx="39">
                  <c:v>0.40895900000000002</c:v>
                </c:pt>
                <c:pt idx="40">
                  <c:v>0.40345599999999998</c:v>
                </c:pt>
              </c:numCache>
            </c:numRef>
          </c:val>
        </c:ser>
        <c:ser>
          <c:idx val="2"/>
          <c:order val="3"/>
          <c:tx>
            <c:strRef>
              <c:f>Sheet1!$E$1</c:f>
              <c:strCache>
                <c:ptCount val="1"/>
                <c:pt idx="0">
                  <c:v>electricity</c:v>
                </c:pt>
              </c:strCache>
            </c:strRef>
          </c:tx>
          <c:spPr>
            <a:solidFill>
              <a:schemeClr val="accent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2.6315000000000002E-2</c:v>
                </c:pt>
                <c:pt idx="1">
                  <c:v>2.6176999999999999E-2</c:v>
                </c:pt>
                <c:pt idx="2">
                  <c:v>2.4976000000000002E-2</c:v>
                </c:pt>
                <c:pt idx="3">
                  <c:v>2.6016999999999998E-2</c:v>
                </c:pt>
                <c:pt idx="4">
                  <c:v>2.6468999999999999E-2</c:v>
                </c:pt>
                <c:pt idx="5">
                  <c:v>2.6055999999999999E-2</c:v>
                </c:pt>
                <c:pt idx="6">
                  <c:v>2.5579000000000001E-2</c:v>
                </c:pt>
                <c:pt idx="7">
                  <c:v>2.5666999999999999E-2</c:v>
                </c:pt>
                <c:pt idx="8">
                  <c:v>2.6401000000000001E-2</c:v>
                </c:pt>
                <c:pt idx="9">
                  <c:v>4.7805E-2</c:v>
                </c:pt>
                <c:pt idx="10">
                  <c:v>5.5243E-2</c:v>
                </c:pt>
                <c:pt idx="11">
                  <c:v>6.4379000000000006E-2</c:v>
                </c:pt>
                <c:pt idx="12">
                  <c:v>7.3307999999999998E-2</c:v>
                </c:pt>
                <c:pt idx="13">
                  <c:v>8.1805000000000003E-2</c:v>
                </c:pt>
                <c:pt idx="14">
                  <c:v>9.0440000000000006E-2</c:v>
                </c:pt>
                <c:pt idx="15">
                  <c:v>9.9474000000000007E-2</c:v>
                </c:pt>
                <c:pt idx="16">
                  <c:v>0.108996</c:v>
                </c:pt>
                <c:pt idx="17">
                  <c:v>0.118685</c:v>
                </c:pt>
                <c:pt idx="18">
                  <c:v>0.12867300000000001</c:v>
                </c:pt>
                <c:pt idx="19">
                  <c:v>0.13913200000000001</c:v>
                </c:pt>
                <c:pt idx="20">
                  <c:v>0.15046000000000001</c:v>
                </c:pt>
                <c:pt idx="21">
                  <c:v>0.162832</c:v>
                </c:pt>
                <c:pt idx="22">
                  <c:v>0.17617099999999999</c:v>
                </c:pt>
                <c:pt idx="23">
                  <c:v>0.19109000000000001</c:v>
                </c:pt>
                <c:pt idx="24">
                  <c:v>0.20579500000000001</c:v>
                </c:pt>
                <c:pt idx="25">
                  <c:v>0.21928900000000001</c:v>
                </c:pt>
                <c:pt idx="26">
                  <c:v>0.23359199999999999</c:v>
                </c:pt>
                <c:pt idx="27">
                  <c:v>0.24820600000000001</c:v>
                </c:pt>
                <c:pt idx="28">
                  <c:v>0.26302900000000001</c:v>
                </c:pt>
                <c:pt idx="29">
                  <c:v>0.27813599999999999</c:v>
                </c:pt>
                <c:pt idx="30">
                  <c:v>0.29350199999999999</c:v>
                </c:pt>
                <c:pt idx="31">
                  <c:v>0.30863699999999999</c:v>
                </c:pt>
                <c:pt idx="32">
                  <c:v>0.32377499999999998</c:v>
                </c:pt>
                <c:pt idx="33">
                  <c:v>0.339061</c:v>
                </c:pt>
                <c:pt idx="34">
                  <c:v>0.35414600000000002</c:v>
                </c:pt>
                <c:pt idx="35">
                  <c:v>0.36897000000000002</c:v>
                </c:pt>
                <c:pt idx="36">
                  <c:v>0.383741</c:v>
                </c:pt>
                <c:pt idx="37">
                  <c:v>0.39883099999999999</c:v>
                </c:pt>
                <c:pt idx="38">
                  <c:v>0.413715</c:v>
                </c:pt>
                <c:pt idx="39">
                  <c:v>0.42871700000000001</c:v>
                </c:pt>
                <c:pt idx="40">
                  <c:v>0.44380399999999998</c:v>
                </c:pt>
              </c:numCache>
            </c:numRef>
          </c:val>
        </c:ser>
        <c:ser>
          <c:idx val="5"/>
          <c:order val="4"/>
          <c:tx>
            <c:strRef>
              <c:f>Sheet1!$F$1</c:f>
              <c:strCache>
                <c:ptCount val="1"/>
                <c:pt idx="0">
                  <c:v>compressed and liquid natural gas</c:v>
                </c:pt>
              </c:strCache>
            </c:strRef>
          </c:tx>
          <c:spPr>
            <a:solidFill>
              <a:schemeClr val="accent1"/>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3.1380999999999999E-2</c:v>
                </c:pt>
                <c:pt idx="1">
                  <c:v>3.2888000000000001E-2</c:v>
                </c:pt>
                <c:pt idx="2">
                  <c:v>3.2509000000000003E-2</c:v>
                </c:pt>
                <c:pt idx="3">
                  <c:v>4.5654E-2</c:v>
                </c:pt>
                <c:pt idx="4">
                  <c:v>5.6987999999999997E-2</c:v>
                </c:pt>
                <c:pt idx="5">
                  <c:v>6.5291000000000002E-2</c:v>
                </c:pt>
                <c:pt idx="6">
                  <c:v>7.3311000000000001E-2</c:v>
                </c:pt>
                <c:pt idx="7">
                  <c:v>8.0229999999999996E-2</c:v>
                </c:pt>
                <c:pt idx="8">
                  <c:v>9.1675000000000006E-2</c:v>
                </c:pt>
                <c:pt idx="9">
                  <c:v>0.101006</c:v>
                </c:pt>
                <c:pt idx="10">
                  <c:v>0.10614</c:v>
                </c:pt>
                <c:pt idx="11">
                  <c:v>0.13657900000000001</c:v>
                </c:pt>
                <c:pt idx="12">
                  <c:v>0.13953299999999999</c:v>
                </c:pt>
                <c:pt idx="13">
                  <c:v>0.132661</c:v>
                </c:pt>
                <c:pt idx="14">
                  <c:v>0.13803399999999999</c:v>
                </c:pt>
                <c:pt idx="15">
                  <c:v>0.140787</c:v>
                </c:pt>
                <c:pt idx="16">
                  <c:v>0.14743700000000001</c:v>
                </c:pt>
                <c:pt idx="17">
                  <c:v>0.15482799999999999</c:v>
                </c:pt>
                <c:pt idx="18">
                  <c:v>0.16808999999999999</c:v>
                </c:pt>
                <c:pt idx="19">
                  <c:v>0.18084</c:v>
                </c:pt>
                <c:pt idx="20">
                  <c:v>0.179845</c:v>
                </c:pt>
                <c:pt idx="21">
                  <c:v>0.19284999999999999</c:v>
                </c:pt>
                <c:pt idx="22">
                  <c:v>0.20496500000000001</c:v>
                </c:pt>
                <c:pt idx="23">
                  <c:v>0.21729200000000001</c:v>
                </c:pt>
                <c:pt idx="24">
                  <c:v>0.229017</c:v>
                </c:pt>
                <c:pt idx="25">
                  <c:v>0.243087</c:v>
                </c:pt>
                <c:pt idx="26">
                  <c:v>0.26397999999999999</c:v>
                </c:pt>
                <c:pt idx="27">
                  <c:v>0.27743600000000002</c:v>
                </c:pt>
                <c:pt idx="28">
                  <c:v>0.29349900000000001</c:v>
                </c:pt>
                <c:pt idx="29">
                  <c:v>0.309641</c:v>
                </c:pt>
                <c:pt idx="30">
                  <c:v>0.32775199999999999</c:v>
                </c:pt>
                <c:pt idx="31">
                  <c:v>0.34270499999999998</c:v>
                </c:pt>
                <c:pt idx="32">
                  <c:v>0.36574000000000001</c:v>
                </c:pt>
                <c:pt idx="33">
                  <c:v>0.38389600000000002</c:v>
                </c:pt>
                <c:pt idx="34">
                  <c:v>0.40554200000000001</c:v>
                </c:pt>
                <c:pt idx="35">
                  <c:v>0.42024699999999998</c:v>
                </c:pt>
                <c:pt idx="36">
                  <c:v>0.44470199999999999</c:v>
                </c:pt>
                <c:pt idx="37">
                  <c:v>0.46324799999999999</c:v>
                </c:pt>
                <c:pt idx="38">
                  <c:v>0.48414200000000002</c:v>
                </c:pt>
                <c:pt idx="39">
                  <c:v>0.50651100000000004</c:v>
                </c:pt>
                <c:pt idx="40">
                  <c:v>0.53004099999999998</c:v>
                </c:pt>
              </c:numCache>
            </c:numRef>
          </c:val>
        </c:ser>
        <c:ser>
          <c:idx val="6"/>
          <c:order val="5"/>
          <c:tx>
            <c:strRef>
              <c:f>Sheet1!$G$1</c:f>
              <c:strCache>
                <c:ptCount val="1"/>
                <c:pt idx="0">
                  <c:v>hydrogen</c:v>
                </c:pt>
              </c:strCache>
            </c:strRef>
          </c:tx>
          <c:spPr>
            <a:solidFill>
              <a:schemeClr val="accent1">
                <a:lumMod val="60000"/>
              </a:schemeClr>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1.1E-5</c:v>
                </c:pt>
                <c:pt idx="1">
                  <c:v>1.5999999999999999E-5</c:v>
                </c:pt>
                <c:pt idx="2">
                  <c:v>1.5E-5</c:v>
                </c:pt>
                <c:pt idx="3">
                  <c:v>2.0000000000000002E-5</c:v>
                </c:pt>
                <c:pt idx="4">
                  <c:v>1.9000000000000001E-5</c:v>
                </c:pt>
                <c:pt idx="5">
                  <c:v>2.5999999999999998E-5</c:v>
                </c:pt>
                <c:pt idx="6">
                  <c:v>7.2999999999999999E-5</c:v>
                </c:pt>
                <c:pt idx="7">
                  <c:v>1.5200000000000001E-4</c:v>
                </c:pt>
                <c:pt idx="8">
                  <c:v>2.13E-4</c:v>
                </c:pt>
                <c:pt idx="9">
                  <c:v>2.8600000000000001E-4</c:v>
                </c:pt>
                <c:pt idx="10">
                  <c:v>4.1100000000000002E-4</c:v>
                </c:pt>
                <c:pt idx="11">
                  <c:v>5.0299999999999997E-4</c:v>
                </c:pt>
                <c:pt idx="12">
                  <c:v>5.9400000000000002E-4</c:v>
                </c:pt>
                <c:pt idx="13">
                  <c:v>6.8199999999999999E-4</c:v>
                </c:pt>
                <c:pt idx="14">
                  <c:v>7.6900000000000004E-4</c:v>
                </c:pt>
                <c:pt idx="15">
                  <c:v>8.5499999999999997E-4</c:v>
                </c:pt>
                <c:pt idx="16">
                  <c:v>9.4300000000000004E-4</c:v>
                </c:pt>
                <c:pt idx="17">
                  <c:v>1.031E-3</c:v>
                </c:pt>
                <c:pt idx="18">
                  <c:v>1.122E-3</c:v>
                </c:pt>
                <c:pt idx="19">
                  <c:v>1.214E-3</c:v>
                </c:pt>
                <c:pt idx="20">
                  <c:v>1.3090000000000001E-3</c:v>
                </c:pt>
                <c:pt idx="21">
                  <c:v>1.405E-3</c:v>
                </c:pt>
                <c:pt idx="22">
                  <c:v>1.5020000000000001E-3</c:v>
                </c:pt>
                <c:pt idx="23">
                  <c:v>1.601E-3</c:v>
                </c:pt>
                <c:pt idx="24">
                  <c:v>1.7060000000000001E-3</c:v>
                </c:pt>
                <c:pt idx="25">
                  <c:v>1.8159999999999999E-3</c:v>
                </c:pt>
                <c:pt idx="26">
                  <c:v>1.9289999999999999E-3</c:v>
                </c:pt>
                <c:pt idx="27">
                  <c:v>2.049E-3</c:v>
                </c:pt>
                <c:pt idx="28">
                  <c:v>2.176E-3</c:v>
                </c:pt>
                <c:pt idx="29">
                  <c:v>2.307E-3</c:v>
                </c:pt>
                <c:pt idx="30">
                  <c:v>2.447E-3</c:v>
                </c:pt>
                <c:pt idx="31">
                  <c:v>2.6020000000000001E-3</c:v>
                </c:pt>
                <c:pt idx="32">
                  <c:v>2.758E-3</c:v>
                </c:pt>
                <c:pt idx="33">
                  <c:v>2.9199999999999999E-3</c:v>
                </c:pt>
                <c:pt idx="34">
                  <c:v>3.0820000000000001E-3</c:v>
                </c:pt>
                <c:pt idx="35">
                  <c:v>3.248E-3</c:v>
                </c:pt>
                <c:pt idx="36">
                  <c:v>3.4199999999999999E-3</c:v>
                </c:pt>
                <c:pt idx="37">
                  <c:v>3.5980000000000001E-3</c:v>
                </c:pt>
                <c:pt idx="38">
                  <c:v>3.7829999999999999E-3</c:v>
                </c:pt>
                <c:pt idx="39">
                  <c:v>3.9769999999999996E-3</c:v>
                </c:pt>
                <c:pt idx="40">
                  <c:v>4.1770000000000002E-3</c:v>
                </c:pt>
              </c:numCache>
            </c:numRef>
          </c:val>
        </c:ser>
        <c:ser>
          <c:idx val="4"/>
          <c:order val="6"/>
          <c:tx>
            <c:strRef>
              <c:f>Sheet1!$H$1</c:f>
              <c:strCache>
                <c:ptCount val="1"/>
                <c:pt idx="0">
                  <c:v>propane</c:v>
                </c:pt>
              </c:strCache>
            </c:strRef>
          </c:tx>
          <c:spPr>
            <a:solidFill>
              <a:schemeClr val="accent5"/>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7.4520000000000003E-3</c:v>
                </c:pt>
                <c:pt idx="1">
                  <c:v>1.0008E-2</c:v>
                </c:pt>
                <c:pt idx="2">
                  <c:v>7.1209999999999997E-3</c:v>
                </c:pt>
                <c:pt idx="3">
                  <c:v>6.9220000000000002E-3</c:v>
                </c:pt>
                <c:pt idx="4">
                  <c:v>7.1539999999999998E-3</c:v>
                </c:pt>
                <c:pt idx="5">
                  <c:v>6.5760000000000002E-3</c:v>
                </c:pt>
                <c:pt idx="6">
                  <c:v>7.1050000000000002E-3</c:v>
                </c:pt>
                <c:pt idx="7">
                  <c:v>7.1469999999999997E-3</c:v>
                </c:pt>
                <c:pt idx="8">
                  <c:v>7.6959999999999997E-3</c:v>
                </c:pt>
                <c:pt idx="9">
                  <c:v>7.6569999999999997E-3</c:v>
                </c:pt>
                <c:pt idx="10">
                  <c:v>7.7390000000000002E-3</c:v>
                </c:pt>
                <c:pt idx="11">
                  <c:v>7.6299999999999996E-3</c:v>
                </c:pt>
                <c:pt idx="12">
                  <c:v>7.5249999999999996E-3</c:v>
                </c:pt>
                <c:pt idx="13">
                  <c:v>7.4460000000000004E-3</c:v>
                </c:pt>
                <c:pt idx="14">
                  <c:v>7.3429999999999997E-3</c:v>
                </c:pt>
                <c:pt idx="15">
                  <c:v>7.273E-3</c:v>
                </c:pt>
                <c:pt idx="16">
                  <c:v>7.2009999999999999E-3</c:v>
                </c:pt>
                <c:pt idx="17">
                  <c:v>7.175E-3</c:v>
                </c:pt>
                <c:pt idx="18">
                  <c:v>7.1669999999999998E-3</c:v>
                </c:pt>
                <c:pt idx="19">
                  <c:v>7.1789999999999996E-3</c:v>
                </c:pt>
                <c:pt idx="20">
                  <c:v>7.2139999999999999E-3</c:v>
                </c:pt>
                <c:pt idx="21">
                  <c:v>7.228E-3</c:v>
                </c:pt>
                <c:pt idx="22">
                  <c:v>7.2740000000000001E-3</c:v>
                </c:pt>
                <c:pt idx="23">
                  <c:v>7.3470000000000002E-3</c:v>
                </c:pt>
                <c:pt idx="24">
                  <c:v>7.4570000000000001E-3</c:v>
                </c:pt>
                <c:pt idx="25">
                  <c:v>7.5680000000000001E-3</c:v>
                </c:pt>
                <c:pt idx="26">
                  <c:v>7.6959999999999997E-3</c:v>
                </c:pt>
                <c:pt idx="27">
                  <c:v>7.8320000000000004E-3</c:v>
                </c:pt>
                <c:pt idx="28">
                  <c:v>7.9939999999999994E-3</c:v>
                </c:pt>
                <c:pt idx="29">
                  <c:v>8.1700000000000002E-3</c:v>
                </c:pt>
                <c:pt idx="30">
                  <c:v>8.3599999999999994E-3</c:v>
                </c:pt>
                <c:pt idx="31">
                  <c:v>8.5780000000000006E-3</c:v>
                </c:pt>
                <c:pt idx="32">
                  <c:v>8.8109999999999994E-3</c:v>
                </c:pt>
                <c:pt idx="33">
                  <c:v>9.0539999999999995E-3</c:v>
                </c:pt>
                <c:pt idx="34">
                  <c:v>9.3089999999999996E-3</c:v>
                </c:pt>
                <c:pt idx="35">
                  <c:v>9.5809999999999992E-3</c:v>
                </c:pt>
                <c:pt idx="36">
                  <c:v>9.8589999999999997E-3</c:v>
                </c:pt>
                <c:pt idx="37">
                  <c:v>1.0165E-2</c:v>
                </c:pt>
                <c:pt idx="38">
                  <c:v>1.0477999999999999E-2</c:v>
                </c:pt>
                <c:pt idx="39">
                  <c:v>1.0805E-2</c:v>
                </c:pt>
                <c:pt idx="40">
                  <c:v>1.1143E-2</c:v>
                </c:pt>
              </c:numCache>
            </c:numRef>
          </c:val>
        </c:ser>
        <c:dLbls>
          <c:showLegendKey val="0"/>
          <c:showVal val="0"/>
          <c:showCatName val="0"/>
          <c:showSerName val="0"/>
          <c:showPercent val="0"/>
          <c:showBubbleSize val="0"/>
        </c:dLbls>
        <c:axId val="294980608"/>
        <c:axId val="294979520"/>
      </c:areaChart>
      <c:catAx>
        <c:axId val="294980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9520"/>
        <c:crosses val="autoZero"/>
        <c:auto val="1"/>
        <c:lblAlgn val="ctr"/>
        <c:lblOffset val="100"/>
        <c:tickLblSkip val="10"/>
        <c:tickMarkSkip val="10"/>
        <c:noMultiLvlLbl val="0"/>
      </c:catAx>
      <c:valAx>
        <c:axId val="294979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0608"/>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0209581838318891"/>
          <c:w val="0.8414814814814815"/>
          <c:h val="0.70340041656294161"/>
        </c:manualLayout>
      </c:layout>
      <c:areaChart>
        <c:grouping val="stacked"/>
        <c:varyColors val="0"/>
        <c:ser>
          <c:idx val="1"/>
          <c:order val="0"/>
          <c:tx>
            <c:strRef>
              <c:f>Sheet1!$B$1</c:f>
              <c:strCache>
                <c:ptCount val="1"/>
                <c:pt idx="0">
                  <c:v>other</c:v>
                </c:pt>
              </c:strCache>
            </c:strRef>
          </c:tx>
          <c:spPr>
            <a:solidFill>
              <a:srgbClr val="A6A6A6"/>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Sheet1!$B$2:$B$72</c:f>
              <c:numCache>
                <c:formatCode>General</c:formatCode>
                <c:ptCount val="71"/>
                <c:pt idx="0">
                  <c:v>0.88054399999999999</c:v>
                </c:pt>
                <c:pt idx="1">
                  <c:v>0.90001999999999993</c:v>
                </c:pt>
                <c:pt idx="2">
                  <c:v>1.0017910000000001</c:v>
                </c:pt>
                <c:pt idx="3">
                  <c:v>1.000785</c:v>
                </c:pt>
                <c:pt idx="4">
                  <c:v>1.0196270000000001</c:v>
                </c:pt>
                <c:pt idx="5">
                  <c:v>1.0487569999999999</c:v>
                </c:pt>
                <c:pt idx="6">
                  <c:v>0.96046699999999996</c:v>
                </c:pt>
                <c:pt idx="7">
                  <c:v>0.88721799999999995</c:v>
                </c:pt>
                <c:pt idx="8">
                  <c:v>0.94697299999999995</c:v>
                </c:pt>
                <c:pt idx="9">
                  <c:v>0.95062999999999998</c:v>
                </c:pt>
                <c:pt idx="10">
                  <c:v>0.61111400000000005</c:v>
                </c:pt>
                <c:pt idx="11">
                  <c:v>0.635355</c:v>
                </c:pt>
                <c:pt idx="12">
                  <c:v>0.66558899999999999</c:v>
                </c:pt>
                <c:pt idx="13">
                  <c:v>0.57574900000000007</c:v>
                </c:pt>
                <c:pt idx="14">
                  <c:v>0.54084500000000002</c:v>
                </c:pt>
                <c:pt idx="15">
                  <c:v>0.53745100000000001</c:v>
                </c:pt>
                <c:pt idx="16">
                  <c:v>0.55658399999999997</c:v>
                </c:pt>
                <c:pt idx="17">
                  <c:v>0.445992</c:v>
                </c:pt>
                <c:pt idx="18">
                  <c:v>0.39154800000000001</c:v>
                </c:pt>
                <c:pt idx="19">
                  <c:v>0.40398099999999998</c:v>
                </c:pt>
                <c:pt idx="20">
                  <c:v>0.43135800000000002</c:v>
                </c:pt>
                <c:pt idx="21">
                  <c:v>0.381971</c:v>
                </c:pt>
                <c:pt idx="22">
                  <c:v>0.39224799999999999</c:v>
                </c:pt>
                <c:pt idx="23">
                  <c:v>0.41224699999999997</c:v>
                </c:pt>
                <c:pt idx="24">
                  <c:v>0.42143399999999998</c:v>
                </c:pt>
                <c:pt idx="25">
                  <c:v>0.43843500000000002</c:v>
                </c:pt>
                <c:pt idx="26">
                  <c:v>0.38640799999999997</c:v>
                </c:pt>
                <c:pt idx="27">
                  <c:v>0.427782</c:v>
                </c:pt>
                <c:pt idx="28">
                  <c:v>0.47</c:v>
                </c:pt>
                <c:pt idx="29">
                  <c:v>0.504</c:v>
                </c:pt>
                <c:pt idx="30">
                  <c:v>0.54052599999999995</c:v>
                </c:pt>
                <c:pt idx="31">
                  <c:v>0.52426400000000006</c:v>
                </c:pt>
                <c:pt idx="32">
                  <c:v>0.43809500000000001</c:v>
                </c:pt>
                <c:pt idx="33">
                  <c:v>0.57165500000000002</c:v>
                </c:pt>
                <c:pt idx="34">
                  <c:v>0.57853500000000002</c:v>
                </c:pt>
                <c:pt idx="35">
                  <c:v>0.51273599999999997</c:v>
                </c:pt>
                <c:pt idx="36">
                  <c:v>0.44784000000000002</c:v>
                </c:pt>
                <c:pt idx="37">
                  <c:v>0.43299100000000001</c:v>
                </c:pt>
                <c:pt idx="38">
                  <c:v>0.51723699999999995</c:v>
                </c:pt>
                <c:pt idx="39">
                  <c:v>0.52879799999999832</c:v>
                </c:pt>
                <c:pt idx="40">
                  <c:v>0.49784700000000021</c:v>
                </c:pt>
                <c:pt idx="41">
                  <c:v>0.47277300000000189</c:v>
                </c:pt>
                <c:pt idx="42">
                  <c:v>0.46401599999999732</c:v>
                </c:pt>
                <c:pt idx="43">
                  <c:v>0.45689500000000122</c:v>
                </c:pt>
                <c:pt idx="44">
                  <c:v>0.45093300000000092</c:v>
                </c:pt>
                <c:pt idx="45">
                  <c:v>0.44428300000000043</c:v>
                </c:pt>
                <c:pt idx="46">
                  <c:v>0.43823399999999962</c:v>
                </c:pt>
                <c:pt idx="47">
                  <c:v>0.43091799999999841</c:v>
                </c:pt>
                <c:pt idx="48">
                  <c:v>0.42432499999999962</c:v>
                </c:pt>
                <c:pt idx="49">
                  <c:v>0.41768800000000011</c:v>
                </c:pt>
                <c:pt idx="50">
                  <c:v>0.41045800000000021</c:v>
                </c:pt>
                <c:pt idx="51">
                  <c:v>0.40359300000000081</c:v>
                </c:pt>
                <c:pt idx="52">
                  <c:v>0.39649299999999948</c:v>
                </c:pt>
                <c:pt idx="53">
                  <c:v>0.39019200000000082</c:v>
                </c:pt>
                <c:pt idx="54">
                  <c:v>0.38360800000000062</c:v>
                </c:pt>
                <c:pt idx="55">
                  <c:v>0.37693600000000238</c:v>
                </c:pt>
                <c:pt idx="56">
                  <c:v>0.37016700000000041</c:v>
                </c:pt>
                <c:pt idx="57">
                  <c:v>0.36333500000000107</c:v>
                </c:pt>
                <c:pt idx="58">
                  <c:v>0.35694200000000009</c:v>
                </c:pt>
                <c:pt idx="59">
                  <c:v>0.35095899999999958</c:v>
                </c:pt>
                <c:pt idx="60">
                  <c:v>0.34453899999999932</c:v>
                </c:pt>
                <c:pt idx="61">
                  <c:v>0.33867099999999972</c:v>
                </c:pt>
                <c:pt idx="62">
                  <c:v>0.33392500000000069</c:v>
                </c:pt>
                <c:pt idx="63">
                  <c:v>0.32948799999999961</c:v>
                </c:pt>
                <c:pt idx="64">
                  <c:v>0.32521199999999872</c:v>
                </c:pt>
                <c:pt idx="65">
                  <c:v>0.32177500000000059</c:v>
                </c:pt>
                <c:pt idx="66">
                  <c:v>0.31815500000000091</c:v>
                </c:pt>
                <c:pt idx="67">
                  <c:v>0.31483000000000061</c:v>
                </c:pt>
                <c:pt idx="68">
                  <c:v>0.31170700000000201</c:v>
                </c:pt>
                <c:pt idx="69">
                  <c:v>0.30854199999999921</c:v>
                </c:pt>
                <c:pt idx="70">
                  <c:v>0.30494799999999961</c:v>
                </c:pt>
              </c:numCache>
            </c:numRef>
          </c:val>
        </c:ser>
        <c:ser>
          <c:idx val="2"/>
          <c:order val="1"/>
          <c:tx>
            <c:strRef>
              <c:f>Sheet1!$C$1</c:f>
              <c:strCache>
                <c:ptCount val="1"/>
                <c:pt idx="0">
                  <c:v>petroleum and other liquids</c:v>
                </c:pt>
              </c:strCache>
            </c:strRef>
          </c:tx>
          <c:spPr>
            <a:solidFill>
              <a:srgbClr val="BD732A"/>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Sheet1!$C$2:$C$72</c:f>
              <c:numCache>
                <c:formatCode>General</c:formatCode>
                <c:ptCount val="71"/>
                <c:pt idx="0">
                  <c:v>1.7340249999999999</c:v>
                </c:pt>
                <c:pt idx="1">
                  <c:v>1.5310649999999999</c:v>
                </c:pt>
                <c:pt idx="2">
                  <c:v>1.4335450000000001</c:v>
                </c:pt>
                <c:pt idx="3">
                  <c:v>1.3534060000000001</c:v>
                </c:pt>
                <c:pt idx="4">
                  <c:v>1.5307139999999999</c:v>
                </c:pt>
                <c:pt idx="5">
                  <c:v>1.56518</c:v>
                </c:pt>
                <c:pt idx="6">
                  <c:v>1.540567</c:v>
                </c:pt>
                <c:pt idx="7">
                  <c:v>1.616581</c:v>
                </c:pt>
                <c:pt idx="8">
                  <c:v>1.6747289999999999</c:v>
                </c:pt>
                <c:pt idx="9">
                  <c:v>1.6602509999999999</c:v>
                </c:pt>
                <c:pt idx="10">
                  <c:v>1.3941749999999999</c:v>
                </c:pt>
                <c:pt idx="11">
                  <c:v>1.380852</c:v>
                </c:pt>
                <c:pt idx="12">
                  <c:v>1.414075</c:v>
                </c:pt>
                <c:pt idx="13">
                  <c:v>1.4389890000000001</c:v>
                </c:pt>
                <c:pt idx="14">
                  <c:v>1.4075770000000001</c:v>
                </c:pt>
                <c:pt idx="15">
                  <c:v>1.3730830000000001</c:v>
                </c:pt>
                <c:pt idx="16">
                  <c:v>1.482728</c:v>
                </c:pt>
                <c:pt idx="17">
                  <c:v>1.4213739999999999</c:v>
                </c:pt>
                <c:pt idx="18">
                  <c:v>1.303315</c:v>
                </c:pt>
                <c:pt idx="19">
                  <c:v>1.464051</c:v>
                </c:pt>
                <c:pt idx="20">
                  <c:v>1.553331</c:v>
                </c:pt>
                <c:pt idx="21">
                  <c:v>1.5281560000000001</c:v>
                </c:pt>
                <c:pt idx="22">
                  <c:v>1.4560340000000001</c:v>
                </c:pt>
                <c:pt idx="23">
                  <c:v>1.5458590000000001</c:v>
                </c:pt>
                <c:pt idx="24">
                  <c:v>1.519183</c:v>
                </c:pt>
                <c:pt idx="25">
                  <c:v>1.449813</c:v>
                </c:pt>
                <c:pt idx="26">
                  <c:v>1.2212719999999999</c:v>
                </c:pt>
                <c:pt idx="27">
                  <c:v>1.2485390000000001</c:v>
                </c:pt>
                <c:pt idx="28">
                  <c:v>1.32379</c:v>
                </c:pt>
                <c:pt idx="29">
                  <c:v>1.1569430000000001</c:v>
                </c:pt>
                <c:pt idx="30">
                  <c:v>1.1197520000000001</c:v>
                </c:pt>
                <c:pt idx="31">
                  <c:v>1.0331900000000001</c:v>
                </c:pt>
                <c:pt idx="32">
                  <c:v>0.88510900000000003</c:v>
                </c:pt>
                <c:pt idx="33">
                  <c:v>0.96257500000000007</c:v>
                </c:pt>
                <c:pt idx="34">
                  <c:v>1.035625</c:v>
                </c:pt>
                <c:pt idx="35">
                  <c:v>1.006572</c:v>
                </c:pt>
                <c:pt idx="36">
                  <c:v>0.87772299999999992</c:v>
                </c:pt>
                <c:pt idx="37">
                  <c:v>0.87093200000000004</c:v>
                </c:pt>
                <c:pt idx="38">
                  <c:v>0.94527800000000006</c:v>
                </c:pt>
                <c:pt idx="39">
                  <c:v>0.91570799999999997</c:v>
                </c:pt>
                <c:pt idx="40">
                  <c:v>0.87370499999999995</c:v>
                </c:pt>
                <c:pt idx="41">
                  <c:v>0.84467099999999995</c:v>
                </c:pt>
                <c:pt idx="42">
                  <c:v>0.82754000000000005</c:v>
                </c:pt>
                <c:pt idx="43">
                  <c:v>0.81004200000000004</c:v>
                </c:pt>
                <c:pt idx="44">
                  <c:v>0.79286400000000001</c:v>
                </c:pt>
                <c:pt idx="45">
                  <c:v>0.776231</c:v>
                </c:pt>
                <c:pt idx="46">
                  <c:v>0.76022199999999995</c:v>
                </c:pt>
                <c:pt idx="47">
                  <c:v>0.74593299999999996</c:v>
                </c:pt>
                <c:pt idx="48">
                  <c:v>0.73269099999999998</c:v>
                </c:pt>
                <c:pt idx="49">
                  <c:v>0.72085299999999997</c:v>
                </c:pt>
                <c:pt idx="50">
                  <c:v>0.71036600000000005</c:v>
                </c:pt>
                <c:pt idx="51">
                  <c:v>0.70049499999999998</c:v>
                </c:pt>
                <c:pt idx="52">
                  <c:v>0.69110000000000005</c:v>
                </c:pt>
                <c:pt idx="53">
                  <c:v>0.68190300000000004</c:v>
                </c:pt>
                <c:pt idx="54">
                  <c:v>0.67293700000000001</c:v>
                </c:pt>
                <c:pt idx="55">
                  <c:v>0.66430900000000004</c:v>
                </c:pt>
                <c:pt idx="56">
                  <c:v>0.65589900000000001</c:v>
                </c:pt>
                <c:pt idx="57">
                  <c:v>0.64777600000000002</c:v>
                </c:pt>
                <c:pt idx="58">
                  <c:v>0.63993699999999998</c:v>
                </c:pt>
                <c:pt idx="59">
                  <c:v>0.63222199999999995</c:v>
                </c:pt>
                <c:pt idx="60">
                  <c:v>0.62505900000000003</c:v>
                </c:pt>
                <c:pt idx="61">
                  <c:v>0.61815900000000001</c:v>
                </c:pt>
                <c:pt idx="62">
                  <c:v>0.611124</c:v>
                </c:pt>
                <c:pt idx="63">
                  <c:v>0.604244</c:v>
                </c:pt>
                <c:pt idx="64">
                  <c:v>0.59759399999999996</c:v>
                </c:pt>
                <c:pt idx="65">
                  <c:v>0.59109900000000004</c:v>
                </c:pt>
                <c:pt idx="66">
                  <c:v>0.584924</c:v>
                </c:pt>
                <c:pt idx="67">
                  <c:v>0.57887999999999995</c:v>
                </c:pt>
                <c:pt idx="68">
                  <c:v>0.57282100000000002</c:v>
                </c:pt>
                <c:pt idx="69">
                  <c:v>0.56698800000000005</c:v>
                </c:pt>
                <c:pt idx="70">
                  <c:v>0.56137899999999996</c:v>
                </c:pt>
              </c:numCache>
            </c:numRef>
          </c:val>
        </c:ser>
        <c:ser>
          <c:idx val="3"/>
          <c:order val="2"/>
          <c:tx>
            <c:strRef>
              <c:f>Sheet1!$D$1</c:f>
              <c:strCache>
                <c:ptCount val="1"/>
                <c:pt idx="0">
                  <c:v>natural gas</c:v>
                </c:pt>
              </c:strCache>
            </c:strRef>
          </c:tx>
          <c:spPr>
            <a:solidFill>
              <a:srgbClr val="0096D7"/>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Sheet1!$D$2:$D$72</c:f>
              <c:numCache>
                <c:formatCode>General</c:formatCode>
                <c:ptCount val="71"/>
                <c:pt idx="0">
                  <c:v>4.8248360000000003</c:v>
                </c:pt>
                <c:pt idx="1">
                  <c:v>4.6141989999999993</c:v>
                </c:pt>
                <c:pt idx="2">
                  <c:v>4.7112509999999999</c:v>
                </c:pt>
                <c:pt idx="3">
                  <c:v>4.477633</c:v>
                </c:pt>
                <c:pt idx="4">
                  <c:v>4.660558</c:v>
                </c:pt>
                <c:pt idx="5">
                  <c:v>4.5342820000000001</c:v>
                </c:pt>
                <c:pt idx="6">
                  <c:v>4.4051559999999998</c:v>
                </c:pt>
                <c:pt idx="7">
                  <c:v>4.419575</c:v>
                </c:pt>
                <c:pt idx="8">
                  <c:v>4.7350829999999986</c:v>
                </c:pt>
                <c:pt idx="9">
                  <c:v>4.9033860000000002</c:v>
                </c:pt>
                <c:pt idx="10">
                  <c:v>4.4865529999999998</c:v>
                </c:pt>
                <c:pt idx="11">
                  <c:v>4.6672229999999999</c:v>
                </c:pt>
                <c:pt idx="12">
                  <c:v>4.8045809999999998</c:v>
                </c:pt>
                <c:pt idx="13">
                  <c:v>5.0583729999999996</c:v>
                </c:pt>
                <c:pt idx="14">
                  <c:v>4.9598399999999998</c:v>
                </c:pt>
                <c:pt idx="15">
                  <c:v>4.9541890000000004</c:v>
                </c:pt>
                <c:pt idx="16">
                  <c:v>5.3543890000000003</c:v>
                </c:pt>
                <c:pt idx="17">
                  <c:v>5.0929190000000002</c:v>
                </c:pt>
                <c:pt idx="18">
                  <c:v>4.6460870000000014</c:v>
                </c:pt>
                <c:pt idx="19">
                  <c:v>4.8348990000000001</c:v>
                </c:pt>
                <c:pt idx="20">
                  <c:v>5.1045929999999986</c:v>
                </c:pt>
                <c:pt idx="21">
                  <c:v>4.8890180000000001</c:v>
                </c:pt>
                <c:pt idx="22">
                  <c:v>4.9949939999999993</c:v>
                </c:pt>
                <c:pt idx="23">
                  <c:v>5.2094279999999999</c:v>
                </c:pt>
                <c:pt idx="24">
                  <c:v>4.9808310000000002</c:v>
                </c:pt>
                <c:pt idx="25">
                  <c:v>4.9463540000000004</c:v>
                </c:pt>
                <c:pt idx="26">
                  <c:v>4.4759129999999994</c:v>
                </c:pt>
                <c:pt idx="27">
                  <c:v>4.8354399999999993</c:v>
                </c:pt>
                <c:pt idx="28">
                  <c:v>5.0100609999999994</c:v>
                </c:pt>
                <c:pt idx="29">
                  <c:v>4.8831119999999997</c:v>
                </c:pt>
                <c:pt idx="30">
                  <c:v>4.8781109999999996</c:v>
                </c:pt>
                <c:pt idx="31">
                  <c:v>4.8045789999999986</c:v>
                </c:pt>
                <c:pt idx="32">
                  <c:v>4.2420939999999998</c:v>
                </c:pt>
                <c:pt idx="33">
                  <c:v>5.0229419999999996</c:v>
                </c:pt>
                <c:pt idx="34">
                  <c:v>5.242483</c:v>
                </c:pt>
                <c:pt idx="35">
                  <c:v>4.7769269999999997</c:v>
                </c:pt>
                <c:pt idx="36">
                  <c:v>4.5058439999999997</c:v>
                </c:pt>
                <c:pt idx="37">
                  <c:v>4.5634119999999996</c:v>
                </c:pt>
                <c:pt idx="38">
                  <c:v>5.150226</c:v>
                </c:pt>
                <c:pt idx="39">
                  <c:v>5.2253179999999997</c:v>
                </c:pt>
                <c:pt idx="40">
                  <c:v>5.1189559999999998</c:v>
                </c:pt>
                <c:pt idx="41">
                  <c:v>5.0402670000000001</c:v>
                </c:pt>
                <c:pt idx="42">
                  <c:v>5.0292120000000002</c:v>
                </c:pt>
                <c:pt idx="43">
                  <c:v>5.0150779999999999</c:v>
                </c:pt>
                <c:pt idx="44">
                  <c:v>5.0013889999999996</c:v>
                </c:pt>
                <c:pt idx="45">
                  <c:v>4.983142</c:v>
                </c:pt>
                <c:pt idx="46">
                  <c:v>4.9600229999999996</c:v>
                </c:pt>
                <c:pt idx="47">
                  <c:v>4.9365420000000002</c:v>
                </c:pt>
                <c:pt idx="48">
                  <c:v>4.915648</c:v>
                </c:pt>
                <c:pt idx="49">
                  <c:v>4.899756</c:v>
                </c:pt>
                <c:pt idx="50">
                  <c:v>4.8829919999999998</c:v>
                </c:pt>
                <c:pt idx="51">
                  <c:v>4.8712669999999996</c:v>
                </c:pt>
                <c:pt idx="52">
                  <c:v>4.8606040000000004</c:v>
                </c:pt>
                <c:pt idx="53">
                  <c:v>4.8488119999999997</c:v>
                </c:pt>
                <c:pt idx="54">
                  <c:v>4.8365</c:v>
                </c:pt>
                <c:pt idx="55">
                  <c:v>4.8269019999999996</c:v>
                </c:pt>
                <c:pt idx="56">
                  <c:v>4.8195160000000001</c:v>
                </c:pt>
                <c:pt idx="57">
                  <c:v>4.8106949999999999</c:v>
                </c:pt>
                <c:pt idx="58">
                  <c:v>4.8018910000000004</c:v>
                </c:pt>
                <c:pt idx="59">
                  <c:v>4.7926599999999997</c:v>
                </c:pt>
                <c:pt idx="60">
                  <c:v>4.7849279999999998</c:v>
                </c:pt>
                <c:pt idx="61">
                  <c:v>4.7777399999999997</c:v>
                </c:pt>
                <c:pt idx="62">
                  <c:v>4.770054</c:v>
                </c:pt>
                <c:pt idx="63">
                  <c:v>4.7630059999999999</c:v>
                </c:pt>
                <c:pt idx="64">
                  <c:v>4.7569340000000002</c:v>
                </c:pt>
                <c:pt idx="65">
                  <c:v>4.7510899999999996</c:v>
                </c:pt>
                <c:pt idx="66">
                  <c:v>4.745323</c:v>
                </c:pt>
                <c:pt idx="67">
                  <c:v>4.7394470000000002</c:v>
                </c:pt>
                <c:pt idx="68">
                  <c:v>4.733562</c:v>
                </c:pt>
                <c:pt idx="69">
                  <c:v>4.7276629999999997</c:v>
                </c:pt>
                <c:pt idx="70">
                  <c:v>4.7213250000000002</c:v>
                </c:pt>
              </c:numCache>
            </c:numRef>
          </c:val>
        </c:ser>
        <c:ser>
          <c:idx val="0"/>
          <c:order val="3"/>
          <c:tx>
            <c:strRef>
              <c:f>Sheet1!$E$1</c:f>
              <c:strCache>
                <c:ptCount val="1"/>
                <c:pt idx="0">
                  <c:v>electricity</c:v>
                </c:pt>
              </c:strCache>
            </c:strRef>
          </c:tx>
          <c:spPr>
            <a:solidFill>
              <a:srgbClr val="003953"/>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Sheet1!$E$2:$E$72</c:f>
              <c:numCache>
                <c:formatCode>General</c:formatCode>
                <c:ptCount val="71"/>
                <c:pt idx="0">
                  <c:v>2.4480930000000001</c:v>
                </c:pt>
                <c:pt idx="1">
                  <c:v>2.4643679999999999</c:v>
                </c:pt>
                <c:pt idx="2">
                  <c:v>2.4891209999999999</c:v>
                </c:pt>
                <c:pt idx="3">
                  <c:v>2.5622349999999998</c:v>
                </c:pt>
                <c:pt idx="4">
                  <c:v>2.661673</c:v>
                </c:pt>
                <c:pt idx="5">
                  <c:v>2.7089020000000001</c:v>
                </c:pt>
                <c:pt idx="6">
                  <c:v>2.7947289999999998</c:v>
                </c:pt>
                <c:pt idx="7">
                  <c:v>2.9016000000000002</c:v>
                </c:pt>
                <c:pt idx="8">
                  <c:v>3.046459</c:v>
                </c:pt>
                <c:pt idx="9">
                  <c:v>3.0896499999999998</c:v>
                </c:pt>
                <c:pt idx="10">
                  <c:v>3.152752</c:v>
                </c:pt>
                <c:pt idx="11">
                  <c:v>3.259884</c:v>
                </c:pt>
                <c:pt idx="12">
                  <c:v>3.1934230000000001</c:v>
                </c:pt>
                <c:pt idx="13">
                  <c:v>3.3941919999999999</c:v>
                </c:pt>
                <c:pt idx="14">
                  <c:v>3.4409390000000002</c:v>
                </c:pt>
                <c:pt idx="15">
                  <c:v>3.5570149999999998</c:v>
                </c:pt>
                <c:pt idx="16">
                  <c:v>3.69353</c:v>
                </c:pt>
                <c:pt idx="17">
                  <c:v>3.670903</c:v>
                </c:pt>
                <c:pt idx="18">
                  <c:v>3.8559320000000001</c:v>
                </c:pt>
                <c:pt idx="19">
                  <c:v>3.9064779999999999</c:v>
                </c:pt>
                <c:pt idx="20">
                  <c:v>4.0686270000000002</c:v>
                </c:pt>
                <c:pt idx="21">
                  <c:v>4.099882</c:v>
                </c:pt>
                <c:pt idx="22">
                  <c:v>4.3167939999999998</c:v>
                </c:pt>
                <c:pt idx="23">
                  <c:v>4.3531110000000002</c:v>
                </c:pt>
                <c:pt idx="24">
                  <c:v>4.4082410000000003</c:v>
                </c:pt>
                <c:pt idx="25">
                  <c:v>4.637683</c:v>
                </c:pt>
                <c:pt idx="26">
                  <c:v>4.6113860000000004</c:v>
                </c:pt>
                <c:pt idx="27">
                  <c:v>4.7503260000000003</c:v>
                </c:pt>
                <c:pt idx="28">
                  <c:v>4.7108180000000006</c:v>
                </c:pt>
                <c:pt idx="29">
                  <c:v>4.656555</c:v>
                </c:pt>
                <c:pt idx="30">
                  <c:v>4.9327569999999996</c:v>
                </c:pt>
                <c:pt idx="31">
                  <c:v>4.8545970000000001</c:v>
                </c:pt>
                <c:pt idx="32">
                  <c:v>4.6898439999999999</c:v>
                </c:pt>
                <c:pt idx="33">
                  <c:v>4.759099</c:v>
                </c:pt>
                <c:pt idx="34">
                  <c:v>4.8013950000000003</c:v>
                </c:pt>
                <c:pt idx="35">
                  <c:v>4.7907770000000003</c:v>
                </c:pt>
                <c:pt idx="36">
                  <c:v>4.8145300000000004</c:v>
                </c:pt>
                <c:pt idx="37">
                  <c:v>4.7039460000000002</c:v>
                </c:pt>
                <c:pt idx="38">
                  <c:v>4.9964399999999998</c:v>
                </c:pt>
                <c:pt idx="39">
                  <c:v>4.9017080000000002</c:v>
                </c:pt>
                <c:pt idx="40">
                  <c:v>4.8231840000000004</c:v>
                </c:pt>
                <c:pt idx="41">
                  <c:v>4.9263599999999999</c:v>
                </c:pt>
                <c:pt idx="42">
                  <c:v>4.9276160000000004</c:v>
                </c:pt>
                <c:pt idx="43">
                  <c:v>4.9203169999999998</c:v>
                </c:pt>
                <c:pt idx="44">
                  <c:v>4.9142039999999998</c:v>
                </c:pt>
                <c:pt idx="45">
                  <c:v>4.906396</c:v>
                </c:pt>
                <c:pt idx="46">
                  <c:v>4.907807</c:v>
                </c:pt>
                <c:pt idx="47">
                  <c:v>4.9144909999999999</c:v>
                </c:pt>
                <c:pt idx="48">
                  <c:v>4.9305019999999997</c:v>
                </c:pt>
                <c:pt idx="49">
                  <c:v>4.9554549999999997</c:v>
                </c:pt>
                <c:pt idx="50">
                  <c:v>4.9718049999999998</c:v>
                </c:pt>
                <c:pt idx="51">
                  <c:v>4.9959790000000002</c:v>
                </c:pt>
                <c:pt idx="52">
                  <c:v>5.027018</c:v>
                </c:pt>
                <c:pt idx="53">
                  <c:v>5.0606580000000001</c:v>
                </c:pt>
                <c:pt idx="54">
                  <c:v>5.0991770000000001</c:v>
                </c:pt>
                <c:pt idx="55">
                  <c:v>5.1429840000000002</c:v>
                </c:pt>
                <c:pt idx="56">
                  <c:v>5.1901719999999996</c:v>
                </c:pt>
                <c:pt idx="57">
                  <c:v>5.2390270000000001</c:v>
                </c:pt>
                <c:pt idx="58">
                  <c:v>5.286225</c:v>
                </c:pt>
                <c:pt idx="59">
                  <c:v>5.3336040000000002</c:v>
                </c:pt>
                <c:pt idx="60">
                  <c:v>5.380973</c:v>
                </c:pt>
                <c:pt idx="61">
                  <c:v>5.4294229999999999</c:v>
                </c:pt>
                <c:pt idx="62">
                  <c:v>5.4796170000000002</c:v>
                </c:pt>
                <c:pt idx="63">
                  <c:v>5.5306940000000004</c:v>
                </c:pt>
                <c:pt idx="64">
                  <c:v>5.581798</c:v>
                </c:pt>
                <c:pt idx="65">
                  <c:v>5.6358329999999999</c:v>
                </c:pt>
                <c:pt idx="66">
                  <c:v>5.6931399999999996</c:v>
                </c:pt>
                <c:pt idx="67">
                  <c:v>5.7506259999999996</c:v>
                </c:pt>
                <c:pt idx="68">
                  <c:v>5.8093199999999996</c:v>
                </c:pt>
                <c:pt idx="69">
                  <c:v>5.8709809999999996</c:v>
                </c:pt>
                <c:pt idx="70">
                  <c:v>5.9334150000000001</c:v>
                </c:pt>
              </c:numCache>
            </c:numRef>
          </c:val>
        </c:ser>
        <c:dLbls>
          <c:showLegendKey val="0"/>
          <c:showVal val="0"/>
          <c:showCatName val="0"/>
          <c:showSerName val="0"/>
          <c:showPercent val="0"/>
          <c:showBubbleSize val="0"/>
        </c:dLbls>
        <c:axId val="294958304"/>
        <c:axId val="294978976"/>
      </c:areaChart>
      <c:catAx>
        <c:axId val="294958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8976"/>
        <c:crosses val="autoZero"/>
        <c:auto val="1"/>
        <c:lblAlgn val="ctr"/>
        <c:lblOffset val="100"/>
        <c:tickLblSkip val="10"/>
        <c:tickMarkSkip val="10"/>
        <c:noMultiLvlLbl val="0"/>
      </c:catAx>
      <c:valAx>
        <c:axId val="29497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58304"/>
        <c:crossesAt val="4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9866275903254441"/>
          <c:w val="0.8414814814814815"/>
          <c:h val="0.70683347591358614"/>
        </c:manualLayout>
      </c:layout>
      <c:areaChart>
        <c:grouping val="stacked"/>
        <c:varyColors val="0"/>
        <c:ser>
          <c:idx val="1"/>
          <c:order val="0"/>
          <c:tx>
            <c:strRef>
              <c:f>Sheet1!$B$1</c:f>
              <c:strCache>
                <c:ptCount val="1"/>
                <c:pt idx="0">
                  <c:v>other</c:v>
                </c:pt>
              </c:strCache>
            </c:strRef>
          </c:tx>
          <c:spPr>
            <a:solidFill>
              <a:srgbClr val="A6A6A6"/>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Sheet1!$B$2:$B$72</c:f>
              <c:numCache>
                <c:formatCode>General</c:formatCode>
                <c:ptCount val="71"/>
                <c:pt idx="0">
                  <c:v>2.1000000000000001E-2</c:v>
                </c:pt>
                <c:pt idx="1">
                  <c:v>2.1049999999999999E-2</c:v>
                </c:pt>
                <c:pt idx="2">
                  <c:v>2.213E-2</c:v>
                </c:pt>
                <c:pt idx="3">
                  <c:v>2.2276000000000001E-2</c:v>
                </c:pt>
                <c:pt idx="4">
                  <c:v>2.2350999999999999E-2</c:v>
                </c:pt>
                <c:pt idx="5">
                  <c:v>2.4374E-2</c:v>
                </c:pt>
                <c:pt idx="6">
                  <c:v>2.7463999999999999E-2</c:v>
                </c:pt>
                <c:pt idx="7">
                  <c:v>2.9541999999999999E-2</c:v>
                </c:pt>
                <c:pt idx="8">
                  <c:v>3.2537000000000003E-2</c:v>
                </c:pt>
                <c:pt idx="9">
                  <c:v>9.8985000000000004E-2</c:v>
                </c:pt>
                <c:pt idx="10">
                  <c:v>9.3997999999999998E-2</c:v>
                </c:pt>
                <c:pt idx="11">
                  <c:v>9.5367000000000007E-2</c:v>
                </c:pt>
                <c:pt idx="12">
                  <c:v>0.10494199999999999</c:v>
                </c:pt>
                <c:pt idx="13">
                  <c:v>0.109185</c:v>
                </c:pt>
                <c:pt idx="14">
                  <c:v>0.106422</c:v>
                </c:pt>
                <c:pt idx="15">
                  <c:v>0.112717</c:v>
                </c:pt>
                <c:pt idx="16">
                  <c:v>0.12884000000000001</c:v>
                </c:pt>
                <c:pt idx="17">
                  <c:v>0.13128300000000001</c:v>
                </c:pt>
                <c:pt idx="18">
                  <c:v>0.11846</c:v>
                </c:pt>
                <c:pt idx="19">
                  <c:v>0.12074799999999999</c:v>
                </c:pt>
                <c:pt idx="20">
                  <c:v>0.119101</c:v>
                </c:pt>
                <c:pt idx="21">
                  <c:v>9.1661000000000006E-2</c:v>
                </c:pt>
                <c:pt idx="22">
                  <c:v>9.4993999999999995E-2</c:v>
                </c:pt>
                <c:pt idx="23">
                  <c:v>0.101284</c:v>
                </c:pt>
                <c:pt idx="24">
                  <c:v>0.105319</c:v>
                </c:pt>
                <c:pt idx="25">
                  <c:v>0.10512199999999999</c:v>
                </c:pt>
                <c:pt idx="26">
                  <c:v>0.10266599999999999</c:v>
                </c:pt>
                <c:pt idx="27">
                  <c:v>0.10272299999999999</c:v>
                </c:pt>
                <c:pt idx="28">
                  <c:v>0.109247</c:v>
                </c:pt>
                <c:pt idx="29">
                  <c:v>0.111771</c:v>
                </c:pt>
                <c:pt idx="30">
                  <c:v>0.110883</c:v>
                </c:pt>
                <c:pt idx="31">
                  <c:v>0.11460099999999999</c:v>
                </c:pt>
                <c:pt idx="32">
                  <c:v>0.108483</c:v>
                </c:pt>
                <c:pt idx="33">
                  <c:v>0.119906</c:v>
                </c:pt>
                <c:pt idx="34">
                  <c:v>0.126883</c:v>
                </c:pt>
                <c:pt idx="35">
                  <c:v>0.15190500000000001</c:v>
                </c:pt>
                <c:pt idx="36">
                  <c:v>0.15767</c:v>
                </c:pt>
                <c:pt idx="37">
                  <c:v>0.156386</c:v>
                </c:pt>
                <c:pt idx="38">
                  <c:v>0.153307</c:v>
                </c:pt>
                <c:pt idx="39">
                  <c:v>0.147311000000002</c:v>
                </c:pt>
                <c:pt idx="40">
                  <c:v>0.14404199999999889</c:v>
                </c:pt>
                <c:pt idx="41">
                  <c:v>0.14400299999999969</c:v>
                </c:pt>
                <c:pt idx="42">
                  <c:v>0.14401599999999881</c:v>
                </c:pt>
                <c:pt idx="43">
                  <c:v>0.14393800000000029</c:v>
                </c:pt>
                <c:pt idx="44">
                  <c:v>0.14356899999999939</c:v>
                </c:pt>
                <c:pt idx="45">
                  <c:v>0.14340599999999881</c:v>
                </c:pt>
                <c:pt idx="46">
                  <c:v>0.1434480000000011</c:v>
                </c:pt>
                <c:pt idx="47">
                  <c:v>0.14322299999999899</c:v>
                </c:pt>
                <c:pt idx="48">
                  <c:v>0.14321099999999909</c:v>
                </c:pt>
                <c:pt idx="49">
                  <c:v>0.14325499999999991</c:v>
                </c:pt>
                <c:pt idx="50">
                  <c:v>0.14323799999999839</c:v>
                </c:pt>
                <c:pt idx="51">
                  <c:v>0.14320999999999981</c:v>
                </c:pt>
                <c:pt idx="52">
                  <c:v>0.14309200000000111</c:v>
                </c:pt>
                <c:pt idx="53">
                  <c:v>0.14309399999999961</c:v>
                </c:pt>
                <c:pt idx="54">
                  <c:v>0.14297199999999849</c:v>
                </c:pt>
                <c:pt idx="55">
                  <c:v>0.14305099999999979</c:v>
                </c:pt>
                <c:pt idx="56">
                  <c:v>0.14310599999999951</c:v>
                </c:pt>
                <c:pt idx="57">
                  <c:v>0.1429619999999989</c:v>
                </c:pt>
                <c:pt idx="58">
                  <c:v>0.14308600000000199</c:v>
                </c:pt>
                <c:pt idx="59">
                  <c:v>0.1429979999999986</c:v>
                </c:pt>
                <c:pt idx="60">
                  <c:v>0.1431590000000007</c:v>
                </c:pt>
                <c:pt idx="61">
                  <c:v>0.14299599999999829</c:v>
                </c:pt>
                <c:pt idx="62">
                  <c:v>0.14282000000000039</c:v>
                </c:pt>
                <c:pt idx="63">
                  <c:v>0.1424789999999998</c:v>
                </c:pt>
                <c:pt idx="64">
                  <c:v>0.1424099999999999</c:v>
                </c:pt>
                <c:pt idx="65">
                  <c:v>0.14227099999999909</c:v>
                </c:pt>
                <c:pt idx="66">
                  <c:v>0.1422150000000002</c:v>
                </c:pt>
                <c:pt idx="67">
                  <c:v>0.1421120000000009</c:v>
                </c:pt>
                <c:pt idx="68">
                  <c:v>0.1420390000000005</c:v>
                </c:pt>
                <c:pt idx="69">
                  <c:v>0.14193999999999821</c:v>
                </c:pt>
                <c:pt idx="70">
                  <c:v>0.14183500000000041</c:v>
                </c:pt>
              </c:numCache>
            </c:numRef>
          </c:val>
        </c:ser>
        <c:ser>
          <c:idx val="0"/>
          <c:order val="1"/>
          <c:tx>
            <c:strRef>
              <c:f>Sheet1!$C$1</c:f>
              <c:strCache>
                <c:ptCount val="1"/>
                <c:pt idx="0">
                  <c:v>petroleum and other liquids</c:v>
                </c:pt>
              </c:strCache>
            </c:strRef>
          </c:tx>
          <c:spPr>
            <a:solidFill>
              <a:srgbClr val="BD732A"/>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Sheet1!$C$2:$C$72</c:f>
              <c:numCache>
                <c:formatCode>General</c:formatCode>
                <c:ptCount val="71"/>
                <c:pt idx="0">
                  <c:v>1.3182130000000001</c:v>
                </c:pt>
                <c:pt idx="1">
                  <c:v>1.1218760000000001</c:v>
                </c:pt>
                <c:pt idx="2">
                  <c:v>1.0371570000000001</c:v>
                </c:pt>
                <c:pt idx="3">
                  <c:v>1.1699679999999999</c:v>
                </c:pt>
                <c:pt idx="4">
                  <c:v>1.227015</c:v>
                </c:pt>
                <c:pt idx="5">
                  <c:v>1.082627</c:v>
                </c:pt>
                <c:pt idx="6">
                  <c:v>1.162458</c:v>
                </c:pt>
                <c:pt idx="7">
                  <c:v>1.1309180000000001</c:v>
                </c:pt>
                <c:pt idx="8">
                  <c:v>1.099394</c:v>
                </c:pt>
                <c:pt idx="9">
                  <c:v>1.0407690000000001</c:v>
                </c:pt>
                <c:pt idx="10">
                  <c:v>0.99096600000000001</c:v>
                </c:pt>
                <c:pt idx="11">
                  <c:v>0.9346810000000001</c:v>
                </c:pt>
                <c:pt idx="12">
                  <c:v>0.89343399999999995</c:v>
                </c:pt>
                <c:pt idx="13">
                  <c:v>0.81838599999999995</c:v>
                </c:pt>
                <c:pt idx="14">
                  <c:v>0.82426900000000003</c:v>
                </c:pt>
                <c:pt idx="15">
                  <c:v>0.76884699999999995</c:v>
                </c:pt>
                <c:pt idx="16">
                  <c:v>0.78959699999999999</c:v>
                </c:pt>
                <c:pt idx="17">
                  <c:v>0.742062</c:v>
                </c:pt>
                <c:pt idx="18">
                  <c:v>0.70106500000000005</c:v>
                </c:pt>
                <c:pt idx="19">
                  <c:v>0.70666700000000005</c:v>
                </c:pt>
                <c:pt idx="20">
                  <c:v>0.80632399999999993</c:v>
                </c:pt>
                <c:pt idx="21">
                  <c:v>0.78899900000000001</c:v>
                </c:pt>
                <c:pt idx="22">
                  <c:v>0.72498000000000007</c:v>
                </c:pt>
                <c:pt idx="23">
                  <c:v>0.84139900000000001</c:v>
                </c:pt>
                <c:pt idx="24">
                  <c:v>0.80874000000000001</c:v>
                </c:pt>
                <c:pt idx="25">
                  <c:v>0.76064900000000002</c:v>
                </c:pt>
                <c:pt idx="26">
                  <c:v>0.66070499999999999</c:v>
                </c:pt>
                <c:pt idx="27">
                  <c:v>0.64579200000000003</c:v>
                </c:pt>
                <c:pt idx="28">
                  <c:v>0.66018299999999996</c:v>
                </c:pt>
                <c:pt idx="29">
                  <c:v>0.65872799999999998</c:v>
                </c:pt>
                <c:pt idx="30">
                  <c:v>0.64638600000000002</c:v>
                </c:pt>
                <c:pt idx="31">
                  <c:v>0.63202999999999998</c:v>
                </c:pt>
                <c:pt idx="32">
                  <c:v>0.55951800000000007</c:v>
                </c:pt>
                <c:pt idx="33">
                  <c:v>0.557944</c:v>
                </c:pt>
                <c:pt idx="34">
                  <c:v>0.57748599999999994</c:v>
                </c:pt>
                <c:pt idx="35">
                  <c:v>0.86409599999999998</c:v>
                </c:pt>
                <c:pt idx="36">
                  <c:v>0.831681</c:v>
                </c:pt>
                <c:pt idx="37">
                  <c:v>0.81930899999999995</c:v>
                </c:pt>
                <c:pt idx="38">
                  <c:v>0.853881</c:v>
                </c:pt>
                <c:pt idx="39">
                  <c:v>0.86375999999999997</c:v>
                </c:pt>
                <c:pt idx="40">
                  <c:v>0.87675099999999995</c:v>
                </c:pt>
                <c:pt idx="41">
                  <c:v>0.87639800000000001</c:v>
                </c:pt>
                <c:pt idx="42">
                  <c:v>0.87943300000000002</c:v>
                </c:pt>
                <c:pt idx="43">
                  <c:v>0.88068000000000002</c:v>
                </c:pt>
                <c:pt idx="44">
                  <c:v>0.88192000000000004</c:v>
                </c:pt>
                <c:pt idx="45">
                  <c:v>0.88342299999999996</c:v>
                </c:pt>
                <c:pt idx="46">
                  <c:v>0.88366699999999998</c:v>
                </c:pt>
                <c:pt idx="47">
                  <c:v>0.883629</c:v>
                </c:pt>
                <c:pt idx="48">
                  <c:v>0.88315100000000002</c:v>
                </c:pt>
                <c:pt idx="49">
                  <c:v>0.88274900000000001</c:v>
                </c:pt>
                <c:pt idx="50">
                  <c:v>0.88185199999999997</c:v>
                </c:pt>
                <c:pt idx="51">
                  <c:v>0.88151500000000005</c:v>
                </c:pt>
                <c:pt idx="52">
                  <c:v>0.88148300000000002</c:v>
                </c:pt>
                <c:pt idx="53">
                  <c:v>0.88098600000000005</c:v>
                </c:pt>
                <c:pt idx="54">
                  <c:v>0.88070800000000005</c:v>
                </c:pt>
                <c:pt idx="55">
                  <c:v>0.88052900000000001</c:v>
                </c:pt>
                <c:pt idx="56">
                  <c:v>0.88035600000000003</c:v>
                </c:pt>
                <c:pt idx="57">
                  <c:v>0.88045799999999996</c:v>
                </c:pt>
                <c:pt idx="58">
                  <c:v>0.88047699999999995</c:v>
                </c:pt>
                <c:pt idx="59">
                  <c:v>0.88041800000000003</c:v>
                </c:pt>
                <c:pt idx="60">
                  <c:v>0.88092000000000004</c:v>
                </c:pt>
                <c:pt idx="61">
                  <c:v>0.881359</c:v>
                </c:pt>
                <c:pt idx="62">
                  <c:v>0.88126000000000004</c:v>
                </c:pt>
                <c:pt idx="63">
                  <c:v>0.88142100000000001</c:v>
                </c:pt>
                <c:pt idx="64">
                  <c:v>0.88178999999999996</c:v>
                </c:pt>
                <c:pt idx="65">
                  <c:v>0.88191799999999998</c:v>
                </c:pt>
                <c:pt idx="66">
                  <c:v>0.88258400000000004</c:v>
                </c:pt>
                <c:pt idx="67">
                  <c:v>0.88297800000000004</c:v>
                </c:pt>
                <c:pt idx="68">
                  <c:v>0.88338899999999998</c:v>
                </c:pt>
                <c:pt idx="69">
                  <c:v>0.88399700000000003</c:v>
                </c:pt>
                <c:pt idx="70">
                  <c:v>0.88478400000000001</c:v>
                </c:pt>
              </c:numCache>
            </c:numRef>
          </c:val>
        </c:ser>
        <c:ser>
          <c:idx val="3"/>
          <c:order val="2"/>
          <c:tx>
            <c:strRef>
              <c:f>Sheet1!$D$1</c:f>
              <c:strCache>
                <c:ptCount val="1"/>
                <c:pt idx="0">
                  <c:v>natural gas</c:v>
                </c:pt>
              </c:strCache>
            </c:strRef>
          </c:tx>
          <c:spPr>
            <a:solidFill>
              <a:srgbClr val="0096D7"/>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Sheet1!$D$2:$D$72</c:f>
              <c:numCache>
                <c:formatCode>General</c:formatCode>
                <c:ptCount val="71"/>
                <c:pt idx="0">
                  <c:v>2.650868</c:v>
                </c:pt>
                <c:pt idx="1">
                  <c:v>2.5573399999999999</c:v>
                </c:pt>
                <c:pt idx="2">
                  <c:v>2.6495099999999998</c:v>
                </c:pt>
                <c:pt idx="3">
                  <c:v>2.4864299999999999</c:v>
                </c:pt>
                <c:pt idx="4">
                  <c:v>2.5824769999999999</c:v>
                </c:pt>
                <c:pt idx="5">
                  <c:v>2.4877440000000002</c:v>
                </c:pt>
                <c:pt idx="6">
                  <c:v>2.3673389999999999</c:v>
                </c:pt>
                <c:pt idx="7">
                  <c:v>2.4890530000000002</c:v>
                </c:pt>
                <c:pt idx="8">
                  <c:v>2.73088</c:v>
                </c:pt>
                <c:pt idx="9">
                  <c:v>2.7875070000000002</c:v>
                </c:pt>
                <c:pt idx="10">
                  <c:v>2.6795969999999998</c:v>
                </c:pt>
                <c:pt idx="11">
                  <c:v>2.795401</c:v>
                </c:pt>
                <c:pt idx="12">
                  <c:v>2.8711859999999998</c:v>
                </c:pt>
                <c:pt idx="13">
                  <c:v>2.9204159999999999</c:v>
                </c:pt>
                <c:pt idx="14">
                  <c:v>2.9619810000000002</c:v>
                </c:pt>
                <c:pt idx="15">
                  <c:v>3.0959889999999999</c:v>
                </c:pt>
                <c:pt idx="16">
                  <c:v>3.2263169999999999</c:v>
                </c:pt>
                <c:pt idx="17">
                  <c:v>3.28532</c:v>
                </c:pt>
                <c:pt idx="18">
                  <c:v>3.0829749999999998</c:v>
                </c:pt>
                <c:pt idx="19">
                  <c:v>3.1150310000000001</c:v>
                </c:pt>
                <c:pt idx="20">
                  <c:v>3.2515260000000001</c:v>
                </c:pt>
                <c:pt idx="21">
                  <c:v>3.0972620000000002</c:v>
                </c:pt>
                <c:pt idx="22">
                  <c:v>3.212456</c:v>
                </c:pt>
                <c:pt idx="23">
                  <c:v>3.2609159999999999</c:v>
                </c:pt>
                <c:pt idx="24">
                  <c:v>3.2009720000000002</c:v>
                </c:pt>
                <c:pt idx="25">
                  <c:v>3.0732159999999999</c:v>
                </c:pt>
                <c:pt idx="26">
                  <c:v>2.9016869999999999</c:v>
                </c:pt>
                <c:pt idx="27">
                  <c:v>3.0850520000000001</c:v>
                </c:pt>
                <c:pt idx="28">
                  <c:v>3.2284290000000002</c:v>
                </c:pt>
                <c:pt idx="29">
                  <c:v>3.1865939999999999</c:v>
                </c:pt>
                <c:pt idx="30">
                  <c:v>3.1646779999999999</c:v>
                </c:pt>
                <c:pt idx="31">
                  <c:v>3.2161</c:v>
                </c:pt>
                <c:pt idx="32">
                  <c:v>2.959511</c:v>
                </c:pt>
                <c:pt idx="33">
                  <c:v>3.3797929999999998</c:v>
                </c:pt>
                <c:pt idx="34">
                  <c:v>3.5719249999999998</c:v>
                </c:pt>
                <c:pt idx="35">
                  <c:v>3.315591</c:v>
                </c:pt>
                <c:pt idx="36">
                  <c:v>3.2235170000000002</c:v>
                </c:pt>
                <c:pt idx="37">
                  <c:v>3.2724540000000002</c:v>
                </c:pt>
                <c:pt idx="38">
                  <c:v>3.599456</c:v>
                </c:pt>
                <c:pt idx="39">
                  <c:v>3.6348069999999999</c:v>
                </c:pt>
                <c:pt idx="40">
                  <c:v>3.554287</c:v>
                </c:pt>
                <c:pt idx="41">
                  <c:v>3.6038610000000002</c:v>
                </c:pt>
                <c:pt idx="42">
                  <c:v>3.622868</c:v>
                </c:pt>
                <c:pt idx="43">
                  <c:v>3.6288109999999998</c:v>
                </c:pt>
                <c:pt idx="44">
                  <c:v>3.6310730000000002</c:v>
                </c:pt>
                <c:pt idx="45">
                  <c:v>3.624231</c:v>
                </c:pt>
                <c:pt idx="46">
                  <c:v>3.6169850000000001</c:v>
                </c:pt>
                <c:pt idx="47">
                  <c:v>3.6130629999999999</c:v>
                </c:pt>
                <c:pt idx="48">
                  <c:v>3.614995</c:v>
                </c:pt>
                <c:pt idx="49">
                  <c:v>3.6230159999999998</c:v>
                </c:pt>
                <c:pt idx="50">
                  <c:v>3.629518</c:v>
                </c:pt>
                <c:pt idx="51">
                  <c:v>3.64215</c:v>
                </c:pt>
                <c:pt idx="52">
                  <c:v>3.656593</c:v>
                </c:pt>
                <c:pt idx="53">
                  <c:v>3.6674760000000002</c:v>
                </c:pt>
                <c:pt idx="54">
                  <c:v>3.6763539999999999</c:v>
                </c:pt>
                <c:pt idx="55">
                  <c:v>3.6876799999999998</c:v>
                </c:pt>
                <c:pt idx="56">
                  <c:v>3.702604</c:v>
                </c:pt>
                <c:pt idx="57">
                  <c:v>3.7149939999999999</c:v>
                </c:pt>
                <c:pt idx="58">
                  <c:v>3.7266300000000001</c:v>
                </c:pt>
                <c:pt idx="59">
                  <c:v>3.7383860000000002</c:v>
                </c:pt>
                <c:pt idx="60">
                  <c:v>3.752129</c:v>
                </c:pt>
                <c:pt idx="61">
                  <c:v>3.7657590000000001</c:v>
                </c:pt>
                <c:pt idx="62">
                  <c:v>3.7794289999999999</c:v>
                </c:pt>
                <c:pt idx="63">
                  <c:v>3.7932269999999999</c:v>
                </c:pt>
                <c:pt idx="64">
                  <c:v>3.807992</c:v>
                </c:pt>
                <c:pt idx="65">
                  <c:v>3.8216350000000001</c:v>
                </c:pt>
                <c:pt idx="66">
                  <c:v>3.8346149999999999</c:v>
                </c:pt>
                <c:pt idx="67">
                  <c:v>3.8468420000000001</c:v>
                </c:pt>
                <c:pt idx="68">
                  <c:v>3.8602989999999999</c:v>
                </c:pt>
                <c:pt idx="69">
                  <c:v>3.873532</c:v>
                </c:pt>
                <c:pt idx="70">
                  <c:v>3.8866369999999999</c:v>
                </c:pt>
              </c:numCache>
            </c:numRef>
          </c:val>
        </c:ser>
        <c:ser>
          <c:idx val="2"/>
          <c:order val="3"/>
          <c:tx>
            <c:strRef>
              <c:f>Sheet1!$E$1</c:f>
              <c:strCache>
                <c:ptCount val="1"/>
                <c:pt idx="0">
                  <c:v>electricity</c:v>
                </c:pt>
              </c:strCache>
            </c:strRef>
          </c:tx>
          <c:spPr>
            <a:solidFill>
              <a:srgbClr val="003953"/>
            </a:solidFill>
            <a:ln w="22225">
              <a:noFill/>
            </a:ln>
            <a:effectLst/>
          </c:spPr>
          <c:cat>
            <c:numRef>
              <c:f>Sheet1!$A$2:$A$72</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Sheet1!$E$2:$E$72</c:f>
              <c:numCache>
                <c:formatCode>General</c:formatCode>
                <c:ptCount val="71"/>
                <c:pt idx="0">
                  <c:v>1.9060889999999999</c:v>
                </c:pt>
                <c:pt idx="1">
                  <c:v>2.033239</c:v>
                </c:pt>
                <c:pt idx="2">
                  <c:v>2.077048</c:v>
                </c:pt>
                <c:pt idx="3">
                  <c:v>2.1164369999999999</c:v>
                </c:pt>
                <c:pt idx="4">
                  <c:v>2.264475</c:v>
                </c:pt>
                <c:pt idx="5">
                  <c:v>2.3512819999999999</c:v>
                </c:pt>
                <c:pt idx="6">
                  <c:v>2.4386290000000002</c:v>
                </c:pt>
                <c:pt idx="7">
                  <c:v>2.5387559999999998</c:v>
                </c:pt>
                <c:pt idx="8">
                  <c:v>2.6751079999999998</c:v>
                </c:pt>
                <c:pt idx="9">
                  <c:v>2.7666400000000002</c:v>
                </c:pt>
                <c:pt idx="10">
                  <c:v>2.8601540000000001</c:v>
                </c:pt>
                <c:pt idx="11">
                  <c:v>2.9180920000000001</c:v>
                </c:pt>
                <c:pt idx="12">
                  <c:v>2.9002240000000001</c:v>
                </c:pt>
                <c:pt idx="13">
                  <c:v>3.0187550000000001</c:v>
                </c:pt>
                <c:pt idx="14">
                  <c:v>3.1155170000000001</c:v>
                </c:pt>
                <c:pt idx="15">
                  <c:v>3.2520359999999999</c:v>
                </c:pt>
                <c:pt idx="16">
                  <c:v>3.343969</c:v>
                </c:pt>
                <c:pt idx="17">
                  <c:v>3.5028480000000002</c:v>
                </c:pt>
                <c:pt idx="18">
                  <c:v>3.6779890000000002</c:v>
                </c:pt>
                <c:pt idx="19">
                  <c:v>3.766238</c:v>
                </c:pt>
                <c:pt idx="20">
                  <c:v>3.9556909999999998</c:v>
                </c:pt>
                <c:pt idx="21">
                  <c:v>4.0620469999999997</c:v>
                </c:pt>
                <c:pt idx="22">
                  <c:v>4.1098610000000004</c:v>
                </c:pt>
                <c:pt idx="23">
                  <c:v>4.0900590000000001</c:v>
                </c:pt>
                <c:pt idx="24">
                  <c:v>4.1982089999999994</c:v>
                </c:pt>
                <c:pt idx="25">
                  <c:v>4.3505699999999994</c:v>
                </c:pt>
                <c:pt idx="26">
                  <c:v>4.4347250000000003</c:v>
                </c:pt>
                <c:pt idx="27">
                  <c:v>4.559507</c:v>
                </c:pt>
                <c:pt idx="28">
                  <c:v>4.5588869999999986</c:v>
                </c:pt>
                <c:pt idx="29">
                  <c:v>4.4589809999999996</c:v>
                </c:pt>
                <c:pt idx="30">
                  <c:v>4.53864</c:v>
                </c:pt>
                <c:pt idx="31">
                  <c:v>4.5313319999999999</c:v>
                </c:pt>
                <c:pt idx="32">
                  <c:v>4.5280690000000003</c:v>
                </c:pt>
                <c:pt idx="33">
                  <c:v>4.5621130000000001</c:v>
                </c:pt>
                <c:pt idx="34">
                  <c:v>4.6135640000000002</c:v>
                </c:pt>
                <c:pt idx="35">
                  <c:v>4.6428839999999996</c:v>
                </c:pt>
                <c:pt idx="36">
                  <c:v>4.6648569999999996</c:v>
                </c:pt>
                <c:pt idx="37">
                  <c:v>4.616053</c:v>
                </c:pt>
                <c:pt idx="38">
                  <c:v>4.6974410000000004</c:v>
                </c:pt>
                <c:pt idx="39">
                  <c:v>4.6542310000000002</c:v>
                </c:pt>
                <c:pt idx="40">
                  <c:v>4.6545430000000003</c:v>
                </c:pt>
                <c:pt idx="41">
                  <c:v>4.7438789999999997</c:v>
                </c:pt>
                <c:pt idx="42">
                  <c:v>4.7828920000000004</c:v>
                </c:pt>
                <c:pt idx="43">
                  <c:v>4.802162</c:v>
                </c:pt>
                <c:pt idx="44">
                  <c:v>4.8219240000000001</c:v>
                </c:pt>
                <c:pt idx="45">
                  <c:v>4.8365179999999999</c:v>
                </c:pt>
                <c:pt idx="46">
                  <c:v>4.8434629999999999</c:v>
                </c:pt>
                <c:pt idx="47">
                  <c:v>4.856446</c:v>
                </c:pt>
                <c:pt idx="48">
                  <c:v>4.8792600000000004</c:v>
                </c:pt>
                <c:pt idx="49">
                  <c:v>4.9086069999999999</c:v>
                </c:pt>
                <c:pt idx="50">
                  <c:v>4.9287010000000002</c:v>
                </c:pt>
                <c:pt idx="51">
                  <c:v>4.9560389999999996</c:v>
                </c:pt>
                <c:pt idx="52">
                  <c:v>4.9889380000000001</c:v>
                </c:pt>
                <c:pt idx="53">
                  <c:v>5.0196519999999998</c:v>
                </c:pt>
                <c:pt idx="54">
                  <c:v>5.0512560000000004</c:v>
                </c:pt>
                <c:pt idx="55">
                  <c:v>5.0881889999999999</c:v>
                </c:pt>
                <c:pt idx="56">
                  <c:v>5.1257989999999998</c:v>
                </c:pt>
                <c:pt idx="57">
                  <c:v>5.167351</c:v>
                </c:pt>
                <c:pt idx="58">
                  <c:v>5.2077349999999996</c:v>
                </c:pt>
                <c:pt idx="59">
                  <c:v>5.2519869999999997</c:v>
                </c:pt>
                <c:pt idx="60">
                  <c:v>5.2919900000000002</c:v>
                </c:pt>
                <c:pt idx="61">
                  <c:v>5.3359310000000004</c:v>
                </c:pt>
                <c:pt idx="62">
                  <c:v>5.3826720000000003</c:v>
                </c:pt>
                <c:pt idx="63">
                  <c:v>5.4347380000000003</c:v>
                </c:pt>
                <c:pt idx="64">
                  <c:v>5.4878200000000001</c:v>
                </c:pt>
                <c:pt idx="65">
                  <c:v>5.5457789999999996</c:v>
                </c:pt>
                <c:pt idx="66">
                  <c:v>5.6072240000000004</c:v>
                </c:pt>
                <c:pt idx="67">
                  <c:v>5.6730229999999997</c:v>
                </c:pt>
                <c:pt idx="68">
                  <c:v>5.7428270000000001</c:v>
                </c:pt>
                <c:pt idx="69">
                  <c:v>5.8188570000000004</c:v>
                </c:pt>
                <c:pt idx="70">
                  <c:v>5.8976499999999996</c:v>
                </c:pt>
              </c:numCache>
            </c:numRef>
          </c:val>
        </c:ser>
        <c:dLbls>
          <c:showLegendKey val="0"/>
          <c:showVal val="0"/>
          <c:showCatName val="0"/>
          <c:showSerName val="0"/>
          <c:showPercent val="0"/>
          <c:showBubbleSize val="0"/>
        </c:dLbls>
        <c:axId val="294961024"/>
        <c:axId val="294965376"/>
      </c:areaChart>
      <c:catAx>
        <c:axId val="2949610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5376"/>
        <c:crosses val="autoZero"/>
        <c:auto val="1"/>
        <c:lblAlgn val="ctr"/>
        <c:lblOffset val="100"/>
        <c:tickLblSkip val="10"/>
        <c:tickMarkSkip val="10"/>
        <c:noMultiLvlLbl val="0"/>
      </c:catAx>
      <c:valAx>
        <c:axId val="294965376"/>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1024"/>
        <c:crossesAt val="4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60877755049307E-2"/>
          <c:y val="0.15849008625622851"/>
          <c:w val="0.888840941145702"/>
          <c:h val="0.68224406028183227"/>
        </c:manualLayout>
      </c:layout>
      <c:barChart>
        <c:barDir val="col"/>
        <c:grouping val="stacked"/>
        <c:varyColors val="0"/>
        <c:ser>
          <c:idx val="0"/>
          <c:order val="0"/>
          <c:tx>
            <c:strRef>
              <c:f>res_hh!$B$5</c:f>
              <c:strCache>
                <c:ptCount val="1"/>
                <c:pt idx="0">
                  <c:v>Single-family</c:v>
                </c:pt>
              </c:strCache>
            </c:strRef>
          </c:tx>
          <c:spPr>
            <a:solidFill>
              <a:schemeClr val="accent1"/>
            </a:solidFill>
            <a:ln>
              <a:noFill/>
            </a:ln>
            <a:effectLst/>
          </c:spPr>
          <c:invertIfNegative val="0"/>
          <c:cat>
            <c:numRef>
              <c:f>res_hh!$C$10:$AB$10</c:f>
              <c:numCache>
                <c:formatCode>General</c:formatCode>
                <c:ptCount val="26"/>
                <c:pt idx="0">
                  <c:v>2019</c:v>
                </c:pt>
                <c:pt idx="1">
                  <c:v>2050</c:v>
                </c:pt>
                <c:pt idx="3">
                  <c:v>2019</c:v>
                </c:pt>
                <c:pt idx="4">
                  <c:v>2050</c:v>
                </c:pt>
                <c:pt idx="6">
                  <c:v>2019</c:v>
                </c:pt>
                <c:pt idx="7">
                  <c:v>2050</c:v>
                </c:pt>
                <c:pt idx="9">
                  <c:v>2019</c:v>
                </c:pt>
                <c:pt idx="10">
                  <c:v>2050</c:v>
                </c:pt>
                <c:pt idx="12">
                  <c:v>2019</c:v>
                </c:pt>
                <c:pt idx="13">
                  <c:v>2050</c:v>
                </c:pt>
                <c:pt idx="15">
                  <c:v>2019</c:v>
                </c:pt>
                <c:pt idx="16">
                  <c:v>2050</c:v>
                </c:pt>
                <c:pt idx="18">
                  <c:v>2019</c:v>
                </c:pt>
                <c:pt idx="19">
                  <c:v>2050</c:v>
                </c:pt>
                <c:pt idx="21">
                  <c:v>2019</c:v>
                </c:pt>
                <c:pt idx="22">
                  <c:v>2050</c:v>
                </c:pt>
                <c:pt idx="24">
                  <c:v>2019</c:v>
                </c:pt>
                <c:pt idx="25">
                  <c:v>2050</c:v>
                </c:pt>
              </c:numCache>
            </c:numRef>
          </c:cat>
          <c:val>
            <c:numRef>
              <c:f>res_hh!$C$5:$AB$5</c:f>
              <c:numCache>
                <c:formatCode>#,##0.0</c:formatCode>
                <c:ptCount val="26"/>
                <c:pt idx="0">
                  <c:v>12</c:v>
                </c:pt>
                <c:pt idx="1">
                  <c:v>14.2</c:v>
                </c:pt>
                <c:pt idx="3">
                  <c:v>6.3</c:v>
                </c:pt>
                <c:pt idx="4">
                  <c:v>9</c:v>
                </c:pt>
                <c:pt idx="6">
                  <c:v>6.4</c:v>
                </c:pt>
                <c:pt idx="7">
                  <c:v>7.6</c:v>
                </c:pt>
                <c:pt idx="9">
                  <c:v>10.199999999999999</c:v>
                </c:pt>
                <c:pt idx="10">
                  <c:v>14.9</c:v>
                </c:pt>
                <c:pt idx="12">
                  <c:v>13.3</c:v>
                </c:pt>
                <c:pt idx="13">
                  <c:v>14.5</c:v>
                </c:pt>
                <c:pt idx="15">
                  <c:v>5.4</c:v>
                </c:pt>
                <c:pt idx="16">
                  <c:v>6.7</c:v>
                </c:pt>
                <c:pt idx="18">
                  <c:v>16.8</c:v>
                </c:pt>
                <c:pt idx="19">
                  <c:v>22.7</c:v>
                </c:pt>
                <c:pt idx="21">
                  <c:v>9.3000000000000007</c:v>
                </c:pt>
                <c:pt idx="22">
                  <c:v>9.9</c:v>
                </c:pt>
                <c:pt idx="24">
                  <c:v>3.6</c:v>
                </c:pt>
                <c:pt idx="25">
                  <c:v>4</c:v>
                </c:pt>
              </c:numCache>
            </c:numRef>
          </c:val>
        </c:ser>
        <c:ser>
          <c:idx val="1"/>
          <c:order val="1"/>
          <c:tx>
            <c:strRef>
              <c:f>res_hh!$B$6</c:f>
              <c:strCache>
                <c:ptCount val="1"/>
                <c:pt idx="0">
                  <c:v>Multifamily</c:v>
                </c:pt>
              </c:strCache>
            </c:strRef>
          </c:tx>
          <c:spPr>
            <a:solidFill>
              <a:schemeClr val="accent2"/>
            </a:solidFill>
            <a:ln>
              <a:noFill/>
            </a:ln>
            <a:effectLst/>
          </c:spPr>
          <c:invertIfNegative val="0"/>
          <c:cat>
            <c:numRef>
              <c:f>res_hh!$C$10:$AB$10</c:f>
              <c:numCache>
                <c:formatCode>General</c:formatCode>
                <c:ptCount val="26"/>
                <c:pt idx="0">
                  <c:v>2019</c:v>
                </c:pt>
                <c:pt idx="1">
                  <c:v>2050</c:v>
                </c:pt>
                <c:pt idx="3">
                  <c:v>2019</c:v>
                </c:pt>
                <c:pt idx="4">
                  <c:v>2050</c:v>
                </c:pt>
                <c:pt idx="6">
                  <c:v>2019</c:v>
                </c:pt>
                <c:pt idx="7">
                  <c:v>2050</c:v>
                </c:pt>
                <c:pt idx="9">
                  <c:v>2019</c:v>
                </c:pt>
                <c:pt idx="10">
                  <c:v>2050</c:v>
                </c:pt>
                <c:pt idx="12">
                  <c:v>2019</c:v>
                </c:pt>
                <c:pt idx="13">
                  <c:v>2050</c:v>
                </c:pt>
                <c:pt idx="15">
                  <c:v>2019</c:v>
                </c:pt>
                <c:pt idx="16">
                  <c:v>2050</c:v>
                </c:pt>
                <c:pt idx="18">
                  <c:v>2019</c:v>
                </c:pt>
                <c:pt idx="19">
                  <c:v>2050</c:v>
                </c:pt>
                <c:pt idx="21">
                  <c:v>2019</c:v>
                </c:pt>
                <c:pt idx="22">
                  <c:v>2050</c:v>
                </c:pt>
                <c:pt idx="24">
                  <c:v>2019</c:v>
                </c:pt>
                <c:pt idx="25">
                  <c:v>2050</c:v>
                </c:pt>
              </c:numCache>
            </c:numRef>
          </c:cat>
          <c:val>
            <c:numRef>
              <c:f>res_hh!$C$6:$AB$6</c:f>
              <c:numCache>
                <c:formatCode>#,##0.0</c:formatCode>
                <c:ptCount val="26"/>
                <c:pt idx="0">
                  <c:v>5.4</c:v>
                </c:pt>
                <c:pt idx="1">
                  <c:v>6</c:v>
                </c:pt>
                <c:pt idx="3">
                  <c:v>2</c:v>
                </c:pt>
                <c:pt idx="4">
                  <c:v>3</c:v>
                </c:pt>
                <c:pt idx="6">
                  <c:v>1.7</c:v>
                </c:pt>
                <c:pt idx="7">
                  <c:v>2</c:v>
                </c:pt>
                <c:pt idx="9">
                  <c:v>3.2</c:v>
                </c:pt>
                <c:pt idx="10">
                  <c:v>4.5999999999999996</c:v>
                </c:pt>
                <c:pt idx="12">
                  <c:v>4.3</c:v>
                </c:pt>
                <c:pt idx="13">
                  <c:v>4.5</c:v>
                </c:pt>
                <c:pt idx="15">
                  <c:v>1.3</c:v>
                </c:pt>
                <c:pt idx="16">
                  <c:v>1.7</c:v>
                </c:pt>
                <c:pt idx="18">
                  <c:v>5.6</c:v>
                </c:pt>
                <c:pt idx="19">
                  <c:v>7.3</c:v>
                </c:pt>
                <c:pt idx="21">
                  <c:v>5.9</c:v>
                </c:pt>
                <c:pt idx="22">
                  <c:v>6</c:v>
                </c:pt>
                <c:pt idx="24">
                  <c:v>2</c:v>
                </c:pt>
                <c:pt idx="25">
                  <c:v>2.2000000000000002</c:v>
                </c:pt>
              </c:numCache>
            </c:numRef>
          </c:val>
        </c:ser>
        <c:ser>
          <c:idx val="2"/>
          <c:order val="2"/>
          <c:tx>
            <c:strRef>
              <c:f>res_hh!$B$7</c:f>
              <c:strCache>
                <c:ptCount val="1"/>
                <c:pt idx="0">
                  <c:v>Mobile</c:v>
                </c:pt>
              </c:strCache>
            </c:strRef>
          </c:tx>
          <c:spPr>
            <a:solidFill>
              <a:schemeClr val="accent3"/>
            </a:solidFill>
            <a:ln>
              <a:noFill/>
            </a:ln>
            <a:effectLst/>
          </c:spPr>
          <c:invertIfNegative val="0"/>
          <c:cat>
            <c:numRef>
              <c:f>res_hh!$C$10:$AB$10</c:f>
              <c:numCache>
                <c:formatCode>General</c:formatCode>
                <c:ptCount val="26"/>
                <c:pt idx="0">
                  <c:v>2019</c:v>
                </c:pt>
                <c:pt idx="1">
                  <c:v>2050</c:v>
                </c:pt>
                <c:pt idx="3">
                  <c:v>2019</c:v>
                </c:pt>
                <c:pt idx="4">
                  <c:v>2050</c:v>
                </c:pt>
                <c:pt idx="6">
                  <c:v>2019</c:v>
                </c:pt>
                <c:pt idx="7">
                  <c:v>2050</c:v>
                </c:pt>
                <c:pt idx="9">
                  <c:v>2019</c:v>
                </c:pt>
                <c:pt idx="10">
                  <c:v>2050</c:v>
                </c:pt>
                <c:pt idx="12">
                  <c:v>2019</c:v>
                </c:pt>
                <c:pt idx="13">
                  <c:v>2050</c:v>
                </c:pt>
                <c:pt idx="15">
                  <c:v>2019</c:v>
                </c:pt>
                <c:pt idx="16">
                  <c:v>2050</c:v>
                </c:pt>
                <c:pt idx="18">
                  <c:v>2019</c:v>
                </c:pt>
                <c:pt idx="19">
                  <c:v>2050</c:v>
                </c:pt>
                <c:pt idx="21">
                  <c:v>2019</c:v>
                </c:pt>
                <c:pt idx="22">
                  <c:v>2050</c:v>
                </c:pt>
                <c:pt idx="24">
                  <c:v>2019</c:v>
                </c:pt>
                <c:pt idx="25">
                  <c:v>2050</c:v>
                </c:pt>
              </c:numCache>
            </c:numRef>
          </c:cat>
          <c:val>
            <c:numRef>
              <c:f>res_hh!$C$7:$AB$7</c:f>
              <c:numCache>
                <c:formatCode>#,##0.0</c:formatCode>
                <c:ptCount val="26"/>
                <c:pt idx="0">
                  <c:v>0.7</c:v>
                </c:pt>
                <c:pt idx="1">
                  <c:v>0.4</c:v>
                </c:pt>
                <c:pt idx="3">
                  <c:v>0.6</c:v>
                </c:pt>
                <c:pt idx="4">
                  <c:v>0.4</c:v>
                </c:pt>
                <c:pt idx="6">
                  <c:v>0.3</c:v>
                </c:pt>
                <c:pt idx="7">
                  <c:v>0.2</c:v>
                </c:pt>
                <c:pt idx="9">
                  <c:v>1</c:v>
                </c:pt>
                <c:pt idx="10">
                  <c:v>0.9</c:v>
                </c:pt>
                <c:pt idx="12">
                  <c:v>0.6</c:v>
                </c:pt>
                <c:pt idx="13">
                  <c:v>0.3</c:v>
                </c:pt>
                <c:pt idx="15">
                  <c:v>0.7</c:v>
                </c:pt>
                <c:pt idx="16">
                  <c:v>0.4</c:v>
                </c:pt>
                <c:pt idx="18">
                  <c:v>1.9</c:v>
                </c:pt>
                <c:pt idx="19">
                  <c:v>1.4</c:v>
                </c:pt>
                <c:pt idx="21">
                  <c:v>0.3</c:v>
                </c:pt>
                <c:pt idx="22">
                  <c:v>0.2</c:v>
                </c:pt>
                <c:pt idx="24">
                  <c:v>0.1</c:v>
                </c:pt>
                <c:pt idx="25">
                  <c:v>0.1</c:v>
                </c:pt>
              </c:numCache>
            </c:numRef>
          </c:val>
        </c:ser>
        <c:dLbls>
          <c:showLegendKey val="0"/>
          <c:showVal val="0"/>
          <c:showCatName val="0"/>
          <c:showSerName val="0"/>
          <c:showPercent val="0"/>
          <c:showBubbleSize val="0"/>
        </c:dLbls>
        <c:gapWidth val="15"/>
        <c:overlap val="100"/>
        <c:axId val="294980064"/>
        <c:axId val="294982240"/>
      </c:barChart>
      <c:lineChart>
        <c:grouping val="stacked"/>
        <c:varyColors val="0"/>
        <c:ser>
          <c:idx val="3"/>
          <c:order val="3"/>
          <c:tx>
            <c:strRef>
              <c:f>res_hh!$B$11</c:f>
              <c:strCache>
                <c:ptCount val="1"/>
                <c:pt idx="0">
                  <c:v>Population (Millions)</c:v>
                </c:pt>
              </c:strCache>
            </c:strRef>
          </c:tx>
          <c:spPr>
            <a:ln w="28575" cap="rnd">
              <a:noFill/>
              <a:round/>
            </a:ln>
            <a:effectLst/>
          </c:spPr>
          <c:marker>
            <c:symbol val="diamond"/>
            <c:size val="5"/>
            <c:spPr>
              <a:solidFill>
                <a:schemeClr val="accent4"/>
              </a:solidFill>
              <a:ln w="38100">
                <a:solidFill>
                  <a:schemeClr val="accent4"/>
                </a:solidFill>
              </a:ln>
              <a:effectLst/>
            </c:spPr>
          </c:marker>
          <c:dPt>
            <c:idx val="2"/>
            <c:marker>
              <c:symbol val="diamond"/>
              <c:size val="5"/>
              <c:spPr>
                <a:noFill/>
                <a:ln w="38100">
                  <a:noFill/>
                </a:ln>
                <a:effectLst/>
              </c:spPr>
            </c:marker>
            <c:bubble3D val="0"/>
            <c:spPr>
              <a:ln w="28575" cap="rnd">
                <a:noFill/>
                <a:round/>
              </a:ln>
              <a:effectLst/>
            </c:spPr>
          </c:dPt>
          <c:dPt>
            <c:idx val="5"/>
            <c:marker>
              <c:symbol val="diamond"/>
              <c:size val="5"/>
              <c:spPr>
                <a:noFill/>
                <a:ln w="38100">
                  <a:noFill/>
                </a:ln>
                <a:effectLst/>
              </c:spPr>
            </c:marker>
            <c:bubble3D val="0"/>
            <c:spPr>
              <a:ln w="28575" cap="rnd">
                <a:noFill/>
                <a:round/>
              </a:ln>
              <a:effectLst/>
            </c:spPr>
          </c:dPt>
          <c:dPt>
            <c:idx val="8"/>
            <c:marker>
              <c:symbol val="diamond"/>
              <c:size val="5"/>
              <c:spPr>
                <a:noFill/>
                <a:ln w="38100">
                  <a:noFill/>
                </a:ln>
                <a:effectLst/>
              </c:spPr>
            </c:marker>
            <c:bubble3D val="0"/>
            <c:spPr>
              <a:ln w="28575" cap="rnd">
                <a:noFill/>
                <a:round/>
              </a:ln>
              <a:effectLst/>
            </c:spPr>
          </c:dPt>
          <c:dPt>
            <c:idx val="11"/>
            <c:marker>
              <c:symbol val="diamond"/>
              <c:size val="5"/>
              <c:spPr>
                <a:noFill/>
                <a:ln w="38100">
                  <a:noFill/>
                </a:ln>
                <a:effectLst/>
              </c:spPr>
            </c:marker>
            <c:bubble3D val="0"/>
            <c:spPr>
              <a:ln w="28575" cap="rnd">
                <a:noFill/>
                <a:round/>
              </a:ln>
              <a:effectLst/>
            </c:spPr>
          </c:dPt>
          <c:dPt>
            <c:idx val="14"/>
            <c:marker>
              <c:symbol val="diamond"/>
              <c:size val="5"/>
              <c:spPr>
                <a:noFill/>
                <a:ln w="38100">
                  <a:noFill/>
                </a:ln>
                <a:effectLst/>
              </c:spPr>
            </c:marker>
            <c:bubble3D val="0"/>
            <c:spPr>
              <a:ln w="28575" cap="rnd">
                <a:noFill/>
                <a:round/>
              </a:ln>
              <a:effectLst/>
            </c:spPr>
          </c:dPt>
          <c:dPt>
            <c:idx val="17"/>
            <c:marker>
              <c:symbol val="diamond"/>
              <c:size val="5"/>
              <c:spPr>
                <a:noFill/>
                <a:ln w="38100">
                  <a:noFill/>
                </a:ln>
                <a:effectLst/>
              </c:spPr>
            </c:marker>
            <c:bubble3D val="0"/>
            <c:spPr>
              <a:ln w="28575" cap="rnd">
                <a:noFill/>
                <a:round/>
              </a:ln>
              <a:effectLst/>
            </c:spPr>
          </c:dPt>
          <c:dPt>
            <c:idx val="20"/>
            <c:marker>
              <c:symbol val="diamond"/>
              <c:size val="5"/>
              <c:spPr>
                <a:noFill/>
                <a:ln w="38100">
                  <a:noFill/>
                </a:ln>
                <a:effectLst/>
              </c:spPr>
            </c:marker>
            <c:bubble3D val="0"/>
            <c:spPr>
              <a:ln w="28575" cap="rnd">
                <a:noFill/>
                <a:round/>
              </a:ln>
              <a:effectLst/>
            </c:spPr>
          </c:dPt>
          <c:dPt>
            <c:idx val="23"/>
            <c:marker>
              <c:symbol val="diamond"/>
              <c:size val="5"/>
              <c:spPr>
                <a:noFill/>
                <a:ln w="38100">
                  <a:noFill/>
                </a:ln>
                <a:effectLst/>
              </c:spPr>
            </c:marker>
            <c:bubble3D val="0"/>
            <c:spPr>
              <a:ln w="28575" cap="rnd">
                <a:noFill/>
                <a:round/>
              </a:ln>
              <a:effectLst/>
            </c:spPr>
          </c:dPt>
          <c:cat>
            <c:numRef>
              <c:f>res_hh!$C$10:$AB$10</c:f>
              <c:numCache>
                <c:formatCode>General</c:formatCode>
                <c:ptCount val="26"/>
                <c:pt idx="0">
                  <c:v>2019</c:v>
                </c:pt>
                <c:pt idx="1">
                  <c:v>2050</c:v>
                </c:pt>
                <c:pt idx="3">
                  <c:v>2019</c:v>
                </c:pt>
                <c:pt idx="4">
                  <c:v>2050</c:v>
                </c:pt>
                <c:pt idx="6">
                  <c:v>2019</c:v>
                </c:pt>
                <c:pt idx="7">
                  <c:v>2050</c:v>
                </c:pt>
                <c:pt idx="9">
                  <c:v>2019</c:v>
                </c:pt>
                <c:pt idx="10">
                  <c:v>2050</c:v>
                </c:pt>
                <c:pt idx="12">
                  <c:v>2019</c:v>
                </c:pt>
                <c:pt idx="13">
                  <c:v>2050</c:v>
                </c:pt>
                <c:pt idx="15">
                  <c:v>2019</c:v>
                </c:pt>
                <c:pt idx="16">
                  <c:v>2050</c:v>
                </c:pt>
                <c:pt idx="18">
                  <c:v>2019</c:v>
                </c:pt>
                <c:pt idx="19">
                  <c:v>2050</c:v>
                </c:pt>
                <c:pt idx="21">
                  <c:v>2019</c:v>
                </c:pt>
                <c:pt idx="22">
                  <c:v>2050</c:v>
                </c:pt>
                <c:pt idx="24">
                  <c:v>2019</c:v>
                </c:pt>
                <c:pt idx="25">
                  <c:v>2050</c:v>
                </c:pt>
              </c:numCache>
            </c:numRef>
          </c:cat>
          <c:val>
            <c:numRef>
              <c:f>res_hh!$C$11:$AB$11</c:f>
              <c:numCache>
                <c:formatCode>#,##0.0</c:formatCode>
                <c:ptCount val="26"/>
                <c:pt idx="0">
                  <c:v>54.5</c:v>
                </c:pt>
                <c:pt idx="1">
                  <c:v>66</c:v>
                </c:pt>
                <c:pt idx="3">
                  <c:v>24.9</c:v>
                </c:pt>
                <c:pt idx="4">
                  <c:v>35.4</c:v>
                </c:pt>
                <c:pt idx="6">
                  <c:v>21.5</c:v>
                </c:pt>
                <c:pt idx="7">
                  <c:v>23.7</c:v>
                </c:pt>
                <c:pt idx="9">
                  <c:v>41.1</c:v>
                </c:pt>
                <c:pt idx="10">
                  <c:v>55.1</c:v>
                </c:pt>
                <c:pt idx="12">
                  <c:v>47</c:v>
                </c:pt>
                <c:pt idx="13">
                  <c:v>47.3</c:v>
                </c:pt>
                <c:pt idx="15">
                  <c:v>19.2</c:v>
                </c:pt>
                <c:pt idx="16">
                  <c:v>21.1</c:v>
                </c:pt>
                <c:pt idx="18">
                  <c:v>66.099999999999994</c:v>
                </c:pt>
                <c:pt idx="19">
                  <c:v>84.9</c:v>
                </c:pt>
                <c:pt idx="21">
                  <c:v>41.7</c:v>
                </c:pt>
                <c:pt idx="22">
                  <c:v>40.700000000000003</c:v>
                </c:pt>
                <c:pt idx="24">
                  <c:v>14.9</c:v>
                </c:pt>
                <c:pt idx="25">
                  <c:v>15.1</c:v>
                </c:pt>
              </c:numCache>
            </c:numRef>
          </c:val>
          <c:smooth val="0"/>
        </c:ser>
        <c:dLbls>
          <c:showLegendKey val="0"/>
          <c:showVal val="0"/>
          <c:showCatName val="0"/>
          <c:showSerName val="0"/>
          <c:showPercent val="0"/>
          <c:showBubbleSize val="0"/>
        </c:dLbls>
        <c:marker val="1"/>
        <c:smooth val="0"/>
        <c:axId val="289919648"/>
        <c:axId val="289926176"/>
      </c:lineChart>
      <c:catAx>
        <c:axId val="294980064"/>
        <c:scaling>
          <c:orientation val="minMax"/>
        </c:scaling>
        <c:delete val="1"/>
        <c:axPos val="b"/>
        <c:numFmt formatCode="General" sourceLinked="1"/>
        <c:majorTickMark val="none"/>
        <c:minorTickMark val="none"/>
        <c:tickLblPos val="nextTo"/>
        <c:crossAx val="294982240"/>
        <c:crosses val="autoZero"/>
        <c:auto val="1"/>
        <c:lblAlgn val="ctr"/>
        <c:lblOffset val="100"/>
        <c:noMultiLvlLbl val="0"/>
      </c:catAx>
      <c:valAx>
        <c:axId val="29498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0064"/>
        <c:crosses val="autoZero"/>
        <c:crossBetween val="between"/>
      </c:valAx>
      <c:valAx>
        <c:axId val="28992617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9919648"/>
        <c:crosses val="max"/>
        <c:crossBetween val="between"/>
      </c:valAx>
      <c:catAx>
        <c:axId val="289919648"/>
        <c:scaling>
          <c:orientation val="minMax"/>
        </c:scaling>
        <c:delete val="1"/>
        <c:axPos val="b"/>
        <c:numFmt formatCode="General" sourceLinked="1"/>
        <c:majorTickMark val="out"/>
        <c:minorTickMark val="none"/>
        <c:tickLblPos val="nextTo"/>
        <c:crossAx val="28992617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60877755049307E-2"/>
          <c:y val="0.15849008625622851"/>
          <c:w val="0.888840941145702"/>
          <c:h val="0.59673972617150306"/>
        </c:manualLayout>
      </c:layout>
      <c:barChart>
        <c:barDir val="col"/>
        <c:grouping val="clustered"/>
        <c:varyColors val="0"/>
        <c:ser>
          <c:idx val="0"/>
          <c:order val="0"/>
          <c:tx>
            <c:strRef>
              <c:f>Sheet1!$A$2</c:f>
              <c:strCache>
                <c:ptCount val="1"/>
                <c:pt idx="0">
                  <c:v>2019</c:v>
                </c:pt>
              </c:strCache>
            </c:strRef>
          </c:tx>
          <c:spPr>
            <a:solidFill>
              <a:srgbClr val="A33340"/>
            </a:solidFill>
            <a:ln>
              <a:noFill/>
            </a:ln>
            <a:effectLst/>
          </c:spPr>
          <c:invertIfNegative val="0"/>
          <c:dPt>
            <c:idx val="0"/>
            <c:invertIfNegative val="0"/>
            <c:bubble3D val="0"/>
            <c:spPr>
              <a:solidFill>
                <a:srgbClr val="A33340"/>
              </a:solidFill>
              <a:ln>
                <a:noFill/>
              </a:ln>
              <a:effectLst/>
            </c:spPr>
          </c:dPt>
          <c:cat>
            <c:strRef>
              <c:f>Sheet1!$B$1:$J$1</c:f>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f>Sheet1!$B$2:$J$2</c:f>
              <c:numCache>
                <c:formatCode>General</c:formatCode>
                <c:ptCount val="9"/>
                <c:pt idx="0">
                  <c:v>3.5649999999999999</c:v>
                </c:pt>
                <c:pt idx="1">
                  <c:v>5.1539999999999999</c:v>
                </c:pt>
                <c:pt idx="2">
                  <c:v>6.9459999999999997</c:v>
                </c:pt>
                <c:pt idx="3">
                  <c:v>2.09</c:v>
                </c:pt>
                <c:pt idx="4">
                  <c:v>6.3890000000000002</c:v>
                </c:pt>
                <c:pt idx="5">
                  <c:v>3.226</c:v>
                </c:pt>
                <c:pt idx="6">
                  <c:v>2.4359999999999999</c:v>
                </c:pt>
                <c:pt idx="7">
                  <c:v>5.657</c:v>
                </c:pt>
                <c:pt idx="8">
                  <c:v>6.3959999999999999</c:v>
                </c:pt>
              </c:numCache>
            </c:numRef>
          </c:val>
        </c:ser>
        <c:ser>
          <c:idx val="31"/>
          <c:order val="31"/>
          <c:tx>
            <c:strRef>
              <c:f>Sheet1!$A$33</c:f>
              <c:strCache>
                <c:ptCount val="1"/>
                <c:pt idx="0">
                  <c:v>2050</c:v>
                </c:pt>
              </c:strCache>
            </c:strRef>
          </c:tx>
          <c:spPr>
            <a:solidFill>
              <a:srgbClr val="E3A5AC"/>
            </a:solidFill>
            <a:ln>
              <a:noFill/>
            </a:ln>
            <a:effectLst/>
          </c:spPr>
          <c:invertIfNegative val="0"/>
          <c:cat>
            <c:strRef>
              <c:f>Sheet1!$B$1:$J$1</c:f>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f>Sheet1!$B$33:$J$33</c:f>
              <c:numCache>
                <c:formatCode>General</c:formatCode>
                <c:ptCount val="9"/>
                <c:pt idx="0">
                  <c:v>2.87</c:v>
                </c:pt>
                <c:pt idx="1">
                  <c:v>4.2759999999999998</c:v>
                </c:pt>
                <c:pt idx="2">
                  <c:v>6.0679999999999996</c:v>
                </c:pt>
                <c:pt idx="3">
                  <c:v>1.7569999999999999</c:v>
                </c:pt>
                <c:pt idx="4">
                  <c:v>5.8</c:v>
                </c:pt>
                <c:pt idx="5">
                  <c:v>3.1709999999999998</c:v>
                </c:pt>
                <c:pt idx="6">
                  <c:v>2.3159999999999998</c:v>
                </c:pt>
                <c:pt idx="7">
                  <c:v>5.1040000000000001</c:v>
                </c:pt>
                <c:pt idx="8">
                  <c:v>5.6280000000000001</c:v>
                </c:pt>
              </c:numCache>
            </c:numRef>
          </c:val>
        </c:ser>
        <c:dLbls>
          <c:showLegendKey val="0"/>
          <c:showVal val="0"/>
          <c:showCatName val="0"/>
          <c:showSerName val="0"/>
          <c:showPercent val="0"/>
          <c:showBubbleSize val="0"/>
        </c:dLbls>
        <c:gapWidth val="81"/>
        <c:overlap val="-10"/>
        <c:axId val="233712688"/>
        <c:axId val="233707792"/>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2020</c:v>
                      </c:pt>
                    </c:strCache>
                  </c:strRef>
                </c:tx>
                <c:spPr>
                  <a:solidFill>
                    <a:srgbClr val="A33340">
                      <a:lumMod val="40000"/>
                      <a:lumOff val="60000"/>
                    </a:srgbClr>
                  </a:solidFill>
                  <a:ln>
                    <a:noFill/>
                  </a:ln>
                  <a:effectLst/>
                </c:spPr>
                <c:invertIfNegative val="0"/>
                <c:cat>
                  <c:strRef>
                    <c:extLst>
                      <c:ex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c:ext uri="{02D57815-91ED-43cb-92C2-25804820EDAC}">
                        <c15:formulaRef>
                          <c15:sqref>Sheet1!$B$3:$J$3</c15:sqref>
                        </c15:formulaRef>
                      </c:ext>
                    </c:extLst>
                    <c:numCache>
                      <c:formatCode>General</c:formatCode>
                      <c:ptCount val="9"/>
                      <c:pt idx="0">
                        <c:v>3.3410000000000002</c:v>
                      </c:pt>
                      <c:pt idx="1">
                        <c:v>4.8550000000000004</c:v>
                      </c:pt>
                      <c:pt idx="2">
                        <c:v>6.4470000000000001</c:v>
                      </c:pt>
                      <c:pt idx="3">
                        <c:v>2.0350000000000001</c:v>
                      </c:pt>
                      <c:pt idx="4">
                        <c:v>6.1589999999999998</c:v>
                      </c:pt>
                      <c:pt idx="5">
                        <c:v>3.351</c:v>
                      </c:pt>
                      <c:pt idx="6">
                        <c:v>2.5499999999999998</c:v>
                      </c:pt>
                      <c:pt idx="7">
                        <c:v>5.6029999999999998</c:v>
                      </c:pt>
                      <c:pt idx="8">
                        <c:v>6.23</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2021</c:v>
                      </c:pt>
                    </c:strCache>
                  </c:strRef>
                </c:tx>
                <c:spPr>
                  <a:solidFill>
                    <a:srgbClr val="A33340">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3.2240000000000002</c:v>
                      </c:pt>
                      <c:pt idx="1">
                        <c:v>4.7370000000000001</c:v>
                      </c:pt>
                      <c:pt idx="2">
                        <c:v>6.36</c:v>
                      </c:pt>
                      <c:pt idx="3">
                        <c:v>1.98</c:v>
                      </c:pt>
                      <c:pt idx="4">
                        <c:v>6.0880000000000001</c:v>
                      </c:pt>
                      <c:pt idx="5">
                        <c:v>3.3260000000000001</c:v>
                      </c:pt>
                      <c:pt idx="6">
                        <c:v>2.5379999999999998</c:v>
                      </c:pt>
                      <c:pt idx="7">
                        <c:v>5.5179999999999998</c:v>
                      </c:pt>
                      <c:pt idx="8">
                        <c:v>6.12</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2022</c:v>
                      </c:pt>
                    </c:strCache>
                  </c:strRef>
                </c:tx>
                <c:spPr>
                  <a:solidFill>
                    <a:srgbClr val="A33340">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3.2130000000000001</c:v>
                      </c:pt>
                      <c:pt idx="1">
                        <c:v>4.7210000000000001</c:v>
                      </c:pt>
                      <c:pt idx="2">
                        <c:v>6.351</c:v>
                      </c:pt>
                      <c:pt idx="3">
                        <c:v>1.972</c:v>
                      </c:pt>
                      <c:pt idx="4">
                        <c:v>6.0780000000000003</c:v>
                      </c:pt>
                      <c:pt idx="5">
                        <c:v>3.3210000000000002</c:v>
                      </c:pt>
                      <c:pt idx="6">
                        <c:v>2.5299999999999998</c:v>
                      </c:pt>
                      <c:pt idx="7">
                        <c:v>5.5030000000000001</c:v>
                      </c:pt>
                      <c:pt idx="8">
                        <c:v>6.1029999999999998</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2023</c:v>
                      </c:pt>
                    </c:strCache>
                  </c:strRef>
                </c:tx>
                <c:spPr>
                  <a:solidFill>
                    <a:srgbClr val="A33340">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3.2010000000000001</c:v>
                      </c:pt>
                      <c:pt idx="1">
                        <c:v>4.7060000000000004</c:v>
                      </c:pt>
                      <c:pt idx="2">
                        <c:v>6.3419999999999996</c:v>
                      </c:pt>
                      <c:pt idx="3">
                        <c:v>1.964</c:v>
                      </c:pt>
                      <c:pt idx="4">
                        <c:v>6.0679999999999996</c:v>
                      </c:pt>
                      <c:pt idx="5">
                        <c:v>3.3159999999999998</c:v>
                      </c:pt>
                      <c:pt idx="6">
                        <c:v>2.5219999999999998</c:v>
                      </c:pt>
                      <c:pt idx="7">
                        <c:v>5.4889999999999999</c:v>
                      </c:pt>
                      <c:pt idx="8">
                        <c:v>6.0869999999999997</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2024</c:v>
                      </c:pt>
                    </c:strCache>
                  </c:strRef>
                </c:tx>
                <c:spPr>
                  <a:solidFill>
                    <a:srgbClr val="A33340">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3.1890000000000001</c:v>
                      </c:pt>
                      <c:pt idx="1">
                        <c:v>4.6900000000000004</c:v>
                      </c:pt>
                      <c:pt idx="2">
                        <c:v>6.3319999999999999</c:v>
                      </c:pt>
                      <c:pt idx="3">
                        <c:v>1.956</c:v>
                      </c:pt>
                      <c:pt idx="4">
                        <c:v>6.0590000000000002</c:v>
                      </c:pt>
                      <c:pt idx="5">
                        <c:v>3.3109999999999999</c:v>
                      </c:pt>
                      <c:pt idx="6">
                        <c:v>2.5139999999999998</c:v>
                      </c:pt>
                      <c:pt idx="7">
                        <c:v>5.4749999999999996</c:v>
                      </c:pt>
                      <c:pt idx="8">
                        <c:v>6.07</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2025</c:v>
                      </c:pt>
                    </c:strCache>
                  </c:strRef>
                </c:tx>
                <c:spPr>
                  <a:solidFill>
                    <a:srgbClr val="A33340">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3.177</c:v>
                      </c:pt>
                      <c:pt idx="1">
                        <c:v>4.6749999999999998</c:v>
                      </c:pt>
                      <c:pt idx="2">
                        <c:v>6.3230000000000004</c:v>
                      </c:pt>
                      <c:pt idx="3">
                        <c:v>1.948</c:v>
                      </c:pt>
                      <c:pt idx="4">
                        <c:v>6.0490000000000004</c:v>
                      </c:pt>
                      <c:pt idx="5">
                        <c:v>3.306</c:v>
                      </c:pt>
                      <c:pt idx="6">
                        <c:v>2.5059999999999998</c:v>
                      </c:pt>
                      <c:pt idx="7">
                        <c:v>5.46</c:v>
                      </c:pt>
                      <c:pt idx="8">
                        <c:v>6.0529999999999999</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2026</c:v>
                      </c:pt>
                    </c:strCache>
                  </c:strRef>
                </c:tx>
                <c:spPr>
                  <a:solidFill>
                    <a:srgbClr val="A33340">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3.165</c:v>
                      </c:pt>
                      <c:pt idx="1">
                        <c:v>4.6589999999999998</c:v>
                      </c:pt>
                      <c:pt idx="2">
                        <c:v>6.3129999999999997</c:v>
                      </c:pt>
                      <c:pt idx="3">
                        <c:v>1.94</c:v>
                      </c:pt>
                      <c:pt idx="4">
                        <c:v>6.0389999999999997</c:v>
                      </c:pt>
                      <c:pt idx="5">
                        <c:v>3.3010000000000002</c:v>
                      </c:pt>
                      <c:pt idx="6">
                        <c:v>2.4980000000000002</c:v>
                      </c:pt>
                      <c:pt idx="7">
                        <c:v>5.4459999999999997</c:v>
                      </c:pt>
                      <c:pt idx="8">
                        <c:v>6.0359999999999996</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2027</c:v>
                      </c:pt>
                    </c:strCache>
                  </c:strRef>
                </c:tx>
                <c:spPr>
                  <a:solidFill>
                    <a:srgbClr val="A33340">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3.153</c:v>
                      </c:pt>
                      <c:pt idx="1">
                        <c:v>4.6440000000000001</c:v>
                      </c:pt>
                      <c:pt idx="2">
                        <c:v>6.3040000000000003</c:v>
                      </c:pt>
                      <c:pt idx="3">
                        <c:v>1.9330000000000001</c:v>
                      </c:pt>
                      <c:pt idx="4">
                        <c:v>6.0289999999999999</c:v>
                      </c:pt>
                      <c:pt idx="5">
                        <c:v>3.2949999999999999</c:v>
                      </c:pt>
                      <c:pt idx="6">
                        <c:v>2.4910000000000001</c:v>
                      </c:pt>
                      <c:pt idx="7">
                        <c:v>5.4320000000000004</c:v>
                      </c:pt>
                      <c:pt idx="8">
                        <c:v>6.02</c:v>
                      </c:pt>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2028</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3.141</c:v>
                      </c:pt>
                      <c:pt idx="1">
                        <c:v>4.6280000000000001</c:v>
                      </c:pt>
                      <c:pt idx="2">
                        <c:v>6.2939999999999996</c:v>
                      </c:pt>
                      <c:pt idx="3">
                        <c:v>1.925</c:v>
                      </c:pt>
                      <c:pt idx="4">
                        <c:v>6.0190000000000001</c:v>
                      </c:pt>
                      <c:pt idx="5">
                        <c:v>3.29</c:v>
                      </c:pt>
                      <c:pt idx="6">
                        <c:v>2.4830000000000001</c:v>
                      </c:pt>
                      <c:pt idx="7">
                        <c:v>5.4169999999999998</c:v>
                      </c:pt>
                      <c:pt idx="8">
                        <c:v>6.0030000000000001</c:v>
                      </c:pt>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2029</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3.129</c:v>
                      </c:pt>
                      <c:pt idx="1">
                        <c:v>4.6120000000000001</c:v>
                      </c:pt>
                      <c:pt idx="2">
                        <c:v>6.2839999999999998</c:v>
                      </c:pt>
                      <c:pt idx="3">
                        <c:v>1.917</c:v>
                      </c:pt>
                      <c:pt idx="4">
                        <c:v>6.0090000000000003</c:v>
                      </c:pt>
                      <c:pt idx="5">
                        <c:v>3.2850000000000001</c:v>
                      </c:pt>
                      <c:pt idx="6">
                        <c:v>2.4750000000000001</c:v>
                      </c:pt>
                      <c:pt idx="7">
                        <c:v>5.4029999999999996</c:v>
                      </c:pt>
                      <c:pt idx="8">
                        <c:v>5.9859999999999998</c:v>
                      </c:pt>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2030</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3.117</c:v>
                      </c:pt>
                      <c:pt idx="1">
                        <c:v>4.5970000000000004</c:v>
                      </c:pt>
                      <c:pt idx="2">
                        <c:v>6.274</c:v>
                      </c:pt>
                      <c:pt idx="3">
                        <c:v>1.909</c:v>
                      </c:pt>
                      <c:pt idx="4">
                        <c:v>5.9989999999999997</c:v>
                      </c:pt>
                      <c:pt idx="5">
                        <c:v>3.28</c:v>
                      </c:pt>
                      <c:pt idx="6">
                        <c:v>2.468</c:v>
                      </c:pt>
                      <c:pt idx="7">
                        <c:v>5.3890000000000002</c:v>
                      </c:pt>
                      <c:pt idx="8">
                        <c:v>5.9690000000000003</c:v>
                      </c:pt>
                    </c:numCache>
                  </c:numRef>
                </c:val>
              </c15:ser>
            </c15:filteredBarSeries>
            <c15:filteredBarSeries>
              <c15:ser>
                <c:idx val="12"/>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2031</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3.105</c:v>
                      </c:pt>
                      <c:pt idx="1">
                        <c:v>4.5810000000000004</c:v>
                      </c:pt>
                      <c:pt idx="2">
                        <c:v>6.2640000000000002</c:v>
                      </c:pt>
                      <c:pt idx="3">
                        <c:v>1.901</c:v>
                      </c:pt>
                      <c:pt idx="4">
                        <c:v>5.99</c:v>
                      </c:pt>
                      <c:pt idx="5">
                        <c:v>3.2749999999999999</c:v>
                      </c:pt>
                      <c:pt idx="6">
                        <c:v>2.46</c:v>
                      </c:pt>
                      <c:pt idx="7">
                        <c:v>5.375</c:v>
                      </c:pt>
                      <c:pt idx="8">
                        <c:v>5.952</c:v>
                      </c:pt>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2032</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3.093</c:v>
                      </c:pt>
                      <c:pt idx="1">
                        <c:v>4.5650000000000004</c:v>
                      </c:pt>
                      <c:pt idx="2">
                        <c:v>6.2539999999999996</c:v>
                      </c:pt>
                      <c:pt idx="3">
                        <c:v>1.8939999999999999</c:v>
                      </c:pt>
                      <c:pt idx="4">
                        <c:v>5.98</c:v>
                      </c:pt>
                      <c:pt idx="5">
                        <c:v>3.2690000000000001</c:v>
                      </c:pt>
                      <c:pt idx="6">
                        <c:v>2.452</c:v>
                      </c:pt>
                      <c:pt idx="7">
                        <c:v>5.36</c:v>
                      </c:pt>
                      <c:pt idx="8">
                        <c:v>5.9349999999999996</c:v>
                      </c:pt>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Sheet1!$A$16</c15:sqref>
                        </c15:formulaRef>
                      </c:ext>
                    </c:extLst>
                    <c:strCache>
                      <c:ptCount val="1"/>
                      <c:pt idx="0">
                        <c:v>2033</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3.081</c:v>
                      </c:pt>
                      <c:pt idx="1">
                        <c:v>4.5490000000000004</c:v>
                      </c:pt>
                      <c:pt idx="2">
                        <c:v>6.2439999999999998</c:v>
                      </c:pt>
                      <c:pt idx="3">
                        <c:v>1.8859999999999999</c:v>
                      </c:pt>
                      <c:pt idx="4">
                        <c:v>5.97</c:v>
                      </c:pt>
                      <c:pt idx="5">
                        <c:v>3.2639999999999998</c:v>
                      </c:pt>
                      <c:pt idx="6">
                        <c:v>2.4449999999999998</c:v>
                      </c:pt>
                      <c:pt idx="7">
                        <c:v>5.3460000000000001</c:v>
                      </c:pt>
                      <c:pt idx="8">
                        <c:v>5.9180000000000001</c:v>
                      </c:pt>
                    </c:numCache>
                  </c:numRef>
                </c:val>
              </c15:ser>
            </c15:filteredBarSeries>
            <c15:filteredBarSeries>
              <c15:ser>
                <c:idx val="15"/>
                <c:order val="15"/>
                <c:tx>
                  <c:strRef>
                    <c:extLst xmlns:c15="http://schemas.microsoft.com/office/drawing/2012/chart">
                      <c:ext xmlns:c15="http://schemas.microsoft.com/office/drawing/2012/chart" uri="{02D57815-91ED-43cb-92C2-25804820EDAC}">
                        <c15:formulaRef>
                          <c15:sqref>Sheet1!$A$17</c15:sqref>
                        </c15:formulaRef>
                      </c:ext>
                    </c:extLst>
                    <c:strCache>
                      <c:ptCount val="1"/>
                      <c:pt idx="0">
                        <c:v>2034</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3.0680000000000001</c:v>
                      </c:pt>
                      <c:pt idx="1">
                        <c:v>4.5330000000000004</c:v>
                      </c:pt>
                      <c:pt idx="2">
                        <c:v>6.234</c:v>
                      </c:pt>
                      <c:pt idx="3">
                        <c:v>1.8779999999999999</c:v>
                      </c:pt>
                      <c:pt idx="4">
                        <c:v>5.96</c:v>
                      </c:pt>
                      <c:pt idx="5">
                        <c:v>3.2589999999999999</c:v>
                      </c:pt>
                      <c:pt idx="6">
                        <c:v>2.4369999999999998</c:v>
                      </c:pt>
                      <c:pt idx="7">
                        <c:v>5.3319999999999999</c:v>
                      </c:pt>
                      <c:pt idx="8">
                        <c:v>5.9009999999999998</c:v>
                      </c:pt>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Sheet1!$A$18</c15:sqref>
                        </c15:formulaRef>
                      </c:ext>
                    </c:extLst>
                    <c:strCache>
                      <c:ptCount val="1"/>
                      <c:pt idx="0">
                        <c:v>2035</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3.056</c:v>
                      </c:pt>
                      <c:pt idx="1">
                        <c:v>4.516</c:v>
                      </c:pt>
                      <c:pt idx="2">
                        <c:v>6.2240000000000002</c:v>
                      </c:pt>
                      <c:pt idx="3">
                        <c:v>1.871</c:v>
                      </c:pt>
                      <c:pt idx="4">
                        <c:v>5.95</c:v>
                      </c:pt>
                      <c:pt idx="5">
                        <c:v>3.2530000000000001</c:v>
                      </c:pt>
                      <c:pt idx="6">
                        <c:v>2.4300000000000002</c:v>
                      </c:pt>
                      <c:pt idx="7">
                        <c:v>5.3170000000000002</c:v>
                      </c:pt>
                      <c:pt idx="8">
                        <c:v>5.8840000000000003</c:v>
                      </c:pt>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Sheet1!$A$19</c15:sqref>
                        </c15:formulaRef>
                      </c:ext>
                    </c:extLst>
                    <c:strCache>
                      <c:ptCount val="1"/>
                      <c:pt idx="0">
                        <c:v>2036</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3.044</c:v>
                      </c:pt>
                      <c:pt idx="1">
                        <c:v>4.5</c:v>
                      </c:pt>
                      <c:pt idx="2">
                        <c:v>6.2140000000000004</c:v>
                      </c:pt>
                      <c:pt idx="3">
                        <c:v>1.863</c:v>
                      </c:pt>
                      <c:pt idx="4">
                        <c:v>5.94</c:v>
                      </c:pt>
                      <c:pt idx="5">
                        <c:v>3.2480000000000002</c:v>
                      </c:pt>
                      <c:pt idx="6">
                        <c:v>2.4220000000000002</c:v>
                      </c:pt>
                      <c:pt idx="7">
                        <c:v>5.3029999999999999</c:v>
                      </c:pt>
                      <c:pt idx="8">
                        <c:v>5.867</c:v>
                      </c:pt>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Sheet1!$A$20</c15:sqref>
                        </c15:formulaRef>
                      </c:ext>
                    </c:extLst>
                    <c:strCache>
                      <c:ptCount val="1"/>
                      <c:pt idx="0">
                        <c:v>2037</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3.0310000000000001</c:v>
                      </c:pt>
                      <c:pt idx="1">
                        <c:v>4.484</c:v>
                      </c:pt>
                      <c:pt idx="2">
                        <c:v>6.2030000000000003</c:v>
                      </c:pt>
                      <c:pt idx="3">
                        <c:v>1.855</c:v>
                      </c:pt>
                      <c:pt idx="4">
                        <c:v>5.93</c:v>
                      </c:pt>
                      <c:pt idx="5">
                        <c:v>3.2429999999999999</c:v>
                      </c:pt>
                      <c:pt idx="6">
                        <c:v>2.4140000000000001</c:v>
                      </c:pt>
                      <c:pt idx="7">
                        <c:v>5.2889999999999997</c:v>
                      </c:pt>
                      <c:pt idx="8">
                        <c:v>5.85</c:v>
                      </c:pt>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Sheet1!$A$21</c15:sqref>
                        </c15:formulaRef>
                      </c:ext>
                    </c:extLst>
                    <c:strCache>
                      <c:ptCount val="1"/>
                      <c:pt idx="0">
                        <c:v>2038</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3.0190000000000001</c:v>
                      </c:pt>
                      <c:pt idx="1">
                        <c:v>4.468</c:v>
                      </c:pt>
                      <c:pt idx="2">
                        <c:v>6.1929999999999996</c:v>
                      </c:pt>
                      <c:pt idx="3">
                        <c:v>1.8480000000000001</c:v>
                      </c:pt>
                      <c:pt idx="4">
                        <c:v>5.92</c:v>
                      </c:pt>
                      <c:pt idx="5">
                        <c:v>3.2370000000000001</c:v>
                      </c:pt>
                      <c:pt idx="6">
                        <c:v>2.407</c:v>
                      </c:pt>
                      <c:pt idx="7">
                        <c:v>5.2750000000000004</c:v>
                      </c:pt>
                      <c:pt idx="8">
                        <c:v>5.8330000000000002</c:v>
                      </c:pt>
                    </c:numCache>
                  </c:numRef>
                </c:val>
              </c15:ser>
            </c15:filteredBarSeries>
            <c15:filteredBarSeries>
              <c15:ser>
                <c:idx val="20"/>
                <c:order val="20"/>
                <c:tx>
                  <c:strRef>
                    <c:extLst xmlns:c15="http://schemas.microsoft.com/office/drawing/2012/chart">
                      <c:ext xmlns:c15="http://schemas.microsoft.com/office/drawing/2012/chart" uri="{02D57815-91ED-43cb-92C2-25804820EDAC}">
                        <c15:formulaRef>
                          <c15:sqref>Sheet1!$A$22</c15:sqref>
                        </c15:formulaRef>
                      </c:ext>
                    </c:extLst>
                    <c:strCache>
                      <c:ptCount val="1"/>
                      <c:pt idx="0">
                        <c:v>2039</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3.0070000000000001</c:v>
                      </c:pt>
                      <c:pt idx="1">
                        <c:v>4.452</c:v>
                      </c:pt>
                      <c:pt idx="2">
                        <c:v>6.1829999999999998</c:v>
                      </c:pt>
                      <c:pt idx="3">
                        <c:v>1.84</c:v>
                      </c:pt>
                      <c:pt idx="4">
                        <c:v>5.91</c:v>
                      </c:pt>
                      <c:pt idx="5">
                        <c:v>3.2320000000000002</c:v>
                      </c:pt>
                      <c:pt idx="6">
                        <c:v>2.399</c:v>
                      </c:pt>
                      <c:pt idx="7">
                        <c:v>5.26</c:v>
                      </c:pt>
                      <c:pt idx="8">
                        <c:v>5.8159999999999998</c:v>
                      </c:pt>
                    </c:numCache>
                  </c:numRef>
                </c:val>
              </c15:ser>
            </c15:filteredBarSeries>
            <c15:filteredBarSeries>
              <c15:ser>
                <c:idx val="21"/>
                <c:order val="21"/>
                <c:tx>
                  <c:strRef>
                    <c:extLst xmlns:c15="http://schemas.microsoft.com/office/drawing/2012/chart">
                      <c:ext xmlns:c15="http://schemas.microsoft.com/office/drawing/2012/chart" uri="{02D57815-91ED-43cb-92C2-25804820EDAC}">
                        <c15:formulaRef>
                          <c15:sqref>Sheet1!$A$23</c15:sqref>
                        </c15:formulaRef>
                      </c:ext>
                    </c:extLst>
                    <c:strCache>
                      <c:ptCount val="1"/>
                      <c:pt idx="0">
                        <c:v>2040</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2.9940000000000002</c:v>
                      </c:pt>
                      <c:pt idx="1">
                        <c:v>4.4359999999999999</c:v>
                      </c:pt>
                      <c:pt idx="2">
                        <c:v>6.1719999999999997</c:v>
                      </c:pt>
                      <c:pt idx="3">
                        <c:v>1.8320000000000001</c:v>
                      </c:pt>
                      <c:pt idx="4">
                        <c:v>5.9</c:v>
                      </c:pt>
                      <c:pt idx="5">
                        <c:v>3.226</c:v>
                      </c:pt>
                      <c:pt idx="6">
                        <c:v>2.3919999999999999</c:v>
                      </c:pt>
                      <c:pt idx="7">
                        <c:v>5.2460000000000004</c:v>
                      </c:pt>
                      <c:pt idx="8">
                        <c:v>5.7990000000000004</c:v>
                      </c:pt>
                    </c:numCache>
                  </c:numRef>
                </c:val>
              </c15:ser>
            </c15:filteredBarSeries>
            <c15:filteredBarSeries>
              <c15:ser>
                <c:idx val="22"/>
                <c:order val="22"/>
                <c:tx>
                  <c:strRef>
                    <c:extLst xmlns:c15="http://schemas.microsoft.com/office/drawing/2012/chart">
                      <c:ext xmlns:c15="http://schemas.microsoft.com/office/drawing/2012/chart" uri="{02D57815-91ED-43cb-92C2-25804820EDAC}">
                        <c15:formulaRef>
                          <c15:sqref>Sheet1!$A$24</c15:sqref>
                        </c15:formulaRef>
                      </c:ext>
                    </c:extLst>
                    <c:strCache>
                      <c:ptCount val="1"/>
                      <c:pt idx="0">
                        <c:v>2041</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2.9820000000000002</c:v>
                      </c:pt>
                      <c:pt idx="1">
                        <c:v>4.42</c:v>
                      </c:pt>
                      <c:pt idx="2">
                        <c:v>6.1619999999999999</c:v>
                      </c:pt>
                      <c:pt idx="3">
                        <c:v>1.825</c:v>
                      </c:pt>
                      <c:pt idx="4">
                        <c:v>5.89</c:v>
                      </c:pt>
                      <c:pt idx="5">
                        <c:v>3.2210000000000001</c:v>
                      </c:pt>
                      <c:pt idx="6">
                        <c:v>2.3839999999999999</c:v>
                      </c:pt>
                      <c:pt idx="7">
                        <c:v>5.2320000000000002</c:v>
                      </c:pt>
                      <c:pt idx="8">
                        <c:v>5.7809999999999997</c:v>
                      </c:pt>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Sheet1!$A$25</c15:sqref>
                        </c15:formulaRef>
                      </c:ext>
                    </c:extLst>
                    <c:strCache>
                      <c:ptCount val="1"/>
                      <c:pt idx="0">
                        <c:v>2042</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2.9689999999999999</c:v>
                      </c:pt>
                      <c:pt idx="1">
                        <c:v>4.4039999999999999</c:v>
                      </c:pt>
                      <c:pt idx="2">
                        <c:v>6.1520000000000001</c:v>
                      </c:pt>
                      <c:pt idx="3">
                        <c:v>1.8169999999999999</c:v>
                      </c:pt>
                      <c:pt idx="4">
                        <c:v>5.88</c:v>
                      </c:pt>
                      <c:pt idx="5">
                        <c:v>3.2149999999999999</c:v>
                      </c:pt>
                      <c:pt idx="6">
                        <c:v>2.3759999999999999</c:v>
                      </c:pt>
                      <c:pt idx="7">
                        <c:v>5.218</c:v>
                      </c:pt>
                      <c:pt idx="8">
                        <c:v>5.7640000000000002</c:v>
                      </c:pt>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Sheet1!$A$26</c15:sqref>
                        </c15:formulaRef>
                      </c:ext>
                    </c:extLst>
                    <c:strCache>
                      <c:ptCount val="1"/>
                      <c:pt idx="0">
                        <c:v>2043</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2.9569999999999999</c:v>
                      </c:pt>
                      <c:pt idx="1">
                        <c:v>4.3879999999999999</c:v>
                      </c:pt>
                      <c:pt idx="2">
                        <c:v>6.141</c:v>
                      </c:pt>
                      <c:pt idx="3">
                        <c:v>1.81</c:v>
                      </c:pt>
                      <c:pt idx="4">
                        <c:v>5.87</c:v>
                      </c:pt>
                      <c:pt idx="5">
                        <c:v>3.21</c:v>
                      </c:pt>
                      <c:pt idx="6">
                        <c:v>2.3690000000000002</c:v>
                      </c:pt>
                      <c:pt idx="7">
                        <c:v>5.2030000000000003</c:v>
                      </c:pt>
                      <c:pt idx="8">
                        <c:v>5.7469999999999999</c:v>
                      </c:pt>
                    </c:numCache>
                  </c:numRef>
                </c:val>
              </c15:ser>
            </c15:filteredBarSeries>
            <c15:filteredBarSeries>
              <c15:ser>
                <c:idx val="25"/>
                <c:order val="25"/>
                <c:tx>
                  <c:strRef>
                    <c:extLst xmlns:c15="http://schemas.microsoft.com/office/drawing/2012/chart">
                      <c:ext xmlns:c15="http://schemas.microsoft.com/office/drawing/2012/chart" uri="{02D57815-91ED-43cb-92C2-25804820EDAC}">
                        <c15:formulaRef>
                          <c15:sqref>Sheet1!$A$27</c15:sqref>
                        </c15:formulaRef>
                      </c:ext>
                    </c:extLst>
                    <c:strCache>
                      <c:ptCount val="1"/>
                      <c:pt idx="0">
                        <c:v>2044</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2.9449999999999998</c:v>
                      </c:pt>
                      <c:pt idx="1">
                        <c:v>4.3719999999999999</c:v>
                      </c:pt>
                      <c:pt idx="2">
                        <c:v>6.1310000000000002</c:v>
                      </c:pt>
                      <c:pt idx="3">
                        <c:v>1.802</c:v>
                      </c:pt>
                      <c:pt idx="4">
                        <c:v>5.86</c:v>
                      </c:pt>
                      <c:pt idx="5">
                        <c:v>3.2040000000000002</c:v>
                      </c:pt>
                      <c:pt idx="6">
                        <c:v>2.3610000000000002</c:v>
                      </c:pt>
                      <c:pt idx="7">
                        <c:v>5.1890000000000001</c:v>
                      </c:pt>
                      <c:pt idx="8">
                        <c:v>5.73</c:v>
                      </c:pt>
                    </c:numCache>
                  </c:numRef>
                </c:val>
              </c15:ser>
            </c15:filteredBarSeries>
            <c15:filteredBarSeries>
              <c15:ser>
                <c:idx val="26"/>
                <c:order val="26"/>
                <c:tx>
                  <c:strRef>
                    <c:extLst xmlns:c15="http://schemas.microsoft.com/office/drawing/2012/chart">
                      <c:ext xmlns:c15="http://schemas.microsoft.com/office/drawing/2012/chart" uri="{02D57815-91ED-43cb-92C2-25804820EDAC}">
                        <c15:formulaRef>
                          <c15:sqref>Sheet1!$A$28</c15:sqref>
                        </c15:formulaRef>
                      </c:ext>
                    </c:extLst>
                    <c:strCache>
                      <c:ptCount val="1"/>
                      <c:pt idx="0">
                        <c:v>2045</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2.9319999999999999</c:v>
                      </c:pt>
                      <c:pt idx="1">
                        <c:v>4.3550000000000004</c:v>
                      </c:pt>
                      <c:pt idx="2">
                        <c:v>6.12</c:v>
                      </c:pt>
                      <c:pt idx="3">
                        <c:v>1.7949999999999999</c:v>
                      </c:pt>
                      <c:pt idx="4">
                        <c:v>5.85</c:v>
                      </c:pt>
                      <c:pt idx="5">
                        <c:v>3.1989999999999998</c:v>
                      </c:pt>
                      <c:pt idx="6">
                        <c:v>2.3540000000000001</c:v>
                      </c:pt>
                      <c:pt idx="7">
                        <c:v>5.1749999999999998</c:v>
                      </c:pt>
                      <c:pt idx="8">
                        <c:v>5.7130000000000001</c:v>
                      </c:pt>
                    </c:numCache>
                  </c:numRef>
                </c:val>
              </c15:ser>
            </c15:filteredBarSeries>
            <c15:filteredBarSeries>
              <c15:ser>
                <c:idx val="27"/>
                <c:order val="27"/>
                <c:tx>
                  <c:strRef>
                    <c:extLst xmlns:c15="http://schemas.microsoft.com/office/drawing/2012/chart">
                      <c:ext xmlns:c15="http://schemas.microsoft.com/office/drawing/2012/chart" uri="{02D57815-91ED-43cb-92C2-25804820EDAC}">
                        <c15:formulaRef>
                          <c15:sqref>Sheet1!$A$29</c15:sqref>
                        </c15:formulaRef>
                      </c:ext>
                    </c:extLst>
                    <c:strCache>
                      <c:ptCount val="1"/>
                      <c:pt idx="0">
                        <c:v>2046</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2.92</c:v>
                      </c:pt>
                      <c:pt idx="1">
                        <c:v>4.3390000000000004</c:v>
                      </c:pt>
                      <c:pt idx="2">
                        <c:v>6.11</c:v>
                      </c:pt>
                      <c:pt idx="3">
                        <c:v>1.7869999999999999</c:v>
                      </c:pt>
                      <c:pt idx="4">
                        <c:v>5.84</c:v>
                      </c:pt>
                      <c:pt idx="5">
                        <c:v>3.1930000000000001</c:v>
                      </c:pt>
                      <c:pt idx="6">
                        <c:v>2.3460000000000001</c:v>
                      </c:pt>
                      <c:pt idx="7">
                        <c:v>5.1609999999999996</c:v>
                      </c:pt>
                      <c:pt idx="8">
                        <c:v>5.6959999999999997</c:v>
                      </c:pt>
                    </c:numCache>
                  </c:numRef>
                </c:val>
              </c15:ser>
            </c15:filteredBarSeries>
            <c15:filteredBarSeries>
              <c15:ser>
                <c:idx val="28"/>
                <c:order val="28"/>
                <c:tx>
                  <c:strRef>
                    <c:extLst xmlns:c15="http://schemas.microsoft.com/office/drawing/2012/chart">
                      <c:ext xmlns:c15="http://schemas.microsoft.com/office/drawing/2012/chart" uri="{02D57815-91ED-43cb-92C2-25804820EDAC}">
                        <c15:formulaRef>
                          <c15:sqref>Sheet1!$A$30</c15:sqref>
                        </c15:formulaRef>
                      </c:ext>
                    </c:extLst>
                    <c:strCache>
                      <c:ptCount val="1"/>
                      <c:pt idx="0">
                        <c:v>2047</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2.907</c:v>
                      </c:pt>
                      <c:pt idx="1">
                        <c:v>4.3239999999999998</c:v>
                      </c:pt>
                      <c:pt idx="2">
                        <c:v>6.0990000000000002</c:v>
                      </c:pt>
                      <c:pt idx="3">
                        <c:v>1.78</c:v>
                      </c:pt>
                      <c:pt idx="4">
                        <c:v>5.83</c:v>
                      </c:pt>
                      <c:pt idx="5">
                        <c:v>3.1880000000000002</c:v>
                      </c:pt>
                      <c:pt idx="6">
                        <c:v>2.339</c:v>
                      </c:pt>
                      <c:pt idx="7">
                        <c:v>5.1470000000000002</c:v>
                      </c:pt>
                      <c:pt idx="8">
                        <c:v>5.6790000000000003</c:v>
                      </c:pt>
                    </c:numCache>
                  </c:numRef>
                </c:val>
              </c15:ser>
            </c15:filteredBarSeries>
            <c15:filteredBarSeries>
              <c15:ser>
                <c:idx val="29"/>
                <c:order val="29"/>
                <c:tx>
                  <c:strRef>
                    <c:extLst xmlns:c15="http://schemas.microsoft.com/office/drawing/2012/chart">
                      <c:ext xmlns:c15="http://schemas.microsoft.com/office/drawing/2012/chart" uri="{02D57815-91ED-43cb-92C2-25804820EDAC}">
                        <c15:formulaRef>
                          <c15:sqref>Sheet1!$A$31</c15:sqref>
                        </c15:formulaRef>
                      </c:ext>
                    </c:extLst>
                    <c:strCache>
                      <c:ptCount val="1"/>
                      <c:pt idx="0">
                        <c:v>2048</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2.895</c:v>
                      </c:pt>
                      <c:pt idx="1">
                        <c:v>4.3079999999999998</c:v>
                      </c:pt>
                      <c:pt idx="2">
                        <c:v>6.0890000000000004</c:v>
                      </c:pt>
                      <c:pt idx="3">
                        <c:v>1.772</c:v>
                      </c:pt>
                      <c:pt idx="4">
                        <c:v>5.82</c:v>
                      </c:pt>
                      <c:pt idx="5">
                        <c:v>3.1819999999999999</c:v>
                      </c:pt>
                      <c:pt idx="6">
                        <c:v>2.331</c:v>
                      </c:pt>
                      <c:pt idx="7">
                        <c:v>5.1319999999999997</c:v>
                      </c:pt>
                      <c:pt idx="8">
                        <c:v>5.6619999999999999</c:v>
                      </c:pt>
                    </c:numCache>
                  </c:numRef>
                </c:val>
              </c15:ser>
            </c15:filteredBarSeries>
            <c15:filteredBarSeries>
              <c15:ser>
                <c:idx val="30"/>
                <c:order val="30"/>
                <c:tx>
                  <c:strRef>
                    <c:extLst xmlns:c15="http://schemas.microsoft.com/office/drawing/2012/chart">
                      <c:ext xmlns:c15="http://schemas.microsoft.com/office/drawing/2012/chart" uri="{02D57815-91ED-43cb-92C2-25804820EDAC}">
                        <c15:formulaRef>
                          <c15:sqref>Sheet1!$A$32</c15:sqref>
                        </c15:formulaRef>
                      </c:ext>
                    </c:extLst>
                    <c:strCache>
                      <c:ptCount val="1"/>
                      <c:pt idx="0">
                        <c:v>2049</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Sheet1!$B$32:$J$32</c15:sqref>
                        </c15:formulaRef>
                      </c:ext>
                    </c:extLst>
                    <c:numCache>
                      <c:formatCode>General</c:formatCode>
                      <c:ptCount val="9"/>
                      <c:pt idx="0">
                        <c:v>2.8820000000000001</c:v>
                      </c:pt>
                      <c:pt idx="1">
                        <c:v>4.2919999999999998</c:v>
                      </c:pt>
                      <c:pt idx="2">
                        <c:v>6.0780000000000003</c:v>
                      </c:pt>
                      <c:pt idx="3">
                        <c:v>1.7649999999999999</c:v>
                      </c:pt>
                      <c:pt idx="4">
                        <c:v>5.81</c:v>
                      </c:pt>
                      <c:pt idx="5">
                        <c:v>3.177</c:v>
                      </c:pt>
                      <c:pt idx="6">
                        <c:v>2.3239999999999998</c:v>
                      </c:pt>
                      <c:pt idx="7">
                        <c:v>5.1180000000000003</c:v>
                      </c:pt>
                      <c:pt idx="8">
                        <c:v>5.6449999999999996</c:v>
                      </c:pt>
                    </c:numCache>
                  </c:numRef>
                </c:val>
              </c15:ser>
            </c15:filteredBarSeries>
          </c:ext>
        </c:extLst>
      </c:barChart>
      <c:catAx>
        <c:axId val="233712688"/>
        <c:scaling>
          <c:orientation val="minMax"/>
        </c:scaling>
        <c:delete val="1"/>
        <c:axPos val="b"/>
        <c:numFmt formatCode="General" sourceLinked="1"/>
        <c:majorTickMark val="none"/>
        <c:minorTickMark val="none"/>
        <c:tickLblPos val="nextTo"/>
        <c:crossAx val="233707792"/>
        <c:crosses val="autoZero"/>
        <c:auto val="1"/>
        <c:lblAlgn val="ctr"/>
        <c:lblOffset val="100"/>
        <c:noMultiLvlLbl val="0"/>
      </c:catAx>
      <c:valAx>
        <c:axId val="233707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12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60877755049307E-2"/>
          <c:y val="0.15849008625622851"/>
          <c:w val="0.888840941145702"/>
          <c:h val="0.59673972617150306"/>
        </c:manualLayout>
      </c:layout>
      <c:barChart>
        <c:barDir val="col"/>
        <c:grouping val="clustered"/>
        <c:varyColors val="0"/>
        <c:ser>
          <c:idx val="0"/>
          <c:order val="0"/>
          <c:tx>
            <c:strRef>
              <c:f>Sheet1!$A$2</c:f>
              <c:strCache>
                <c:ptCount val="1"/>
                <c:pt idx="0">
                  <c:v>2019</c:v>
                </c:pt>
              </c:strCache>
            </c:strRef>
          </c:tx>
          <c:spPr>
            <a:solidFill>
              <a:srgbClr val="0096D7"/>
            </a:solidFill>
            <a:ln>
              <a:noFill/>
            </a:ln>
            <a:effectLst/>
          </c:spPr>
          <c:invertIfNegative val="0"/>
          <c:cat>
            <c:strRef>
              <c:f>Sheet1!$B$1:$J$1</c:f>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f>Sheet1!$B$2:$J$2</c:f>
              <c:numCache>
                <c:formatCode>General</c:formatCode>
                <c:ptCount val="9"/>
                <c:pt idx="0">
                  <c:v>0.83199999999999996</c:v>
                </c:pt>
                <c:pt idx="1">
                  <c:v>1.4159999999999999</c:v>
                </c:pt>
                <c:pt idx="2">
                  <c:v>0.96099999999999997</c:v>
                </c:pt>
                <c:pt idx="3">
                  <c:v>2.7869999999999999</c:v>
                </c:pt>
                <c:pt idx="4">
                  <c:v>0.83</c:v>
                </c:pt>
                <c:pt idx="5">
                  <c:v>1.85</c:v>
                </c:pt>
                <c:pt idx="6">
                  <c:v>2.4390000000000001</c:v>
                </c:pt>
                <c:pt idx="7">
                  <c:v>0.78600000000000003</c:v>
                </c:pt>
                <c:pt idx="8">
                  <c:v>0.53600000000000003</c:v>
                </c:pt>
              </c:numCache>
            </c:numRef>
          </c:val>
        </c:ser>
        <c:ser>
          <c:idx val="31"/>
          <c:order val="31"/>
          <c:tx>
            <c:strRef>
              <c:f>Sheet1!$A$33</c:f>
              <c:strCache>
                <c:ptCount val="1"/>
                <c:pt idx="0">
                  <c:v>2050</c:v>
                </c:pt>
              </c:strCache>
            </c:strRef>
          </c:tx>
          <c:spPr>
            <a:solidFill>
              <a:srgbClr val="95DFFF"/>
            </a:solidFill>
            <a:ln>
              <a:noFill/>
            </a:ln>
            <a:effectLst/>
          </c:spPr>
          <c:invertIfNegative val="0"/>
          <c:cat>
            <c:strRef>
              <c:f>Sheet1!$B$1:$J$1</c:f>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f>Sheet1!$B$33:$J$33</c:f>
              <c:numCache>
                <c:formatCode>General</c:formatCode>
                <c:ptCount val="9"/>
                <c:pt idx="0">
                  <c:v>1.1970000000000001</c:v>
                </c:pt>
                <c:pt idx="1">
                  <c:v>1.843</c:v>
                </c:pt>
                <c:pt idx="2">
                  <c:v>1.2250000000000001</c:v>
                </c:pt>
                <c:pt idx="3">
                  <c:v>3.3210000000000002</c:v>
                </c:pt>
                <c:pt idx="4">
                  <c:v>1.046</c:v>
                </c:pt>
                <c:pt idx="5">
                  <c:v>2.0870000000000002</c:v>
                </c:pt>
                <c:pt idx="6">
                  <c:v>2.6829999999999998</c:v>
                </c:pt>
                <c:pt idx="7">
                  <c:v>1.06</c:v>
                </c:pt>
                <c:pt idx="8">
                  <c:v>0.75800000000000001</c:v>
                </c:pt>
              </c:numCache>
            </c:numRef>
          </c:val>
        </c:ser>
        <c:dLbls>
          <c:showLegendKey val="0"/>
          <c:showVal val="0"/>
          <c:showCatName val="0"/>
          <c:showSerName val="0"/>
          <c:showPercent val="0"/>
          <c:showBubbleSize val="0"/>
        </c:dLbls>
        <c:gapWidth val="81"/>
        <c:overlap val="-15"/>
        <c:axId val="233702352"/>
        <c:axId val="233701264"/>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2020</c:v>
                      </c:pt>
                    </c:strCache>
                  </c:strRef>
                </c:tx>
                <c:spPr>
                  <a:solidFill>
                    <a:srgbClr val="0096D7">
                      <a:lumMod val="40000"/>
                      <a:lumOff val="60000"/>
                    </a:srgbClr>
                  </a:solidFill>
                  <a:ln>
                    <a:noFill/>
                  </a:ln>
                  <a:effectLst/>
                </c:spPr>
                <c:invertIfNegative val="0"/>
                <c:cat>
                  <c:strRef>
                    <c:extLst>
                      <c:ex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c:ext uri="{02D57815-91ED-43cb-92C2-25804820EDAC}">
                        <c15:formulaRef>
                          <c15:sqref>Sheet1!$B$3:$J$3</c15:sqref>
                        </c15:formulaRef>
                      </c:ext>
                    </c:extLst>
                    <c:numCache>
                      <c:formatCode>General</c:formatCode>
                      <c:ptCount val="9"/>
                      <c:pt idx="0">
                        <c:v>0.84399999999999997</c:v>
                      </c:pt>
                      <c:pt idx="1">
                        <c:v>1.45</c:v>
                      </c:pt>
                      <c:pt idx="2">
                        <c:v>0.93799999999999994</c:v>
                      </c:pt>
                      <c:pt idx="3">
                        <c:v>2.6349999999999998</c:v>
                      </c:pt>
                      <c:pt idx="4">
                        <c:v>0.76100000000000001</c:v>
                      </c:pt>
                      <c:pt idx="5">
                        <c:v>1.65</c:v>
                      </c:pt>
                      <c:pt idx="6">
                        <c:v>2.1549999999999998</c:v>
                      </c:pt>
                      <c:pt idx="7">
                        <c:v>0.7</c:v>
                      </c:pt>
                      <c:pt idx="8">
                        <c:v>0.501</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2021</c:v>
                      </c:pt>
                    </c:strCache>
                  </c:strRef>
                </c:tx>
                <c:spPr>
                  <a:solidFill>
                    <a:srgbClr val="0096D7">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0.97899999999999998</c:v>
                      </c:pt>
                      <c:pt idx="1">
                        <c:v>1.5649999999999999</c:v>
                      </c:pt>
                      <c:pt idx="2">
                        <c:v>1.0409999999999999</c:v>
                      </c:pt>
                      <c:pt idx="3">
                        <c:v>2.8679999999999999</c:v>
                      </c:pt>
                      <c:pt idx="4">
                        <c:v>0.85499999999999998</c:v>
                      </c:pt>
                      <c:pt idx="5">
                        <c:v>1.7909999999999999</c:v>
                      </c:pt>
                      <c:pt idx="6">
                        <c:v>2.3130000000000002</c:v>
                      </c:pt>
                      <c:pt idx="7">
                        <c:v>0.82</c:v>
                      </c:pt>
                      <c:pt idx="8">
                        <c:v>0.57799999999999996</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2022</c:v>
                      </c:pt>
                    </c:strCache>
                  </c:strRef>
                </c:tx>
                <c:spPr>
                  <a:solidFill>
                    <a:srgbClr val="0096D7">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0.98599999999999999</c:v>
                      </c:pt>
                      <c:pt idx="1">
                        <c:v>1.5740000000000001</c:v>
                      </c:pt>
                      <c:pt idx="2">
                        <c:v>1.048</c:v>
                      </c:pt>
                      <c:pt idx="3">
                        <c:v>2.883</c:v>
                      </c:pt>
                      <c:pt idx="4">
                        <c:v>0.86199999999999999</c:v>
                      </c:pt>
                      <c:pt idx="5">
                        <c:v>1.8009999999999999</c:v>
                      </c:pt>
                      <c:pt idx="6">
                        <c:v>2.3260000000000001</c:v>
                      </c:pt>
                      <c:pt idx="7">
                        <c:v>0.82799999999999996</c:v>
                      </c:pt>
                      <c:pt idx="8">
                        <c:v>0.58399999999999996</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2023</c:v>
                      </c:pt>
                    </c:strCache>
                  </c:strRef>
                </c:tx>
                <c:spPr>
                  <a:solidFill>
                    <a:srgbClr val="0096D7">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0.99299999999999999</c:v>
                      </c:pt>
                      <c:pt idx="1">
                        <c:v>1.5840000000000001</c:v>
                      </c:pt>
                      <c:pt idx="2">
                        <c:v>1.054</c:v>
                      </c:pt>
                      <c:pt idx="3">
                        <c:v>2.899</c:v>
                      </c:pt>
                      <c:pt idx="4">
                        <c:v>0.86799999999999999</c:v>
                      </c:pt>
                      <c:pt idx="5">
                        <c:v>1.8109999999999999</c:v>
                      </c:pt>
                      <c:pt idx="6">
                        <c:v>2.339</c:v>
                      </c:pt>
                      <c:pt idx="7">
                        <c:v>0.83699999999999997</c:v>
                      </c:pt>
                      <c:pt idx="8">
                        <c:v>0.59</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2024</c:v>
                      </c:pt>
                    </c:strCache>
                  </c:strRef>
                </c:tx>
                <c:spPr>
                  <a:solidFill>
                    <a:srgbClr val="0096D7">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1.0009999999999999</c:v>
                      </c:pt>
                      <c:pt idx="1">
                        <c:v>1.593</c:v>
                      </c:pt>
                      <c:pt idx="2">
                        <c:v>1.06</c:v>
                      </c:pt>
                      <c:pt idx="3">
                        <c:v>2.915</c:v>
                      </c:pt>
                      <c:pt idx="4">
                        <c:v>0.875</c:v>
                      </c:pt>
                      <c:pt idx="5">
                        <c:v>1.821</c:v>
                      </c:pt>
                      <c:pt idx="6">
                        <c:v>2.3519999999999999</c:v>
                      </c:pt>
                      <c:pt idx="7">
                        <c:v>0.84499999999999997</c:v>
                      </c:pt>
                      <c:pt idx="8">
                        <c:v>0.59599999999999997</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2025</c:v>
                      </c:pt>
                    </c:strCache>
                  </c:strRef>
                </c:tx>
                <c:spPr>
                  <a:solidFill>
                    <a:srgbClr val="0096D7">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1.008</c:v>
                      </c:pt>
                      <c:pt idx="1">
                        <c:v>1.6020000000000001</c:v>
                      </c:pt>
                      <c:pt idx="2">
                        <c:v>1.0660000000000001</c:v>
                      </c:pt>
                      <c:pt idx="3">
                        <c:v>2.93</c:v>
                      </c:pt>
                      <c:pt idx="4">
                        <c:v>0.88100000000000001</c:v>
                      </c:pt>
                      <c:pt idx="5">
                        <c:v>1.831</c:v>
                      </c:pt>
                      <c:pt idx="6">
                        <c:v>2.3650000000000002</c:v>
                      </c:pt>
                      <c:pt idx="7">
                        <c:v>0.85299999999999998</c:v>
                      </c:pt>
                      <c:pt idx="8">
                        <c:v>0.60199999999999998</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2026</c:v>
                      </c:pt>
                    </c:strCache>
                  </c:strRef>
                </c:tx>
                <c:spPr>
                  <a:solidFill>
                    <a:srgbClr val="0096D7">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1.0149999999999999</c:v>
                      </c:pt>
                      <c:pt idx="1">
                        <c:v>1.611</c:v>
                      </c:pt>
                      <c:pt idx="2">
                        <c:v>1.0720000000000001</c:v>
                      </c:pt>
                      <c:pt idx="3">
                        <c:v>2.9460000000000002</c:v>
                      </c:pt>
                      <c:pt idx="4">
                        <c:v>0.88800000000000001</c:v>
                      </c:pt>
                      <c:pt idx="5">
                        <c:v>1.8420000000000001</c:v>
                      </c:pt>
                      <c:pt idx="6">
                        <c:v>2.3769999999999998</c:v>
                      </c:pt>
                      <c:pt idx="7">
                        <c:v>0.86199999999999999</c:v>
                      </c:pt>
                      <c:pt idx="8">
                        <c:v>0.60899999999999999</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2027</c:v>
                      </c:pt>
                    </c:strCache>
                  </c:strRef>
                </c:tx>
                <c:spPr>
                  <a:solidFill>
                    <a:srgbClr val="0096D7">
                      <a:lumMod val="40000"/>
                      <a:lumOff val="6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1.0229999999999999</c:v>
                      </c:pt>
                      <c:pt idx="1">
                        <c:v>1.621</c:v>
                      </c:pt>
                      <c:pt idx="2">
                        <c:v>1.079</c:v>
                      </c:pt>
                      <c:pt idx="3">
                        <c:v>2.9620000000000002</c:v>
                      </c:pt>
                      <c:pt idx="4">
                        <c:v>0.89400000000000002</c:v>
                      </c:pt>
                      <c:pt idx="5">
                        <c:v>1.8520000000000001</c:v>
                      </c:pt>
                      <c:pt idx="6">
                        <c:v>2.39</c:v>
                      </c:pt>
                      <c:pt idx="7">
                        <c:v>0.87</c:v>
                      </c:pt>
                      <c:pt idx="8">
                        <c:v>0.61499999999999999</c:v>
                      </c:pt>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2028</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1.03</c:v>
                      </c:pt>
                      <c:pt idx="1">
                        <c:v>1.63</c:v>
                      </c:pt>
                      <c:pt idx="2">
                        <c:v>1.085</c:v>
                      </c:pt>
                      <c:pt idx="3">
                        <c:v>2.9769999999999999</c:v>
                      </c:pt>
                      <c:pt idx="4">
                        <c:v>0.90100000000000002</c:v>
                      </c:pt>
                      <c:pt idx="5">
                        <c:v>1.8620000000000001</c:v>
                      </c:pt>
                      <c:pt idx="6">
                        <c:v>2.4020000000000001</c:v>
                      </c:pt>
                      <c:pt idx="7">
                        <c:v>0.878</c:v>
                      </c:pt>
                      <c:pt idx="8">
                        <c:v>0.621</c:v>
                      </c:pt>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2029</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1.038</c:v>
                      </c:pt>
                      <c:pt idx="1">
                        <c:v>1.639</c:v>
                      </c:pt>
                      <c:pt idx="2">
                        <c:v>1.091</c:v>
                      </c:pt>
                      <c:pt idx="3">
                        <c:v>2.9929999999999999</c:v>
                      </c:pt>
                      <c:pt idx="4">
                        <c:v>0.90700000000000003</c:v>
                      </c:pt>
                      <c:pt idx="5">
                        <c:v>1.8720000000000001</c:v>
                      </c:pt>
                      <c:pt idx="6">
                        <c:v>2.415</c:v>
                      </c:pt>
                      <c:pt idx="7">
                        <c:v>0.88600000000000001</c:v>
                      </c:pt>
                      <c:pt idx="8">
                        <c:v>0.627</c:v>
                      </c:pt>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2030</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1.0449999999999999</c:v>
                      </c:pt>
                      <c:pt idx="1">
                        <c:v>1.649</c:v>
                      </c:pt>
                      <c:pt idx="2">
                        <c:v>1.097</c:v>
                      </c:pt>
                      <c:pt idx="3">
                        <c:v>3.0089999999999999</c:v>
                      </c:pt>
                      <c:pt idx="4">
                        <c:v>0.91400000000000003</c:v>
                      </c:pt>
                      <c:pt idx="5">
                        <c:v>1.8819999999999999</c:v>
                      </c:pt>
                      <c:pt idx="6">
                        <c:v>2.4279999999999999</c:v>
                      </c:pt>
                      <c:pt idx="7">
                        <c:v>0.89500000000000002</c:v>
                      </c:pt>
                      <c:pt idx="8">
                        <c:v>0.63300000000000001</c:v>
                      </c:pt>
                    </c:numCache>
                  </c:numRef>
                </c:val>
              </c15:ser>
            </c15:filteredBarSeries>
            <c15:filteredBarSeries>
              <c15:ser>
                <c:idx val="12"/>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2031</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1.0529999999999999</c:v>
                      </c:pt>
                      <c:pt idx="1">
                        <c:v>1.6579999999999999</c:v>
                      </c:pt>
                      <c:pt idx="2">
                        <c:v>1.1040000000000001</c:v>
                      </c:pt>
                      <c:pt idx="3">
                        <c:v>3.024</c:v>
                      </c:pt>
                      <c:pt idx="4">
                        <c:v>0.92</c:v>
                      </c:pt>
                      <c:pt idx="5">
                        <c:v>1.8919999999999999</c:v>
                      </c:pt>
                      <c:pt idx="6">
                        <c:v>2.44</c:v>
                      </c:pt>
                      <c:pt idx="7">
                        <c:v>0.90300000000000002</c:v>
                      </c:pt>
                      <c:pt idx="8">
                        <c:v>0.63900000000000001</c:v>
                      </c:pt>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2032</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1.06</c:v>
                      </c:pt>
                      <c:pt idx="1">
                        <c:v>1.6679999999999999</c:v>
                      </c:pt>
                      <c:pt idx="2">
                        <c:v>1.1100000000000001</c:v>
                      </c:pt>
                      <c:pt idx="3">
                        <c:v>3.04</c:v>
                      </c:pt>
                      <c:pt idx="4">
                        <c:v>0.92700000000000005</c:v>
                      </c:pt>
                      <c:pt idx="5">
                        <c:v>1.9019999999999999</c:v>
                      </c:pt>
                      <c:pt idx="6">
                        <c:v>2.4529999999999998</c:v>
                      </c:pt>
                      <c:pt idx="7">
                        <c:v>0.91100000000000003</c:v>
                      </c:pt>
                      <c:pt idx="8">
                        <c:v>0.64600000000000002</c:v>
                      </c:pt>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Sheet1!$A$16</c15:sqref>
                        </c15:formulaRef>
                      </c:ext>
                    </c:extLst>
                    <c:strCache>
                      <c:ptCount val="1"/>
                      <c:pt idx="0">
                        <c:v>2033</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1.0680000000000001</c:v>
                      </c:pt>
                      <c:pt idx="1">
                        <c:v>1.6779999999999999</c:v>
                      </c:pt>
                      <c:pt idx="2">
                        <c:v>1.1160000000000001</c:v>
                      </c:pt>
                      <c:pt idx="3">
                        <c:v>3.056</c:v>
                      </c:pt>
                      <c:pt idx="4">
                        <c:v>0.93300000000000005</c:v>
                      </c:pt>
                      <c:pt idx="5">
                        <c:v>1.913</c:v>
                      </c:pt>
                      <c:pt idx="6">
                        <c:v>2.4660000000000002</c:v>
                      </c:pt>
                      <c:pt idx="7">
                        <c:v>0.91900000000000004</c:v>
                      </c:pt>
                      <c:pt idx="8">
                        <c:v>0.65200000000000002</c:v>
                      </c:pt>
                    </c:numCache>
                  </c:numRef>
                </c:val>
              </c15:ser>
            </c15:filteredBarSeries>
            <c15:filteredBarSeries>
              <c15:ser>
                <c:idx val="15"/>
                <c:order val="15"/>
                <c:tx>
                  <c:strRef>
                    <c:extLst xmlns:c15="http://schemas.microsoft.com/office/drawing/2012/chart">
                      <c:ext xmlns:c15="http://schemas.microsoft.com/office/drawing/2012/chart" uri="{02D57815-91ED-43cb-92C2-25804820EDAC}">
                        <c15:formulaRef>
                          <c15:sqref>Sheet1!$A$17</c15:sqref>
                        </c15:formulaRef>
                      </c:ext>
                    </c:extLst>
                    <c:strCache>
                      <c:ptCount val="1"/>
                      <c:pt idx="0">
                        <c:v>2034</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1.075</c:v>
                      </c:pt>
                      <c:pt idx="1">
                        <c:v>1.6870000000000001</c:v>
                      </c:pt>
                      <c:pt idx="2">
                        <c:v>1.123</c:v>
                      </c:pt>
                      <c:pt idx="3">
                        <c:v>3.0710000000000002</c:v>
                      </c:pt>
                      <c:pt idx="4">
                        <c:v>0.94</c:v>
                      </c:pt>
                      <c:pt idx="5">
                        <c:v>1.923</c:v>
                      </c:pt>
                      <c:pt idx="6">
                        <c:v>2.4790000000000001</c:v>
                      </c:pt>
                      <c:pt idx="7">
                        <c:v>0.92800000000000005</c:v>
                      </c:pt>
                      <c:pt idx="8">
                        <c:v>0.65800000000000003</c:v>
                      </c:pt>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Sheet1!$A$18</c15:sqref>
                        </c15:formulaRef>
                      </c:ext>
                    </c:extLst>
                    <c:strCache>
                      <c:ptCount val="1"/>
                      <c:pt idx="0">
                        <c:v>2035</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1.083</c:v>
                      </c:pt>
                      <c:pt idx="1">
                        <c:v>1.6970000000000001</c:v>
                      </c:pt>
                      <c:pt idx="2">
                        <c:v>1.129</c:v>
                      </c:pt>
                      <c:pt idx="3">
                        <c:v>3.0870000000000002</c:v>
                      </c:pt>
                      <c:pt idx="4">
                        <c:v>0.94699999999999995</c:v>
                      </c:pt>
                      <c:pt idx="5">
                        <c:v>1.9330000000000001</c:v>
                      </c:pt>
                      <c:pt idx="6">
                        <c:v>2.4910000000000001</c:v>
                      </c:pt>
                      <c:pt idx="7">
                        <c:v>0.93600000000000005</c:v>
                      </c:pt>
                      <c:pt idx="8">
                        <c:v>0.66400000000000003</c:v>
                      </c:pt>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Sheet1!$A$19</c15:sqref>
                        </c15:formulaRef>
                      </c:ext>
                    </c:extLst>
                    <c:strCache>
                      <c:ptCount val="1"/>
                      <c:pt idx="0">
                        <c:v>2036</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1.0900000000000001</c:v>
                      </c:pt>
                      <c:pt idx="1">
                        <c:v>1.7070000000000001</c:v>
                      </c:pt>
                      <c:pt idx="2">
                        <c:v>1.1359999999999999</c:v>
                      </c:pt>
                      <c:pt idx="3">
                        <c:v>3.1030000000000002</c:v>
                      </c:pt>
                      <c:pt idx="4">
                        <c:v>0.95299999999999996</c:v>
                      </c:pt>
                      <c:pt idx="5">
                        <c:v>1.9430000000000001</c:v>
                      </c:pt>
                      <c:pt idx="6">
                        <c:v>2.504</c:v>
                      </c:pt>
                      <c:pt idx="7">
                        <c:v>0.94399999999999995</c:v>
                      </c:pt>
                      <c:pt idx="8">
                        <c:v>0.67100000000000004</c:v>
                      </c:pt>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Sheet1!$A$20</c15:sqref>
                        </c15:formulaRef>
                      </c:ext>
                    </c:extLst>
                    <c:strCache>
                      <c:ptCount val="1"/>
                      <c:pt idx="0">
                        <c:v>2037</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1.0980000000000001</c:v>
                      </c:pt>
                      <c:pt idx="1">
                        <c:v>1.716</c:v>
                      </c:pt>
                      <c:pt idx="2">
                        <c:v>1.1419999999999999</c:v>
                      </c:pt>
                      <c:pt idx="3">
                        <c:v>3.1179999999999999</c:v>
                      </c:pt>
                      <c:pt idx="4">
                        <c:v>0.96</c:v>
                      </c:pt>
                      <c:pt idx="5">
                        <c:v>1.954</c:v>
                      </c:pt>
                      <c:pt idx="6">
                        <c:v>2.5169999999999999</c:v>
                      </c:pt>
                      <c:pt idx="7">
                        <c:v>0.95199999999999996</c:v>
                      </c:pt>
                      <c:pt idx="8">
                        <c:v>0.67700000000000005</c:v>
                      </c:pt>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Sheet1!$A$21</c15:sqref>
                        </c15:formulaRef>
                      </c:ext>
                    </c:extLst>
                    <c:strCache>
                      <c:ptCount val="1"/>
                      <c:pt idx="0">
                        <c:v>2038</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1.1060000000000001</c:v>
                      </c:pt>
                      <c:pt idx="1">
                        <c:v>1.726</c:v>
                      </c:pt>
                      <c:pt idx="2">
                        <c:v>1.1479999999999999</c:v>
                      </c:pt>
                      <c:pt idx="3">
                        <c:v>3.1339999999999999</c:v>
                      </c:pt>
                      <c:pt idx="4">
                        <c:v>0.96599999999999997</c:v>
                      </c:pt>
                      <c:pt idx="5">
                        <c:v>1.964</c:v>
                      </c:pt>
                      <c:pt idx="6">
                        <c:v>2.5299999999999998</c:v>
                      </c:pt>
                      <c:pt idx="7">
                        <c:v>0.96099999999999997</c:v>
                      </c:pt>
                      <c:pt idx="8">
                        <c:v>0.68300000000000005</c:v>
                      </c:pt>
                    </c:numCache>
                  </c:numRef>
                </c:val>
              </c15:ser>
            </c15:filteredBarSeries>
            <c15:filteredBarSeries>
              <c15:ser>
                <c:idx val="20"/>
                <c:order val="20"/>
                <c:tx>
                  <c:strRef>
                    <c:extLst xmlns:c15="http://schemas.microsoft.com/office/drawing/2012/chart">
                      <c:ext xmlns:c15="http://schemas.microsoft.com/office/drawing/2012/chart" uri="{02D57815-91ED-43cb-92C2-25804820EDAC}">
                        <c15:formulaRef>
                          <c15:sqref>Sheet1!$A$22</c15:sqref>
                        </c15:formulaRef>
                      </c:ext>
                    </c:extLst>
                    <c:strCache>
                      <c:ptCount val="1"/>
                      <c:pt idx="0">
                        <c:v>2039</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1.113</c:v>
                      </c:pt>
                      <c:pt idx="1">
                        <c:v>1.736</c:v>
                      </c:pt>
                      <c:pt idx="2">
                        <c:v>1.155</c:v>
                      </c:pt>
                      <c:pt idx="3">
                        <c:v>3.149</c:v>
                      </c:pt>
                      <c:pt idx="4">
                        <c:v>0.97299999999999998</c:v>
                      </c:pt>
                      <c:pt idx="5">
                        <c:v>1.974</c:v>
                      </c:pt>
                      <c:pt idx="6">
                        <c:v>2.5419999999999998</c:v>
                      </c:pt>
                      <c:pt idx="7">
                        <c:v>0.96899999999999997</c:v>
                      </c:pt>
                      <c:pt idx="8">
                        <c:v>0.68899999999999995</c:v>
                      </c:pt>
                    </c:numCache>
                  </c:numRef>
                </c:val>
              </c15:ser>
            </c15:filteredBarSeries>
            <c15:filteredBarSeries>
              <c15:ser>
                <c:idx val="21"/>
                <c:order val="21"/>
                <c:tx>
                  <c:strRef>
                    <c:extLst xmlns:c15="http://schemas.microsoft.com/office/drawing/2012/chart">
                      <c:ext xmlns:c15="http://schemas.microsoft.com/office/drawing/2012/chart" uri="{02D57815-91ED-43cb-92C2-25804820EDAC}">
                        <c15:formulaRef>
                          <c15:sqref>Sheet1!$A$23</c15:sqref>
                        </c15:formulaRef>
                      </c:ext>
                    </c:extLst>
                    <c:strCache>
                      <c:ptCount val="1"/>
                      <c:pt idx="0">
                        <c:v>2040</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1.121</c:v>
                      </c:pt>
                      <c:pt idx="1">
                        <c:v>1.7450000000000001</c:v>
                      </c:pt>
                      <c:pt idx="2">
                        <c:v>1.161</c:v>
                      </c:pt>
                      <c:pt idx="3">
                        <c:v>3.165</c:v>
                      </c:pt>
                      <c:pt idx="4">
                        <c:v>0.97899999999999998</c:v>
                      </c:pt>
                      <c:pt idx="5">
                        <c:v>1.984</c:v>
                      </c:pt>
                      <c:pt idx="6">
                        <c:v>2.5550000000000002</c:v>
                      </c:pt>
                      <c:pt idx="7">
                        <c:v>0.97699999999999998</c:v>
                      </c:pt>
                      <c:pt idx="8">
                        <c:v>0.69599999999999995</c:v>
                      </c:pt>
                    </c:numCache>
                  </c:numRef>
                </c:val>
              </c15:ser>
            </c15:filteredBarSeries>
            <c15:filteredBarSeries>
              <c15:ser>
                <c:idx val="22"/>
                <c:order val="22"/>
                <c:tx>
                  <c:strRef>
                    <c:extLst xmlns:c15="http://schemas.microsoft.com/office/drawing/2012/chart">
                      <c:ext xmlns:c15="http://schemas.microsoft.com/office/drawing/2012/chart" uri="{02D57815-91ED-43cb-92C2-25804820EDAC}">
                        <c15:formulaRef>
                          <c15:sqref>Sheet1!$A$24</c15:sqref>
                        </c15:formulaRef>
                      </c:ext>
                    </c:extLst>
                    <c:strCache>
                      <c:ptCount val="1"/>
                      <c:pt idx="0">
                        <c:v>2041</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1.129</c:v>
                      </c:pt>
                      <c:pt idx="1">
                        <c:v>1.7549999999999999</c:v>
                      </c:pt>
                      <c:pt idx="2">
                        <c:v>1.1679999999999999</c:v>
                      </c:pt>
                      <c:pt idx="3">
                        <c:v>3.181</c:v>
                      </c:pt>
                      <c:pt idx="4">
                        <c:v>0.98599999999999999</c:v>
                      </c:pt>
                      <c:pt idx="5">
                        <c:v>1.9950000000000001</c:v>
                      </c:pt>
                      <c:pt idx="6">
                        <c:v>2.5680000000000001</c:v>
                      </c:pt>
                      <c:pt idx="7">
                        <c:v>0.98499999999999999</c:v>
                      </c:pt>
                      <c:pt idx="8">
                        <c:v>0.70199999999999996</c:v>
                      </c:pt>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Sheet1!$A$25</c15:sqref>
                        </c15:formulaRef>
                      </c:ext>
                    </c:extLst>
                    <c:strCache>
                      <c:ptCount val="1"/>
                      <c:pt idx="0">
                        <c:v>2042</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1.1359999999999999</c:v>
                      </c:pt>
                      <c:pt idx="1">
                        <c:v>1.7649999999999999</c:v>
                      </c:pt>
                      <c:pt idx="2">
                        <c:v>1.1739999999999999</c:v>
                      </c:pt>
                      <c:pt idx="3">
                        <c:v>3.1960000000000002</c:v>
                      </c:pt>
                      <c:pt idx="4">
                        <c:v>0.99299999999999999</c:v>
                      </c:pt>
                      <c:pt idx="5">
                        <c:v>2.0049999999999999</c:v>
                      </c:pt>
                      <c:pt idx="6">
                        <c:v>2.581</c:v>
                      </c:pt>
                      <c:pt idx="7">
                        <c:v>0.99399999999999999</c:v>
                      </c:pt>
                      <c:pt idx="8">
                        <c:v>0.70799999999999996</c:v>
                      </c:pt>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Sheet1!$A$26</c15:sqref>
                        </c15:formulaRef>
                      </c:ext>
                    </c:extLst>
                    <c:strCache>
                      <c:ptCount val="1"/>
                      <c:pt idx="0">
                        <c:v>2043</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1.1439999999999999</c:v>
                      </c:pt>
                      <c:pt idx="1">
                        <c:v>1.7749999999999999</c:v>
                      </c:pt>
                      <c:pt idx="2">
                        <c:v>1.18</c:v>
                      </c:pt>
                      <c:pt idx="3">
                        <c:v>3.2120000000000002</c:v>
                      </c:pt>
                      <c:pt idx="4">
                        <c:v>0.999</c:v>
                      </c:pt>
                      <c:pt idx="5">
                        <c:v>2.0150000000000001</c:v>
                      </c:pt>
                      <c:pt idx="6">
                        <c:v>2.5939999999999999</c:v>
                      </c:pt>
                      <c:pt idx="7">
                        <c:v>1.002</c:v>
                      </c:pt>
                      <c:pt idx="8">
                        <c:v>0.71399999999999997</c:v>
                      </c:pt>
                    </c:numCache>
                  </c:numRef>
                </c:val>
              </c15:ser>
            </c15:filteredBarSeries>
            <c15:filteredBarSeries>
              <c15:ser>
                <c:idx val="25"/>
                <c:order val="25"/>
                <c:tx>
                  <c:strRef>
                    <c:extLst xmlns:c15="http://schemas.microsoft.com/office/drawing/2012/chart">
                      <c:ext xmlns:c15="http://schemas.microsoft.com/office/drawing/2012/chart" uri="{02D57815-91ED-43cb-92C2-25804820EDAC}">
                        <c15:formulaRef>
                          <c15:sqref>Sheet1!$A$27</c15:sqref>
                        </c15:formulaRef>
                      </c:ext>
                    </c:extLst>
                    <c:strCache>
                      <c:ptCount val="1"/>
                      <c:pt idx="0">
                        <c:v>2044</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1.151</c:v>
                      </c:pt>
                      <c:pt idx="1">
                        <c:v>1.7849999999999999</c:v>
                      </c:pt>
                      <c:pt idx="2">
                        <c:v>1.1870000000000001</c:v>
                      </c:pt>
                      <c:pt idx="3">
                        <c:v>3.2269999999999999</c:v>
                      </c:pt>
                      <c:pt idx="4">
                        <c:v>1.006</c:v>
                      </c:pt>
                      <c:pt idx="5">
                        <c:v>2.0249999999999999</c:v>
                      </c:pt>
                      <c:pt idx="6">
                        <c:v>2.6059999999999999</c:v>
                      </c:pt>
                      <c:pt idx="7">
                        <c:v>1.01</c:v>
                      </c:pt>
                      <c:pt idx="8">
                        <c:v>0.72099999999999997</c:v>
                      </c:pt>
                    </c:numCache>
                  </c:numRef>
                </c:val>
              </c15:ser>
            </c15:filteredBarSeries>
            <c15:filteredBarSeries>
              <c15:ser>
                <c:idx val="26"/>
                <c:order val="26"/>
                <c:tx>
                  <c:strRef>
                    <c:extLst xmlns:c15="http://schemas.microsoft.com/office/drawing/2012/chart">
                      <c:ext xmlns:c15="http://schemas.microsoft.com/office/drawing/2012/chart" uri="{02D57815-91ED-43cb-92C2-25804820EDAC}">
                        <c15:formulaRef>
                          <c15:sqref>Sheet1!$A$28</c15:sqref>
                        </c15:formulaRef>
                      </c:ext>
                    </c:extLst>
                    <c:strCache>
                      <c:ptCount val="1"/>
                      <c:pt idx="0">
                        <c:v>2045</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1.159</c:v>
                      </c:pt>
                      <c:pt idx="1">
                        <c:v>1.794</c:v>
                      </c:pt>
                      <c:pt idx="2">
                        <c:v>1.1930000000000001</c:v>
                      </c:pt>
                      <c:pt idx="3">
                        <c:v>3.2429999999999999</c:v>
                      </c:pt>
                      <c:pt idx="4">
                        <c:v>1.012</c:v>
                      </c:pt>
                      <c:pt idx="5">
                        <c:v>2.036</c:v>
                      </c:pt>
                      <c:pt idx="6">
                        <c:v>2.6190000000000002</c:v>
                      </c:pt>
                      <c:pt idx="7">
                        <c:v>1.0189999999999999</c:v>
                      </c:pt>
                      <c:pt idx="8">
                        <c:v>0.72699999999999998</c:v>
                      </c:pt>
                    </c:numCache>
                  </c:numRef>
                </c:val>
              </c15:ser>
            </c15:filteredBarSeries>
            <c15:filteredBarSeries>
              <c15:ser>
                <c:idx val="27"/>
                <c:order val="27"/>
                <c:tx>
                  <c:strRef>
                    <c:extLst xmlns:c15="http://schemas.microsoft.com/office/drawing/2012/chart">
                      <c:ext xmlns:c15="http://schemas.microsoft.com/office/drawing/2012/chart" uri="{02D57815-91ED-43cb-92C2-25804820EDAC}">
                        <c15:formulaRef>
                          <c15:sqref>Sheet1!$A$29</c15:sqref>
                        </c15:formulaRef>
                      </c:ext>
                    </c:extLst>
                    <c:strCache>
                      <c:ptCount val="1"/>
                      <c:pt idx="0">
                        <c:v>2046</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1.167</c:v>
                      </c:pt>
                      <c:pt idx="1">
                        <c:v>1.804</c:v>
                      </c:pt>
                      <c:pt idx="2">
                        <c:v>1.2</c:v>
                      </c:pt>
                      <c:pt idx="3">
                        <c:v>3.2589999999999999</c:v>
                      </c:pt>
                      <c:pt idx="4">
                        <c:v>1.0189999999999999</c:v>
                      </c:pt>
                      <c:pt idx="5">
                        <c:v>2.0459999999999998</c:v>
                      </c:pt>
                      <c:pt idx="6">
                        <c:v>2.6320000000000001</c:v>
                      </c:pt>
                      <c:pt idx="7">
                        <c:v>1.0269999999999999</c:v>
                      </c:pt>
                      <c:pt idx="8">
                        <c:v>0.73299999999999998</c:v>
                      </c:pt>
                    </c:numCache>
                  </c:numRef>
                </c:val>
              </c15:ser>
            </c15:filteredBarSeries>
            <c15:filteredBarSeries>
              <c15:ser>
                <c:idx val="28"/>
                <c:order val="28"/>
                <c:tx>
                  <c:strRef>
                    <c:extLst xmlns:c15="http://schemas.microsoft.com/office/drawing/2012/chart">
                      <c:ext xmlns:c15="http://schemas.microsoft.com/office/drawing/2012/chart" uri="{02D57815-91ED-43cb-92C2-25804820EDAC}">
                        <c15:formulaRef>
                          <c15:sqref>Sheet1!$A$30</c15:sqref>
                        </c15:formulaRef>
                      </c:ext>
                    </c:extLst>
                    <c:strCache>
                      <c:ptCount val="1"/>
                      <c:pt idx="0">
                        <c:v>2047</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1.1739999999999999</c:v>
                      </c:pt>
                      <c:pt idx="1">
                        <c:v>1.8140000000000001</c:v>
                      </c:pt>
                      <c:pt idx="2">
                        <c:v>1.206</c:v>
                      </c:pt>
                      <c:pt idx="3">
                        <c:v>3.274</c:v>
                      </c:pt>
                      <c:pt idx="4">
                        <c:v>1.026</c:v>
                      </c:pt>
                      <c:pt idx="5">
                        <c:v>2.056</c:v>
                      </c:pt>
                      <c:pt idx="6">
                        <c:v>2.645</c:v>
                      </c:pt>
                      <c:pt idx="7">
                        <c:v>1.0349999999999999</c:v>
                      </c:pt>
                      <c:pt idx="8">
                        <c:v>0.73899999999999999</c:v>
                      </c:pt>
                    </c:numCache>
                  </c:numRef>
                </c:val>
              </c15:ser>
            </c15:filteredBarSeries>
            <c15:filteredBarSeries>
              <c15:ser>
                <c:idx val="29"/>
                <c:order val="29"/>
                <c:tx>
                  <c:strRef>
                    <c:extLst xmlns:c15="http://schemas.microsoft.com/office/drawing/2012/chart">
                      <c:ext xmlns:c15="http://schemas.microsoft.com/office/drawing/2012/chart" uri="{02D57815-91ED-43cb-92C2-25804820EDAC}">
                        <c15:formulaRef>
                          <c15:sqref>Sheet1!$A$31</c15:sqref>
                        </c15:formulaRef>
                      </c:ext>
                    </c:extLst>
                    <c:strCache>
                      <c:ptCount val="1"/>
                      <c:pt idx="0">
                        <c:v>2048</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1.1819999999999999</c:v>
                      </c:pt>
                      <c:pt idx="1">
                        <c:v>1.8240000000000001</c:v>
                      </c:pt>
                      <c:pt idx="2">
                        <c:v>1.2130000000000001</c:v>
                      </c:pt>
                      <c:pt idx="3">
                        <c:v>3.29</c:v>
                      </c:pt>
                      <c:pt idx="4">
                        <c:v>1.032</c:v>
                      </c:pt>
                      <c:pt idx="5">
                        <c:v>2.0659999999999998</c:v>
                      </c:pt>
                      <c:pt idx="6">
                        <c:v>2.6579999999999999</c:v>
                      </c:pt>
                      <c:pt idx="7">
                        <c:v>1.0429999999999999</c:v>
                      </c:pt>
                      <c:pt idx="8">
                        <c:v>0.746</c:v>
                      </c:pt>
                    </c:numCache>
                  </c:numRef>
                </c:val>
              </c15:ser>
            </c15:filteredBarSeries>
            <c15:filteredBarSeries>
              <c15:ser>
                <c:idx val="30"/>
                <c:order val="30"/>
                <c:tx>
                  <c:strRef>
                    <c:extLst xmlns:c15="http://schemas.microsoft.com/office/drawing/2012/chart">
                      <c:ext xmlns:c15="http://schemas.microsoft.com/office/drawing/2012/chart" uri="{02D57815-91ED-43cb-92C2-25804820EDAC}">
                        <c15:formulaRef>
                          <c15:sqref>Sheet1!$A$32</c15:sqref>
                        </c15:formulaRef>
                      </c:ext>
                    </c:extLst>
                    <c:strCache>
                      <c:ptCount val="1"/>
                      <c:pt idx="0">
                        <c:v>2049</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Sheet1!$B$32:$J$32</c15:sqref>
                        </c15:formulaRef>
                      </c:ext>
                    </c:extLst>
                    <c:numCache>
                      <c:formatCode>General</c:formatCode>
                      <c:ptCount val="9"/>
                      <c:pt idx="0">
                        <c:v>1.19</c:v>
                      </c:pt>
                      <c:pt idx="1">
                        <c:v>1.833</c:v>
                      </c:pt>
                      <c:pt idx="2">
                        <c:v>1.2190000000000001</c:v>
                      </c:pt>
                      <c:pt idx="3">
                        <c:v>3.3050000000000002</c:v>
                      </c:pt>
                      <c:pt idx="4">
                        <c:v>1.0389999999999999</c:v>
                      </c:pt>
                      <c:pt idx="5">
                        <c:v>2.077</c:v>
                      </c:pt>
                      <c:pt idx="6">
                        <c:v>2.6709999999999998</c:v>
                      </c:pt>
                      <c:pt idx="7">
                        <c:v>1.052</c:v>
                      </c:pt>
                      <c:pt idx="8">
                        <c:v>0.752</c:v>
                      </c:pt>
                    </c:numCache>
                  </c:numRef>
                </c:val>
              </c15:ser>
            </c15:filteredBarSeries>
          </c:ext>
        </c:extLst>
      </c:barChart>
      <c:catAx>
        <c:axId val="233702352"/>
        <c:scaling>
          <c:orientation val="minMax"/>
        </c:scaling>
        <c:delete val="1"/>
        <c:axPos val="b"/>
        <c:numFmt formatCode="General" sourceLinked="1"/>
        <c:majorTickMark val="none"/>
        <c:minorTickMark val="none"/>
        <c:tickLblPos val="nextTo"/>
        <c:crossAx val="233701264"/>
        <c:crosses val="autoZero"/>
        <c:auto val="1"/>
        <c:lblAlgn val="ctr"/>
        <c:lblOffset val="100"/>
        <c:noMultiLvlLbl val="0"/>
      </c:catAx>
      <c:valAx>
        <c:axId val="233701264"/>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02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19671577038537638"/>
          <c:w val="0.81904365827510994"/>
          <c:h val="0.66828314523279475"/>
        </c:manualLayout>
      </c:layout>
      <c:lineChart>
        <c:grouping val="standard"/>
        <c:varyColors val="0"/>
        <c:ser>
          <c:idx val="0"/>
          <c:order val="0"/>
          <c:tx>
            <c:strRef>
              <c:f>Sheet1!$G$2</c:f>
              <c:strCache>
                <c:ptCount val="1"/>
                <c:pt idx="0">
                  <c:v>electricity</c:v>
                </c:pt>
              </c:strCache>
            </c:strRef>
          </c:tx>
          <c:spPr>
            <a:ln w="28575" cap="rnd">
              <a:solidFill>
                <a:srgbClr val="786421"/>
              </a:solidFill>
              <a:round/>
            </a:ln>
            <a:effectLst/>
          </c:spPr>
          <c:marker>
            <c:symbol val="none"/>
          </c:marker>
          <c:cat>
            <c:numRef>
              <c:f>Sheet1!$F$3:$F$38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Sheet1!$G$3:$G$38</c:f>
              <c:numCache>
                <c:formatCode>General</c:formatCode>
                <c:ptCount val="36"/>
                <c:pt idx="4">
                  <c:v>1</c:v>
                </c:pt>
                <c:pt idx="5">
                  <c:v>0.97783415598151324</c:v>
                </c:pt>
                <c:pt idx="6">
                  <c:v>0.99212426305768897</c:v>
                </c:pt>
                <c:pt idx="7">
                  <c:v>0.98565797847798164</c:v>
                </c:pt>
                <c:pt idx="8">
                  <c:v>0.97766503221236456</c:v>
                </c:pt>
                <c:pt idx="9">
                  <c:v>0.97006886314236584</c:v>
                </c:pt>
                <c:pt idx="10">
                  <c:v>0.96216994090003638</c:v>
                </c:pt>
                <c:pt idx="11">
                  <c:v>0.95633506427690751</c:v>
                </c:pt>
                <c:pt idx="12">
                  <c:v>0.95183680703410933</c:v>
                </c:pt>
                <c:pt idx="13">
                  <c:v>0.94924790885631138</c:v>
                </c:pt>
                <c:pt idx="14">
                  <c:v>0.94843698385489117</c:v>
                </c:pt>
                <c:pt idx="15">
                  <c:v>0.94584868128490274</c:v>
                </c:pt>
                <c:pt idx="16">
                  <c:v>0.94449344982366801</c:v>
                </c:pt>
                <c:pt idx="17">
                  <c:v>0.94461719549881662</c:v>
                </c:pt>
                <c:pt idx="18">
                  <c:v>0.94527626175449908</c:v>
                </c:pt>
                <c:pt idx="19">
                  <c:v>0.94681140455147061</c:v>
                </c:pt>
                <c:pt idx="20">
                  <c:v>0.94924367647285091</c:v>
                </c:pt>
                <c:pt idx="21">
                  <c:v>0.9524058683401998</c:v>
                </c:pt>
                <c:pt idx="22">
                  <c:v>0.95596459551208557</c:v>
                </c:pt>
                <c:pt idx="23">
                  <c:v>0.95928687259286538</c:v>
                </c:pt>
                <c:pt idx="24">
                  <c:v>0.96274775753102126</c:v>
                </c:pt>
                <c:pt idx="25">
                  <c:v>0.96616644358316028</c:v>
                </c:pt>
                <c:pt idx="26">
                  <c:v>0.96972931024842679</c:v>
                </c:pt>
                <c:pt idx="27">
                  <c:v>0.973576564221588</c:v>
                </c:pt>
                <c:pt idx="28">
                  <c:v>0.97746793500478468</c:v>
                </c:pt>
                <c:pt idx="29">
                  <c:v>0.98116455928559509</c:v>
                </c:pt>
                <c:pt idx="30">
                  <c:v>0.98517829413682423</c:v>
                </c:pt>
                <c:pt idx="31">
                  <c:v>0.98959619638943686</c:v>
                </c:pt>
                <c:pt idx="32">
                  <c:v>0.99393120071155183</c:v>
                </c:pt>
                <c:pt idx="33">
                  <c:v>0.9984465760923299</c:v>
                </c:pt>
                <c:pt idx="34">
                  <c:v>1.0034496707424405</c:v>
                </c:pt>
                <c:pt idx="35">
                  <c:v>1.0085795609709243</c:v>
                </c:pt>
              </c:numCache>
            </c:numRef>
          </c:val>
          <c:smooth val="0"/>
        </c:ser>
        <c:ser>
          <c:idx val="1"/>
          <c:order val="1"/>
          <c:tx>
            <c:strRef>
              <c:f>Sheet1!$H$2</c:f>
              <c:strCache>
                <c:ptCount val="1"/>
                <c:pt idx="0">
                  <c:v>natural gas</c:v>
                </c:pt>
              </c:strCache>
            </c:strRef>
          </c:tx>
          <c:spPr>
            <a:ln w="28575" cap="rnd">
              <a:solidFill>
                <a:schemeClr val="accent1"/>
              </a:solidFill>
              <a:round/>
            </a:ln>
            <a:effectLst/>
          </c:spPr>
          <c:marker>
            <c:symbol val="none"/>
          </c:marker>
          <c:cat>
            <c:numRef>
              <c:f>Sheet1!$F$3:$F$38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Sheet1!$H$3:$H$38</c:f>
              <c:numCache>
                <c:formatCode>General</c:formatCode>
                <c:ptCount val="36"/>
                <c:pt idx="4">
                  <c:v>1</c:v>
                </c:pt>
                <c:pt idx="5">
                  <c:v>0.97352583301153162</c:v>
                </c:pt>
                <c:pt idx="6">
                  <c:v>0.95220000443594299</c:v>
                </c:pt>
                <c:pt idx="7">
                  <c:v>0.94367845258863714</c:v>
                </c:pt>
                <c:pt idx="8">
                  <c:v>0.93477997654379497</c:v>
                </c:pt>
                <c:pt idx="9">
                  <c:v>0.92613592121965216</c:v>
                </c:pt>
                <c:pt idx="10">
                  <c:v>0.91669985160384859</c:v>
                </c:pt>
                <c:pt idx="11">
                  <c:v>0.90665279525794773</c:v>
                </c:pt>
                <c:pt idx="12">
                  <c:v>0.89689478250916088</c:v>
                </c:pt>
                <c:pt idx="13">
                  <c:v>0.88777721944570775</c:v>
                </c:pt>
                <c:pt idx="14">
                  <c:v>0.8796990197886625</c:v>
                </c:pt>
                <c:pt idx="15">
                  <c:v>0.87142155719746361</c:v>
                </c:pt>
                <c:pt idx="16">
                  <c:v>0.86388312619527874</c:v>
                </c:pt>
                <c:pt idx="17">
                  <c:v>0.85678204627466492</c:v>
                </c:pt>
                <c:pt idx="18">
                  <c:v>0.84961431201447624</c:v>
                </c:pt>
                <c:pt idx="19">
                  <c:v>0.84242121624500499</c:v>
                </c:pt>
                <c:pt idx="20">
                  <c:v>0.83572949846405209</c:v>
                </c:pt>
                <c:pt idx="21">
                  <c:v>0.82961854066943197</c:v>
                </c:pt>
                <c:pt idx="22">
                  <c:v>0.82344331022374684</c:v>
                </c:pt>
                <c:pt idx="23">
                  <c:v>0.81742866911394318</c:v>
                </c:pt>
                <c:pt idx="24">
                  <c:v>0.81152719679463148</c:v>
                </c:pt>
                <c:pt idx="25">
                  <c:v>0.80593729741604792</c:v>
                </c:pt>
                <c:pt idx="26">
                  <c:v>0.80048660105597136</c:v>
                </c:pt>
                <c:pt idx="27">
                  <c:v>0.79501974138244058</c:v>
                </c:pt>
                <c:pt idx="28">
                  <c:v>0.78965743386890541</c:v>
                </c:pt>
                <c:pt idx="29">
                  <c:v>0.78438552996113264</c:v>
                </c:pt>
                <c:pt idx="30">
                  <c:v>0.77908472047846811</c:v>
                </c:pt>
                <c:pt idx="31">
                  <c:v>0.77376065629979618</c:v>
                </c:pt>
                <c:pt idx="32">
                  <c:v>0.76842870883763048</c:v>
                </c:pt>
                <c:pt idx="33">
                  <c:v>0.76317179714889283</c:v>
                </c:pt>
                <c:pt idx="34">
                  <c:v>0.75799465264636579</c:v>
                </c:pt>
                <c:pt idx="35">
                  <c:v>0.75284235593347282</c:v>
                </c:pt>
              </c:numCache>
            </c:numRef>
          </c:val>
          <c:smooth val="0"/>
        </c:ser>
        <c:ser>
          <c:idx val="2"/>
          <c:order val="2"/>
          <c:tx>
            <c:strRef>
              <c:f>Sheet1!$I$2</c:f>
              <c:strCache>
                <c:ptCount val="1"/>
                <c:pt idx="0">
                  <c:v>delivered energy</c:v>
                </c:pt>
              </c:strCache>
            </c:strRef>
          </c:tx>
          <c:spPr>
            <a:ln w="28575" cap="rnd">
              <a:solidFill>
                <a:schemeClr val="tx2"/>
              </a:solidFill>
              <a:round/>
            </a:ln>
            <a:effectLst/>
          </c:spPr>
          <c:marker>
            <c:symbol val="none"/>
          </c:marker>
          <c:cat>
            <c:numRef>
              <c:f>Sheet1!$F$3:$F$38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Sheet1!$I$3:$I$38</c:f>
              <c:numCache>
                <c:formatCode>General</c:formatCode>
                <c:ptCount val="36"/>
                <c:pt idx="4">
                  <c:v>1</c:v>
                </c:pt>
                <c:pt idx="5">
                  <c:v>0.97161063926309676</c:v>
                </c:pt>
                <c:pt idx="6">
                  <c:v>0.96263638472290181</c:v>
                </c:pt>
                <c:pt idx="7">
                  <c:v>0.95309478789353064</c:v>
                </c:pt>
                <c:pt idx="8">
                  <c:v>0.94289205169568491</c:v>
                </c:pt>
                <c:pt idx="9">
                  <c:v>0.93313924320433028</c:v>
                </c:pt>
                <c:pt idx="10">
                  <c:v>0.92291515277492697</c:v>
                </c:pt>
                <c:pt idx="11">
                  <c:v>0.91344211299028477</c:v>
                </c:pt>
                <c:pt idx="12">
                  <c:v>0.90475859077698395</c:v>
                </c:pt>
                <c:pt idx="13">
                  <c:v>0.89735182502381217</c:v>
                </c:pt>
                <c:pt idx="14">
                  <c:v>0.89130720241515915</c:v>
                </c:pt>
                <c:pt idx="15">
                  <c:v>0.88449074519254745</c:v>
                </c:pt>
                <c:pt idx="16">
                  <c:v>0.87860623135804583</c:v>
                </c:pt>
                <c:pt idx="17">
                  <c:v>0.87360473538725736</c:v>
                </c:pt>
                <c:pt idx="18">
                  <c:v>0.8689056373178442</c:v>
                </c:pt>
                <c:pt idx="19">
                  <c:v>0.86458046830828239</c:v>
                </c:pt>
                <c:pt idx="20">
                  <c:v>0.86089685936269533</c:v>
                </c:pt>
                <c:pt idx="21">
                  <c:v>0.8578252394319027</c:v>
                </c:pt>
                <c:pt idx="22">
                  <c:v>0.85493997038566905</c:v>
                </c:pt>
                <c:pt idx="23">
                  <c:v>0.85210857213539781</c:v>
                </c:pt>
                <c:pt idx="24">
                  <c:v>0.84945552934436808</c:v>
                </c:pt>
                <c:pt idx="25">
                  <c:v>0.84694926540598514</c:v>
                </c:pt>
                <c:pt idx="26">
                  <c:v>0.84464251207485186</c:v>
                </c:pt>
                <c:pt idx="27">
                  <c:v>0.84253835239525232</c:v>
                </c:pt>
                <c:pt idx="28">
                  <c:v>0.84054285209941493</c:v>
                </c:pt>
                <c:pt idx="29">
                  <c:v>0.83853659212611853</c:v>
                </c:pt>
                <c:pt idx="30">
                  <c:v>0.83672729445882799</c:v>
                </c:pt>
                <c:pt idx="31">
                  <c:v>0.83509290981138329</c:v>
                </c:pt>
                <c:pt idx="32">
                  <c:v>0.83345810455930813</c:v>
                </c:pt>
                <c:pt idx="33">
                  <c:v>0.83195939647842154</c:v>
                </c:pt>
                <c:pt idx="34">
                  <c:v>0.83072993645123905</c:v>
                </c:pt>
                <c:pt idx="35">
                  <c:v>0.82956535553355082</c:v>
                </c:pt>
              </c:numCache>
            </c:numRef>
          </c:val>
          <c:smooth val="0"/>
        </c:ser>
        <c:dLbls>
          <c:showLegendKey val="0"/>
          <c:showVal val="0"/>
          <c:showCatName val="0"/>
          <c:showSerName val="0"/>
          <c:showPercent val="0"/>
          <c:showBubbleSize val="0"/>
        </c:dLbls>
        <c:smooth val="0"/>
        <c:axId val="233700720"/>
        <c:axId val="233709424"/>
      </c:lineChart>
      <c:catAx>
        <c:axId val="2337007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09424"/>
        <c:crosses val="autoZero"/>
        <c:auto val="1"/>
        <c:lblAlgn val="ctr"/>
        <c:lblOffset val="100"/>
        <c:tickLblSkip val="5"/>
        <c:tickMarkSkip val="5"/>
        <c:noMultiLvlLbl val="0"/>
      </c:catAx>
      <c:valAx>
        <c:axId val="2337094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0072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09532857116765"/>
          <c:y val="0.15305459450576903"/>
          <c:w val="0.64717613314576972"/>
          <c:h val="0.72847323937138808"/>
        </c:manualLayout>
      </c:layout>
      <c:barChart>
        <c:barDir val="bar"/>
        <c:grouping val="clustered"/>
        <c:varyColors val="0"/>
        <c:ser>
          <c:idx val="32"/>
          <c:order val="0"/>
          <c:tx>
            <c:strRef>
              <c:f>Sheet1!$A$34</c:f>
              <c:strCache>
                <c:ptCount val="1"/>
                <c:pt idx="0">
                  <c:v>2050</c:v>
                </c:pt>
              </c:strCache>
            </c:strRef>
          </c:tx>
          <c:spPr>
            <a:solidFill>
              <a:srgbClr val="F4C019"/>
            </a:solidFill>
            <a:ln>
              <a:noFill/>
            </a:ln>
            <a:effectLst/>
          </c:spPr>
          <c:invertIfNegative val="0"/>
          <c:cat>
            <c:strRef>
              <c:f>Sheet1!$B$1:$J$1</c:f>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f>Sheet1!$B$34:$J$34</c:f>
              <c:numCache>
                <c:formatCode>General</c:formatCode>
                <c:ptCount val="9"/>
                <c:pt idx="0">
                  <c:v>117.46034521191829</c:v>
                </c:pt>
                <c:pt idx="1">
                  <c:v>776.84744594903452</c:v>
                </c:pt>
                <c:pt idx="2">
                  <c:v>372.4996690906072</c:v>
                </c:pt>
                <c:pt idx="3">
                  <c:v>610.13663757073527</c:v>
                </c:pt>
                <c:pt idx="4">
                  <c:v>769.42564531195524</c:v>
                </c:pt>
                <c:pt idx="5">
                  <c:v>1241.6420023634939</c:v>
                </c:pt>
                <c:pt idx="6">
                  <c:v>1061.7294767703411</c:v>
                </c:pt>
                <c:pt idx="7">
                  <c:v>2563.4919595847391</c:v>
                </c:pt>
                <c:pt idx="8">
                  <c:v>4469.5214377540306</c:v>
                </c:pt>
              </c:numCache>
            </c:numRef>
          </c:val>
        </c:ser>
        <c:ser>
          <c:idx val="1"/>
          <c:order val="1"/>
          <c:tx>
            <c:strRef>
              <c:f>Sheet1!$A$3</c:f>
              <c:strCache>
                <c:ptCount val="1"/>
                <c:pt idx="0">
                  <c:v>2019</c:v>
                </c:pt>
              </c:strCache>
            </c:strRef>
          </c:tx>
          <c:spPr>
            <a:solidFill>
              <a:srgbClr val="675005"/>
            </a:solidFill>
            <a:ln>
              <a:noFill/>
            </a:ln>
            <a:effectLst/>
          </c:spPr>
          <c:invertIfNegative val="0"/>
          <c:cat>
            <c:strRef>
              <c:f>Sheet1!$B$1:$J$1</c:f>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f>Sheet1!$B$3:$J$3</c:f>
              <c:numCache>
                <c:formatCode>General</c:formatCode>
                <c:ptCount val="9"/>
                <c:pt idx="0">
                  <c:v>130.69925527510921</c:v>
                </c:pt>
                <c:pt idx="1">
                  <c:v>654.73726850693458</c:v>
                </c:pt>
                <c:pt idx="2">
                  <c:v>620.60513726824081</c:v>
                </c:pt>
                <c:pt idx="3">
                  <c:v>716.01610261974929</c:v>
                </c:pt>
                <c:pt idx="4">
                  <c:v>880.52269822416577</c:v>
                </c:pt>
                <c:pt idx="5">
                  <c:v>1435.517647983515</c:v>
                </c:pt>
                <c:pt idx="6">
                  <c:v>1726.864788954505</c:v>
                </c:pt>
                <c:pt idx="7">
                  <c:v>1872.8849646641961</c:v>
                </c:pt>
                <c:pt idx="8">
                  <c:v>3842.9745161197998</c:v>
                </c:pt>
              </c:numCache>
            </c:numRef>
          </c:val>
        </c:ser>
        <c:dLbls>
          <c:showLegendKey val="0"/>
          <c:showVal val="0"/>
          <c:showCatName val="0"/>
          <c:showSerName val="0"/>
          <c:showPercent val="0"/>
          <c:showBubbleSize val="0"/>
        </c:dLbls>
        <c:gapWidth val="67"/>
        <c:axId val="233682768"/>
        <c:axId val="233705616"/>
        <c:extLst>
          <c:ext xmlns:c15="http://schemas.microsoft.com/office/drawing/2012/chart" uri="{02D57815-91ED-43cb-92C2-25804820EDAC}">
            <c15:filteredBarSeries>
              <c15:ser>
                <c:idx val="2"/>
                <c:order val="2"/>
                <c:tx>
                  <c:strRef>
                    <c:extLst>
                      <c:ext uri="{02D57815-91ED-43cb-92C2-25804820EDAC}">
                        <c15:formulaRef>
                          <c15:sqref>Sheet1!$A$4</c15:sqref>
                        </c15:formulaRef>
                      </c:ext>
                    </c:extLst>
                    <c:strCache>
                      <c:ptCount val="1"/>
                      <c:pt idx="0">
                        <c:v>2020</c:v>
                      </c:pt>
                    </c:strCache>
                  </c:strRef>
                </c:tx>
                <c:spPr>
                  <a:solidFill>
                    <a:schemeClr val="accent3"/>
                  </a:solidFill>
                  <a:ln>
                    <a:noFill/>
                  </a:ln>
                  <a:effectLst/>
                </c:spPr>
                <c:invertIfNegative val="0"/>
                <c:cat>
                  <c:strRef>
                    <c:extLst>
                      <c:ex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c:ext uri="{02D57815-91ED-43cb-92C2-25804820EDAC}">
                        <c15:formulaRef>
                          <c15:sqref>Sheet1!$B$4:$J$4</c15:sqref>
                        </c15:formulaRef>
                      </c:ext>
                    </c:extLst>
                    <c:numCache>
                      <c:formatCode>General</c:formatCode>
                      <c:ptCount val="9"/>
                      <c:pt idx="0">
                        <c:v>130.29235811190159</c:v>
                      </c:pt>
                      <c:pt idx="1">
                        <c:v>662.54650451567568</c:v>
                      </c:pt>
                      <c:pt idx="2">
                        <c:v>575.18151974728084</c:v>
                      </c:pt>
                      <c:pt idx="3">
                        <c:v>698.15392007717617</c:v>
                      </c:pt>
                      <c:pt idx="4">
                        <c:v>869.33109667929693</c:v>
                      </c:pt>
                      <c:pt idx="5">
                        <c:v>1435.653516485077</c:v>
                      </c:pt>
                      <c:pt idx="6">
                        <c:v>1684.498359648828</c:v>
                      </c:pt>
                      <c:pt idx="7">
                        <c:v>1672.520027944347</c:v>
                      </c:pt>
                      <c:pt idx="8">
                        <c:v>3889.2966207287109</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2021</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129.870426051588</c:v>
                      </c:pt>
                      <c:pt idx="1">
                        <c:v>667.7471307274601</c:v>
                      </c:pt>
                      <c:pt idx="2">
                        <c:v>551.82847987589435</c:v>
                      </c:pt>
                      <c:pt idx="3">
                        <c:v>678.90424404553664</c:v>
                      </c:pt>
                      <c:pt idx="4">
                        <c:v>858.01144424668041</c:v>
                      </c:pt>
                      <c:pt idx="5">
                        <c:v>1428.5340108380219</c:v>
                      </c:pt>
                      <c:pt idx="6">
                        <c:v>1622.7534408733859</c:v>
                      </c:pt>
                      <c:pt idx="7">
                        <c:v>1936.516447060957</c:v>
                      </c:pt>
                      <c:pt idx="8">
                        <c:v>3913.0865241765141</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2022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129.4354971392992</c:v>
                      </c:pt>
                      <c:pt idx="1">
                        <c:v>671.48659613875986</c:v>
                      </c:pt>
                      <c:pt idx="2">
                        <c:v>535.97916849012609</c:v>
                      </c:pt>
                      <c:pt idx="3">
                        <c:v>660.31709578890752</c:v>
                      </c:pt>
                      <c:pt idx="4">
                        <c:v>846.52454906812613</c:v>
                      </c:pt>
                      <c:pt idx="5">
                        <c:v>1419.1468081740761</c:v>
                      </c:pt>
                      <c:pt idx="6">
                        <c:v>1597.554623123887</c:v>
                      </c:pt>
                      <c:pt idx="7">
                        <c:v>1955.5109679528571</c:v>
                      </c:pt>
                      <c:pt idx="8">
                        <c:v>3894.472063472444</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2023</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128.9965325071534</c:v>
                      </c:pt>
                      <c:pt idx="1">
                        <c:v>674.51756395400912</c:v>
                      </c:pt>
                      <c:pt idx="2">
                        <c:v>523.0895205143853</c:v>
                      </c:pt>
                      <c:pt idx="3">
                        <c:v>643.58511944252109</c:v>
                      </c:pt>
                      <c:pt idx="4">
                        <c:v>834.89271604802775</c:v>
                      </c:pt>
                      <c:pt idx="5">
                        <c:v>1407.878302134787</c:v>
                      </c:pt>
                      <c:pt idx="6">
                        <c:v>1569.7147366185341</c:v>
                      </c:pt>
                      <c:pt idx="7">
                        <c:v>1963.191578093101</c:v>
                      </c:pt>
                      <c:pt idx="8">
                        <c:v>3869.5985251643501</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2024</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128.5545292980745</c:v>
                      </c:pt>
                      <c:pt idx="1">
                        <c:v>676.81682402331774</c:v>
                      </c:pt>
                      <c:pt idx="2">
                        <c:v>513.71622590047866</c:v>
                      </c:pt>
                      <c:pt idx="3">
                        <c:v>628.82757349430688</c:v>
                      </c:pt>
                      <c:pt idx="4">
                        <c:v>823.81937622537021</c:v>
                      </c:pt>
                      <c:pt idx="5">
                        <c:v>1394.329057839393</c:v>
                      </c:pt>
                      <c:pt idx="6">
                        <c:v>1540.939947210913</c:v>
                      </c:pt>
                      <c:pt idx="7">
                        <c:v>1969.2502231913229</c:v>
                      </c:pt>
                      <c:pt idx="8">
                        <c:v>3848.9621018074999</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2025</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128.10209255697069</c:v>
                      </c:pt>
                      <c:pt idx="1">
                        <c:v>678.385178448273</c:v>
                      </c:pt>
                      <c:pt idx="2">
                        <c:v>505.82409694633623</c:v>
                      </c:pt>
                      <c:pt idx="3">
                        <c:v>615.78798444426923</c:v>
                      </c:pt>
                      <c:pt idx="4">
                        <c:v>813.32550245653158</c:v>
                      </c:pt>
                      <c:pt idx="5">
                        <c:v>1378.2775850147191</c:v>
                      </c:pt>
                      <c:pt idx="6">
                        <c:v>1511.055769742979</c:v>
                      </c:pt>
                      <c:pt idx="7">
                        <c:v>1971.978198365902</c:v>
                      </c:pt>
                      <c:pt idx="8">
                        <c:v>3828.6337588631832</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2026</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127.64516315956141</c:v>
                      </c:pt>
                      <c:pt idx="1">
                        <c:v>679.39980786819308</c:v>
                      </c:pt>
                      <c:pt idx="2">
                        <c:v>498.04440484172392</c:v>
                      </c:pt>
                      <c:pt idx="3">
                        <c:v>604.76804051519719</c:v>
                      </c:pt>
                      <c:pt idx="4">
                        <c:v>803.41026945055421</c:v>
                      </c:pt>
                      <c:pt idx="5">
                        <c:v>1361.3045501991439</c:v>
                      </c:pt>
                      <c:pt idx="6">
                        <c:v>1481.319155143131</c:v>
                      </c:pt>
                      <c:pt idx="7">
                        <c:v>1974.976452030209</c:v>
                      </c:pt>
                      <c:pt idx="8">
                        <c:v>3831.1791908650789</c:v>
                      </c:pt>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2027</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127.1826225393297</c:v>
                      </c:pt>
                      <c:pt idx="1">
                        <c:v>680.59535409754039</c:v>
                      </c:pt>
                      <c:pt idx="2">
                        <c:v>491.86592391840958</c:v>
                      </c:pt>
                      <c:pt idx="3">
                        <c:v>596.48422164688611</c:v>
                      </c:pt>
                      <c:pt idx="4">
                        <c:v>794.0957947762405</c:v>
                      </c:pt>
                      <c:pt idx="5">
                        <c:v>1346.3510864629579</c:v>
                      </c:pt>
                      <c:pt idx="6">
                        <c:v>1454.2484136484479</c:v>
                      </c:pt>
                      <c:pt idx="7">
                        <c:v>1981.2195118799691</c:v>
                      </c:pt>
                      <c:pt idx="8">
                        <c:v>3836.561109783504</c:v>
                      </c:pt>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2028</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126.7061630253591</c:v>
                      </c:pt>
                      <c:pt idx="1">
                        <c:v>682.86922608207965</c:v>
                      </c:pt>
                      <c:pt idx="2">
                        <c:v>487.07785090639879</c:v>
                      </c:pt>
                      <c:pt idx="3">
                        <c:v>591.25577983353855</c:v>
                      </c:pt>
                      <c:pt idx="4">
                        <c:v>785.48488636376464</c:v>
                      </c:pt>
                      <c:pt idx="5">
                        <c:v>1334.1408254169969</c:v>
                      </c:pt>
                      <c:pt idx="6">
                        <c:v>1429.688535311486</c:v>
                      </c:pt>
                      <c:pt idx="7">
                        <c:v>1991.675223509242</c:v>
                      </c:pt>
                      <c:pt idx="8">
                        <c:v>3848.9473088950922</c:v>
                      </c:pt>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2029</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126.18555754849039</c:v>
                      </c:pt>
                      <c:pt idx="1">
                        <c:v>686.01757389074612</c:v>
                      </c:pt>
                      <c:pt idx="2">
                        <c:v>483.98379300620519</c:v>
                      </c:pt>
                      <c:pt idx="3">
                        <c:v>588.7150998299195</c:v>
                      </c:pt>
                      <c:pt idx="4">
                        <c:v>777.59209272362239</c:v>
                      </c:pt>
                      <c:pt idx="5">
                        <c:v>1324.1263392472781</c:v>
                      </c:pt>
                      <c:pt idx="6">
                        <c:v>1407.3670129390509</c:v>
                      </c:pt>
                      <c:pt idx="7">
                        <c:v>2006.7194190636719</c:v>
                      </c:pt>
                      <c:pt idx="8">
                        <c:v>3867.50445518991</c:v>
                      </c:pt>
                    </c:numCache>
                  </c:numRef>
                </c:val>
              </c15:ser>
            </c15:filteredBarSeries>
            <c15:filteredBarSeries>
              <c15:ser>
                <c:idx val="12"/>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2030</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125.61496015684141</c:v>
                      </c:pt>
                      <c:pt idx="1">
                        <c:v>689.41764695263703</c:v>
                      </c:pt>
                      <c:pt idx="2">
                        <c:v>453.25673015424258</c:v>
                      </c:pt>
                      <c:pt idx="3">
                        <c:v>587.66627448357326</c:v>
                      </c:pt>
                      <c:pt idx="4">
                        <c:v>770.48106544308473</c:v>
                      </c:pt>
                      <c:pt idx="5">
                        <c:v>1314.7123555928799</c:v>
                      </c:pt>
                      <c:pt idx="6">
                        <c:v>1386.088396092249</c:v>
                      </c:pt>
                      <c:pt idx="7">
                        <c:v>2023.7827677420721</c:v>
                      </c:pt>
                      <c:pt idx="8">
                        <c:v>3886.4399837225792</c:v>
                      </c:pt>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2031</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124.9830147173338</c:v>
                      </c:pt>
                      <c:pt idx="1">
                        <c:v>693.09477368092098</c:v>
                      </c:pt>
                      <c:pt idx="2">
                        <c:v>430.58215209581732</c:v>
                      </c:pt>
                      <c:pt idx="3">
                        <c:v>588.0097646672599</c:v>
                      </c:pt>
                      <c:pt idx="4">
                        <c:v>764.27523408899049</c:v>
                      </c:pt>
                      <c:pt idx="5">
                        <c:v>1306.507681423984</c:v>
                      </c:pt>
                      <c:pt idx="6">
                        <c:v>1365.4739692373389</c:v>
                      </c:pt>
                      <c:pt idx="7">
                        <c:v>2042.0735455045819</c:v>
                      </c:pt>
                      <c:pt idx="8">
                        <c:v>3906.3587806497349</c:v>
                      </c:pt>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Sheet1!$A$16</c15:sqref>
                        </c15:formulaRef>
                      </c:ext>
                    </c:extLst>
                    <c:strCache>
                      <c:ptCount val="1"/>
                      <c:pt idx="0">
                        <c:v>2032</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124.2923316028279</c:v>
                      </c:pt>
                      <c:pt idx="1">
                        <c:v>696.99837245502158</c:v>
                      </c:pt>
                      <c:pt idx="2">
                        <c:v>416.97561222685948</c:v>
                      </c:pt>
                      <c:pt idx="3">
                        <c:v>589.6217105823124</c:v>
                      </c:pt>
                      <c:pt idx="4">
                        <c:v>758.94584555404936</c:v>
                      </c:pt>
                      <c:pt idx="5">
                        <c:v>1299.555201212906</c:v>
                      </c:pt>
                      <c:pt idx="6">
                        <c:v>1345.819345837064</c:v>
                      </c:pt>
                      <c:pt idx="7">
                        <c:v>2062.546340887448</c:v>
                      </c:pt>
                      <c:pt idx="8">
                        <c:v>3928.074356094156</c:v>
                      </c:pt>
                    </c:numCache>
                  </c:numRef>
                </c:val>
              </c15:ser>
            </c15:filteredBarSeries>
            <c15:filteredBarSeries>
              <c15:ser>
                <c:idx val="15"/>
                <c:order val="15"/>
                <c:tx>
                  <c:strRef>
                    <c:extLst xmlns:c15="http://schemas.microsoft.com/office/drawing/2012/chart">
                      <c:ext xmlns:c15="http://schemas.microsoft.com/office/drawing/2012/chart" uri="{02D57815-91ED-43cb-92C2-25804820EDAC}">
                        <c15:formulaRef>
                          <c15:sqref>Sheet1!$A$17</c15:sqref>
                        </c15:formulaRef>
                      </c:ext>
                    </c:extLst>
                    <c:strCache>
                      <c:ptCount val="1"/>
                      <c:pt idx="0">
                        <c:v>2033</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123.65212373378149</c:v>
                      </c:pt>
                      <c:pt idx="1">
                        <c:v>700.8041090811189</c:v>
                      </c:pt>
                      <c:pt idx="2">
                        <c:v>411.65888921856111</c:v>
                      </c:pt>
                      <c:pt idx="3">
                        <c:v>591.79432839720357</c:v>
                      </c:pt>
                      <c:pt idx="4">
                        <c:v>754.5666739077418</c:v>
                      </c:pt>
                      <c:pt idx="5">
                        <c:v>1292.5340804082341</c:v>
                      </c:pt>
                      <c:pt idx="6">
                        <c:v>1326.1373478318581</c:v>
                      </c:pt>
                      <c:pt idx="7">
                        <c:v>2082.4261281668041</c:v>
                      </c:pt>
                      <c:pt idx="8">
                        <c:v>3947.085684827508</c:v>
                      </c:pt>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Sheet1!$A$18</c15:sqref>
                        </c15:formulaRef>
                      </c:ext>
                    </c:extLst>
                    <c:strCache>
                      <c:ptCount val="1"/>
                      <c:pt idx="0">
                        <c:v>2034</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123.09383777957819</c:v>
                      </c:pt>
                      <c:pt idx="1">
                        <c:v>704.93662890557141</c:v>
                      </c:pt>
                      <c:pt idx="2">
                        <c:v>408.24869107558402</c:v>
                      </c:pt>
                      <c:pt idx="3">
                        <c:v>594.38623386895779</c:v>
                      </c:pt>
                      <c:pt idx="4">
                        <c:v>751.12411759875636</c:v>
                      </c:pt>
                      <c:pt idx="5">
                        <c:v>1285.8550966919049</c:v>
                      </c:pt>
                      <c:pt idx="6">
                        <c:v>1306.258596855409</c:v>
                      </c:pt>
                      <c:pt idx="7">
                        <c:v>2102.652497874562</c:v>
                      </c:pt>
                      <c:pt idx="8">
                        <c:v>3972.342423820653</c:v>
                      </c:pt>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Sheet1!$A$19</c15:sqref>
                        </c15:formulaRef>
                      </c:ext>
                    </c:extLst>
                    <c:strCache>
                      <c:ptCount val="1"/>
                      <c:pt idx="0">
                        <c:v>2035</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122.61543376860701</c:v>
                      </c:pt>
                      <c:pt idx="1">
                        <c:v>709.7051302317908</c:v>
                      </c:pt>
                      <c:pt idx="2">
                        <c:v>407.11586972860198</c:v>
                      </c:pt>
                      <c:pt idx="3">
                        <c:v>597.90702843937197</c:v>
                      </c:pt>
                      <c:pt idx="4">
                        <c:v>748.58437124898455</c:v>
                      </c:pt>
                      <c:pt idx="5">
                        <c:v>1280.960252561576</c:v>
                      </c:pt>
                      <c:pt idx="6">
                        <c:v>1288.3633161641731</c:v>
                      </c:pt>
                      <c:pt idx="7">
                        <c:v>2125.9752286459302</c:v>
                      </c:pt>
                      <c:pt idx="8">
                        <c:v>3996.5688843587868</c:v>
                      </c:pt>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Sheet1!$A$20</c15:sqref>
                        </c15:formulaRef>
                      </c:ext>
                    </c:extLst>
                    <c:strCache>
                      <c:ptCount val="1"/>
                      <c:pt idx="0">
                        <c:v>2036</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122.2302336425664</c:v>
                      </c:pt>
                      <c:pt idx="1">
                        <c:v>714.87408974638663</c:v>
                      </c:pt>
                      <c:pt idx="2">
                        <c:v>406.99735498252431</c:v>
                      </c:pt>
                      <c:pt idx="3">
                        <c:v>601.8288373637173</c:v>
                      </c:pt>
                      <c:pt idx="4">
                        <c:v>746.89180509954326</c:v>
                      </c:pt>
                      <c:pt idx="5">
                        <c:v>1277.1200835889331</c:v>
                      </c:pt>
                      <c:pt idx="6">
                        <c:v>1271.1399260774449</c:v>
                      </c:pt>
                      <c:pt idx="7">
                        <c:v>2151.923598989787</c:v>
                      </c:pt>
                      <c:pt idx="8">
                        <c:v>4022.3590255631598</c:v>
                      </c:pt>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Sheet1!$A$21</c15:sqref>
                        </c15:formulaRef>
                      </c:ext>
                    </c:extLst>
                    <c:strCache>
                      <c:ptCount val="1"/>
                      <c:pt idx="0">
                        <c:v>2037</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121.94610190453351</c:v>
                      </c:pt>
                      <c:pt idx="1">
                        <c:v>719.95481851689215</c:v>
                      </c:pt>
                      <c:pt idx="2">
                        <c:v>407.22553494436011</c:v>
                      </c:pt>
                      <c:pt idx="3">
                        <c:v>605.93669824228277</c:v>
                      </c:pt>
                      <c:pt idx="4">
                        <c:v>745.9608528708909</c:v>
                      </c:pt>
                      <c:pt idx="5">
                        <c:v>1273.9401490316629</c:v>
                      </c:pt>
                      <c:pt idx="6">
                        <c:v>1254.364082824877</c:v>
                      </c:pt>
                      <c:pt idx="7">
                        <c:v>2179.652975189163</c:v>
                      </c:pt>
                      <c:pt idx="8">
                        <c:v>4048.6643469560868</c:v>
                      </c:pt>
                    </c:numCache>
                  </c:numRef>
                </c:val>
              </c15:ser>
            </c15:filteredBarSeries>
            <c15:filteredBarSeries>
              <c15:ser>
                <c:idx val="20"/>
                <c:order val="20"/>
                <c:tx>
                  <c:strRef>
                    <c:extLst xmlns:c15="http://schemas.microsoft.com/office/drawing/2012/chart">
                      <c:ext xmlns:c15="http://schemas.microsoft.com/office/drawing/2012/chart" uri="{02D57815-91ED-43cb-92C2-25804820EDAC}">
                        <c15:formulaRef>
                          <c15:sqref>Sheet1!$A$22</c15:sqref>
                        </c15:formulaRef>
                      </c:ext>
                    </c:extLst>
                    <c:strCache>
                      <c:ptCount val="1"/>
                      <c:pt idx="0">
                        <c:v>2038</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121.6503131193475</c:v>
                      </c:pt>
                      <c:pt idx="1">
                        <c:v>724.57223930677287</c:v>
                      </c:pt>
                      <c:pt idx="2">
                        <c:v>407.3379582848533</c:v>
                      </c:pt>
                      <c:pt idx="3">
                        <c:v>609.55163540410615</c:v>
                      </c:pt>
                      <c:pt idx="4">
                        <c:v>745.76574877017833</c:v>
                      </c:pt>
                      <c:pt idx="5">
                        <c:v>1270.413986140825</c:v>
                      </c:pt>
                      <c:pt idx="6">
                        <c:v>1237.6578326029289</c:v>
                      </c:pt>
                      <c:pt idx="7">
                        <c:v>2206.7984279108059</c:v>
                      </c:pt>
                      <c:pt idx="8">
                        <c:v>4073.3688028335482</c:v>
                      </c:pt>
                    </c:numCache>
                  </c:numRef>
                </c:val>
              </c15:ser>
            </c15:filteredBarSeries>
            <c15:filteredBarSeries>
              <c15:ser>
                <c:idx val="21"/>
                <c:order val="21"/>
                <c:tx>
                  <c:strRef>
                    <c:extLst xmlns:c15="http://schemas.microsoft.com/office/drawing/2012/chart">
                      <c:ext xmlns:c15="http://schemas.microsoft.com/office/drawing/2012/chart" uri="{02D57815-91ED-43cb-92C2-25804820EDAC}">
                        <c15:formulaRef>
                          <c15:sqref>Sheet1!$A$23</c15:sqref>
                        </c15:formulaRef>
                      </c:ext>
                    </c:extLst>
                    <c:strCache>
                      <c:ptCount val="1"/>
                      <c:pt idx="0">
                        <c:v>2039</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121.34565237070331</c:v>
                      </c:pt>
                      <c:pt idx="1">
                        <c:v>729.15048346745675</c:v>
                      </c:pt>
                      <c:pt idx="2">
                        <c:v>407.61871042100881</c:v>
                      </c:pt>
                      <c:pt idx="3">
                        <c:v>612.82095751096051</c:v>
                      </c:pt>
                      <c:pt idx="4">
                        <c:v>746.22118302157719</c:v>
                      </c:pt>
                      <c:pt idx="5">
                        <c:v>1266.6973763616299</c:v>
                      </c:pt>
                      <c:pt idx="6">
                        <c:v>1220.891714078155</c:v>
                      </c:pt>
                      <c:pt idx="7">
                        <c:v>2233.9197818017019</c:v>
                      </c:pt>
                      <c:pt idx="8">
                        <c:v>4099.5692445666928</c:v>
                      </c:pt>
                    </c:numCache>
                  </c:numRef>
                </c:val>
              </c15:ser>
            </c15:filteredBarSeries>
            <c15:filteredBarSeries>
              <c15:ser>
                <c:idx val="22"/>
                <c:order val="22"/>
                <c:tx>
                  <c:strRef>
                    <c:extLst xmlns:c15="http://schemas.microsoft.com/office/drawing/2012/chart">
                      <c:ext xmlns:c15="http://schemas.microsoft.com/office/drawing/2012/chart" uri="{02D57815-91ED-43cb-92C2-25804820EDAC}">
                        <c15:formulaRef>
                          <c15:sqref>Sheet1!$A$24</c15:sqref>
                        </c15:formulaRef>
                      </c:ext>
                    </c:extLst>
                    <c:strCache>
                      <c:ptCount val="1"/>
                      <c:pt idx="0">
                        <c:v>2040</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121.03092539255179</c:v>
                      </c:pt>
                      <c:pt idx="1">
                        <c:v>733.850246992498</c:v>
                      </c:pt>
                      <c:pt idx="2">
                        <c:v>401.47811302751398</c:v>
                      </c:pt>
                      <c:pt idx="3">
                        <c:v>615.69064889792924</c:v>
                      </c:pt>
                      <c:pt idx="4">
                        <c:v>747.3365257278989</c:v>
                      </c:pt>
                      <c:pt idx="5">
                        <c:v>1263.345612976379</c:v>
                      </c:pt>
                      <c:pt idx="6">
                        <c:v>1205.0188440451329</c:v>
                      </c:pt>
                      <c:pt idx="7">
                        <c:v>2262.0747365929319</c:v>
                      </c:pt>
                      <c:pt idx="8">
                        <c:v>4129.0262517041829</c:v>
                      </c:pt>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Sheet1!$A$25</c15:sqref>
                        </c15:formulaRef>
                      </c:ext>
                    </c:extLst>
                    <c:strCache>
                      <c:ptCount val="1"/>
                      <c:pt idx="0">
                        <c:v>2041</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120.7030391569176</c:v>
                      </c:pt>
                      <c:pt idx="1">
                        <c:v>738.43344641986744</c:v>
                      </c:pt>
                      <c:pt idx="2">
                        <c:v>396.62116396785382</c:v>
                      </c:pt>
                      <c:pt idx="3">
                        <c:v>617.45879253400074</c:v>
                      </c:pt>
                      <c:pt idx="4">
                        <c:v>749.11130045168079</c:v>
                      </c:pt>
                      <c:pt idx="5">
                        <c:v>1259.952823912861</c:v>
                      </c:pt>
                      <c:pt idx="6">
                        <c:v>1189.545193393074</c:v>
                      </c:pt>
                      <c:pt idx="7">
                        <c:v>2291.087214606624</c:v>
                      </c:pt>
                      <c:pt idx="8">
                        <c:v>4158.2687169264254</c:v>
                      </c:pt>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Sheet1!$A$26</c15:sqref>
                        </c15:formulaRef>
                      </c:ext>
                    </c:extLst>
                    <c:strCache>
                      <c:ptCount val="1"/>
                      <c:pt idx="0">
                        <c:v>2042</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120.36739334813289</c:v>
                      </c:pt>
                      <c:pt idx="1">
                        <c:v>743.01566328789988</c:v>
                      </c:pt>
                      <c:pt idx="2">
                        <c:v>392.87535539209063</c:v>
                      </c:pt>
                      <c:pt idx="3">
                        <c:v>618.12673515404049</c:v>
                      </c:pt>
                      <c:pt idx="4">
                        <c:v>751.48668060588352</c:v>
                      </c:pt>
                      <c:pt idx="5">
                        <c:v>1257.0352209922439</c:v>
                      </c:pt>
                      <c:pt idx="6">
                        <c:v>1174.385280282469</c:v>
                      </c:pt>
                      <c:pt idx="7">
                        <c:v>2320.8750973560791</c:v>
                      </c:pt>
                      <c:pt idx="8">
                        <c:v>4188.7228060548678</c:v>
                      </c:pt>
                    </c:numCache>
                  </c:numRef>
                </c:val>
              </c15:ser>
            </c15:filteredBarSeries>
            <c15:filteredBarSeries>
              <c15:ser>
                <c:idx val="25"/>
                <c:order val="25"/>
                <c:tx>
                  <c:strRef>
                    <c:extLst xmlns:c15="http://schemas.microsoft.com/office/drawing/2012/chart">
                      <c:ext xmlns:c15="http://schemas.microsoft.com/office/drawing/2012/chart" uri="{02D57815-91ED-43cb-92C2-25804820EDAC}">
                        <c15:formulaRef>
                          <c15:sqref>Sheet1!$A$27</c15:sqref>
                        </c15:formulaRef>
                      </c:ext>
                    </c:extLst>
                    <c:strCache>
                      <c:ptCount val="1"/>
                      <c:pt idx="0">
                        <c:v>2043</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120.01800853961809</c:v>
                      </c:pt>
                      <c:pt idx="1">
                        <c:v>747.38601668328329</c:v>
                      </c:pt>
                      <c:pt idx="2">
                        <c:v>389.96298873229961</c:v>
                      </c:pt>
                      <c:pt idx="3">
                        <c:v>618.08077535436666</c:v>
                      </c:pt>
                      <c:pt idx="4">
                        <c:v>753.88057038378088</c:v>
                      </c:pt>
                      <c:pt idx="5">
                        <c:v>1254.0115995312131</c:v>
                      </c:pt>
                      <c:pt idx="6">
                        <c:v>1159.6274453645899</c:v>
                      </c:pt>
                      <c:pt idx="7">
                        <c:v>2349.6258007595702</c:v>
                      </c:pt>
                      <c:pt idx="8">
                        <c:v>4220.5297122133761</c:v>
                      </c:pt>
                    </c:numCache>
                  </c:numRef>
                </c:val>
              </c15:ser>
            </c15:filteredBarSeries>
            <c15:filteredBarSeries>
              <c15:ser>
                <c:idx val="26"/>
                <c:order val="26"/>
                <c:tx>
                  <c:strRef>
                    <c:extLst xmlns:c15="http://schemas.microsoft.com/office/drawing/2012/chart">
                      <c:ext xmlns:c15="http://schemas.microsoft.com/office/drawing/2012/chart" uri="{02D57815-91ED-43cb-92C2-25804820EDAC}">
                        <c15:formulaRef>
                          <c15:sqref>Sheet1!$A$28</c15:sqref>
                        </c15:formulaRef>
                      </c:ext>
                    </c:extLst>
                    <c:strCache>
                      <c:ptCount val="1"/>
                      <c:pt idx="0">
                        <c:v>2044</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119.65711945675081</c:v>
                      </c:pt>
                      <c:pt idx="1">
                        <c:v>751.54093891692594</c:v>
                      </c:pt>
                      <c:pt idx="2">
                        <c:v>387.07499311839371</c:v>
                      </c:pt>
                      <c:pt idx="3">
                        <c:v>617.63882483900602</c:v>
                      </c:pt>
                      <c:pt idx="4">
                        <c:v>756.28787818886792</c:v>
                      </c:pt>
                      <c:pt idx="5">
                        <c:v>1250.869664022191</c:v>
                      </c:pt>
                      <c:pt idx="6">
                        <c:v>1144.250442442579</c:v>
                      </c:pt>
                      <c:pt idx="7">
                        <c:v>2377.7592150579708</c:v>
                      </c:pt>
                      <c:pt idx="8">
                        <c:v>4251.9627780038954</c:v>
                      </c:pt>
                    </c:numCache>
                  </c:numRef>
                </c:val>
              </c15:ser>
            </c15:filteredBarSeries>
            <c15:filteredBarSeries>
              <c15:ser>
                <c:idx val="27"/>
                <c:order val="27"/>
                <c:tx>
                  <c:strRef>
                    <c:extLst xmlns:c15="http://schemas.microsoft.com/office/drawing/2012/chart">
                      <c:ext xmlns:c15="http://schemas.microsoft.com/office/drawing/2012/chart" uri="{02D57815-91ED-43cb-92C2-25804820EDAC}">
                        <c15:formulaRef>
                          <c15:sqref>Sheet1!$A$29</c15:sqref>
                        </c15:formulaRef>
                      </c:ext>
                    </c:extLst>
                    <c:strCache>
                      <c:ptCount val="1"/>
                      <c:pt idx="0">
                        <c:v>2045</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119.2875091928512</c:v>
                      </c:pt>
                      <c:pt idx="1">
                        <c:v>755.65647461235301</c:v>
                      </c:pt>
                      <c:pt idx="2">
                        <c:v>384.26955927218489</c:v>
                      </c:pt>
                      <c:pt idx="3">
                        <c:v>616.95881062526826</c:v>
                      </c:pt>
                      <c:pt idx="4">
                        <c:v>758.6969696496692</c:v>
                      </c:pt>
                      <c:pt idx="5">
                        <c:v>1248.0463697060441</c:v>
                      </c:pt>
                      <c:pt idx="6">
                        <c:v>1129.5522137264811</c:v>
                      </c:pt>
                      <c:pt idx="7">
                        <c:v>2407.1914890245462</c:v>
                      </c:pt>
                      <c:pt idx="8">
                        <c:v>4285.0689290835116</c:v>
                      </c:pt>
                    </c:numCache>
                  </c:numRef>
                </c:val>
              </c15:ser>
            </c15:filteredBarSeries>
            <c15:filteredBarSeries>
              <c15:ser>
                <c:idx val="28"/>
                <c:order val="28"/>
                <c:tx>
                  <c:strRef>
                    <c:extLst xmlns:c15="http://schemas.microsoft.com/office/drawing/2012/chart">
                      <c:ext xmlns:c15="http://schemas.microsoft.com/office/drawing/2012/chart" uri="{02D57815-91ED-43cb-92C2-25804820EDAC}">
                        <c15:formulaRef>
                          <c15:sqref>Sheet1!$A$30</c15:sqref>
                        </c15:formulaRef>
                      </c:ext>
                    </c:extLst>
                    <c:strCache>
                      <c:ptCount val="1"/>
                      <c:pt idx="0">
                        <c:v>2046</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118.9116259128764</c:v>
                      </c:pt>
                      <c:pt idx="1">
                        <c:v>759.88204934259352</c:v>
                      </c:pt>
                      <c:pt idx="2">
                        <c:v>381.62412601063318</c:v>
                      </c:pt>
                      <c:pt idx="3">
                        <c:v>616.13073887813528</c:v>
                      </c:pt>
                      <c:pt idx="4">
                        <c:v>761.08603471784886</c:v>
                      </c:pt>
                      <c:pt idx="5">
                        <c:v>1245.90802211251</c:v>
                      </c:pt>
                      <c:pt idx="6">
                        <c:v>1114.937956051921</c:v>
                      </c:pt>
                      <c:pt idx="7">
                        <c:v>2438.318203494332</c:v>
                      </c:pt>
                      <c:pt idx="8">
                        <c:v>4320.4178803258519</c:v>
                      </c:pt>
                    </c:numCache>
                  </c:numRef>
                </c:val>
              </c15:ser>
            </c15:filteredBarSeries>
            <c15:filteredBarSeries>
              <c15:ser>
                <c:idx val="29"/>
                <c:order val="29"/>
                <c:tx>
                  <c:strRef>
                    <c:extLst xmlns:c15="http://schemas.microsoft.com/office/drawing/2012/chart">
                      <c:ext xmlns:c15="http://schemas.microsoft.com/office/drawing/2012/chart" uri="{02D57815-91ED-43cb-92C2-25804820EDAC}">
                        <c15:formulaRef>
                          <c15:sqref>Sheet1!$A$31</c15:sqref>
                        </c15:formulaRef>
                      </c:ext>
                    </c:extLst>
                    <c:strCache>
                      <c:ptCount val="1"/>
                      <c:pt idx="0">
                        <c:v>2047</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118.5363758783303</c:v>
                      </c:pt>
                      <c:pt idx="1">
                        <c:v>763.9656591190361</c:v>
                      </c:pt>
                      <c:pt idx="2">
                        <c:v>379.00632931117428</c:v>
                      </c:pt>
                      <c:pt idx="3">
                        <c:v>614.89423067577252</c:v>
                      </c:pt>
                      <c:pt idx="4">
                        <c:v>763.41122306035879</c:v>
                      </c:pt>
                      <c:pt idx="5">
                        <c:v>1243.932741248469</c:v>
                      </c:pt>
                      <c:pt idx="6">
                        <c:v>1100.9868045201481</c:v>
                      </c:pt>
                      <c:pt idx="7">
                        <c:v>2468.419151105551</c:v>
                      </c:pt>
                      <c:pt idx="8">
                        <c:v>4355.5675382937843</c:v>
                      </c:pt>
                    </c:numCache>
                  </c:numRef>
                </c:val>
              </c15:ser>
            </c15:filteredBarSeries>
            <c15:filteredBarSeries>
              <c15:ser>
                <c:idx val="30"/>
                <c:order val="30"/>
                <c:tx>
                  <c:strRef>
                    <c:extLst xmlns:c15="http://schemas.microsoft.com/office/drawing/2012/chart">
                      <c:ext xmlns:c15="http://schemas.microsoft.com/office/drawing/2012/chart" uri="{02D57815-91ED-43cb-92C2-25804820EDAC}">
                        <c15:formulaRef>
                          <c15:sqref>Sheet1!$A$32</c15:sqref>
                        </c15:formulaRef>
                      </c:ext>
                    </c:extLst>
                    <c:strCache>
                      <c:ptCount val="1"/>
                      <c:pt idx="0">
                        <c:v>2048</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Sheet1!$B$32:$J$32</c15:sqref>
                        </c15:formulaRef>
                      </c:ext>
                    </c:extLst>
                    <c:numCache>
                      <c:formatCode>General</c:formatCode>
                      <c:ptCount val="9"/>
                      <c:pt idx="0">
                        <c:v>118.16585808861289</c:v>
                      </c:pt>
                      <c:pt idx="1">
                        <c:v>768.0811405075558</c:v>
                      </c:pt>
                      <c:pt idx="2">
                        <c:v>376.57314308154309</c:v>
                      </c:pt>
                      <c:pt idx="3">
                        <c:v>613.4602708504691</c:v>
                      </c:pt>
                      <c:pt idx="4">
                        <c:v>765.57362052737972</c:v>
                      </c:pt>
                      <c:pt idx="5">
                        <c:v>1242.4496047703519</c:v>
                      </c:pt>
                      <c:pt idx="6">
                        <c:v>1087.0099114063839</c:v>
                      </c:pt>
                      <c:pt idx="7">
                        <c:v>2499.1479672130731</c:v>
                      </c:pt>
                      <c:pt idx="8">
                        <c:v>4391.9049096435674</c:v>
                      </c:pt>
                    </c:numCache>
                  </c:numRef>
                </c:val>
              </c15:ser>
            </c15:filteredBarSeries>
            <c15:filteredBarSeries>
              <c15:ser>
                <c:idx val="31"/>
                <c:order val="31"/>
                <c:tx>
                  <c:strRef>
                    <c:extLst xmlns:c15="http://schemas.microsoft.com/office/drawing/2012/chart">
                      <c:ext xmlns:c15="http://schemas.microsoft.com/office/drawing/2012/chart" uri="{02D57815-91ED-43cb-92C2-25804820EDAC}">
                        <c15:formulaRef>
                          <c15:sqref>Sheet1!$A$33</c15:sqref>
                        </c15:formulaRef>
                      </c:ext>
                    </c:extLst>
                    <c:strCache>
                      <c:ptCount val="1"/>
                      <c:pt idx="0">
                        <c:v>2049</c:v>
                      </c:pt>
                    </c:strCache>
                  </c:strRef>
                </c:tx>
                <c:spPr>
                  <a:solidFill>
                    <a:schemeClr val="accent2">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laundry and dishwashing</c:v>
                      </c:pt>
                      <c:pt idx="2">
                        <c:v>lighting</c:v>
                      </c:pt>
                      <c:pt idx="3">
                        <c:v>TVs and PCs</c:v>
                      </c:pt>
                      <c:pt idx="4">
                        <c:v>refrigeration and freezing</c:v>
                      </c:pt>
                      <c:pt idx="5">
                        <c:v>water heating</c:v>
                      </c:pt>
                      <c:pt idx="6">
                        <c:v>space heating</c:v>
                      </c:pt>
                      <c:pt idx="7">
                        <c:v>space cooling</c:v>
                      </c:pt>
                      <c:pt idx="8">
                        <c:v>other uses</c:v>
                      </c:pt>
                    </c:strCache>
                  </c:strRef>
                </c:cat>
                <c:val>
                  <c:numRef>
                    <c:extLst xmlns:c15="http://schemas.microsoft.com/office/drawing/2012/chart">
                      <c:ext xmlns:c15="http://schemas.microsoft.com/office/drawing/2012/chart" uri="{02D57815-91ED-43cb-92C2-25804820EDAC}">
                        <c15:formulaRef>
                          <c15:sqref>Sheet1!$B$33:$J$33</c15:sqref>
                        </c15:formulaRef>
                      </c:ext>
                    </c:extLst>
                    <c:numCache>
                      <c:formatCode>General</c:formatCode>
                      <c:ptCount val="9"/>
                      <c:pt idx="0">
                        <c:v>117.80513835606649</c:v>
                      </c:pt>
                      <c:pt idx="1">
                        <c:v>772.43042669227748</c:v>
                      </c:pt>
                      <c:pt idx="2">
                        <c:v>374.43246581431748</c:v>
                      </c:pt>
                      <c:pt idx="3">
                        <c:v>611.91498608083896</c:v>
                      </c:pt>
                      <c:pt idx="4">
                        <c:v>767.57721400790808</c:v>
                      </c:pt>
                      <c:pt idx="5">
                        <c:v>1241.837624916903</c:v>
                      </c:pt>
                      <c:pt idx="6">
                        <c:v>1074.365235913561</c:v>
                      </c:pt>
                      <c:pt idx="7">
                        <c:v>2531.2022133809442</c:v>
                      </c:pt>
                      <c:pt idx="8">
                        <c:v>4430.2419998124933</c:v>
                      </c:pt>
                    </c:numCache>
                  </c:numRef>
                </c:val>
              </c15:ser>
            </c15:filteredBarSeries>
          </c:ext>
        </c:extLst>
      </c:barChart>
      <c:catAx>
        <c:axId val="23368276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just">
              <a:defRPr sz="1200" b="0" i="0" u="none" strike="noStrike" kern="1200" baseline="0">
                <a:solidFill>
                  <a:schemeClr val="tx1"/>
                </a:solidFill>
                <a:latin typeface="+mn-lt"/>
                <a:ea typeface="+mn-ea"/>
                <a:cs typeface="+mn-cs"/>
              </a:defRPr>
            </a:pPr>
            <a:endParaRPr lang="en-US"/>
          </a:p>
        </c:txPr>
        <c:crossAx val="233705616"/>
        <c:crosses val="autoZero"/>
        <c:auto val="1"/>
        <c:lblAlgn val="ctr"/>
        <c:lblOffset val="100"/>
        <c:noMultiLvlLbl val="0"/>
      </c:catAx>
      <c:valAx>
        <c:axId val="233705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3682768"/>
        <c:crosses val="autoZero"/>
        <c:crossBetween val="between"/>
        <c:majorUnit val="1000"/>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3836364605028E-2"/>
          <c:y val="0.26800666950699298"/>
          <c:w val="0.81555634350295758"/>
          <c:h val="0.65322768252830277"/>
        </c:manualLayout>
      </c:layout>
      <c:barChart>
        <c:barDir val="col"/>
        <c:grouping val="clustered"/>
        <c:varyColors val="0"/>
        <c:ser>
          <c:idx val="7"/>
          <c:order val="3"/>
          <c:tx>
            <c:strRef>
              <c:f>'Main Graph (2)'!$G$4</c:f>
              <c:strCache>
                <c:ptCount val="1"/>
                <c:pt idx="0">
                  <c:v>Divider</c:v>
                </c:pt>
              </c:strCache>
            </c:strRef>
          </c:tx>
          <c:spPr>
            <a:solidFill>
              <a:schemeClr val="bg1"/>
            </a:solidFill>
            <a:ln w="146050">
              <a:solidFill>
                <a:schemeClr val="bg1"/>
              </a:solidFill>
            </a:ln>
            <a:effectLst/>
          </c:spPr>
          <c:invertIfNegative val="0"/>
          <c:dPt>
            <c:idx val="38"/>
            <c:invertIfNegative val="0"/>
            <c:bubble3D val="0"/>
            <c:spPr>
              <a:solidFill>
                <a:sysClr val="window" lastClr="FFFFFF"/>
              </a:solidFill>
              <a:ln w="9525">
                <a:solidFill>
                  <a:schemeClr val="bg1"/>
                </a:solidFill>
              </a:ln>
              <a:effectLst/>
            </c:spPr>
          </c:dPt>
          <c:dPt>
            <c:idx val="77"/>
            <c:invertIfNegative val="0"/>
            <c:bubble3D val="0"/>
            <c:spPr>
              <a:solidFill>
                <a:schemeClr val="bg1"/>
              </a:solidFill>
              <a:ln w="9525">
                <a:solidFill>
                  <a:schemeClr val="bg1"/>
                </a:solidFill>
              </a:ln>
              <a:effectLst/>
            </c:spPr>
          </c:dPt>
          <c:dPt>
            <c:idx val="116"/>
            <c:invertIfNegative val="0"/>
            <c:bubble3D val="0"/>
            <c:spPr>
              <a:solidFill>
                <a:schemeClr val="bg1"/>
              </a:solidFill>
              <a:ln w="9525">
                <a:solidFill>
                  <a:schemeClr val="bg1"/>
                </a:solidFill>
              </a:ln>
              <a:effectLst/>
            </c:spPr>
          </c:dPt>
          <c:dPt>
            <c:idx val="155"/>
            <c:invertIfNegative val="0"/>
            <c:bubble3D val="0"/>
            <c:spPr>
              <a:solidFill>
                <a:schemeClr val="bg1"/>
              </a:solidFill>
              <a:ln w="9525">
                <a:solidFill>
                  <a:schemeClr val="bg1"/>
                </a:solidFill>
              </a:ln>
              <a:effectLst/>
            </c:spPr>
          </c:dPt>
          <c:val>
            <c:numRef>
              <c:f>'Main Graph (2)'!$G$5:$G$112</c:f>
              <c:numCache>
                <c:formatCode>General</c:formatCode>
                <c:ptCount val="108"/>
                <c:pt idx="32" formatCode="#,##0">
                  <c:v>4000</c:v>
                </c:pt>
                <c:pt idx="33" formatCode="#,##0">
                  <c:v>4000</c:v>
                </c:pt>
                <c:pt idx="34" formatCode="#,##0">
                  <c:v>4000</c:v>
                </c:pt>
                <c:pt idx="35" formatCode="#,##0">
                  <c:v>4000</c:v>
                </c:pt>
                <c:pt idx="36" formatCode="#,##0">
                  <c:v>4000</c:v>
                </c:pt>
                <c:pt idx="37" formatCode="#,##0">
                  <c:v>4000</c:v>
                </c:pt>
                <c:pt idx="70" formatCode="#,##0">
                  <c:v>4000</c:v>
                </c:pt>
                <c:pt idx="71" formatCode="#,##0">
                  <c:v>4000</c:v>
                </c:pt>
                <c:pt idx="72" formatCode="#,##0">
                  <c:v>4000</c:v>
                </c:pt>
                <c:pt idx="73" formatCode="#,##0">
                  <c:v>4000</c:v>
                </c:pt>
                <c:pt idx="74" formatCode="#,##0">
                  <c:v>4000</c:v>
                </c:pt>
                <c:pt idx="75" formatCode="#,##0">
                  <c:v>4000</c:v>
                </c:pt>
              </c:numCache>
            </c:numRef>
          </c:val>
        </c:ser>
        <c:dLbls>
          <c:showLegendKey val="0"/>
          <c:showVal val="0"/>
          <c:showCatName val="0"/>
          <c:showSerName val="0"/>
          <c:showPercent val="0"/>
          <c:showBubbleSize val="0"/>
        </c:dLbls>
        <c:gapWidth val="0"/>
        <c:axId val="240387328"/>
        <c:axId val="240391136"/>
      </c:barChart>
      <c:lineChart>
        <c:grouping val="standard"/>
        <c:varyColors val="0"/>
        <c:ser>
          <c:idx val="0"/>
          <c:order val="0"/>
          <c:tx>
            <c:v>natural gas combined cycle</c:v>
          </c:tx>
          <c:spPr>
            <a:ln w="38100" cap="rnd">
              <a:solidFill>
                <a:schemeClr val="accent2"/>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(2)'!$D$5:$D$112</c:f>
              <c:numCache>
                <c:formatCode>0</c:formatCode>
                <c:ptCount val="108"/>
                <c:pt idx="0">
                  <c:v>954.34783900000002</c:v>
                </c:pt>
                <c:pt idx="1">
                  <c:v>931.15201440032786</c:v>
                </c:pt>
                <c:pt idx="2">
                  <c:v>917.35064169369366</c:v>
                </c:pt>
                <c:pt idx="3">
                  <c:v>901.23461320036427</c:v>
                </c:pt>
                <c:pt idx="4">
                  <c:v>870.82380155974829</c:v>
                </c:pt>
                <c:pt idx="5">
                  <c:v>851.43522291618876</c:v>
                </c:pt>
                <c:pt idx="6">
                  <c:v>836.77922173247998</c:v>
                </c:pt>
                <c:pt idx="7">
                  <c:v>821.27855721436401</c:v>
                </c:pt>
                <c:pt idx="8">
                  <c:v>808.53064238905336</c:v>
                </c:pt>
                <c:pt idx="9">
                  <c:v>797.64896234233777</c:v>
                </c:pt>
                <c:pt idx="10">
                  <c:v>785.71396629623746</c:v>
                </c:pt>
                <c:pt idx="11">
                  <c:v>774.62563710422364</c:v>
                </c:pt>
                <c:pt idx="12">
                  <c:v>763.62936519612049</c:v>
                </c:pt>
                <c:pt idx="13">
                  <c:v>752.31202560712313</c:v>
                </c:pt>
                <c:pt idx="14">
                  <c:v>741.89805493849042</c:v>
                </c:pt>
                <c:pt idx="15">
                  <c:v>732.73825059188619</c:v>
                </c:pt>
                <c:pt idx="16">
                  <c:v>723.86937637058361</c:v>
                </c:pt>
                <c:pt idx="17">
                  <c:v>715.80038091716926</c:v>
                </c:pt>
                <c:pt idx="18">
                  <c:v>707.47609440012889</c:v>
                </c:pt>
                <c:pt idx="19">
                  <c:v>699.16972346569617</c:v>
                </c:pt>
                <c:pt idx="20">
                  <c:v>691.42365656743823</c:v>
                </c:pt>
                <c:pt idx="21">
                  <c:v>684.35516839884849</c:v>
                </c:pt>
                <c:pt idx="22">
                  <c:v>676.76168027394192</c:v>
                </c:pt>
                <c:pt idx="23">
                  <c:v>669.58030559674864</c:v>
                </c:pt>
                <c:pt idx="24">
                  <c:v>662.34649594574159</c:v>
                </c:pt>
                <c:pt idx="25">
                  <c:v>655.0927869865759</c:v>
                </c:pt>
                <c:pt idx="26">
                  <c:v>647.45795687879934</c:v>
                </c:pt>
                <c:pt idx="27">
                  <c:v>640.62360413832323</c:v>
                </c:pt>
                <c:pt idx="28">
                  <c:v>633.73317461836439</c:v>
                </c:pt>
                <c:pt idx="29">
                  <c:v>626.81328303307657</c:v>
                </c:pt>
                <c:pt idx="30">
                  <c:v>619.88035347304481</c:v>
                </c:pt>
                <c:pt idx="31">
                  <c:v>618.27407875695428</c:v>
                </c:pt>
                <c:pt idx="38">
                  <c:v>954.34783900000002</c:v>
                </c:pt>
                <c:pt idx="39">
                  <c:v>932.2193925738768</c:v>
                </c:pt>
                <c:pt idx="40">
                  <c:v>917.12819215943364</c:v>
                </c:pt>
                <c:pt idx="41">
                  <c:v>900.80733736239813</c:v>
                </c:pt>
                <c:pt idx="42">
                  <c:v>869.90151083726903</c:v>
                </c:pt>
                <c:pt idx="43">
                  <c:v>849.27886107691165</c:v>
                </c:pt>
                <c:pt idx="44">
                  <c:v>835.45249600450461</c:v>
                </c:pt>
                <c:pt idx="45">
                  <c:v>820.34512816082963</c:v>
                </c:pt>
                <c:pt idx="46">
                  <c:v>807.61090693482163</c:v>
                </c:pt>
                <c:pt idx="47">
                  <c:v>795.94199533628478</c:v>
                </c:pt>
                <c:pt idx="48">
                  <c:v>784.97472547781103</c:v>
                </c:pt>
                <c:pt idx="49">
                  <c:v>773.90063920771604</c:v>
                </c:pt>
                <c:pt idx="50">
                  <c:v>762.76713366458216</c:v>
                </c:pt>
                <c:pt idx="51">
                  <c:v>751.67146569324507</c:v>
                </c:pt>
                <c:pt idx="52">
                  <c:v>741.72705851922012</c:v>
                </c:pt>
                <c:pt idx="53">
                  <c:v>732.10034875528527</c:v>
                </c:pt>
                <c:pt idx="54">
                  <c:v>723.26563206893627</c:v>
                </c:pt>
                <c:pt idx="55">
                  <c:v>715.2056430174872</c:v>
                </c:pt>
                <c:pt idx="56">
                  <c:v>707.06730188916288</c:v>
                </c:pt>
                <c:pt idx="57">
                  <c:v>698.45530564588614</c:v>
                </c:pt>
                <c:pt idx="58">
                  <c:v>690.77221396079767</c:v>
                </c:pt>
                <c:pt idx="59">
                  <c:v>683.55199270465039</c:v>
                </c:pt>
                <c:pt idx="60">
                  <c:v>676.00413148515906</c:v>
                </c:pt>
                <c:pt idx="61">
                  <c:v>668.95430954815015</c:v>
                </c:pt>
                <c:pt idx="62">
                  <c:v>661.6844481487401</c:v>
                </c:pt>
                <c:pt idx="63">
                  <c:v>654.6536363311036</c:v>
                </c:pt>
                <c:pt idx="64">
                  <c:v>647.48563893080438</c:v>
                </c:pt>
                <c:pt idx="65">
                  <c:v>640.39459479016807</c:v>
                </c:pt>
                <c:pt idx="66">
                  <c:v>633.46830372619354</c:v>
                </c:pt>
                <c:pt idx="67">
                  <c:v>626.66705048771098</c:v>
                </c:pt>
                <c:pt idx="68">
                  <c:v>619.65955674994859</c:v>
                </c:pt>
                <c:pt idx="69">
                  <c:v>618.05385417683965</c:v>
                </c:pt>
                <c:pt idx="76">
                  <c:v>954.34783900000002</c:v>
                </c:pt>
                <c:pt idx="77">
                  <c:v>932.20893740031579</c:v>
                </c:pt>
                <c:pt idx="78">
                  <c:v>917.09884775278658</c:v>
                </c:pt>
                <c:pt idx="79">
                  <c:v>900.79794668464058</c:v>
                </c:pt>
                <c:pt idx="80">
                  <c:v>869.92064928111495</c:v>
                </c:pt>
                <c:pt idx="81">
                  <c:v>850.23543808922875</c:v>
                </c:pt>
                <c:pt idx="82">
                  <c:v>833.27831963946664</c:v>
                </c:pt>
                <c:pt idx="83">
                  <c:v>817.84513579730731</c:v>
                </c:pt>
                <c:pt idx="84">
                  <c:v>805.45971703382531</c:v>
                </c:pt>
                <c:pt idx="85">
                  <c:v>795.03827056346961</c:v>
                </c:pt>
                <c:pt idx="86">
                  <c:v>783.79434300718526</c:v>
                </c:pt>
                <c:pt idx="87">
                  <c:v>772.4644966487208</c:v>
                </c:pt>
                <c:pt idx="88">
                  <c:v>761.3448022242369</c:v>
                </c:pt>
                <c:pt idx="89">
                  <c:v>750.03237808776703</c:v>
                </c:pt>
                <c:pt idx="90">
                  <c:v>740.9482880731415</c:v>
                </c:pt>
                <c:pt idx="91">
                  <c:v>732.14388011421352</c:v>
                </c:pt>
                <c:pt idx="92">
                  <c:v>723.30571467817424</c:v>
                </c:pt>
                <c:pt idx="93">
                  <c:v>715.34808024556241</c:v>
                </c:pt>
                <c:pt idx="94">
                  <c:v>707.1429118861098</c:v>
                </c:pt>
                <c:pt idx="95">
                  <c:v>698.88130420665448</c:v>
                </c:pt>
                <c:pt idx="96">
                  <c:v>691.21946072500145</c:v>
                </c:pt>
                <c:pt idx="97">
                  <c:v>684.09953753108516</c:v>
                </c:pt>
                <c:pt idx="98">
                  <c:v>676.54946790965755</c:v>
                </c:pt>
                <c:pt idx="99">
                  <c:v>669.36042756133008</c:v>
                </c:pt>
                <c:pt idx="100">
                  <c:v>662.03797676221927</c:v>
                </c:pt>
                <c:pt idx="101">
                  <c:v>654.82178695383084</c:v>
                </c:pt>
                <c:pt idx="102">
                  <c:v>647.23731464075956</c:v>
                </c:pt>
                <c:pt idx="103">
                  <c:v>640.36942000366878</c:v>
                </c:pt>
                <c:pt idx="104">
                  <c:v>633.53391394718994</c:v>
                </c:pt>
                <c:pt idx="105">
                  <c:v>626.70259873078328</c:v>
                </c:pt>
                <c:pt idx="106">
                  <c:v>619.74336280543037</c:v>
                </c:pt>
                <c:pt idx="107">
                  <c:v>618.13744306856199</c:v>
                </c:pt>
              </c:numCache>
            </c:numRef>
          </c:val>
          <c:smooth val="0"/>
        </c:ser>
        <c:ser>
          <c:idx val="1"/>
          <c:order val="1"/>
          <c:tx>
            <c:v>wind</c:v>
          </c:tx>
          <c:spPr>
            <a:ln w="38100" cap="rnd">
              <a:solidFill>
                <a:schemeClr val="accent3"/>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(2)'!$E$5:$E$112</c:f>
              <c:numCache>
                <c:formatCode>0</c:formatCode>
                <c:ptCount val="108"/>
                <c:pt idx="0">
                  <c:v>1260.0642089999999</c:v>
                </c:pt>
                <c:pt idx="1">
                  <c:v>1230.5957370647245</c:v>
                </c:pt>
                <c:pt idx="2">
                  <c:v>1213.504938857667</c:v>
                </c:pt>
                <c:pt idx="3">
                  <c:v>1197.9615664401722</c:v>
                </c:pt>
                <c:pt idx="4">
                  <c:v>1188.9750562652287</c:v>
                </c:pt>
                <c:pt idx="5">
                  <c:v>1177.9686828517611</c:v>
                </c:pt>
                <c:pt idx="6">
                  <c:v>1167.9826149299265</c:v>
                </c:pt>
                <c:pt idx="7">
                  <c:v>1156.639910690574</c:v>
                </c:pt>
                <c:pt idx="8">
                  <c:v>1144.6714349388278</c:v>
                </c:pt>
                <c:pt idx="9">
                  <c:v>1131.5436134853876</c:v>
                </c:pt>
                <c:pt idx="10">
                  <c:v>1117.5867406610369</c:v>
                </c:pt>
                <c:pt idx="11">
                  <c:v>1103.9519559993091</c:v>
                </c:pt>
                <c:pt idx="12">
                  <c:v>1090.3481295401164</c:v>
                </c:pt>
                <c:pt idx="13">
                  <c:v>1077.1394631545668</c:v>
                </c:pt>
                <c:pt idx="14">
                  <c:v>1064.4793735978064</c:v>
                </c:pt>
                <c:pt idx="15">
                  <c:v>1051.2173474307065</c:v>
                </c:pt>
                <c:pt idx="16">
                  <c:v>1037.675917776063</c:v>
                </c:pt>
                <c:pt idx="17">
                  <c:v>1025.2973816914025</c:v>
                </c:pt>
                <c:pt idx="18">
                  <c:v>1012.5665631555109</c:v>
                </c:pt>
                <c:pt idx="19">
                  <c:v>999.87749605964439</c:v>
                </c:pt>
                <c:pt idx="20">
                  <c:v>988.00295809467934</c:v>
                </c:pt>
                <c:pt idx="21">
                  <c:v>977.1108528164649</c:v>
                </c:pt>
                <c:pt idx="22">
                  <c:v>965.48102719628901</c:v>
                </c:pt>
                <c:pt idx="23">
                  <c:v>954.45347682870931</c:v>
                </c:pt>
                <c:pt idx="24">
                  <c:v>943.36297837848861</c:v>
                </c:pt>
                <c:pt idx="25">
                  <c:v>932.25832783212047</c:v>
                </c:pt>
                <c:pt idx="26">
                  <c:v>920.62388328907844</c:v>
                </c:pt>
                <c:pt idx="27">
                  <c:v>910.1419919141041</c:v>
                </c:pt>
                <c:pt idx="28">
                  <c:v>899.59184443600839</c:v>
                </c:pt>
                <c:pt idx="29">
                  <c:v>889.01361721455555</c:v>
                </c:pt>
                <c:pt idx="30">
                  <c:v>878.42868015118961</c:v>
                </c:pt>
                <c:pt idx="31">
                  <c:v>875.39961573687503</c:v>
                </c:pt>
                <c:pt idx="38">
                  <c:v>1260.0642089999999</c:v>
                </c:pt>
                <c:pt idx="39">
                  <c:v>1182.8348688723875</c:v>
                </c:pt>
                <c:pt idx="40">
                  <c:v>1119.2486522871461</c:v>
                </c:pt>
                <c:pt idx="41">
                  <c:v>1081.5445337093458</c:v>
                </c:pt>
                <c:pt idx="42">
                  <c:v>1040.4667137761512</c:v>
                </c:pt>
                <c:pt idx="43">
                  <c:v>1001.7155680593053</c:v>
                </c:pt>
                <c:pt idx="44">
                  <c:v>979.47662995521819</c:v>
                </c:pt>
                <c:pt idx="45">
                  <c:v>948.96155643608222</c:v>
                </c:pt>
                <c:pt idx="46">
                  <c:v>923.93840665000357</c:v>
                </c:pt>
                <c:pt idx="47">
                  <c:v>899.16063491953673</c:v>
                </c:pt>
                <c:pt idx="48">
                  <c:v>874.35675527105036</c:v>
                </c:pt>
                <c:pt idx="49">
                  <c:v>851.19206244176735</c:v>
                </c:pt>
                <c:pt idx="50">
                  <c:v>825.29051487073673</c:v>
                </c:pt>
                <c:pt idx="51">
                  <c:v>802.65732298410842</c:v>
                </c:pt>
                <c:pt idx="52">
                  <c:v>781.68651969569464</c:v>
                </c:pt>
                <c:pt idx="53">
                  <c:v>761.63368989198887</c:v>
                </c:pt>
                <c:pt idx="54">
                  <c:v>742.08234072191522</c:v>
                </c:pt>
                <c:pt idx="55">
                  <c:v>720.88613125951542</c:v>
                </c:pt>
                <c:pt idx="56">
                  <c:v>702.22239598653834</c:v>
                </c:pt>
                <c:pt idx="57">
                  <c:v>684.01221268683605</c:v>
                </c:pt>
                <c:pt idx="58">
                  <c:v>667.51026172960462</c:v>
                </c:pt>
                <c:pt idx="59">
                  <c:v>652.18686205016468</c:v>
                </c:pt>
                <c:pt idx="60">
                  <c:v>637.9581729490319</c:v>
                </c:pt>
                <c:pt idx="61">
                  <c:v>624.63199751914237</c:v>
                </c:pt>
                <c:pt idx="62">
                  <c:v>611.52566675312141</c:v>
                </c:pt>
                <c:pt idx="63">
                  <c:v>598.94362313272234</c:v>
                </c:pt>
                <c:pt idx="64">
                  <c:v>586.38858319486781</c:v>
                </c:pt>
                <c:pt idx="65">
                  <c:v>574.00548893503674</c:v>
                </c:pt>
                <c:pt idx="66">
                  <c:v>561.86948515177698</c:v>
                </c:pt>
                <c:pt idx="67">
                  <c:v>549.94319478726868</c:v>
                </c:pt>
                <c:pt idx="68">
                  <c:v>537.93494442833105</c:v>
                </c:pt>
                <c:pt idx="69">
                  <c:v>530.66777926592579</c:v>
                </c:pt>
                <c:pt idx="76">
                  <c:v>1260.0642089999999</c:v>
                </c:pt>
                <c:pt idx="77">
                  <c:v>1260.0642089999999</c:v>
                </c:pt>
                <c:pt idx="78">
                  <c:v>1260.0642089999999</c:v>
                </c:pt>
                <c:pt idx="79">
                  <c:v>1260.0642089999999</c:v>
                </c:pt>
                <c:pt idx="80">
                  <c:v>1260.0642089999999</c:v>
                </c:pt>
                <c:pt idx="81">
                  <c:v>1260.0642089999999</c:v>
                </c:pt>
                <c:pt idx="82">
                  <c:v>1260.0642089999999</c:v>
                </c:pt>
                <c:pt idx="83">
                  <c:v>1260.0642089999999</c:v>
                </c:pt>
                <c:pt idx="84">
                  <c:v>1260.0642089999999</c:v>
                </c:pt>
                <c:pt idx="85">
                  <c:v>1260.0642089999999</c:v>
                </c:pt>
                <c:pt idx="86">
                  <c:v>1260.0642089999999</c:v>
                </c:pt>
                <c:pt idx="87">
                  <c:v>1260.0642089999999</c:v>
                </c:pt>
                <c:pt idx="88">
                  <c:v>1260.0642089999999</c:v>
                </c:pt>
                <c:pt idx="89">
                  <c:v>1260.0642089999999</c:v>
                </c:pt>
                <c:pt idx="90">
                  <c:v>1260.0642089999999</c:v>
                </c:pt>
                <c:pt idx="91">
                  <c:v>1260.0642089999999</c:v>
                </c:pt>
                <c:pt idx="92">
                  <c:v>1260.0642089999999</c:v>
                </c:pt>
                <c:pt idx="93">
                  <c:v>1260.0642089999999</c:v>
                </c:pt>
                <c:pt idx="94">
                  <c:v>1260.0642089999999</c:v>
                </c:pt>
                <c:pt idx="95">
                  <c:v>1260.0642089999999</c:v>
                </c:pt>
                <c:pt idx="96">
                  <c:v>1260.0642089999999</c:v>
                </c:pt>
                <c:pt idx="97">
                  <c:v>1260.0642089999999</c:v>
                </c:pt>
                <c:pt idx="98">
                  <c:v>1260.0642089999999</c:v>
                </c:pt>
                <c:pt idx="99">
                  <c:v>1260.0642089999999</c:v>
                </c:pt>
                <c:pt idx="100">
                  <c:v>1260.0642089999999</c:v>
                </c:pt>
                <c:pt idx="101">
                  <c:v>1260.0642089999999</c:v>
                </c:pt>
                <c:pt idx="102">
                  <c:v>1260.0642089999999</c:v>
                </c:pt>
                <c:pt idx="103">
                  <c:v>1260.0642089999999</c:v>
                </c:pt>
                <c:pt idx="104">
                  <c:v>1260.0642089999999</c:v>
                </c:pt>
                <c:pt idx="105">
                  <c:v>1260.0642089999999</c:v>
                </c:pt>
                <c:pt idx="106">
                  <c:v>1260.0642089999999</c:v>
                </c:pt>
                <c:pt idx="107">
                  <c:v>1260.0642089999999</c:v>
                </c:pt>
              </c:numCache>
            </c:numRef>
          </c:val>
          <c:smooth val="0"/>
        </c:ser>
        <c:ser>
          <c:idx val="2"/>
          <c:order val="2"/>
          <c:tx>
            <c:v>solar photovoltaic</c:v>
          </c:tx>
          <c:spPr>
            <a:ln w="38100" cap="rnd">
              <a:solidFill>
                <a:schemeClr val="accent4"/>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(2)'!$F$5:$F$112</c:f>
              <c:numCache>
                <c:formatCode>0</c:formatCode>
                <c:ptCount val="108"/>
                <c:pt idx="0">
                  <c:v>1307.458862</c:v>
                </c:pt>
                <c:pt idx="1">
                  <c:v>1195.2115025303617</c:v>
                </c:pt>
                <c:pt idx="2">
                  <c:v>1122.5217380080487</c:v>
                </c:pt>
                <c:pt idx="3">
                  <c:v>1061.0528447451206</c:v>
                </c:pt>
                <c:pt idx="4">
                  <c:v>1012.6612722048394</c:v>
                </c:pt>
                <c:pt idx="5">
                  <c:v>986.20294816305136</c:v>
                </c:pt>
                <c:pt idx="6">
                  <c:v>967.37214584183505</c:v>
                </c:pt>
                <c:pt idx="7">
                  <c:v>944.29361318003055</c:v>
                </c:pt>
                <c:pt idx="8">
                  <c:v>923.13097155901278</c:v>
                </c:pt>
                <c:pt idx="9">
                  <c:v>903.26927019973175</c:v>
                </c:pt>
                <c:pt idx="10">
                  <c:v>884.08415105595111</c:v>
                </c:pt>
                <c:pt idx="11">
                  <c:v>866.02816044828637</c:v>
                </c:pt>
                <c:pt idx="12">
                  <c:v>850.48125944775938</c:v>
                </c:pt>
                <c:pt idx="13">
                  <c:v>835.63398716556821</c:v>
                </c:pt>
                <c:pt idx="14">
                  <c:v>821.29208137707144</c:v>
                </c:pt>
                <c:pt idx="15">
                  <c:v>806.56656193647325</c:v>
                </c:pt>
                <c:pt idx="16">
                  <c:v>791.712052359572</c:v>
                </c:pt>
                <c:pt idx="17">
                  <c:v>777.82719439541233</c:v>
                </c:pt>
                <c:pt idx="18">
                  <c:v>763.75478639446362</c:v>
                </c:pt>
                <c:pt idx="19">
                  <c:v>749.7946236060717</c:v>
                </c:pt>
                <c:pt idx="20">
                  <c:v>736.52527091949548</c:v>
                </c:pt>
                <c:pt idx="21">
                  <c:v>724.05999536300089</c:v>
                </c:pt>
                <c:pt idx="22">
                  <c:v>711.11939850303747</c:v>
                </c:pt>
                <c:pt idx="23">
                  <c:v>698.69506920446872</c:v>
                </c:pt>
                <c:pt idx="24">
                  <c:v>686.29562312694475</c:v>
                </c:pt>
                <c:pt idx="25">
                  <c:v>673.95791787964686</c:v>
                </c:pt>
                <c:pt idx="26">
                  <c:v>661.31248169868195</c:v>
                </c:pt>
                <c:pt idx="27">
                  <c:v>649.56811159227288</c:v>
                </c:pt>
                <c:pt idx="28">
                  <c:v>637.84389278840376</c:v>
                </c:pt>
                <c:pt idx="29">
                  <c:v>626.16979121391432</c:v>
                </c:pt>
                <c:pt idx="30">
                  <c:v>614.56187883824475</c:v>
                </c:pt>
                <c:pt idx="31">
                  <c:v>608.27588629313902</c:v>
                </c:pt>
                <c:pt idx="38">
                  <c:v>1307.458862</c:v>
                </c:pt>
                <c:pt idx="39">
                  <c:v>1196.5802893506134</c:v>
                </c:pt>
                <c:pt idx="40">
                  <c:v>1122.2470027508002</c:v>
                </c:pt>
                <c:pt idx="41">
                  <c:v>1060.5460364263242</c:v>
                </c:pt>
                <c:pt idx="42">
                  <c:v>1011.5837692597862</c:v>
                </c:pt>
                <c:pt idx="43">
                  <c:v>984.58217634827997</c:v>
                </c:pt>
                <c:pt idx="44">
                  <c:v>958.44966028536385</c:v>
                </c:pt>
                <c:pt idx="45">
                  <c:v>931.99752426724774</c:v>
                </c:pt>
                <c:pt idx="46">
                  <c:v>905.12999500378874</c:v>
                </c:pt>
                <c:pt idx="47">
                  <c:v>877.13673339659545</c:v>
                </c:pt>
                <c:pt idx="48">
                  <c:v>848.76579203150118</c:v>
                </c:pt>
                <c:pt idx="49">
                  <c:v>821.07150129861498</c:v>
                </c:pt>
                <c:pt idx="50">
                  <c:v>793.64411262120382</c:v>
                </c:pt>
                <c:pt idx="51">
                  <c:v>766.82228989426528</c:v>
                </c:pt>
                <c:pt idx="52">
                  <c:v>740.69200265777852</c:v>
                </c:pt>
                <c:pt idx="53">
                  <c:v>714.45494211757637</c:v>
                </c:pt>
                <c:pt idx="54">
                  <c:v>688.48759807664078</c:v>
                </c:pt>
                <c:pt idx="55">
                  <c:v>663.57770651206033</c:v>
                </c:pt>
                <c:pt idx="56">
                  <c:v>638.89913312934937</c:v>
                </c:pt>
                <c:pt idx="57">
                  <c:v>614.11381482916249</c:v>
                </c:pt>
                <c:pt idx="58">
                  <c:v>590.45629569583377</c:v>
                </c:pt>
                <c:pt idx="59">
                  <c:v>567.47508002123902</c:v>
                </c:pt>
                <c:pt idx="60">
                  <c:v>544.49999437797828</c:v>
                </c:pt>
                <c:pt idx="61">
                  <c:v>522.20335878464095</c:v>
                </c:pt>
                <c:pt idx="62">
                  <c:v>500.0062177094095</c:v>
                </c:pt>
                <c:pt idx="63">
                  <c:v>478.26376459594354</c:v>
                </c:pt>
                <c:pt idx="64">
                  <c:v>456.69354470930136</c:v>
                </c:pt>
                <c:pt idx="65">
                  <c:v>435.45477648170265</c:v>
                </c:pt>
                <c:pt idx="66">
                  <c:v>414.60014735823262</c:v>
                </c:pt>
                <c:pt idx="67">
                  <c:v>394.09516584977945</c:v>
                </c:pt>
                <c:pt idx="68">
                  <c:v>373.73151906228321</c:v>
                </c:pt>
                <c:pt idx="69">
                  <c:v>356.76538455341097</c:v>
                </c:pt>
                <c:pt idx="76">
                  <c:v>1307.458862</c:v>
                </c:pt>
                <c:pt idx="77">
                  <c:v>1307.458862</c:v>
                </c:pt>
                <c:pt idx="78">
                  <c:v>1307.458862</c:v>
                </c:pt>
                <c:pt idx="79">
                  <c:v>1307.458862</c:v>
                </c:pt>
                <c:pt idx="80">
                  <c:v>1307.458862</c:v>
                </c:pt>
                <c:pt idx="81">
                  <c:v>1307.458862</c:v>
                </c:pt>
                <c:pt idx="82">
                  <c:v>1307.458862</c:v>
                </c:pt>
                <c:pt idx="83">
                  <c:v>1307.458862</c:v>
                </c:pt>
                <c:pt idx="84">
                  <c:v>1307.458862</c:v>
                </c:pt>
                <c:pt idx="85">
                  <c:v>1307.458862</c:v>
                </c:pt>
                <c:pt idx="86">
                  <c:v>1307.458862</c:v>
                </c:pt>
                <c:pt idx="87">
                  <c:v>1307.458862</c:v>
                </c:pt>
                <c:pt idx="88">
                  <c:v>1307.458862</c:v>
                </c:pt>
                <c:pt idx="89">
                  <c:v>1307.458862</c:v>
                </c:pt>
                <c:pt idx="90">
                  <c:v>1307.458862</c:v>
                </c:pt>
                <c:pt idx="91">
                  <c:v>1307.458862</c:v>
                </c:pt>
                <c:pt idx="92">
                  <c:v>1307.458862</c:v>
                </c:pt>
                <c:pt idx="93">
                  <c:v>1307.458862</c:v>
                </c:pt>
                <c:pt idx="94">
                  <c:v>1307.458862</c:v>
                </c:pt>
                <c:pt idx="95">
                  <c:v>1307.458862</c:v>
                </c:pt>
                <c:pt idx="96">
                  <c:v>1307.458862</c:v>
                </c:pt>
                <c:pt idx="97">
                  <c:v>1307.458862</c:v>
                </c:pt>
                <c:pt idx="98">
                  <c:v>1307.458862</c:v>
                </c:pt>
                <c:pt idx="99">
                  <c:v>1307.458862</c:v>
                </c:pt>
                <c:pt idx="100">
                  <c:v>1307.458862</c:v>
                </c:pt>
                <c:pt idx="101">
                  <c:v>1307.458862</c:v>
                </c:pt>
                <c:pt idx="102">
                  <c:v>1307.458862</c:v>
                </c:pt>
                <c:pt idx="103">
                  <c:v>1307.458862</c:v>
                </c:pt>
                <c:pt idx="104">
                  <c:v>1307.458862</c:v>
                </c:pt>
                <c:pt idx="105">
                  <c:v>1307.458862</c:v>
                </c:pt>
                <c:pt idx="106">
                  <c:v>1307.458862</c:v>
                </c:pt>
                <c:pt idx="107">
                  <c:v>1307.458862</c:v>
                </c:pt>
              </c:numCache>
            </c:numRef>
          </c:val>
          <c:smooth val="0"/>
        </c:ser>
        <c:dLbls>
          <c:showLegendKey val="0"/>
          <c:showVal val="0"/>
          <c:showCatName val="0"/>
          <c:showSerName val="0"/>
          <c:showPercent val="0"/>
          <c:showBubbleSize val="0"/>
        </c:dLbls>
        <c:marker val="1"/>
        <c:smooth val="0"/>
        <c:axId val="240387328"/>
        <c:axId val="240391136"/>
      </c:lineChart>
      <c:catAx>
        <c:axId val="240387328"/>
        <c:scaling>
          <c:orientation val="minMax"/>
        </c:scaling>
        <c:delete val="1"/>
        <c:axPos val="b"/>
        <c:numFmt formatCode="General" sourceLinked="1"/>
        <c:majorTickMark val="none"/>
        <c:minorTickMark val="none"/>
        <c:tickLblPos val="nextTo"/>
        <c:crossAx val="240391136"/>
        <c:crosses val="autoZero"/>
        <c:auto val="1"/>
        <c:lblAlgn val="ctr"/>
        <c:lblOffset val="100"/>
        <c:tickLblSkip val="1"/>
        <c:noMultiLvlLbl val="0"/>
      </c:catAx>
      <c:valAx>
        <c:axId val="240391136"/>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0387328"/>
        <c:crosses val="autoZero"/>
        <c:crossBetween val="between"/>
      </c:valAx>
      <c:spPr>
        <a:noFill/>
        <a:ln>
          <a:noFill/>
        </a:ln>
        <a:effectLst/>
      </c:spPr>
    </c:plotArea>
    <c:legend>
      <c:legendPos val="r"/>
      <c:legendEntry>
        <c:idx val="0"/>
        <c:delete val="1"/>
      </c:legendEntry>
      <c:layout>
        <c:manualLayout>
          <c:xMode val="edge"/>
          <c:yMode val="edge"/>
          <c:x val="0.29809518423581244"/>
          <c:y val="6.9169520142647503E-2"/>
          <c:w val="0.62266287879402438"/>
          <c:h val="9.884193639577208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38100"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2329124258098"/>
          <c:y val="0.15183995325802183"/>
          <c:w val="0.6941730180201654"/>
          <c:h val="0.76112471103562251"/>
        </c:manualLayout>
      </c:layout>
      <c:barChart>
        <c:barDir val="bar"/>
        <c:grouping val="clustered"/>
        <c:varyColors val="0"/>
        <c:ser>
          <c:idx val="0"/>
          <c:order val="0"/>
          <c:tx>
            <c:strRef>
              <c:f>Sheet1!$A$35</c:f>
              <c:strCache>
                <c:ptCount val="1"/>
                <c:pt idx="0">
                  <c:v>CAGR</c:v>
                </c:pt>
              </c:strCache>
            </c:strRef>
          </c:tx>
          <c:spPr>
            <a:solidFill>
              <a:schemeClr val="accent1"/>
            </a:solidFill>
            <a:ln>
              <a:noFill/>
            </a:ln>
            <a:effectLst/>
          </c:spPr>
          <c:invertIfNegative val="0"/>
          <c:cat>
            <c:strRef>
              <c:f>Sheet1!$B$1:$J$1</c:f>
              <c:strCache>
                <c:ptCount val="9"/>
                <c:pt idx="0">
                  <c:v>assembly</c:v>
                </c:pt>
                <c:pt idx="1">
                  <c:v>office</c:v>
                </c:pt>
                <c:pt idx="2">
                  <c:v>food sales/service</c:v>
                </c:pt>
                <c:pt idx="3">
                  <c:v>mercantile/service</c:v>
                </c:pt>
                <c:pt idx="4">
                  <c:v>education</c:v>
                </c:pt>
                <c:pt idx="5">
                  <c:v>lodging</c:v>
                </c:pt>
                <c:pt idx="6">
                  <c:v>health care</c:v>
                </c:pt>
                <c:pt idx="7">
                  <c:v>warehouse</c:v>
                </c:pt>
                <c:pt idx="8">
                  <c:v>other</c:v>
                </c:pt>
              </c:strCache>
            </c:strRef>
          </c:cat>
          <c:val>
            <c:numRef>
              <c:f>Sheet1!$B$35:$J$35</c:f>
              <c:numCache>
                <c:formatCode>0.0000%</c:formatCode>
                <c:ptCount val="9"/>
                <c:pt idx="0">
                  <c:v>5.9976537717170153E-3</c:v>
                </c:pt>
                <c:pt idx="1">
                  <c:v>8.0110006604894313E-3</c:v>
                </c:pt>
                <c:pt idx="2">
                  <c:v>8.9645618269111882E-3</c:v>
                </c:pt>
                <c:pt idx="3">
                  <c:v>9.2847777382174534E-3</c:v>
                </c:pt>
                <c:pt idx="4">
                  <c:v>9.4407776044527214E-3</c:v>
                </c:pt>
                <c:pt idx="5">
                  <c:v>1.0706544382229843E-2</c:v>
                </c:pt>
                <c:pt idx="6">
                  <c:v>1.1491943933831683E-2</c:v>
                </c:pt>
                <c:pt idx="7">
                  <c:v>1.1765097717637119E-2</c:v>
                </c:pt>
                <c:pt idx="8">
                  <c:v>1.3049962799110082E-2</c:v>
                </c:pt>
              </c:numCache>
            </c:numRef>
          </c:val>
        </c:ser>
        <c:dLbls>
          <c:showLegendKey val="0"/>
          <c:showVal val="0"/>
          <c:showCatName val="0"/>
          <c:showSerName val="0"/>
          <c:showPercent val="0"/>
          <c:showBubbleSize val="0"/>
        </c:dLbls>
        <c:gapWidth val="67"/>
        <c:axId val="233683312"/>
        <c:axId val="233706160"/>
      </c:barChart>
      <c:catAx>
        <c:axId val="2336833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33706160"/>
        <c:crosses val="autoZero"/>
        <c:auto val="1"/>
        <c:lblAlgn val="ctr"/>
        <c:lblOffset val="100"/>
        <c:noMultiLvlLbl val="0"/>
      </c:catAx>
      <c:valAx>
        <c:axId val="2337061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36833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96794748568718"/>
          <c:y val="0.1415291965910776"/>
          <c:w val="0.65714570466090072"/>
          <c:h val="0.77143546770256677"/>
        </c:manualLayout>
      </c:layout>
      <c:barChart>
        <c:barDir val="bar"/>
        <c:grouping val="clustered"/>
        <c:varyColors val="0"/>
        <c:ser>
          <c:idx val="23"/>
          <c:order val="0"/>
          <c:tx>
            <c:strRef>
              <c:f>Sheet1!$A$33</c:f>
              <c:strCache>
                <c:ptCount val="1"/>
                <c:pt idx="0">
                  <c:v>2050</c:v>
                </c:pt>
              </c:strCache>
            </c:strRef>
          </c:tx>
          <c:spPr>
            <a:solidFill>
              <a:srgbClr val="89DBFF"/>
            </a:solidFill>
            <a:ln>
              <a:noFill/>
            </a:ln>
            <a:effectLst/>
          </c:spPr>
          <c:invertIfNegative val="0"/>
          <c:cat>
            <c:strRef>
              <c:f>Sheet1!$B$1:$J$1</c:f>
              <c:strCache>
                <c:ptCount val="9"/>
                <c:pt idx="0">
                  <c:v>water heating</c:v>
                </c:pt>
                <c:pt idx="1">
                  <c:v>cooking</c:v>
                </c:pt>
                <c:pt idx="2">
                  <c:v>space heating</c:v>
                </c:pt>
                <c:pt idx="3">
                  <c:v>lighting</c:v>
                </c:pt>
                <c:pt idx="4">
                  <c:v>ventilation</c:v>
                </c:pt>
                <c:pt idx="5">
                  <c:v>space cooling</c:v>
                </c:pt>
                <c:pt idx="6">
                  <c:v>refrigeration</c:v>
                </c:pt>
                <c:pt idx="7">
                  <c:v>computers and office equipment</c:v>
                </c:pt>
                <c:pt idx="8">
                  <c:v>other uses</c:v>
                </c:pt>
              </c:strCache>
            </c:strRef>
          </c:cat>
          <c:val>
            <c:numRef>
              <c:f>Sheet1!$B$33:$J$33</c:f>
              <c:numCache>
                <c:formatCode>General</c:formatCode>
                <c:ptCount val="9"/>
                <c:pt idx="0">
                  <c:v>4.6455529562858339E-2</c:v>
                </c:pt>
                <c:pt idx="1">
                  <c:v>0.19441237225083879</c:v>
                </c:pt>
                <c:pt idx="2">
                  <c:v>0.20837770447093909</c:v>
                </c:pt>
                <c:pt idx="3">
                  <c:v>0.78734202183332724</c:v>
                </c:pt>
                <c:pt idx="4">
                  <c:v>0.97662844498082713</c:v>
                </c:pt>
                <c:pt idx="5">
                  <c:v>1.479457963969278</c:v>
                </c:pt>
                <c:pt idx="6">
                  <c:v>1.7991211751083009</c:v>
                </c:pt>
                <c:pt idx="7">
                  <c:v>2.9396319240903699</c:v>
                </c:pt>
                <c:pt idx="8">
                  <c:v>5.4296704012416823</c:v>
                </c:pt>
              </c:numCache>
            </c:numRef>
          </c:val>
        </c:ser>
        <c:ser>
          <c:idx val="31"/>
          <c:order val="1"/>
          <c:tx>
            <c:strRef>
              <c:f>Sheet1!$A$2</c:f>
              <c:strCache>
                <c:ptCount val="1"/>
                <c:pt idx="0">
                  <c:v>2019</c:v>
                </c:pt>
              </c:strCache>
            </c:strRef>
          </c:tx>
          <c:spPr>
            <a:solidFill>
              <a:srgbClr val="004B6C"/>
            </a:solidFill>
            <a:ln>
              <a:noFill/>
            </a:ln>
            <a:effectLst/>
          </c:spPr>
          <c:invertIfNegative val="0"/>
          <c:cat>
            <c:strRef>
              <c:f>Sheet1!$B$1:$J$1</c:f>
              <c:strCache>
                <c:ptCount val="9"/>
                <c:pt idx="0">
                  <c:v>water heating</c:v>
                </c:pt>
                <c:pt idx="1">
                  <c:v>cooking</c:v>
                </c:pt>
                <c:pt idx="2">
                  <c:v>space heating</c:v>
                </c:pt>
                <c:pt idx="3">
                  <c:v>lighting</c:v>
                </c:pt>
                <c:pt idx="4">
                  <c:v>ventilation</c:v>
                </c:pt>
                <c:pt idx="5">
                  <c:v>space cooling</c:v>
                </c:pt>
                <c:pt idx="6">
                  <c:v>refrigeration</c:v>
                </c:pt>
                <c:pt idx="7">
                  <c:v>computers and office equipment</c:v>
                </c:pt>
                <c:pt idx="8">
                  <c:v>other uses</c:v>
                </c:pt>
              </c:strCache>
            </c:strRef>
          </c:cat>
          <c:val>
            <c:numRef>
              <c:f>Sheet1!$B$2:$J$2</c:f>
              <c:numCache>
                <c:formatCode>General</c:formatCode>
                <c:ptCount val="9"/>
                <c:pt idx="0">
                  <c:v>8.137231242905886E-2</c:v>
                </c:pt>
                <c:pt idx="1">
                  <c:v>0.27071693465709162</c:v>
                </c:pt>
                <c:pt idx="2">
                  <c:v>0.39051006227837559</c:v>
                </c:pt>
                <c:pt idx="3">
                  <c:v>1.521892407385806</c:v>
                </c:pt>
                <c:pt idx="4">
                  <c:v>1.632036918750418</c:v>
                </c:pt>
                <c:pt idx="5">
                  <c:v>1.6577402515205639</c:v>
                </c:pt>
                <c:pt idx="6">
                  <c:v>2.0821846487226008</c:v>
                </c:pt>
                <c:pt idx="7">
                  <c:v>2.3521122659503182</c:v>
                </c:pt>
                <c:pt idx="8">
                  <c:v>4.706103107382547</c:v>
                </c:pt>
              </c:numCache>
            </c:numRef>
          </c:val>
        </c:ser>
        <c:dLbls>
          <c:showLegendKey val="0"/>
          <c:showVal val="0"/>
          <c:showCatName val="0"/>
          <c:showSerName val="0"/>
          <c:showPercent val="0"/>
          <c:showBubbleSize val="0"/>
        </c:dLbls>
        <c:gapWidth val="67"/>
        <c:axId val="233708336"/>
        <c:axId val="233683856"/>
        <c:extLst/>
      </c:barChart>
      <c:catAx>
        <c:axId val="233708336"/>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0"/>
          <a:lstStyle/>
          <a:p>
            <a:pPr algn="just">
              <a:defRPr sz="1200" b="0" i="0" u="none" strike="noStrike" kern="1200" baseline="0">
                <a:solidFill>
                  <a:schemeClr val="tx1"/>
                </a:solidFill>
                <a:latin typeface="+mn-lt"/>
                <a:ea typeface="+mn-ea"/>
                <a:cs typeface="+mn-cs"/>
              </a:defRPr>
            </a:pPr>
            <a:endParaRPr lang="en-US"/>
          </a:p>
        </c:txPr>
        <c:crossAx val="233683856"/>
        <c:crosses val="autoZero"/>
        <c:auto val="1"/>
        <c:lblAlgn val="ctr"/>
        <c:lblOffset val="100"/>
        <c:noMultiLvlLbl val="0"/>
      </c:catAx>
      <c:valAx>
        <c:axId val="233683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3708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5.7239624321338001E-2"/>
          <c:w val="0.86274107536743749"/>
          <c:h val="0.85210633629838073"/>
        </c:manualLayout>
      </c:layout>
      <c:lineChart>
        <c:grouping val="standard"/>
        <c:varyColors val="0"/>
        <c:ser>
          <c:idx val="14"/>
          <c:order val="4"/>
          <c:tx>
            <c:strRef>
              <c:f>Sheet1!$P$1</c:f>
              <c:strCache>
                <c:ptCount val="1"/>
                <c:pt idx="0">
                  <c:v>Commercial - Low Oil and Gas Supply</c:v>
                </c:pt>
              </c:strCache>
            </c:strRef>
          </c:tx>
          <c:spPr>
            <a:ln w="28575" cap="rnd">
              <a:solidFill>
                <a:srgbClr val="BD732A">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Sheet1!$P$2:$P$37</c:f>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24.562099</c:v>
                </c:pt>
                <c:pt idx="10">
                  <c:v>25.992804</c:v>
                </c:pt>
                <c:pt idx="11">
                  <c:v>27.521894</c:v>
                </c:pt>
                <c:pt idx="12">
                  <c:v>28.742977</c:v>
                </c:pt>
                <c:pt idx="13">
                  <c:v>30.10718</c:v>
                </c:pt>
                <c:pt idx="14">
                  <c:v>31.195703999999999</c:v>
                </c:pt>
                <c:pt idx="15">
                  <c:v>32.375416000000001</c:v>
                </c:pt>
                <c:pt idx="16">
                  <c:v>33.366165000000002</c:v>
                </c:pt>
                <c:pt idx="17">
                  <c:v>34.133311999999997</c:v>
                </c:pt>
                <c:pt idx="18">
                  <c:v>35.178158000000003</c:v>
                </c:pt>
                <c:pt idx="19">
                  <c:v>35.857070999999998</c:v>
                </c:pt>
                <c:pt idx="20">
                  <c:v>36.460631999999997</c:v>
                </c:pt>
                <c:pt idx="21">
                  <c:v>37.444546000000003</c:v>
                </c:pt>
                <c:pt idx="22">
                  <c:v>38.109248999999998</c:v>
                </c:pt>
                <c:pt idx="23">
                  <c:v>38.83643</c:v>
                </c:pt>
                <c:pt idx="24">
                  <c:v>39.655566999999998</c:v>
                </c:pt>
                <c:pt idx="25">
                  <c:v>40.620322999999999</c:v>
                </c:pt>
                <c:pt idx="26">
                  <c:v>41.498168999999997</c:v>
                </c:pt>
                <c:pt idx="27">
                  <c:v>42.238647</c:v>
                </c:pt>
                <c:pt idx="28">
                  <c:v>42.644798000000002</c:v>
                </c:pt>
                <c:pt idx="29">
                  <c:v>43.727001000000001</c:v>
                </c:pt>
                <c:pt idx="30">
                  <c:v>44.455630999999997</c:v>
                </c:pt>
                <c:pt idx="31">
                  <c:v>45.412101999999997</c:v>
                </c:pt>
                <c:pt idx="32">
                  <c:v>46.355198000000001</c:v>
                </c:pt>
                <c:pt idx="33">
                  <c:v>47.091312000000002</c:v>
                </c:pt>
                <c:pt idx="34">
                  <c:v>47.517662000000001</c:v>
                </c:pt>
                <c:pt idx="35">
                  <c:v>48.302422</c:v>
                </c:pt>
              </c:numCache>
            </c:numRef>
          </c:val>
          <c:smooth val="0"/>
        </c:ser>
        <c:ser>
          <c:idx val="15"/>
          <c:order val="5"/>
          <c:tx>
            <c:strRef>
              <c:f>Sheet1!$Q$1</c:f>
              <c:strCache>
                <c:ptCount val="1"/>
                <c:pt idx="0">
                  <c:v>Commercial - High Oil and Gas Supply</c:v>
                </c:pt>
              </c:strCache>
            </c:strRef>
          </c:tx>
          <c:spPr>
            <a:ln w="28575" cap="rnd">
              <a:solidFill>
                <a:srgbClr val="BD732A">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Sheet1!$Q$2:$Q$37</c:f>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24.359698999999999</c:v>
                </c:pt>
                <c:pt idx="10">
                  <c:v>25.465955999999998</c:v>
                </c:pt>
                <c:pt idx="11">
                  <c:v>26.644431999999998</c:v>
                </c:pt>
                <c:pt idx="12">
                  <c:v>27.571135999999999</c:v>
                </c:pt>
                <c:pt idx="13">
                  <c:v>28.403041999999999</c:v>
                </c:pt>
                <c:pt idx="14">
                  <c:v>29.172858999999999</c:v>
                </c:pt>
                <c:pt idx="15">
                  <c:v>30.109907</c:v>
                </c:pt>
                <c:pt idx="16">
                  <c:v>30.608260999999999</c:v>
                </c:pt>
                <c:pt idx="17">
                  <c:v>31.189098000000001</c:v>
                </c:pt>
                <c:pt idx="18">
                  <c:v>31.734843999999999</c:v>
                </c:pt>
                <c:pt idx="19">
                  <c:v>32.265056999999999</c:v>
                </c:pt>
                <c:pt idx="20">
                  <c:v>32.592041000000002</c:v>
                </c:pt>
                <c:pt idx="21">
                  <c:v>33.424529999999997</c:v>
                </c:pt>
                <c:pt idx="22">
                  <c:v>33.926929000000001</c:v>
                </c:pt>
                <c:pt idx="23">
                  <c:v>34.346629999999998</c:v>
                </c:pt>
                <c:pt idx="24">
                  <c:v>34.763934999999996</c:v>
                </c:pt>
                <c:pt idx="25">
                  <c:v>35.192753000000003</c:v>
                </c:pt>
                <c:pt idx="26">
                  <c:v>35.746487000000002</c:v>
                </c:pt>
                <c:pt idx="27">
                  <c:v>36.260601000000001</c:v>
                </c:pt>
                <c:pt idx="28">
                  <c:v>36.627132000000003</c:v>
                </c:pt>
                <c:pt idx="29">
                  <c:v>36.891967999999999</c:v>
                </c:pt>
                <c:pt idx="30">
                  <c:v>37.289214999999999</c:v>
                </c:pt>
                <c:pt idx="31">
                  <c:v>37.931235999999998</c:v>
                </c:pt>
                <c:pt idx="32">
                  <c:v>38.305633999999998</c:v>
                </c:pt>
                <c:pt idx="33">
                  <c:v>38.939312000000001</c:v>
                </c:pt>
                <c:pt idx="34">
                  <c:v>39.213894000000003</c:v>
                </c:pt>
                <c:pt idx="35">
                  <c:v>39.456527999999999</c:v>
                </c:pt>
              </c:numCache>
            </c:numRef>
          </c:val>
          <c:smooth val="0"/>
        </c:ser>
        <c:ser>
          <c:idx val="16"/>
          <c:order val="6"/>
          <c:tx>
            <c:strRef>
              <c:f>Sheet1!$R$1</c:f>
              <c:strCache>
                <c:ptCount val="1"/>
                <c:pt idx="0">
                  <c:v>Commercial - Low Renewables Cost</c:v>
                </c:pt>
              </c:strCache>
            </c:strRef>
          </c:tx>
          <c:spPr>
            <a:ln w="28575" cap="rnd">
              <a:solidFill>
                <a:srgbClr val="5D9732">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Sheet1!$R$2:$R$37</c:f>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24.755811999999999</c:v>
                </c:pt>
                <c:pt idx="10">
                  <c:v>26.415854</c:v>
                </c:pt>
                <c:pt idx="11">
                  <c:v>28.447392000000001</c:v>
                </c:pt>
                <c:pt idx="12">
                  <c:v>30.452524</c:v>
                </c:pt>
                <c:pt idx="13">
                  <c:v>32.369183</c:v>
                </c:pt>
                <c:pt idx="14">
                  <c:v>33.920658000000003</c:v>
                </c:pt>
                <c:pt idx="15">
                  <c:v>35.922955000000002</c:v>
                </c:pt>
                <c:pt idx="16">
                  <c:v>37.493282000000001</c:v>
                </c:pt>
                <c:pt idx="17">
                  <c:v>38.940781000000001</c:v>
                </c:pt>
                <c:pt idx="18">
                  <c:v>40.644565999999998</c:v>
                </c:pt>
                <c:pt idx="19">
                  <c:v>41.900787000000001</c:v>
                </c:pt>
                <c:pt idx="20">
                  <c:v>43.482491000000003</c:v>
                </c:pt>
                <c:pt idx="21">
                  <c:v>45.732796</c:v>
                </c:pt>
                <c:pt idx="22">
                  <c:v>48.014327999999999</c:v>
                </c:pt>
                <c:pt idx="23">
                  <c:v>49.939895999999997</c:v>
                </c:pt>
                <c:pt idx="24">
                  <c:v>51.762531000000003</c:v>
                </c:pt>
                <c:pt idx="25">
                  <c:v>53.814827000000001</c:v>
                </c:pt>
                <c:pt idx="26">
                  <c:v>55.884453000000001</c:v>
                </c:pt>
                <c:pt idx="27">
                  <c:v>58.131923999999998</c:v>
                </c:pt>
                <c:pt idx="28">
                  <c:v>59.905701000000001</c:v>
                </c:pt>
                <c:pt idx="29">
                  <c:v>63.109962000000003</c:v>
                </c:pt>
                <c:pt idx="30">
                  <c:v>65.427970999999999</c:v>
                </c:pt>
                <c:pt idx="31">
                  <c:v>68.176795999999996</c:v>
                </c:pt>
                <c:pt idx="32">
                  <c:v>71.386307000000002</c:v>
                </c:pt>
                <c:pt idx="33">
                  <c:v>74.338875000000002</c:v>
                </c:pt>
                <c:pt idx="34">
                  <c:v>76.976425000000006</c:v>
                </c:pt>
                <c:pt idx="35">
                  <c:v>79.402939000000003</c:v>
                </c:pt>
              </c:numCache>
            </c:numRef>
          </c:val>
          <c:smooth val="0"/>
        </c:ser>
        <c:ser>
          <c:idx val="17"/>
          <c:order val="7"/>
          <c:tx>
            <c:strRef>
              <c:f>Sheet1!$S$1</c:f>
              <c:strCache>
                <c:ptCount val="1"/>
                <c:pt idx="0">
                  <c:v>Commercial - High Renewables Cost</c:v>
                </c:pt>
              </c:strCache>
            </c:strRef>
          </c:tx>
          <c:spPr>
            <a:ln w="28575" cap="rnd">
              <a:solidFill>
                <a:srgbClr val="5D9732">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Sheet1!$S$2:$S$37</c:f>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23.967960000000001</c:v>
                </c:pt>
                <c:pt idx="10">
                  <c:v>24.705674999999999</c:v>
                </c:pt>
                <c:pt idx="11">
                  <c:v>25.155806999999999</c:v>
                </c:pt>
                <c:pt idx="12">
                  <c:v>25.743444</c:v>
                </c:pt>
                <c:pt idx="13">
                  <c:v>25.942938000000002</c:v>
                </c:pt>
                <c:pt idx="14">
                  <c:v>25.929898999999999</c:v>
                </c:pt>
                <c:pt idx="15">
                  <c:v>26.145187</c:v>
                </c:pt>
                <c:pt idx="16">
                  <c:v>26.531406</c:v>
                </c:pt>
                <c:pt idx="17">
                  <c:v>26.700336</c:v>
                </c:pt>
                <c:pt idx="18">
                  <c:v>26.899988</c:v>
                </c:pt>
                <c:pt idx="19">
                  <c:v>27.104171999999998</c:v>
                </c:pt>
                <c:pt idx="20">
                  <c:v>27.211824</c:v>
                </c:pt>
                <c:pt idx="21">
                  <c:v>27.258476000000002</c:v>
                </c:pt>
                <c:pt idx="22">
                  <c:v>27.305098000000001</c:v>
                </c:pt>
                <c:pt idx="23">
                  <c:v>27.418303999999999</c:v>
                </c:pt>
                <c:pt idx="24">
                  <c:v>27.546274</c:v>
                </c:pt>
                <c:pt idx="25">
                  <c:v>27.689101999999998</c:v>
                </c:pt>
                <c:pt idx="26">
                  <c:v>27.905090000000001</c:v>
                </c:pt>
                <c:pt idx="27">
                  <c:v>27.971209999999999</c:v>
                </c:pt>
                <c:pt idx="28">
                  <c:v>28.075218</c:v>
                </c:pt>
                <c:pt idx="29">
                  <c:v>28.267787999999999</c:v>
                </c:pt>
                <c:pt idx="30">
                  <c:v>28.577491999999999</c:v>
                </c:pt>
                <c:pt idx="31">
                  <c:v>28.573179</c:v>
                </c:pt>
                <c:pt idx="32">
                  <c:v>28.830051000000001</c:v>
                </c:pt>
                <c:pt idx="33">
                  <c:v>29.031143</c:v>
                </c:pt>
                <c:pt idx="34">
                  <c:v>29.103863</c:v>
                </c:pt>
                <c:pt idx="35">
                  <c:v>29.326554999999999</c:v>
                </c:pt>
              </c:numCache>
            </c:numRef>
          </c:val>
          <c:smooth val="0"/>
        </c:ser>
        <c:ser>
          <c:idx val="7"/>
          <c:order val="8"/>
          <c:tx>
            <c:strRef>
              <c:f>Sheet1!$K$1</c:f>
              <c:strCache>
                <c:ptCount val="1"/>
                <c:pt idx="0">
                  <c:v>Commercial - Reference</c:v>
                </c:pt>
              </c:strCache>
            </c:strRef>
          </c:tx>
          <c:spPr>
            <a:ln w="28575" cap="rnd">
              <a:solidFill>
                <a:srgbClr val="000000"/>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Sheet1!$K$2:$K$37</c:f>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24.422661000000002</c:v>
                </c:pt>
                <c:pt idx="10">
                  <c:v>25.725832</c:v>
                </c:pt>
                <c:pt idx="11">
                  <c:v>27.033279</c:v>
                </c:pt>
                <c:pt idx="12">
                  <c:v>28.281987999999998</c:v>
                </c:pt>
                <c:pt idx="13">
                  <c:v>29.205769</c:v>
                </c:pt>
                <c:pt idx="14">
                  <c:v>30.168118</c:v>
                </c:pt>
                <c:pt idx="15">
                  <c:v>31.389240000000001</c:v>
                </c:pt>
                <c:pt idx="16">
                  <c:v>31.883095000000001</c:v>
                </c:pt>
                <c:pt idx="17">
                  <c:v>32.279797000000002</c:v>
                </c:pt>
                <c:pt idx="18">
                  <c:v>32.968890999999999</c:v>
                </c:pt>
                <c:pt idx="19">
                  <c:v>33.678925</c:v>
                </c:pt>
                <c:pt idx="20">
                  <c:v>34.006583999999997</c:v>
                </c:pt>
                <c:pt idx="21">
                  <c:v>34.825133999999998</c:v>
                </c:pt>
                <c:pt idx="22">
                  <c:v>35.221156999999998</c:v>
                </c:pt>
                <c:pt idx="23">
                  <c:v>36.007449999999999</c:v>
                </c:pt>
                <c:pt idx="24">
                  <c:v>36.477673000000003</c:v>
                </c:pt>
                <c:pt idx="25">
                  <c:v>36.843764999999998</c:v>
                </c:pt>
                <c:pt idx="26">
                  <c:v>37.346618999999997</c:v>
                </c:pt>
                <c:pt idx="27">
                  <c:v>37.853180000000002</c:v>
                </c:pt>
                <c:pt idx="28">
                  <c:v>38.311202999999999</c:v>
                </c:pt>
                <c:pt idx="29">
                  <c:v>38.971263999999998</c:v>
                </c:pt>
                <c:pt idx="30">
                  <c:v>39.456505</c:v>
                </c:pt>
                <c:pt idx="31">
                  <c:v>40.213673</c:v>
                </c:pt>
                <c:pt idx="32">
                  <c:v>40.861725</c:v>
                </c:pt>
                <c:pt idx="33">
                  <c:v>41.413314999999997</c:v>
                </c:pt>
                <c:pt idx="34">
                  <c:v>41.787891000000002</c:v>
                </c:pt>
                <c:pt idx="35">
                  <c:v>42.371319</c:v>
                </c:pt>
              </c:numCache>
            </c:numRef>
          </c:val>
          <c:smooth val="0"/>
        </c:ser>
        <c:dLbls>
          <c:showLegendKey val="0"/>
          <c:showVal val="0"/>
          <c:showCatName val="0"/>
          <c:showSerName val="0"/>
          <c:showPercent val="0"/>
          <c:showBubbleSize val="0"/>
        </c:dLbls>
        <c:smooth val="0"/>
        <c:axId val="233695824"/>
        <c:axId val="233711056"/>
        <c:extLst>
          <c:ext xmlns:c15="http://schemas.microsoft.com/office/drawing/2012/chart" uri="{02D57815-91ED-43cb-92C2-25804820EDAC}">
            <c15:filteredLineSeries>
              <c15:ser>
                <c:idx val="10"/>
                <c:order val="0"/>
                <c:tx>
                  <c:strRef>
                    <c:extLst>
                      <c:ext uri="{02D57815-91ED-43cb-92C2-25804820EDAC}">
                        <c15:formulaRef>
                          <c15:sqref>Sheet1!$L$1</c15:sqref>
                        </c15:formulaRef>
                      </c:ext>
                    </c:extLst>
                    <c:strCache>
                      <c:ptCount val="1"/>
                      <c:pt idx="0">
                        <c:v>Commercial - Low Macro</c:v>
                      </c:pt>
                    </c:strCache>
                  </c:strRef>
                </c:tx>
                <c:spPr>
                  <a:ln w="28575" cap="rnd">
                    <a:solidFill>
                      <a:srgbClr val="0096D7">
                        <a:lumMod val="40000"/>
                        <a:lumOff val="60000"/>
                      </a:srgbClr>
                    </a:solidFill>
                    <a:round/>
                  </a:ln>
                  <a:effectLst/>
                </c:spPr>
                <c:marker>
                  <c:symbol val="none"/>
                </c:marker>
                <c:cat>
                  <c:numRef>
                    <c:extLst>
                      <c:ex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c:ext uri="{02D57815-91ED-43cb-92C2-25804820EDAC}">
                        <c15:formulaRef>
                          <c15:sqref>Sheet1!$L$2:$L$37</c15:sqref>
                        </c15:formulaRef>
                      </c:ext>
                    </c:extLst>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24.430976999999999</c:v>
                      </c:pt>
                      <c:pt idx="10">
                        <c:v>25.603918</c:v>
                      </c:pt>
                      <c:pt idx="11">
                        <c:v>26.820212999999999</c:v>
                      </c:pt>
                      <c:pt idx="12">
                        <c:v>28.069641000000001</c:v>
                      </c:pt>
                      <c:pt idx="13">
                        <c:v>28.955418000000002</c:v>
                      </c:pt>
                      <c:pt idx="14">
                        <c:v>29.916407</c:v>
                      </c:pt>
                      <c:pt idx="15">
                        <c:v>30.704184000000001</c:v>
                      </c:pt>
                      <c:pt idx="16">
                        <c:v>31.125868000000001</c:v>
                      </c:pt>
                      <c:pt idx="17">
                        <c:v>31.549526</c:v>
                      </c:pt>
                      <c:pt idx="18">
                        <c:v>32.246665999999998</c:v>
                      </c:pt>
                      <c:pt idx="19">
                        <c:v>32.736606999999999</c:v>
                      </c:pt>
                      <c:pt idx="20">
                        <c:v>33.074359999999999</c:v>
                      </c:pt>
                      <c:pt idx="21">
                        <c:v>33.639431000000002</c:v>
                      </c:pt>
                      <c:pt idx="22">
                        <c:v>33.922688000000001</c:v>
                      </c:pt>
                      <c:pt idx="23">
                        <c:v>34.320511000000003</c:v>
                      </c:pt>
                      <c:pt idx="24">
                        <c:v>34.877167</c:v>
                      </c:pt>
                      <c:pt idx="25">
                        <c:v>35.152168000000003</c:v>
                      </c:pt>
                      <c:pt idx="26">
                        <c:v>35.400405999999997</c:v>
                      </c:pt>
                      <c:pt idx="27">
                        <c:v>35.879722999999998</c:v>
                      </c:pt>
                      <c:pt idx="28">
                        <c:v>36.101222999999997</c:v>
                      </c:pt>
                      <c:pt idx="29">
                        <c:v>36.500796999999999</c:v>
                      </c:pt>
                      <c:pt idx="30">
                        <c:v>36.819611000000002</c:v>
                      </c:pt>
                      <c:pt idx="31">
                        <c:v>37.515372999999997</c:v>
                      </c:pt>
                      <c:pt idx="32">
                        <c:v>37.955891000000001</c:v>
                      </c:pt>
                      <c:pt idx="33">
                        <c:v>38.363010000000003</c:v>
                      </c:pt>
                      <c:pt idx="34">
                        <c:v>38.514744</c:v>
                      </c:pt>
                      <c:pt idx="35">
                        <c:v>38.855609999999999</c:v>
                      </c:pt>
                    </c:numCache>
                  </c:numRef>
                </c:val>
                <c:smooth val="0"/>
              </c15:ser>
            </c15:filteredLineSeries>
            <c15:filteredLineSeries>
              <c15:ser>
                <c:idx val="11"/>
                <c:order val="1"/>
                <c:tx>
                  <c:strRef>
                    <c:extLst xmlns:c15="http://schemas.microsoft.com/office/drawing/2012/chart">
                      <c:ext xmlns:c15="http://schemas.microsoft.com/office/drawing/2012/chart" uri="{02D57815-91ED-43cb-92C2-25804820EDAC}">
                        <c15:formulaRef>
                          <c15:sqref>Sheet1!$M$1</c15:sqref>
                        </c15:formulaRef>
                      </c:ext>
                    </c:extLst>
                    <c:strCache>
                      <c:ptCount val="1"/>
                      <c:pt idx="0">
                        <c:v>Commercial - High Macro</c:v>
                      </c:pt>
                    </c:strCache>
                  </c:strRef>
                </c:tx>
                <c:spPr>
                  <a:ln w="28575" cap="rnd">
                    <a:solidFill>
                      <a:srgbClr val="0096D7">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Sheet1!$M$2:$M$37</c15:sqref>
                        </c15:formulaRef>
                      </c:ext>
                    </c:extLst>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24.580969</c:v>
                      </c:pt>
                      <c:pt idx="10">
                        <c:v>25.791640999999998</c:v>
                      </c:pt>
                      <c:pt idx="11">
                        <c:v>27.231670000000001</c:v>
                      </c:pt>
                      <c:pt idx="12">
                        <c:v>28.362085</c:v>
                      </c:pt>
                      <c:pt idx="13">
                        <c:v>29.248308000000002</c:v>
                      </c:pt>
                      <c:pt idx="14">
                        <c:v>30.375875000000001</c:v>
                      </c:pt>
                      <c:pt idx="15">
                        <c:v>31.533200999999998</c:v>
                      </c:pt>
                      <c:pt idx="16">
                        <c:v>32.147339000000002</c:v>
                      </c:pt>
                      <c:pt idx="17">
                        <c:v>32.609119</c:v>
                      </c:pt>
                      <c:pt idx="18">
                        <c:v>33.383999000000003</c:v>
                      </c:pt>
                      <c:pt idx="19">
                        <c:v>34.017775999999998</c:v>
                      </c:pt>
                      <c:pt idx="20">
                        <c:v>34.376365999999997</c:v>
                      </c:pt>
                      <c:pt idx="21">
                        <c:v>35.271670999999998</c:v>
                      </c:pt>
                      <c:pt idx="22">
                        <c:v>35.616115999999998</c:v>
                      </c:pt>
                      <c:pt idx="23">
                        <c:v>36.383465000000001</c:v>
                      </c:pt>
                      <c:pt idx="24">
                        <c:v>37.094279999999998</c:v>
                      </c:pt>
                      <c:pt idx="25">
                        <c:v>37.532169000000003</c:v>
                      </c:pt>
                      <c:pt idx="26">
                        <c:v>38.261364</c:v>
                      </c:pt>
                      <c:pt idx="27">
                        <c:v>38.793723999999997</c:v>
                      </c:pt>
                      <c:pt idx="28">
                        <c:v>39.184921000000003</c:v>
                      </c:pt>
                      <c:pt idx="29">
                        <c:v>40.042740000000002</c:v>
                      </c:pt>
                      <c:pt idx="30">
                        <c:v>40.755446999999997</c:v>
                      </c:pt>
                      <c:pt idx="31">
                        <c:v>41.91357</c:v>
                      </c:pt>
                      <c:pt idx="32">
                        <c:v>42.585163000000001</c:v>
                      </c:pt>
                      <c:pt idx="33">
                        <c:v>43.281483000000001</c:v>
                      </c:pt>
                      <c:pt idx="34">
                        <c:v>43.640929999999997</c:v>
                      </c:pt>
                      <c:pt idx="35">
                        <c:v>43.998443999999999</c:v>
                      </c:pt>
                    </c:numCache>
                  </c:numRef>
                </c:val>
                <c:smooth val="0"/>
              </c15:ser>
            </c15:filteredLineSeries>
            <c15:filteredLineSeries>
              <c15:ser>
                <c:idx val="12"/>
                <c:order val="2"/>
                <c:tx>
                  <c:strRef>
                    <c:extLst xmlns:c15="http://schemas.microsoft.com/office/drawing/2012/chart">
                      <c:ext xmlns:c15="http://schemas.microsoft.com/office/drawing/2012/chart" uri="{02D57815-91ED-43cb-92C2-25804820EDAC}">
                        <c15:formulaRef>
                          <c15:sqref>Sheet1!$N$1</c15:sqref>
                        </c15:formulaRef>
                      </c:ext>
                    </c:extLst>
                    <c:strCache>
                      <c:ptCount val="1"/>
                      <c:pt idx="0">
                        <c:v>Commercial - Low Price</c:v>
                      </c:pt>
                    </c:strCache>
                  </c:strRef>
                </c:tx>
                <c:spPr>
                  <a:ln w="28575" cap="rnd">
                    <a:solidFill>
                      <a:srgbClr val="A33340">
                        <a:lumMod val="40000"/>
                        <a:lumOff val="6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Sheet1!$N$2:$N$37</c15:sqref>
                        </c15:formulaRef>
                      </c:ext>
                    </c:extLst>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24.476092999999999</c:v>
                      </c:pt>
                      <c:pt idx="10">
                        <c:v>25.852461000000002</c:v>
                      </c:pt>
                      <c:pt idx="11">
                        <c:v>26.966351</c:v>
                      </c:pt>
                      <c:pt idx="12">
                        <c:v>28.198830000000001</c:v>
                      </c:pt>
                      <c:pt idx="13">
                        <c:v>29.104786000000001</c:v>
                      </c:pt>
                      <c:pt idx="14">
                        <c:v>30.401669999999999</c:v>
                      </c:pt>
                      <c:pt idx="15">
                        <c:v>31.584852000000001</c:v>
                      </c:pt>
                      <c:pt idx="16">
                        <c:v>32.173470000000002</c:v>
                      </c:pt>
                      <c:pt idx="17">
                        <c:v>32.910774000000004</c:v>
                      </c:pt>
                      <c:pt idx="18">
                        <c:v>33.575187999999997</c:v>
                      </c:pt>
                      <c:pt idx="19">
                        <c:v>34.147621000000001</c:v>
                      </c:pt>
                      <c:pt idx="20">
                        <c:v>34.662502000000003</c:v>
                      </c:pt>
                      <c:pt idx="21">
                        <c:v>35.671920999999998</c:v>
                      </c:pt>
                      <c:pt idx="22">
                        <c:v>36.214046000000003</c:v>
                      </c:pt>
                      <c:pt idx="23">
                        <c:v>36.758555999999999</c:v>
                      </c:pt>
                      <c:pt idx="24">
                        <c:v>37.437778000000002</c:v>
                      </c:pt>
                      <c:pt idx="25">
                        <c:v>37.870936999999998</c:v>
                      </c:pt>
                      <c:pt idx="26">
                        <c:v>38.422840000000001</c:v>
                      </c:pt>
                      <c:pt idx="27">
                        <c:v>39.050938000000002</c:v>
                      </c:pt>
                      <c:pt idx="28">
                        <c:v>39.568461999999997</c:v>
                      </c:pt>
                      <c:pt idx="29">
                        <c:v>40.261718999999999</c:v>
                      </c:pt>
                      <c:pt idx="30">
                        <c:v>40.783172999999998</c:v>
                      </c:pt>
                      <c:pt idx="31">
                        <c:v>41.472729000000001</c:v>
                      </c:pt>
                      <c:pt idx="32">
                        <c:v>42.168483999999999</c:v>
                      </c:pt>
                      <c:pt idx="33">
                        <c:v>42.715336000000001</c:v>
                      </c:pt>
                      <c:pt idx="34">
                        <c:v>42.968837999999998</c:v>
                      </c:pt>
                      <c:pt idx="35">
                        <c:v>43.426124999999999</c:v>
                      </c:pt>
                    </c:numCache>
                  </c:numRef>
                </c:val>
                <c:smooth val="0"/>
              </c15:ser>
            </c15:filteredLineSeries>
            <c15:filteredLineSeries>
              <c15:ser>
                <c:idx val="13"/>
                <c:order val="3"/>
                <c:tx>
                  <c:strRef>
                    <c:extLst xmlns:c15="http://schemas.microsoft.com/office/drawing/2012/chart">
                      <c:ext xmlns:c15="http://schemas.microsoft.com/office/drawing/2012/chart" uri="{02D57815-91ED-43cb-92C2-25804820EDAC}">
                        <c15:formulaRef>
                          <c15:sqref>Sheet1!$O$1</c15:sqref>
                        </c15:formulaRef>
                      </c:ext>
                    </c:extLst>
                    <c:strCache>
                      <c:ptCount val="1"/>
                      <c:pt idx="0">
                        <c:v>Commercial - High Price</c:v>
                      </c:pt>
                    </c:strCache>
                  </c:strRef>
                </c:tx>
                <c:spPr>
                  <a:ln w="28575" cap="rnd">
                    <a:solidFill>
                      <a:srgbClr val="A33340">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Sheet1!$O$2:$O$37</c15:sqref>
                        </c15:formulaRef>
                      </c:ext>
                    </c:extLst>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24.366475999999999</c:v>
                      </c:pt>
                      <c:pt idx="10">
                        <c:v>25.465933</c:v>
                      </c:pt>
                      <c:pt idx="11">
                        <c:v>26.542252999999999</c:v>
                      </c:pt>
                      <c:pt idx="12">
                        <c:v>27.403922999999999</c:v>
                      </c:pt>
                      <c:pt idx="13">
                        <c:v>28.066645000000001</c:v>
                      </c:pt>
                      <c:pt idx="14">
                        <c:v>28.891477999999999</c:v>
                      </c:pt>
                      <c:pt idx="15">
                        <c:v>29.891393999999998</c:v>
                      </c:pt>
                      <c:pt idx="16">
                        <c:v>30.600822000000001</c:v>
                      </c:pt>
                      <c:pt idx="17">
                        <c:v>30.988098000000001</c:v>
                      </c:pt>
                      <c:pt idx="18">
                        <c:v>31.616855999999999</c:v>
                      </c:pt>
                      <c:pt idx="19">
                        <c:v>32.076794</c:v>
                      </c:pt>
                      <c:pt idx="20">
                        <c:v>32.415149999999997</c:v>
                      </c:pt>
                      <c:pt idx="21">
                        <c:v>33.096767</c:v>
                      </c:pt>
                      <c:pt idx="22">
                        <c:v>33.376888000000001</c:v>
                      </c:pt>
                      <c:pt idx="23">
                        <c:v>33.822505999999997</c:v>
                      </c:pt>
                      <c:pt idx="24">
                        <c:v>34.540084999999998</c:v>
                      </c:pt>
                      <c:pt idx="25">
                        <c:v>35.124760000000002</c:v>
                      </c:pt>
                      <c:pt idx="26">
                        <c:v>35.734276000000001</c:v>
                      </c:pt>
                      <c:pt idx="27">
                        <c:v>36.427531999999999</c:v>
                      </c:pt>
                      <c:pt idx="28">
                        <c:v>36.908878000000001</c:v>
                      </c:pt>
                      <c:pt idx="29">
                        <c:v>37.628250000000001</c:v>
                      </c:pt>
                      <c:pt idx="30">
                        <c:v>38.338752999999997</c:v>
                      </c:pt>
                      <c:pt idx="31">
                        <c:v>39.224761999999998</c:v>
                      </c:pt>
                      <c:pt idx="32">
                        <c:v>39.885399</c:v>
                      </c:pt>
                      <c:pt idx="33">
                        <c:v>40.658867000000001</c:v>
                      </c:pt>
                      <c:pt idx="34">
                        <c:v>41.055945999999999</c:v>
                      </c:pt>
                      <c:pt idx="35">
                        <c:v>41.984344</c:v>
                      </c:pt>
                    </c:numCache>
                  </c:numRef>
                </c:val>
                <c:smooth val="0"/>
              </c15:ser>
            </c15:filteredLineSeries>
          </c:ext>
        </c:extLst>
      </c:lineChart>
      <c:catAx>
        <c:axId val="23369582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11056"/>
        <c:crosses val="autoZero"/>
        <c:auto val="1"/>
        <c:lblAlgn val="ctr"/>
        <c:lblOffset val="100"/>
        <c:tickLblSkip val="10"/>
        <c:tickMarkSkip val="10"/>
        <c:noMultiLvlLbl val="0"/>
      </c:catAx>
      <c:valAx>
        <c:axId val="233711056"/>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5824"/>
        <c:crossesAt val="5"/>
        <c:crossBetween val="between"/>
        <c:majorUnit val="3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5.4084790022178239E-2"/>
          <c:w val="0.84809512162098111"/>
          <c:h val="0.85526117059754048"/>
        </c:manualLayout>
      </c:layout>
      <c:lineChart>
        <c:grouping val="standard"/>
        <c:varyColors val="0"/>
        <c:ser>
          <c:idx val="4"/>
          <c:order val="4"/>
          <c:tx>
            <c:strRef>
              <c:f>Sheet1!$G$1</c:f>
              <c:strCache>
                <c:ptCount val="1"/>
                <c:pt idx="0">
                  <c:v>Residential - Low Oil and Gas Supply</c:v>
                </c:pt>
              </c:strCache>
            </c:strRef>
          </c:tx>
          <c:spPr>
            <a:ln w="28575" cap="rnd">
              <a:solidFill>
                <a:srgbClr val="BD732A">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5.6641779999999997</c:v>
                </c:pt>
                <c:pt idx="1">
                  <c:v>8.3024319999999996</c:v>
                </c:pt>
                <c:pt idx="2">
                  <c:v>10.541221999999999</c:v>
                </c:pt>
                <c:pt idx="3">
                  <c:v>12.951378999999999</c:v>
                </c:pt>
                <c:pt idx="4">
                  <c:v>15.371159</c:v>
                </c:pt>
                <c:pt idx="5">
                  <c:v>17.790621000000002</c:v>
                </c:pt>
                <c:pt idx="6">
                  <c:v>20.176007999999999</c:v>
                </c:pt>
                <c:pt idx="7">
                  <c:v>22.498170999999999</c:v>
                </c:pt>
                <c:pt idx="8">
                  <c:v>24.824121000000002</c:v>
                </c:pt>
                <c:pt idx="9">
                  <c:v>27.157945999999999</c:v>
                </c:pt>
                <c:pt idx="10">
                  <c:v>29.507137</c:v>
                </c:pt>
                <c:pt idx="11">
                  <c:v>31.882003999999998</c:v>
                </c:pt>
                <c:pt idx="12">
                  <c:v>34.278464999999997</c:v>
                </c:pt>
                <c:pt idx="13">
                  <c:v>36.699725999999998</c:v>
                </c:pt>
                <c:pt idx="14">
                  <c:v>39.15202</c:v>
                </c:pt>
                <c:pt idx="15">
                  <c:v>41.644592000000003</c:v>
                </c:pt>
                <c:pt idx="16">
                  <c:v>44.168900000000001</c:v>
                </c:pt>
                <c:pt idx="17">
                  <c:v>46.728389999999997</c:v>
                </c:pt>
                <c:pt idx="18">
                  <c:v>49.317394</c:v>
                </c:pt>
                <c:pt idx="19">
                  <c:v>51.936790000000002</c:v>
                </c:pt>
                <c:pt idx="20">
                  <c:v>54.586311000000002</c:v>
                </c:pt>
                <c:pt idx="21">
                  <c:v>57.257828000000003</c:v>
                </c:pt>
                <c:pt idx="22">
                  <c:v>59.963149999999999</c:v>
                </c:pt>
                <c:pt idx="23">
                  <c:v>62.702427</c:v>
                </c:pt>
                <c:pt idx="24">
                  <c:v>65.464172000000005</c:v>
                </c:pt>
                <c:pt idx="25">
                  <c:v>68.266662999999994</c:v>
                </c:pt>
                <c:pt idx="26">
                  <c:v>71.096335999999994</c:v>
                </c:pt>
                <c:pt idx="27">
                  <c:v>73.951035000000005</c:v>
                </c:pt>
                <c:pt idx="28">
                  <c:v>76.829521</c:v>
                </c:pt>
                <c:pt idx="29">
                  <c:v>79.732123999999999</c:v>
                </c:pt>
                <c:pt idx="30">
                  <c:v>82.667389</c:v>
                </c:pt>
                <c:pt idx="31">
                  <c:v>85.626816000000005</c:v>
                </c:pt>
                <c:pt idx="32">
                  <c:v>88.611687000000003</c:v>
                </c:pt>
                <c:pt idx="33">
                  <c:v>91.623099999999994</c:v>
                </c:pt>
                <c:pt idx="34">
                  <c:v>94.651465999999999</c:v>
                </c:pt>
                <c:pt idx="35">
                  <c:v>97.680130000000005</c:v>
                </c:pt>
              </c:numCache>
            </c:numRef>
          </c:val>
          <c:smooth val="0"/>
        </c:ser>
        <c:ser>
          <c:idx val="5"/>
          <c:order val="5"/>
          <c:tx>
            <c:strRef>
              <c:f>Sheet1!$H$1</c:f>
              <c:strCache>
                <c:ptCount val="1"/>
                <c:pt idx="0">
                  <c:v>Residential - High Oil and Gas Supply</c:v>
                </c:pt>
              </c:strCache>
            </c:strRef>
          </c:tx>
          <c:spPr>
            <a:ln w="28575" cap="rnd">
              <a:solidFill>
                <a:srgbClr val="BD732A">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Sheet1!$H$2:$H$37</c:f>
              <c:numCache>
                <c:formatCode>General</c:formatCode>
                <c:ptCount val="36"/>
                <c:pt idx="0">
                  <c:v>5.6641779999999997</c:v>
                </c:pt>
                <c:pt idx="1">
                  <c:v>8.3024319999999996</c:v>
                </c:pt>
                <c:pt idx="2">
                  <c:v>10.541221999999999</c:v>
                </c:pt>
                <c:pt idx="3">
                  <c:v>12.951378999999999</c:v>
                </c:pt>
                <c:pt idx="4">
                  <c:v>15.371161000000001</c:v>
                </c:pt>
                <c:pt idx="5">
                  <c:v>17.789639999999999</c:v>
                </c:pt>
                <c:pt idx="6">
                  <c:v>20.17041</c:v>
                </c:pt>
                <c:pt idx="7">
                  <c:v>22.487873</c:v>
                </c:pt>
                <c:pt idx="8">
                  <c:v>24.807751</c:v>
                </c:pt>
                <c:pt idx="9">
                  <c:v>27.134651000000002</c:v>
                </c:pt>
                <c:pt idx="10">
                  <c:v>29.474481999999998</c:v>
                </c:pt>
                <c:pt idx="11">
                  <c:v>31.834164000000001</c:v>
                </c:pt>
                <c:pt idx="12">
                  <c:v>34.211047999999998</c:v>
                </c:pt>
                <c:pt idx="13">
                  <c:v>36.607585999999998</c:v>
                </c:pt>
                <c:pt idx="14">
                  <c:v>39.025776</c:v>
                </c:pt>
                <c:pt idx="15">
                  <c:v>41.476109000000001</c:v>
                </c:pt>
                <c:pt idx="16">
                  <c:v>43.950062000000003</c:v>
                </c:pt>
                <c:pt idx="17">
                  <c:v>46.440781000000001</c:v>
                </c:pt>
                <c:pt idx="18">
                  <c:v>48.954459999999997</c:v>
                </c:pt>
                <c:pt idx="19">
                  <c:v>51.493220999999998</c:v>
                </c:pt>
                <c:pt idx="20">
                  <c:v>54.054561999999997</c:v>
                </c:pt>
                <c:pt idx="21">
                  <c:v>56.630737000000003</c:v>
                </c:pt>
                <c:pt idx="22">
                  <c:v>59.230415000000001</c:v>
                </c:pt>
                <c:pt idx="23">
                  <c:v>61.857146999999998</c:v>
                </c:pt>
                <c:pt idx="24">
                  <c:v>64.506493000000006</c:v>
                </c:pt>
                <c:pt idx="25">
                  <c:v>67.18486</c:v>
                </c:pt>
                <c:pt idx="26">
                  <c:v>69.889435000000006</c:v>
                </c:pt>
                <c:pt idx="27">
                  <c:v>72.624106999999995</c:v>
                </c:pt>
                <c:pt idx="28">
                  <c:v>75.388000000000005</c:v>
                </c:pt>
                <c:pt idx="29">
                  <c:v>78.182464999999993</c:v>
                </c:pt>
                <c:pt idx="30">
                  <c:v>81.018012999999996</c:v>
                </c:pt>
                <c:pt idx="31">
                  <c:v>83.882796999999997</c:v>
                </c:pt>
                <c:pt idx="32">
                  <c:v>86.783225999999999</c:v>
                </c:pt>
                <c:pt idx="33">
                  <c:v>89.715446</c:v>
                </c:pt>
                <c:pt idx="34">
                  <c:v>92.671065999999996</c:v>
                </c:pt>
                <c:pt idx="35">
                  <c:v>95.641777000000005</c:v>
                </c:pt>
              </c:numCache>
            </c:numRef>
          </c:val>
          <c:smooth val="0"/>
        </c:ser>
        <c:ser>
          <c:idx val="8"/>
          <c:order val="6"/>
          <c:tx>
            <c:strRef>
              <c:f>Sheet1!$I$1</c:f>
              <c:strCache>
                <c:ptCount val="1"/>
                <c:pt idx="0">
                  <c:v>Residential - Low Renewables Cost</c:v>
                </c:pt>
              </c:strCache>
            </c:strRef>
          </c:tx>
          <c:spPr>
            <a:ln w="28575" cap="rnd">
              <a:solidFill>
                <a:srgbClr val="5D9732">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Sheet1!$I$2:$I$37</c:f>
              <c:numCache>
                <c:formatCode>General</c:formatCode>
                <c:ptCount val="36"/>
                <c:pt idx="0">
                  <c:v>5.6641779999999997</c:v>
                </c:pt>
                <c:pt idx="1">
                  <c:v>8.3024319999999996</c:v>
                </c:pt>
                <c:pt idx="2">
                  <c:v>10.541221999999999</c:v>
                </c:pt>
                <c:pt idx="3">
                  <c:v>12.951378999999999</c:v>
                </c:pt>
                <c:pt idx="4">
                  <c:v>15.371119</c:v>
                </c:pt>
                <c:pt idx="5">
                  <c:v>17.796167000000001</c:v>
                </c:pt>
                <c:pt idx="6">
                  <c:v>20.189623000000001</c:v>
                </c:pt>
                <c:pt idx="7">
                  <c:v>22.517340000000001</c:v>
                </c:pt>
                <c:pt idx="8">
                  <c:v>24.852671000000001</c:v>
                </c:pt>
                <c:pt idx="9">
                  <c:v>27.200749999999999</c:v>
                </c:pt>
                <c:pt idx="10">
                  <c:v>29.572452999999999</c:v>
                </c:pt>
                <c:pt idx="11">
                  <c:v>31.980877</c:v>
                </c:pt>
                <c:pt idx="12">
                  <c:v>34.425792999999999</c:v>
                </c:pt>
                <c:pt idx="13">
                  <c:v>36.915443000000003</c:v>
                </c:pt>
                <c:pt idx="14">
                  <c:v>39.457264000000002</c:v>
                </c:pt>
                <c:pt idx="15">
                  <c:v>42.075329000000004</c:v>
                </c:pt>
                <c:pt idx="16">
                  <c:v>44.761276000000002</c:v>
                </c:pt>
                <c:pt idx="17">
                  <c:v>47.506748000000002</c:v>
                </c:pt>
                <c:pt idx="18">
                  <c:v>50.321311999999999</c:v>
                </c:pt>
                <c:pt idx="19">
                  <c:v>53.208218000000002</c:v>
                </c:pt>
                <c:pt idx="20">
                  <c:v>56.160553</c:v>
                </c:pt>
                <c:pt idx="21">
                  <c:v>59.181469</c:v>
                </c:pt>
                <c:pt idx="22">
                  <c:v>62.300179</c:v>
                </c:pt>
                <c:pt idx="23">
                  <c:v>65.518196000000003</c:v>
                </c:pt>
                <c:pt idx="24">
                  <c:v>68.833404999999999</c:v>
                </c:pt>
                <c:pt idx="25">
                  <c:v>72.276161000000002</c:v>
                </c:pt>
                <c:pt idx="26">
                  <c:v>75.832595999999995</c:v>
                </c:pt>
                <c:pt idx="27">
                  <c:v>79.514137000000005</c:v>
                </c:pt>
                <c:pt idx="28">
                  <c:v>83.331069999999997</c:v>
                </c:pt>
                <c:pt idx="29">
                  <c:v>87.302154999999999</c:v>
                </c:pt>
                <c:pt idx="30">
                  <c:v>91.453689999999995</c:v>
                </c:pt>
                <c:pt idx="31">
                  <c:v>95.794578999999999</c:v>
                </c:pt>
                <c:pt idx="32">
                  <c:v>100.349205</c:v>
                </c:pt>
                <c:pt idx="33">
                  <c:v>105.119186</c:v>
                </c:pt>
                <c:pt idx="34">
                  <c:v>110.10202</c:v>
                </c:pt>
                <c:pt idx="35">
                  <c:v>115.32225800000001</c:v>
                </c:pt>
              </c:numCache>
            </c:numRef>
          </c:val>
          <c:smooth val="0"/>
        </c:ser>
        <c:ser>
          <c:idx val="9"/>
          <c:order val="7"/>
          <c:tx>
            <c:strRef>
              <c:f>Sheet1!$J$1</c:f>
              <c:strCache>
                <c:ptCount val="1"/>
                <c:pt idx="0">
                  <c:v>Residential - High Renewables Cost</c:v>
                </c:pt>
              </c:strCache>
            </c:strRef>
          </c:tx>
          <c:spPr>
            <a:ln w="28575" cap="rnd">
              <a:solidFill>
                <a:srgbClr val="5D9732">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Sheet1!$J$2:$J$37</c:f>
              <c:numCache>
                <c:formatCode>General</c:formatCode>
                <c:ptCount val="36"/>
                <c:pt idx="0">
                  <c:v>5.6641779999999997</c:v>
                </c:pt>
                <c:pt idx="1">
                  <c:v>8.3024319999999996</c:v>
                </c:pt>
                <c:pt idx="2">
                  <c:v>10.541221999999999</c:v>
                </c:pt>
                <c:pt idx="3">
                  <c:v>12.951378999999999</c:v>
                </c:pt>
                <c:pt idx="4">
                  <c:v>15.371211000000001</c:v>
                </c:pt>
                <c:pt idx="5">
                  <c:v>17.768908</c:v>
                </c:pt>
                <c:pt idx="6">
                  <c:v>20.126804</c:v>
                </c:pt>
                <c:pt idx="7">
                  <c:v>22.43346</c:v>
                </c:pt>
                <c:pt idx="8">
                  <c:v>24.739332000000001</c:v>
                </c:pt>
                <c:pt idx="9">
                  <c:v>27.046173</c:v>
                </c:pt>
                <c:pt idx="10">
                  <c:v>29.356407000000001</c:v>
                </c:pt>
                <c:pt idx="11">
                  <c:v>31.671972</c:v>
                </c:pt>
                <c:pt idx="12">
                  <c:v>33.990451999999998</c:v>
                </c:pt>
                <c:pt idx="13">
                  <c:v>36.312156999999999</c:v>
                </c:pt>
                <c:pt idx="14">
                  <c:v>38.636501000000003</c:v>
                </c:pt>
                <c:pt idx="15">
                  <c:v>40.965671999999998</c:v>
                </c:pt>
                <c:pt idx="16">
                  <c:v>43.300243000000002</c:v>
                </c:pt>
                <c:pt idx="17">
                  <c:v>45.637829000000004</c:v>
                </c:pt>
                <c:pt idx="18">
                  <c:v>47.979453999999997</c:v>
                </c:pt>
                <c:pt idx="19">
                  <c:v>50.325142</c:v>
                </c:pt>
                <c:pt idx="20">
                  <c:v>52.674312999999998</c:v>
                </c:pt>
                <c:pt idx="21">
                  <c:v>55.024616000000002</c:v>
                </c:pt>
                <c:pt idx="22">
                  <c:v>57.376750999999999</c:v>
                </c:pt>
                <c:pt idx="23">
                  <c:v>59.731456999999999</c:v>
                </c:pt>
                <c:pt idx="24">
                  <c:v>62.088287000000001</c:v>
                </c:pt>
                <c:pt idx="25">
                  <c:v>64.449623000000003</c:v>
                </c:pt>
                <c:pt idx="26">
                  <c:v>66.815475000000006</c:v>
                </c:pt>
                <c:pt idx="27">
                  <c:v>69.185462999999999</c:v>
                </c:pt>
                <c:pt idx="28">
                  <c:v>71.559928999999997</c:v>
                </c:pt>
                <c:pt idx="29">
                  <c:v>73.941032000000007</c:v>
                </c:pt>
                <c:pt idx="30">
                  <c:v>76.329926</c:v>
                </c:pt>
                <c:pt idx="31">
                  <c:v>78.723640000000003</c:v>
                </c:pt>
                <c:pt idx="32">
                  <c:v>81.123717999999997</c:v>
                </c:pt>
                <c:pt idx="33">
                  <c:v>83.532104000000004</c:v>
                </c:pt>
                <c:pt idx="34">
                  <c:v>85.946938000000003</c:v>
                </c:pt>
                <c:pt idx="35">
                  <c:v>88.366585000000001</c:v>
                </c:pt>
              </c:numCache>
            </c:numRef>
          </c:val>
          <c:smooth val="0"/>
        </c:ser>
        <c:ser>
          <c:idx val="6"/>
          <c:order val="8"/>
          <c:tx>
            <c:strRef>
              <c:f>Sheet1!$B$1</c:f>
              <c:strCache>
                <c:ptCount val="1"/>
                <c:pt idx="0">
                  <c:v>Residential - Reference</c:v>
                </c:pt>
              </c:strCache>
            </c:strRef>
          </c:tx>
          <c:spPr>
            <a:ln w="28575" cap="rnd">
              <a:solidFill>
                <a:srgbClr val="000000"/>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5.6641779999999997</c:v>
                </c:pt>
                <c:pt idx="1">
                  <c:v>8.3024319999999996</c:v>
                </c:pt>
                <c:pt idx="2">
                  <c:v>10.541221999999999</c:v>
                </c:pt>
                <c:pt idx="3">
                  <c:v>12.951378999999999</c:v>
                </c:pt>
                <c:pt idx="4">
                  <c:v>15.371174999999999</c:v>
                </c:pt>
                <c:pt idx="5">
                  <c:v>17.789476000000001</c:v>
                </c:pt>
                <c:pt idx="6">
                  <c:v>20.174282000000002</c:v>
                </c:pt>
                <c:pt idx="7">
                  <c:v>22.494509000000001</c:v>
                </c:pt>
                <c:pt idx="8">
                  <c:v>24.817796999999999</c:v>
                </c:pt>
                <c:pt idx="9">
                  <c:v>27.148112999999999</c:v>
                </c:pt>
                <c:pt idx="10">
                  <c:v>29.491848000000001</c:v>
                </c:pt>
                <c:pt idx="11">
                  <c:v>31.857081999999998</c:v>
                </c:pt>
                <c:pt idx="12">
                  <c:v>34.242167999999999</c:v>
                </c:pt>
                <c:pt idx="13">
                  <c:v>36.649825999999997</c:v>
                </c:pt>
                <c:pt idx="14">
                  <c:v>39.084167000000001</c:v>
                </c:pt>
                <c:pt idx="15">
                  <c:v>41.555790000000002</c:v>
                </c:pt>
                <c:pt idx="16">
                  <c:v>44.056389000000003</c:v>
                </c:pt>
                <c:pt idx="17">
                  <c:v>46.576397</c:v>
                </c:pt>
                <c:pt idx="18">
                  <c:v>49.118954000000002</c:v>
                </c:pt>
                <c:pt idx="19">
                  <c:v>51.687271000000003</c:v>
                </c:pt>
                <c:pt idx="20">
                  <c:v>54.275100999999999</c:v>
                </c:pt>
                <c:pt idx="21">
                  <c:v>56.878039999999999</c:v>
                </c:pt>
                <c:pt idx="22">
                  <c:v>59.506382000000002</c:v>
                </c:pt>
                <c:pt idx="23">
                  <c:v>62.160277999999998</c:v>
                </c:pt>
                <c:pt idx="24">
                  <c:v>64.835609000000005</c:v>
                </c:pt>
                <c:pt idx="25">
                  <c:v>67.541222000000005</c:v>
                </c:pt>
                <c:pt idx="26">
                  <c:v>70.264602999999994</c:v>
                </c:pt>
                <c:pt idx="27">
                  <c:v>73.011825999999999</c:v>
                </c:pt>
                <c:pt idx="28">
                  <c:v>75.781441000000001</c:v>
                </c:pt>
                <c:pt idx="29">
                  <c:v>78.573357000000001</c:v>
                </c:pt>
                <c:pt idx="30">
                  <c:v>81.397155999999995</c:v>
                </c:pt>
                <c:pt idx="31">
                  <c:v>84.254279999999994</c:v>
                </c:pt>
                <c:pt idx="32">
                  <c:v>87.146216999999993</c:v>
                </c:pt>
                <c:pt idx="33">
                  <c:v>90.068077000000002</c:v>
                </c:pt>
                <c:pt idx="34">
                  <c:v>93.025383000000005</c:v>
                </c:pt>
                <c:pt idx="35">
                  <c:v>96.012932000000006</c:v>
                </c:pt>
              </c:numCache>
            </c:numRef>
          </c:val>
          <c:smooth val="0"/>
        </c:ser>
        <c:dLbls>
          <c:showLegendKey val="0"/>
          <c:showVal val="0"/>
          <c:showCatName val="0"/>
          <c:showSerName val="0"/>
          <c:showPercent val="0"/>
          <c:showBubbleSize val="0"/>
        </c:dLbls>
        <c:smooth val="0"/>
        <c:axId val="233702896"/>
        <c:axId val="233686576"/>
        <c:extLst>
          <c:ext xmlns:c15="http://schemas.microsoft.com/office/drawing/2012/chart" uri="{02D57815-91ED-43cb-92C2-25804820EDAC}">
            <c15:filteredLineSeries>
              <c15:ser>
                <c:idx val="0"/>
                <c:order val="0"/>
                <c:tx>
                  <c:strRef>
                    <c:extLst>
                      <c:ext uri="{02D57815-91ED-43cb-92C2-25804820EDAC}">
                        <c15:formulaRef>
                          <c15:sqref>Sheet1!$C$1</c15:sqref>
                        </c15:formulaRef>
                      </c:ext>
                    </c:extLst>
                    <c:strCache>
                      <c:ptCount val="1"/>
                      <c:pt idx="0">
                        <c:v>Residential - Low Macro</c:v>
                      </c:pt>
                    </c:strCache>
                  </c:strRef>
                </c:tx>
                <c:spPr>
                  <a:ln w="28575" cap="rnd">
                    <a:solidFill>
                      <a:srgbClr val="0096D7">
                        <a:lumMod val="40000"/>
                        <a:lumOff val="60000"/>
                      </a:srgbClr>
                    </a:solidFill>
                    <a:round/>
                  </a:ln>
                  <a:effectLst/>
                </c:spPr>
                <c:marker>
                  <c:symbol val="none"/>
                </c:marker>
                <c:cat>
                  <c:numRef>
                    <c:extLst>
                      <c:ex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c:ext uri="{02D57815-91ED-43cb-92C2-25804820EDAC}">
                        <c15:formulaRef>
                          <c15:sqref>Sheet1!$C$2:$C$37</c15:sqref>
                        </c15:formulaRef>
                      </c:ext>
                    </c:extLst>
                    <c:numCache>
                      <c:formatCode>General</c:formatCode>
                      <c:ptCount val="36"/>
                      <c:pt idx="0">
                        <c:v>5.6641779999999997</c:v>
                      </c:pt>
                      <c:pt idx="1">
                        <c:v>8.3024319999999996</c:v>
                      </c:pt>
                      <c:pt idx="2">
                        <c:v>10.541221999999999</c:v>
                      </c:pt>
                      <c:pt idx="3">
                        <c:v>12.951378999999999</c:v>
                      </c:pt>
                      <c:pt idx="4">
                        <c:v>15.371231999999999</c:v>
                      </c:pt>
                      <c:pt idx="5">
                        <c:v>17.785374000000001</c:v>
                      </c:pt>
                      <c:pt idx="6">
                        <c:v>20.162437000000001</c:v>
                      </c:pt>
                      <c:pt idx="7">
                        <c:v>22.474153999999999</c:v>
                      </c:pt>
                      <c:pt idx="8">
                        <c:v>24.785285999999999</c:v>
                      </c:pt>
                      <c:pt idx="9">
                        <c:v>27.095929999999999</c:v>
                      </c:pt>
                      <c:pt idx="10">
                        <c:v>29.412077</c:v>
                      </c:pt>
                      <c:pt idx="11">
                        <c:v>31.733015000000002</c:v>
                      </c:pt>
                      <c:pt idx="12">
                        <c:v>34.061211</c:v>
                      </c:pt>
                      <c:pt idx="13">
                        <c:v>36.399310999999997</c:v>
                      </c:pt>
                      <c:pt idx="14">
                        <c:v>38.748748999999997</c:v>
                      </c:pt>
                      <c:pt idx="15">
                        <c:v>41.112651999999997</c:v>
                      </c:pt>
                      <c:pt idx="16">
                        <c:v>43.485855000000001</c:v>
                      </c:pt>
                      <c:pt idx="17">
                        <c:v>45.870761999999999</c:v>
                      </c:pt>
                      <c:pt idx="18">
                        <c:v>48.267375999999999</c:v>
                      </c:pt>
                      <c:pt idx="19">
                        <c:v>50.672080999999999</c:v>
                      </c:pt>
                      <c:pt idx="20">
                        <c:v>53.083224999999999</c:v>
                      </c:pt>
                      <c:pt idx="21">
                        <c:v>55.500858000000001</c:v>
                      </c:pt>
                      <c:pt idx="22">
                        <c:v>57.927638999999999</c:v>
                      </c:pt>
                      <c:pt idx="23">
                        <c:v>60.364578000000002</c:v>
                      </c:pt>
                      <c:pt idx="24">
                        <c:v>62.808483000000003</c:v>
                      </c:pt>
                      <c:pt idx="25">
                        <c:v>65.265404000000004</c:v>
                      </c:pt>
                      <c:pt idx="26">
                        <c:v>67.727897999999996</c:v>
                      </c:pt>
                      <c:pt idx="27">
                        <c:v>70.196799999999996</c:v>
                      </c:pt>
                      <c:pt idx="28">
                        <c:v>72.672295000000005</c:v>
                      </c:pt>
                      <c:pt idx="29">
                        <c:v>75.156127999999995</c:v>
                      </c:pt>
                      <c:pt idx="30">
                        <c:v>77.650481999999997</c:v>
                      </c:pt>
                      <c:pt idx="31">
                        <c:v>80.154326999999995</c:v>
                      </c:pt>
                      <c:pt idx="32">
                        <c:v>82.667952999999997</c:v>
                      </c:pt>
                      <c:pt idx="33">
                        <c:v>85.192238000000003</c:v>
                      </c:pt>
                      <c:pt idx="34">
                        <c:v>87.726799</c:v>
                      </c:pt>
                      <c:pt idx="35">
                        <c:v>90.270882</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Residential - High Macro</c:v>
                      </c:pt>
                    </c:strCache>
                  </c:strRef>
                </c:tx>
                <c:spPr>
                  <a:ln w="28575" cap="rnd">
                    <a:solidFill>
                      <a:srgbClr val="0096D7">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Sheet1!$D$2:$D$37</c15:sqref>
                        </c15:formulaRef>
                      </c:ext>
                    </c:extLst>
                    <c:numCache>
                      <c:formatCode>General</c:formatCode>
                      <c:ptCount val="36"/>
                      <c:pt idx="0">
                        <c:v>5.6641779999999997</c:v>
                      </c:pt>
                      <c:pt idx="1">
                        <c:v>8.3024319999999996</c:v>
                      </c:pt>
                      <c:pt idx="2">
                        <c:v>10.541221999999999</c:v>
                      </c:pt>
                      <c:pt idx="3">
                        <c:v>12.951378999999999</c:v>
                      </c:pt>
                      <c:pt idx="4">
                        <c:v>15.371202</c:v>
                      </c:pt>
                      <c:pt idx="5">
                        <c:v>17.787469999999999</c:v>
                      </c:pt>
                      <c:pt idx="6">
                        <c:v>20.170551</c:v>
                      </c:pt>
                      <c:pt idx="7">
                        <c:v>22.489644999999999</c:v>
                      </c:pt>
                      <c:pt idx="8">
                        <c:v>24.811900999999999</c:v>
                      </c:pt>
                      <c:pt idx="9">
                        <c:v>27.141047</c:v>
                      </c:pt>
                      <c:pt idx="10">
                        <c:v>29.484853999999999</c:v>
                      </c:pt>
                      <c:pt idx="11">
                        <c:v>31.853071</c:v>
                      </c:pt>
                      <c:pt idx="12">
                        <c:v>34.241776000000002</c:v>
                      </c:pt>
                      <c:pt idx="13">
                        <c:v>36.653851000000003</c:v>
                      </c:pt>
                      <c:pt idx="14">
                        <c:v>39.098723999999997</c:v>
                      </c:pt>
                      <c:pt idx="15">
                        <c:v>41.585304000000001</c:v>
                      </c:pt>
                      <c:pt idx="16">
                        <c:v>44.097168000000003</c:v>
                      </c:pt>
                      <c:pt idx="17">
                        <c:v>46.630001</c:v>
                      </c:pt>
                      <c:pt idx="18">
                        <c:v>49.187454000000002</c:v>
                      </c:pt>
                      <c:pt idx="19">
                        <c:v>51.773018</c:v>
                      </c:pt>
                      <c:pt idx="20">
                        <c:v>54.383750999999997</c:v>
                      </c:pt>
                      <c:pt idx="21">
                        <c:v>57.012763999999997</c:v>
                      </c:pt>
                      <c:pt idx="22">
                        <c:v>59.665149999999997</c:v>
                      </c:pt>
                      <c:pt idx="23">
                        <c:v>62.345374999999997</c:v>
                      </c:pt>
                      <c:pt idx="24">
                        <c:v>65.051117000000005</c:v>
                      </c:pt>
                      <c:pt idx="25">
                        <c:v>67.798873999999998</c:v>
                      </c:pt>
                      <c:pt idx="26">
                        <c:v>70.571845999999994</c:v>
                      </c:pt>
                      <c:pt idx="27">
                        <c:v>73.377739000000005</c:v>
                      </c:pt>
                      <c:pt idx="28">
                        <c:v>76.218872000000005</c:v>
                      </c:pt>
                      <c:pt idx="29">
                        <c:v>79.101624000000001</c:v>
                      </c:pt>
                      <c:pt idx="30">
                        <c:v>82.035140999999996</c:v>
                      </c:pt>
                      <c:pt idx="31">
                        <c:v>85.019028000000006</c:v>
                      </c:pt>
                      <c:pt idx="32">
                        <c:v>88.053780000000003</c:v>
                      </c:pt>
                      <c:pt idx="33">
                        <c:v>91.136971000000003</c:v>
                      </c:pt>
                      <c:pt idx="34">
                        <c:v>94.262450999999999</c:v>
                      </c:pt>
                      <c:pt idx="35">
                        <c:v>97.432388000000003</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Residential - Low Price</c:v>
                      </c:pt>
                    </c:strCache>
                  </c:strRef>
                </c:tx>
                <c:spPr>
                  <a:ln w="28575" cap="rnd">
                    <a:solidFill>
                      <a:srgbClr val="A33340">
                        <a:lumMod val="40000"/>
                        <a:lumOff val="6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Sheet1!$E$2:$E$37</c15:sqref>
                        </c15:formulaRef>
                      </c:ext>
                    </c:extLst>
                    <c:numCache>
                      <c:formatCode>General</c:formatCode>
                      <c:ptCount val="36"/>
                      <c:pt idx="0">
                        <c:v>5.6641779999999997</c:v>
                      </c:pt>
                      <c:pt idx="1">
                        <c:v>8.3024319999999996</c:v>
                      </c:pt>
                      <c:pt idx="2">
                        <c:v>10.541221999999999</c:v>
                      </c:pt>
                      <c:pt idx="3">
                        <c:v>12.951378999999999</c:v>
                      </c:pt>
                      <c:pt idx="4">
                        <c:v>15.371146</c:v>
                      </c:pt>
                      <c:pt idx="5">
                        <c:v>17.802095000000001</c:v>
                      </c:pt>
                      <c:pt idx="6">
                        <c:v>20.199622999999999</c:v>
                      </c:pt>
                      <c:pt idx="7">
                        <c:v>22.527214000000001</c:v>
                      </c:pt>
                      <c:pt idx="8">
                        <c:v>24.859394000000002</c:v>
                      </c:pt>
                      <c:pt idx="9">
                        <c:v>27.198436999999998</c:v>
                      </c:pt>
                      <c:pt idx="10">
                        <c:v>29.552779999999998</c:v>
                      </c:pt>
                      <c:pt idx="11">
                        <c:v>31.932887999999998</c:v>
                      </c:pt>
                      <c:pt idx="12">
                        <c:v>34.336680999999999</c:v>
                      </c:pt>
                      <c:pt idx="13">
                        <c:v>36.770274999999998</c:v>
                      </c:pt>
                      <c:pt idx="14">
                        <c:v>39.237403999999998</c:v>
                      </c:pt>
                      <c:pt idx="15">
                        <c:v>41.750843000000003</c:v>
                      </c:pt>
                      <c:pt idx="16">
                        <c:v>44.304802000000002</c:v>
                      </c:pt>
                      <c:pt idx="17">
                        <c:v>46.884574999999998</c:v>
                      </c:pt>
                      <c:pt idx="18">
                        <c:v>49.491928000000001</c:v>
                      </c:pt>
                      <c:pt idx="19">
                        <c:v>52.133965000000003</c:v>
                      </c:pt>
                      <c:pt idx="20">
                        <c:v>54.801861000000002</c:v>
                      </c:pt>
                      <c:pt idx="21">
                        <c:v>57.484493000000001</c:v>
                      </c:pt>
                      <c:pt idx="22">
                        <c:v>60.188434999999998</c:v>
                      </c:pt>
                      <c:pt idx="23">
                        <c:v>62.919196999999997</c:v>
                      </c:pt>
                      <c:pt idx="24">
                        <c:v>65.670372</c:v>
                      </c:pt>
                      <c:pt idx="25">
                        <c:v>68.457145999999995</c:v>
                      </c:pt>
                      <c:pt idx="26">
                        <c:v>71.268951000000001</c:v>
                      </c:pt>
                      <c:pt idx="27">
                        <c:v>74.106971999999999</c:v>
                      </c:pt>
                      <c:pt idx="28">
                        <c:v>76.964539000000002</c:v>
                      </c:pt>
                      <c:pt idx="29">
                        <c:v>79.841492000000002</c:v>
                      </c:pt>
                      <c:pt idx="30">
                        <c:v>82.751686000000007</c:v>
                      </c:pt>
                      <c:pt idx="31">
                        <c:v>85.679633999999993</c:v>
                      </c:pt>
                      <c:pt idx="32">
                        <c:v>88.628783999999996</c:v>
                      </c:pt>
                      <c:pt idx="33">
                        <c:v>91.601234000000005</c:v>
                      </c:pt>
                      <c:pt idx="34">
                        <c:v>94.588531000000003</c:v>
                      </c:pt>
                      <c:pt idx="35">
                        <c:v>97.578781000000006</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Residential - High Price</c:v>
                      </c:pt>
                    </c:strCache>
                  </c:strRef>
                </c:tx>
                <c:spPr>
                  <a:ln w="28575" cap="rnd">
                    <a:solidFill>
                      <a:srgbClr val="A33340">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Sheet1!$F$2:$F$37</c15:sqref>
                        </c15:formulaRef>
                      </c:ext>
                    </c:extLst>
                    <c:numCache>
                      <c:formatCode>General</c:formatCode>
                      <c:ptCount val="36"/>
                      <c:pt idx="0">
                        <c:v>5.6641779999999997</c:v>
                      </c:pt>
                      <c:pt idx="1">
                        <c:v>8.3024319999999996</c:v>
                      </c:pt>
                      <c:pt idx="2">
                        <c:v>10.541221999999999</c:v>
                      </c:pt>
                      <c:pt idx="3">
                        <c:v>12.951378999999999</c:v>
                      </c:pt>
                      <c:pt idx="4">
                        <c:v>15.371267</c:v>
                      </c:pt>
                      <c:pt idx="5">
                        <c:v>17.777674000000001</c:v>
                      </c:pt>
                      <c:pt idx="6">
                        <c:v>20.143218999999998</c:v>
                      </c:pt>
                      <c:pt idx="7">
                        <c:v>22.452241999999998</c:v>
                      </c:pt>
                      <c:pt idx="8">
                        <c:v>24.758565999999998</c:v>
                      </c:pt>
                      <c:pt idx="9">
                        <c:v>27.067893999999999</c:v>
                      </c:pt>
                      <c:pt idx="10">
                        <c:v>29.386868</c:v>
                      </c:pt>
                      <c:pt idx="11">
                        <c:v>31.720205</c:v>
                      </c:pt>
                      <c:pt idx="12">
                        <c:v>34.066153999999997</c:v>
                      </c:pt>
                      <c:pt idx="13">
                        <c:v>36.424908000000002</c:v>
                      </c:pt>
                      <c:pt idx="14">
                        <c:v>38.796008999999998</c:v>
                      </c:pt>
                      <c:pt idx="15">
                        <c:v>41.183169999999997</c:v>
                      </c:pt>
                      <c:pt idx="16">
                        <c:v>43.578631999999999</c:v>
                      </c:pt>
                      <c:pt idx="17">
                        <c:v>45.980801</c:v>
                      </c:pt>
                      <c:pt idx="18">
                        <c:v>48.392063</c:v>
                      </c:pt>
                      <c:pt idx="19">
                        <c:v>50.819991999999999</c:v>
                      </c:pt>
                      <c:pt idx="20">
                        <c:v>53.269866999999998</c:v>
                      </c:pt>
                      <c:pt idx="21">
                        <c:v>55.739780000000003</c:v>
                      </c:pt>
                      <c:pt idx="22">
                        <c:v>58.238869000000001</c:v>
                      </c:pt>
                      <c:pt idx="23">
                        <c:v>60.766128999999999</c:v>
                      </c:pt>
                      <c:pt idx="24">
                        <c:v>63.32029</c:v>
                      </c:pt>
                      <c:pt idx="25">
                        <c:v>65.915938999999995</c:v>
                      </c:pt>
                      <c:pt idx="26">
                        <c:v>68.558211999999997</c:v>
                      </c:pt>
                      <c:pt idx="27">
                        <c:v>71.259658999999999</c:v>
                      </c:pt>
                      <c:pt idx="28">
                        <c:v>74.019240999999994</c:v>
                      </c:pt>
                      <c:pt idx="29">
                        <c:v>76.845405999999997</c:v>
                      </c:pt>
                      <c:pt idx="30">
                        <c:v>79.751236000000006</c:v>
                      </c:pt>
                      <c:pt idx="31">
                        <c:v>82.738297000000003</c:v>
                      </c:pt>
                      <c:pt idx="32">
                        <c:v>85.821419000000006</c:v>
                      </c:pt>
                      <c:pt idx="33">
                        <c:v>89.015968000000001</c:v>
                      </c:pt>
                      <c:pt idx="34">
                        <c:v>92.308197000000007</c:v>
                      </c:pt>
                      <c:pt idx="35">
                        <c:v>95.677856000000006</c:v>
                      </c:pt>
                    </c:numCache>
                  </c:numRef>
                </c:val>
                <c:smooth val="0"/>
              </c15:ser>
            </c15:filteredLineSeries>
          </c:ext>
        </c:extLst>
      </c:lineChart>
      <c:catAx>
        <c:axId val="2337028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86576"/>
        <c:crosses val="autoZero"/>
        <c:auto val="1"/>
        <c:lblAlgn val="ctr"/>
        <c:lblOffset val="100"/>
        <c:tickLblSkip val="10"/>
        <c:tickMarkSkip val="10"/>
        <c:noMultiLvlLbl val="0"/>
      </c:catAx>
      <c:valAx>
        <c:axId val="233686576"/>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02896"/>
        <c:crossesAt val="5"/>
        <c:crossBetween val="between"/>
        <c:majorUnit val="3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municipal solid waste/other</c:v>
                </c:pt>
              </c:strCache>
            </c:strRef>
          </c:tx>
          <c:spPr>
            <a:solidFill>
              <a:schemeClr val="accent2"/>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0.64221159982999998</c:v>
                </c:pt>
                <c:pt idx="1">
                  <c:v>0.60353437900000007</c:v>
                </c:pt>
                <c:pt idx="2">
                  <c:v>0.60876445023999992</c:v>
                </c:pt>
                <c:pt idx="3">
                  <c:v>0.57786641923000004</c:v>
                </c:pt>
                <c:pt idx="4">
                  <c:v>0.57786641923000004</c:v>
                </c:pt>
                <c:pt idx="5">
                  <c:v>0.57786641923000004</c:v>
                </c:pt>
                <c:pt idx="6">
                  <c:v>0.57786641923000004</c:v>
                </c:pt>
                <c:pt idx="7">
                  <c:v>0.57786641923000004</c:v>
                </c:pt>
                <c:pt idx="8">
                  <c:v>0.57786641923000004</c:v>
                </c:pt>
                <c:pt idx="9">
                  <c:v>0.57786641923000004</c:v>
                </c:pt>
                <c:pt idx="10">
                  <c:v>0.57786641923000004</c:v>
                </c:pt>
                <c:pt idx="11">
                  <c:v>0.57786641923000004</c:v>
                </c:pt>
                <c:pt idx="12">
                  <c:v>0.57786641923000004</c:v>
                </c:pt>
                <c:pt idx="13">
                  <c:v>0.57786641923000004</c:v>
                </c:pt>
                <c:pt idx="14">
                  <c:v>0.57786641923000004</c:v>
                </c:pt>
                <c:pt idx="15">
                  <c:v>0.57786641923000004</c:v>
                </c:pt>
                <c:pt idx="16">
                  <c:v>0.57786641923000004</c:v>
                </c:pt>
                <c:pt idx="17">
                  <c:v>0.57786641923000004</c:v>
                </c:pt>
                <c:pt idx="18">
                  <c:v>0.57786641923000004</c:v>
                </c:pt>
                <c:pt idx="19">
                  <c:v>0.57786641923000004</c:v>
                </c:pt>
                <c:pt idx="20">
                  <c:v>0.57786641923000004</c:v>
                </c:pt>
                <c:pt idx="21">
                  <c:v>0.57786641923000004</c:v>
                </c:pt>
                <c:pt idx="22">
                  <c:v>0.57786641923000004</c:v>
                </c:pt>
                <c:pt idx="23">
                  <c:v>0.57786641923000004</c:v>
                </c:pt>
                <c:pt idx="24">
                  <c:v>0.57786641923000004</c:v>
                </c:pt>
                <c:pt idx="25">
                  <c:v>0.57786641923000004</c:v>
                </c:pt>
                <c:pt idx="26">
                  <c:v>0.57786641923000004</c:v>
                </c:pt>
                <c:pt idx="27">
                  <c:v>0.57786641923000004</c:v>
                </c:pt>
                <c:pt idx="28">
                  <c:v>0.57786641923000004</c:v>
                </c:pt>
                <c:pt idx="29">
                  <c:v>0.57786641923000004</c:v>
                </c:pt>
                <c:pt idx="30">
                  <c:v>0.57786641923000004</c:v>
                </c:pt>
                <c:pt idx="31">
                  <c:v>0.57786641923000004</c:v>
                </c:pt>
                <c:pt idx="32">
                  <c:v>0.57786641923000004</c:v>
                </c:pt>
                <c:pt idx="33">
                  <c:v>0.57786641923000004</c:v>
                </c:pt>
                <c:pt idx="34">
                  <c:v>0.57786641923000004</c:v>
                </c:pt>
                <c:pt idx="35">
                  <c:v>0.57786641923000004</c:v>
                </c:pt>
              </c:numCache>
            </c:numRef>
          </c:val>
        </c:ser>
        <c:ser>
          <c:idx val="5"/>
          <c:order val="1"/>
          <c:tx>
            <c:strRef>
              <c:f>Sheet1!$C$1</c:f>
              <c:strCache>
                <c:ptCount val="1"/>
                <c:pt idx="0">
                  <c:v>wind</c:v>
                </c:pt>
              </c:strCache>
            </c:strRef>
          </c:tx>
          <c:spPr>
            <a:solidFill>
              <a:schemeClr val="accent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0.50409599999999999</c:v>
                </c:pt>
                <c:pt idx="1">
                  <c:v>0.53909700000000005</c:v>
                </c:pt>
                <c:pt idx="2">
                  <c:v>0.54541300000000004</c:v>
                </c:pt>
                <c:pt idx="3">
                  <c:v>0.55488099999999996</c:v>
                </c:pt>
                <c:pt idx="4">
                  <c:v>0.55488099999999996</c:v>
                </c:pt>
                <c:pt idx="5">
                  <c:v>0.55495799999999995</c:v>
                </c:pt>
                <c:pt idx="6">
                  <c:v>0.55565600000000004</c:v>
                </c:pt>
                <c:pt idx="7">
                  <c:v>0.55581999999999998</c:v>
                </c:pt>
                <c:pt idx="8">
                  <c:v>0.55592900000000001</c:v>
                </c:pt>
                <c:pt idx="9">
                  <c:v>0.55655500000000002</c:v>
                </c:pt>
                <c:pt idx="10">
                  <c:v>0.55775399999999997</c:v>
                </c:pt>
                <c:pt idx="11">
                  <c:v>0.56031399999999998</c:v>
                </c:pt>
                <c:pt idx="12">
                  <c:v>0.56267999999999996</c:v>
                </c:pt>
                <c:pt idx="13">
                  <c:v>0.56271700000000002</c:v>
                </c:pt>
                <c:pt idx="14">
                  <c:v>0.56275399999999998</c:v>
                </c:pt>
                <c:pt idx="15">
                  <c:v>0.56381199999999998</c:v>
                </c:pt>
                <c:pt idx="16">
                  <c:v>0.56388300000000002</c:v>
                </c:pt>
                <c:pt idx="17">
                  <c:v>0.56406500000000004</c:v>
                </c:pt>
                <c:pt idx="18">
                  <c:v>0.56497200000000003</c:v>
                </c:pt>
                <c:pt idx="19">
                  <c:v>0.56544899999999998</c:v>
                </c:pt>
                <c:pt idx="20">
                  <c:v>0.56544899999999998</c:v>
                </c:pt>
                <c:pt idx="21">
                  <c:v>0.56553900000000001</c:v>
                </c:pt>
                <c:pt idx="22">
                  <c:v>0.56553900000000001</c:v>
                </c:pt>
                <c:pt idx="23">
                  <c:v>0.56695600000000002</c:v>
                </c:pt>
                <c:pt idx="24">
                  <c:v>0.56821500000000003</c:v>
                </c:pt>
                <c:pt idx="25">
                  <c:v>0.56821500000000003</c:v>
                </c:pt>
                <c:pt idx="26">
                  <c:v>0.56998899999999997</c:v>
                </c:pt>
                <c:pt idx="27">
                  <c:v>0.57030800000000004</c:v>
                </c:pt>
                <c:pt idx="28">
                  <c:v>0.57030800000000004</c:v>
                </c:pt>
                <c:pt idx="29">
                  <c:v>0.57044099999999998</c:v>
                </c:pt>
                <c:pt idx="30">
                  <c:v>0.57047599999999998</c:v>
                </c:pt>
                <c:pt idx="31">
                  <c:v>0.57056799999999996</c:v>
                </c:pt>
                <c:pt idx="32">
                  <c:v>0.57069499999999995</c:v>
                </c:pt>
                <c:pt idx="33">
                  <c:v>0.57069499999999995</c:v>
                </c:pt>
                <c:pt idx="34">
                  <c:v>0.57069499999999995</c:v>
                </c:pt>
                <c:pt idx="35">
                  <c:v>0.57069499999999995</c:v>
                </c:pt>
              </c:numCache>
            </c:numRef>
          </c:val>
        </c:ser>
        <c:ser>
          <c:idx val="8"/>
          <c:order val="2"/>
          <c:tx>
            <c:strRef>
              <c:f>Sheet1!$D$1</c:f>
              <c:strCache>
                <c:ptCount val="1"/>
                <c:pt idx="0">
                  <c:v>gas turbines</c:v>
                </c:pt>
              </c:strCache>
            </c:strRef>
          </c:tx>
          <c:spPr>
            <a:solidFill>
              <a:schemeClr val="accent3">
                <a:lumMod val="7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0.98555962925999996</c:v>
                </c:pt>
                <c:pt idx="1">
                  <c:v>1.02918388382</c:v>
                </c:pt>
                <c:pt idx="2">
                  <c:v>1.0717650132700001</c:v>
                </c:pt>
                <c:pt idx="3">
                  <c:v>1.0831142357600001</c:v>
                </c:pt>
                <c:pt idx="4">
                  <c:v>1.10094136339</c:v>
                </c:pt>
                <c:pt idx="5">
                  <c:v>1.11683887788</c:v>
                </c:pt>
                <c:pt idx="6">
                  <c:v>1.13008748196</c:v>
                </c:pt>
                <c:pt idx="7">
                  <c:v>1.14288135403</c:v>
                </c:pt>
                <c:pt idx="8">
                  <c:v>1.15443535832</c:v>
                </c:pt>
                <c:pt idx="9">
                  <c:v>1.1661849632200001</c:v>
                </c:pt>
                <c:pt idx="10">
                  <c:v>1.17933108428</c:v>
                </c:pt>
                <c:pt idx="11">
                  <c:v>1.1929557028</c:v>
                </c:pt>
                <c:pt idx="12">
                  <c:v>1.20563212078</c:v>
                </c:pt>
                <c:pt idx="13">
                  <c:v>1.2171312027100001</c:v>
                </c:pt>
                <c:pt idx="14">
                  <c:v>1.22908490419</c:v>
                </c:pt>
                <c:pt idx="15">
                  <c:v>1.2417566772899999</c:v>
                </c:pt>
                <c:pt idx="16">
                  <c:v>1.2547179154500001</c:v>
                </c:pt>
                <c:pt idx="17">
                  <c:v>1.26715581541</c:v>
                </c:pt>
                <c:pt idx="18">
                  <c:v>1.2808847167799999</c:v>
                </c:pt>
                <c:pt idx="19">
                  <c:v>1.2934172378</c:v>
                </c:pt>
                <c:pt idx="20">
                  <c:v>1.3052230372500011</c:v>
                </c:pt>
                <c:pt idx="21">
                  <c:v>1.3170664173700011</c:v>
                </c:pt>
                <c:pt idx="22">
                  <c:v>1.328436417610001</c:v>
                </c:pt>
                <c:pt idx="23">
                  <c:v>1.3413593170100011</c:v>
                </c:pt>
                <c:pt idx="24">
                  <c:v>1.3530030554400001</c:v>
                </c:pt>
                <c:pt idx="25">
                  <c:v>1.364410955160001</c:v>
                </c:pt>
                <c:pt idx="26">
                  <c:v>1.3768129566300009</c:v>
                </c:pt>
                <c:pt idx="27">
                  <c:v>1.3901664781100009</c:v>
                </c:pt>
                <c:pt idx="28">
                  <c:v>1.4019829579000009</c:v>
                </c:pt>
                <c:pt idx="29">
                  <c:v>1.414893460320001</c:v>
                </c:pt>
                <c:pt idx="30">
                  <c:v>1.426793460320001</c:v>
                </c:pt>
                <c:pt idx="31">
                  <c:v>1.438753460320001</c:v>
                </c:pt>
                <c:pt idx="32">
                  <c:v>1.451227341170001</c:v>
                </c:pt>
                <c:pt idx="33">
                  <c:v>1.4633573411700009</c:v>
                </c:pt>
                <c:pt idx="34">
                  <c:v>1.4755173411700011</c:v>
                </c:pt>
                <c:pt idx="35">
                  <c:v>1.487567341170001</c:v>
                </c:pt>
              </c:numCache>
            </c:numRef>
          </c:val>
        </c:ser>
        <c:ser>
          <c:idx val="9"/>
          <c:order val="3"/>
          <c:tx>
            <c:strRef>
              <c:f>Sheet1!$E$1</c:f>
              <c:strCache>
                <c:ptCount val="1"/>
                <c:pt idx="0">
                  <c:v>fuel cells</c:v>
                </c:pt>
              </c:strCache>
            </c:strRef>
          </c:tx>
          <c:spPr>
            <a:solidFill>
              <a:schemeClr val="accent3">
                <a:lumMod val="40000"/>
                <a:lumOff val="60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0.14724699548</c:v>
                </c:pt>
                <c:pt idx="1">
                  <c:v>0.17835949547999999</c:v>
                </c:pt>
                <c:pt idx="2">
                  <c:v>0.18828949565000011</c:v>
                </c:pt>
                <c:pt idx="3">
                  <c:v>0.18828949565000011</c:v>
                </c:pt>
                <c:pt idx="4">
                  <c:v>0.21173072700000001</c:v>
                </c:pt>
                <c:pt idx="5">
                  <c:v>0.23175971570000009</c:v>
                </c:pt>
                <c:pt idx="6">
                  <c:v>0.2477936354300001</c:v>
                </c:pt>
                <c:pt idx="7">
                  <c:v>0.26037143459000001</c:v>
                </c:pt>
                <c:pt idx="8">
                  <c:v>0.26995069588999998</c:v>
                </c:pt>
                <c:pt idx="9">
                  <c:v>0.27734089730999989</c:v>
                </c:pt>
                <c:pt idx="10">
                  <c:v>0.28314330774000002</c:v>
                </c:pt>
                <c:pt idx="11">
                  <c:v>0.28781401843999999</c:v>
                </c:pt>
                <c:pt idx="12">
                  <c:v>0.2915796591</c:v>
                </c:pt>
                <c:pt idx="13">
                  <c:v>0.29483556926999999</c:v>
                </c:pt>
                <c:pt idx="14">
                  <c:v>0.29768811027999997</c:v>
                </c:pt>
                <c:pt idx="15">
                  <c:v>0.30029656148</c:v>
                </c:pt>
                <c:pt idx="16">
                  <c:v>0.30280760128</c:v>
                </c:pt>
                <c:pt idx="17">
                  <c:v>0.30517596260000002</c:v>
                </c:pt>
                <c:pt idx="18">
                  <c:v>0.30747032392000012</c:v>
                </c:pt>
                <c:pt idx="19">
                  <c:v>0.30968677509000009</c:v>
                </c:pt>
                <c:pt idx="20">
                  <c:v>0.31182347431000013</c:v>
                </c:pt>
                <c:pt idx="21">
                  <c:v>0.31391231416000009</c:v>
                </c:pt>
                <c:pt idx="22">
                  <c:v>0.31597707393000007</c:v>
                </c:pt>
                <c:pt idx="23">
                  <c:v>0.31802991375000011</c:v>
                </c:pt>
                <c:pt idx="24">
                  <c:v>0.32007689420000002</c:v>
                </c:pt>
                <c:pt idx="25">
                  <c:v>0.32213801332000003</c:v>
                </c:pt>
                <c:pt idx="26">
                  <c:v>0.32420713342000002</c:v>
                </c:pt>
                <c:pt idx="27">
                  <c:v>0.32628613340000001</c:v>
                </c:pt>
                <c:pt idx="28">
                  <c:v>0.32836757479000001</c:v>
                </c:pt>
                <c:pt idx="29">
                  <c:v>0.33045709430000009</c:v>
                </c:pt>
                <c:pt idx="30">
                  <c:v>0.33254845366000008</c:v>
                </c:pt>
                <c:pt idx="31">
                  <c:v>0.33466153567000012</c:v>
                </c:pt>
                <c:pt idx="32">
                  <c:v>0.33678269385000009</c:v>
                </c:pt>
                <c:pt idx="33">
                  <c:v>0.33889602195000013</c:v>
                </c:pt>
                <c:pt idx="34">
                  <c:v>0.34102526411000011</c:v>
                </c:pt>
                <c:pt idx="35">
                  <c:v>0.34313673308000009</c:v>
                </c:pt>
              </c:numCache>
            </c:numRef>
          </c:val>
        </c:ser>
        <c:ser>
          <c:idx val="6"/>
          <c:order val="4"/>
          <c:tx>
            <c:strRef>
              <c:f>Sheet1!$F$1</c:f>
              <c:strCache>
                <c:ptCount val="1"/>
                <c:pt idx="0">
                  <c:v>gas engines</c:v>
                </c:pt>
              </c:strCache>
            </c:strRef>
          </c:tx>
          <c:spPr>
            <a:solidFill>
              <a:schemeClr val="accent3">
                <a:lumMod val="50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5.6882133889999992E-2</c:v>
                </c:pt>
                <c:pt idx="1">
                  <c:v>4.8734562369999991E-2</c:v>
                </c:pt>
                <c:pt idx="2">
                  <c:v>4.6205029409999987E-2</c:v>
                </c:pt>
                <c:pt idx="3">
                  <c:v>5.1042484649999977E-2</c:v>
                </c:pt>
                <c:pt idx="4">
                  <c:v>5.3362124319999989E-2</c:v>
                </c:pt>
                <c:pt idx="5">
                  <c:v>5.4851924109999992E-2</c:v>
                </c:pt>
                <c:pt idx="6">
                  <c:v>5.6932614259999993E-2</c:v>
                </c:pt>
                <c:pt idx="7">
                  <c:v>5.8476974149999993E-2</c:v>
                </c:pt>
                <c:pt idx="8">
                  <c:v>5.9669743929999991E-2</c:v>
                </c:pt>
                <c:pt idx="9">
                  <c:v>6.1884223729999993E-2</c:v>
                </c:pt>
                <c:pt idx="10">
                  <c:v>6.4017613819999986E-2</c:v>
                </c:pt>
                <c:pt idx="11">
                  <c:v>6.7006403759999986E-2</c:v>
                </c:pt>
                <c:pt idx="12">
                  <c:v>6.8310534149999991E-2</c:v>
                </c:pt>
                <c:pt idx="13">
                  <c:v>6.8797343889999987E-2</c:v>
                </c:pt>
                <c:pt idx="14">
                  <c:v>6.9324604229999989E-2</c:v>
                </c:pt>
                <c:pt idx="15">
                  <c:v>7.0654224039999991E-2</c:v>
                </c:pt>
                <c:pt idx="16">
                  <c:v>7.1295643609999987E-2</c:v>
                </c:pt>
                <c:pt idx="17">
                  <c:v>7.1882993929999986E-2</c:v>
                </c:pt>
                <c:pt idx="18">
                  <c:v>7.4130593909999987E-2</c:v>
                </c:pt>
                <c:pt idx="19">
                  <c:v>7.4977893969999973E-2</c:v>
                </c:pt>
                <c:pt idx="20">
                  <c:v>7.5493973619999974E-2</c:v>
                </c:pt>
                <c:pt idx="21">
                  <c:v>7.6462843489999974E-2</c:v>
                </c:pt>
                <c:pt idx="22">
                  <c:v>7.6921193059999976E-2</c:v>
                </c:pt>
                <c:pt idx="23">
                  <c:v>7.9384832549999979E-2</c:v>
                </c:pt>
                <c:pt idx="24">
                  <c:v>8.0255082549999981E-2</c:v>
                </c:pt>
                <c:pt idx="25">
                  <c:v>8.0709702029999969E-2</c:v>
                </c:pt>
                <c:pt idx="26">
                  <c:v>8.2405432169999973E-2</c:v>
                </c:pt>
                <c:pt idx="27">
                  <c:v>8.5426011909999974E-2</c:v>
                </c:pt>
                <c:pt idx="28">
                  <c:v>8.5894981679999968E-2</c:v>
                </c:pt>
                <c:pt idx="29">
                  <c:v>8.8299941769999959E-2</c:v>
                </c:pt>
                <c:pt idx="30">
                  <c:v>8.8854941769999959E-2</c:v>
                </c:pt>
                <c:pt idx="31">
                  <c:v>8.9350831879999953E-2</c:v>
                </c:pt>
                <c:pt idx="32">
                  <c:v>9.056238143999995E-2</c:v>
                </c:pt>
                <c:pt idx="33">
                  <c:v>9.1126381439999959E-2</c:v>
                </c:pt>
                <c:pt idx="34">
                  <c:v>9.1640351209999943E-2</c:v>
                </c:pt>
                <c:pt idx="35">
                  <c:v>9.2280611459999953E-2</c:v>
                </c:pt>
              </c:numCache>
            </c:numRef>
          </c:val>
        </c:ser>
        <c:ser>
          <c:idx val="7"/>
          <c:order val="5"/>
          <c:tx>
            <c:strRef>
              <c:f>Sheet1!$G$1</c:f>
              <c:strCache>
                <c:ptCount val="1"/>
                <c:pt idx="0">
                  <c:v>microturbines</c:v>
                </c:pt>
              </c:strCache>
            </c:strRef>
          </c:tx>
          <c:spPr>
            <a:solidFill>
              <a:schemeClr val="accent3"/>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6.2954007130000003E-2</c:v>
                </c:pt>
                <c:pt idx="1">
                  <c:v>7.1618007119999993E-2</c:v>
                </c:pt>
                <c:pt idx="2">
                  <c:v>7.5820007149999993E-2</c:v>
                </c:pt>
                <c:pt idx="3">
                  <c:v>8.0370007169999994E-2</c:v>
                </c:pt>
                <c:pt idx="4">
                  <c:v>8.0834777940000005E-2</c:v>
                </c:pt>
                <c:pt idx="5">
                  <c:v>8.1206927469999995E-2</c:v>
                </c:pt>
                <c:pt idx="6">
                  <c:v>8.1425996899999992E-2</c:v>
                </c:pt>
                <c:pt idx="7">
                  <c:v>8.1757847189999996E-2</c:v>
                </c:pt>
                <c:pt idx="8">
                  <c:v>8.2053877400000003E-2</c:v>
                </c:pt>
                <c:pt idx="9">
                  <c:v>8.2257828169999991E-2</c:v>
                </c:pt>
                <c:pt idx="10">
                  <c:v>8.282231813999999E-2</c:v>
                </c:pt>
                <c:pt idx="11">
                  <c:v>8.3557367189999995E-2</c:v>
                </c:pt>
                <c:pt idx="12">
                  <c:v>8.3859417349999993E-2</c:v>
                </c:pt>
                <c:pt idx="13">
                  <c:v>8.392560688999999E-2</c:v>
                </c:pt>
                <c:pt idx="14">
                  <c:v>8.3988636229999983E-2</c:v>
                </c:pt>
                <c:pt idx="15">
                  <c:v>8.4069226519999984E-2</c:v>
                </c:pt>
                <c:pt idx="16">
                  <c:v>8.4292567589999978E-2</c:v>
                </c:pt>
                <c:pt idx="17">
                  <c:v>8.431572817999998E-2</c:v>
                </c:pt>
                <c:pt idx="18">
                  <c:v>8.4603537919999972E-2</c:v>
                </c:pt>
                <c:pt idx="19">
                  <c:v>8.4723508399999981E-2</c:v>
                </c:pt>
                <c:pt idx="20">
                  <c:v>8.4774677909999985E-2</c:v>
                </c:pt>
                <c:pt idx="21">
                  <c:v>8.4859767829999988E-2</c:v>
                </c:pt>
                <c:pt idx="22">
                  <c:v>8.4900687419999982E-2</c:v>
                </c:pt>
                <c:pt idx="23">
                  <c:v>8.5268207669999985E-2</c:v>
                </c:pt>
                <c:pt idx="24">
                  <c:v>8.5381617029999995E-2</c:v>
                </c:pt>
                <c:pt idx="25">
                  <c:v>8.5390906099999997E-2</c:v>
                </c:pt>
                <c:pt idx="26">
                  <c:v>8.5680885839999985E-2</c:v>
                </c:pt>
                <c:pt idx="27">
                  <c:v>8.6145926199999986E-2</c:v>
                </c:pt>
                <c:pt idx="28">
                  <c:v>8.616954559999998E-2</c:v>
                </c:pt>
                <c:pt idx="29">
                  <c:v>8.6468365689999979E-2</c:v>
                </c:pt>
                <c:pt idx="30">
                  <c:v>8.656922610999998E-2</c:v>
                </c:pt>
                <c:pt idx="31">
                  <c:v>8.6638337029999984E-2</c:v>
                </c:pt>
                <c:pt idx="32">
                  <c:v>8.6833097659999983E-2</c:v>
                </c:pt>
                <c:pt idx="33">
                  <c:v>8.6906727099999984E-2</c:v>
                </c:pt>
                <c:pt idx="34">
                  <c:v>8.6946296509999979E-2</c:v>
                </c:pt>
                <c:pt idx="35">
                  <c:v>8.7025646589999991E-2</c:v>
                </c:pt>
              </c:numCache>
            </c:numRef>
          </c:val>
        </c:ser>
        <c:dLbls>
          <c:showLegendKey val="0"/>
          <c:showVal val="0"/>
          <c:showCatName val="0"/>
          <c:showSerName val="0"/>
          <c:showPercent val="0"/>
          <c:showBubbleSize val="0"/>
        </c:dLbls>
        <c:axId val="233703984"/>
        <c:axId val="233701808"/>
        <c:extLst/>
      </c:areaChart>
      <c:catAx>
        <c:axId val="233703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01808"/>
        <c:crosses val="autoZero"/>
        <c:auto val="1"/>
        <c:lblAlgn val="ctr"/>
        <c:lblOffset val="100"/>
        <c:tickLblSkip val="10"/>
        <c:tickMarkSkip val="5"/>
        <c:noMultiLvlLbl val="0"/>
      </c:catAx>
      <c:valAx>
        <c:axId val="233701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03984"/>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municipal solid waste/other</c:v>
                </c:pt>
              </c:strCache>
            </c:strRef>
          </c:tx>
          <c:spPr>
            <a:solidFill>
              <a:schemeClr val="accent2"/>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0.64221159982999998</c:v>
                </c:pt>
                <c:pt idx="1">
                  <c:v>0.60353437900000007</c:v>
                </c:pt>
                <c:pt idx="2">
                  <c:v>0.60876445023999992</c:v>
                </c:pt>
                <c:pt idx="3">
                  <c:v>0.57786641923000004</c:v>
                </c:pt>
                <c:pt idx="4">
                  <c:v>0.57786641923000004</c:v>
                </c:pt>
                <c:pt idx="5">
                  <c:v>0.57786641923000004</c:v>
                </c:pt>
                <c:pt idx="6">
                  <c:v>0.57786641923000004</c:v>
                </c:pt>
                <c:pt idx="7">
                  <c:v>0.57786641923000004</c:v>
                </c:pt>
                <c:pt idx="8">
                  <c:v>0.57786641923000004</c:v>
                </c:pt>
                <c:pt idx="9">
                  <c:v>0.57786641923000004</c:v>
                </c:pt>
                <c:pt idx="10">
                  <c:v>0.57786641923000004</c:v>
                </c:pt>
                <c:pt idx="11">
                  <c:v>0.57786641923000004</c:v>
                </c:pt>
                <c:pt idx="12">
                  <c:v>0.57786641923000004</c:v>
                </c:pt>
                <c:pt idx="13">
                  <c:v>0.57786641923000004</c:v>
                </c:pt>
                <c:pt idx="14">
                  <c:v>0.57786641923000004</c:v>
                </c:pt>
                <c:pt idx="15">
                  <c:v>0.57786641923000004</c:v>
                </c:pt>
                <c:pt idx="16">
                  <c:v>0.57786641923000004</c:v>
                </c:pt>
                <c:pt idx="17">
                  <c:v>0.57786641923000004</c:v>
                </c:pt>
                <c:pt idx="18">
                  <c:v>0.57786641923000004</c:v>
                </c:pt>
                <c:pt idx="19">
                  <c:v>0.57786641923000004</c:v>
                </c:pt>
                <c:pt idx="20">
                  <c:v>0.57786641923000004</c:v>
                </c:pt>
                <c:pt idx="21">
                  <c:v>0.57786641923000004</c:v>
                </c:pt>
                <c:pt idx="22">
                  <c:v>0.57786641923000004</c:v>
                </c:pt>
                <c:pt idx="23">
                  <c:v>0.57786641923000004</c:v>
                </c:pt>
                <c:pt idx="24">
                  <c:v>0.57786641923000004</c:v>
                </c:pt>
                <c:pt idx="25">
                  <c:v>0.57786641923000004</c:v>
                </c:pt>
                <c:pt idx="26">
                  <c:v>0.57786641923000004</c:v>
                </c:pt>
                <c:pt idx="27">
                  <c:v>0.57786641923000004</c:v>
                </c:pt>
                <c:pt idx="28">
                  <c:v>0.57786641923000004</c:v>
                </c:pt>
                <c:pt idx="29">
                  <c:v>0.57786641923000004</c:v>
                </c:pt>
                <c:pt idx="30">
                  <c:v>0.57786641923000004</c:v>
                </c:pt>
                <c:pt idx="31">
                  <c:v>0.57786641923000004</c:v>
                </c:pt>
                <c:pt idx="32">
                  <c:v>0.57786641923000004</c:v>
                </c:pt>
                <c:pt idx="33">
                  <c:v>0.57786641923000004</c:v>
                </c:pt>
                <c:pt idx="34">
                  <c:v>0.57786641923000004</c:v>
                </c:pt>
                <c:pt idx="35">
                  <c:v>0.57786641923000004</c:v>
                </c:pt>
              </c:numCache>
            </c:numRef>
          </c:val>
        </c:ser>
        <c:ser>
          <c:idx val="5"/>
          <c:order val="1"/>
          <c:tx>
            <c:strRef>
              <c:f>Sheet1!$C$1</c:f>
              <c:strCache>
                <c:ptCount val="1"/>
                <c:pt idx="0">
                  <c:v>wind</c:v>
                </c:pt>
              </c:strCache>
            </c:strRef>
          </c:tx>
          <c:spPr>
            <a:solidFill>
              <a:schemeClr val="accent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0.50409599999999999</c:v>
                </c:pt>
                <c:pt idx="1">
                  <c:v>0.53909700000000005</c:v>
                </c:pt>
                <c:pt idx="2">
                  <c:v>0.54541300000000004</c:v>
                </c:pt>
                <c:pt idx="3">
                  <c:v>0.55488099999999996</c:v>
                </c:pt>
                <c:pt idx="4">
                  <c:v>0.55488099999999996</c:v>
                </c:pt>
                <c:pt idx="5">
                  <c:v>0.55495799999999995</c:v>
                </c:pt>
                <c:pt idx="6">
                  <c:v>0.55565600000000004</c:v>
                </c:pt>
                <c:pt idx="7">
                  <c:v>0.55581999999999998</c:v>
                </c:pt>
                <c:pt idx="8">
                  <c:v>0.55592900000000001</c:v>
                </c:pt>
                <c:pt idx="9">
                  <c:v>0.55655500000000002</c:v>
                </c:pt>
                <c:pt idx="10">
                  <c:v>0.55775399999999997</c:v>
                </c:pt>
                <c:pt idx="11">
                  <c:v>0.56031399999999998</c:v>
                </c:pt>
                <c:pt idx="12">
                  <c:v>0.56267999999999996</c:v>
                </c:pt>
                <c:pt idx="13">
                  <c:v>0.56271700000000002</c:v>
                </c:pt>
                <c:pt idx="14">
                  <c:v>0.56275399999999998</c:v>
                </c:pt>
                <c:pt idx="15">
                  <c:v>0.56381199999999998</c:v>
                </c:pt>
                <c:pt idx="16">
                  <c:v>0.56388300000000002</c:v>
                </c:pt>
                <c:pt idx="17">
                  <c:v>0.56406500000000004</c:v>
                </c:pt>
                <c:pt idx="18">
                  <c:v>0.56497200000000003</c:v>
                </c:pt>
                <c:pt idx="19">
                  <c:v>0.56544899999999998</c:v>
                </c:pt>
                <c:pt idx="20">
                  <c:v>0.56544899999999998</c:v>
                </c:pt>
                <c:pt idx="21">
                  <c:v>0.56553900000000001</c:v>
                </c:pt>
                <c:pt idx="22">
                  <c:v>0.56553900000000001</c:v>
                </c:pt>
                <c:pt idx="23">
                  <c:v>0.56695600000000002</c:v>
                </c:pt>
                <c:pt idx="24">
                  <c:v>0.56821500000000003</c:v>
                </c:pt>
                <c:pt idx="25">
                  <c:v>0.56821500000000003</c:v>
                </c:pt>
                <c:pt idx="26">
                  <c:v>0.56998899999999997</c:v>
                </c:pt>
                <c:pt idx="27">
                  <c:v>0.57030800000000004</c:v>
                </c:pt>
                <c:pt idx="28">
                  <c:v>0.57030800000000004</c:v>
                </c:pt>
                <c:pt idx="29">
                  <c:v>0.57044099999999998</c:v>
                </c:pt>
                <c:pt idx="30">
                  <c:v>0.57047599999999998</c:v>
                </c:pt>
                <c:pt idx="31">
                  <c:v>0.57056799999999996</c:v>
                </c:pt>
                <c:pt idx="32">
                  <c:v>0.57069499999999995</c:v>
                </c:pt>
                <c:pt idx="33">
                  <c:v>0.57069499999999995</c:v>
                </c:pt>
                <c:pt idx="34">
                  <c:v>0.57069499999999995</c:v>
                </c:pt>
                <c:pt idx="35">
                  <c:v>0.57069499999999995</c:v>
                </c:pt>
              </c:numCache>
            </c:numRef>
          </c:val>
        </c:ser>
        <c:ser>
          <c:idx val="8"/>
          <c:order val="2"/>
          <c:tx>
            <c:strRef>
              <c:f>Sheet1!$D$1</c:f>
              <c:strCache>
                <c:ptCount val="1"/>
                <c:pt idx="0">
                  <c:v>gas turbines</c:v>
                </c:pt>
              </c:strCache>
            </c:strRef>
          </c:tx>
          <c:spPr>
            <a:solidFill>
              <a:schemeClr val="tx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0.98555962925999996</c:v>
                </c:pt>
                <c:pt idx="1">
                  <c:v>1.02918388382</c:v>
                </c:pt>
                <c:pt idx="2">
                  <c:v>1.0717650132700001</c:v>
                </c:pt>
                <c:pt idx="3">
                  <c:v>1.0831142357600001</c:v>
                </c:pt>
                <c:pt idx="4">
                  <c:v>1.10094136339</c:v>
                </c:pt>
                <c:pt idx="5">
                  <c:v>1.11683887788</c:v>
                </c:pt>
                <c:pt idx="6">
                  <c:v>1.13008748196</c:v>
                </c:pt>
                <c:pt idx="7">
                  <c:v>1.14288135403</c:v>
                </c:pt>
                <c:pt idx="8">
                  <c:v>1.15443535832</c:v>
                </c:pt>
                <c:pt idx="9">
                  <c:v>1.1661849632200001</c:v>
                </c:pt>
                <c:pt idx="10">
                  <c:v>1.17933108428</c:v>
                </c:pt>
                <c:pt idx="11">
                  <c:v>1.1929557028</c:v>
                </c:pt>
                <c:pt idx="12">
                  <c:v>1.20563212078</c:v>
                </c:pt>
                <c:pt idx="13">
                  <c:v>1.2171312027100001</c:v>
                </c:pt>
                <c:pt idx="14">
                  <c:v>1.22908490419</c:v>
                </c:pt>
                <c:pt idx="15">
                  <c:v>1.2417566772899999</c:v>
                </c:pt>
                <c:pt idx="16">
                  <c:v>1.2547179154500001</c:v>
                </c:pt>
                <c:pt idx="17">
                  <c:v>1.26715581541</c:v>
                </c:pt>
                <c:pt idx="18">
                  <c:v>1.2808847167799999</c:v>
                </c:pt>
                <c:pt idx="19">
                  <c:v>1.2934172378</c:v>
                </c:pt>
                <c:pt idx="20">
                  <c:v>1.3052230372500011</c:v>
                </c:pt>
                <c:pt idx="21">
                  <c:v>1.3170664173700011</c:v>
                </c:pt>
                <c:pt idx="22">
                  <c:v>1.328436417610001</c:v>
                </c:pt>
                <c:pt idx="23">
                  <c:v>1.3413593170100011</c:v>
                </c:pt>
                <c:pt idx="24">
                  <c:v>1.3530030554400001</c:v>
                </c:pt>
                <c:pt idx="25">
                  <c:v>1.364410955160001</c:v>
                </c:pt>
                <c:pt idx="26">
                  <c:v>1.3768129566300009</c:v>
                </c:pt>
                <c:pt idx="27">
                  <c:v>1.3901664781100009</c:v>
                </c:pt>
                <c:pt idx="28">
                  <c:v>1.4019829579000009</c:v>
                </c:pt>
                <c:pt idx="29">
                  <c:v>1.414893460320001</c:v>
                </c:pt>
                <c:pt idx="30">
                  <c:v>1.426793460320001</c:v>
                </c:pt>
                <c:pt idx="31">
                  <c:v>1.438753460320001</c:v>
                </c:pt>
                <c:pt idx="32">
                  <c:v>1.451227341170001</c:v>
                </c:pt>
                <c:pt idx="33">
                  <c:v>1.4633573411700009</c:v>
                </c:pt>
                <c:pt idx="34">
                  <c:v>1.4755173411700011</c:v>
                </c:pt>
                <c:pt idx="35">
                  <c:v>1.487567341170001</c:v>
                </c:pt>
              </c:numCache>
            </c:numRef>
          </c:val>
        </c:ser>
        <c:ser>
          <c:idx val="9"/>
          <c:order val="3"/>
          <c:tx>
            <c:strRef>
              <c:f>Sheet1!$E$1</c:f>
              <c:strCache>
                <c:ptCount val="1"/>
                <c:pt idx="0">
                  <c:v>fuel cells</c:v>
                </c:pt>
              </c:strCache>
            </c:strRef>
          </c:tx>
          <c:spPr>
            <a:solidFill>
              <a:schemeClr val="tx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0.14724699548</c:v>
                </c:pt>
                <c:pt idx="1">
                  <c:v>0.17835949547999999</c:v>
                </c:pt>
                <c:pt idx="2">
                  <c:v>0.18828949565000011</c:v>
                </c:pt>
                <c:pt idx="3">
                  <c:v>0.18828949565000011</c:v>
                </c:pt>
                <c:pt idx="4">
                  <c:v>0.21173072700000001</c:v>
                </c:pt>
                <c:pt idx="5">
                  <c:v>0.23175971570000009</c:v>
                </c:pt>
                <c:pt idx="6">
                  <c:v>0.2477936354300001</c:v>
                </c:pt>
                <c:pt idx="7">
                  <c:v>0.26037143459000001</c:v>
                </c:pt>
                <c:pt idx="8">
                  <c:v>0.26995069588999998</c:v>
                </c:pt>
                <c:pt idx="9">
                  <c:v>0.27734089730999989</c:v>
                </c:pt>
                <c:pt idx="10">
                  <c:v>0.28314330774000002</c:v>
                </c:pt>
                <c:pt idx="11">
                  <c:v>0.28781401843999999</c:v>
                </c:pt>
                <c:pt idx="12">
                  <c:v>0.2915796591</c:v>
                </c:pt>
                <c:pt idx="13">
                  <c:v>0.29483556926999999</c:v>
                </c:pt>
                <c:pt idx="14">
                  <c:v>0.29768811027999997</c:v>
                </c:pt>
                <c:pt idx="15">
                  <c:v>0.30029656148</c:v>
                </c:pt>
                <c:pt idx="16">
                  <c:v>0.30280760128</c:v>
                </c:pt>
                <c:pt idx="17">
                  <c:v>0.30517596260000002</c:v>
                </c:pt>
                <c:pt idx="18">
                  <c:v>0.30747032392000012</c:v>
                </c:pt>
                <c:pt idx="19">
                  <c:v>0.30968677509000009</c:v>
                </c:pt>
                <c:pt idx="20">
                  <c:v>0.31182347431000013</c:v>
                </c:pt>
                <c:pt idx="21">
                  <c:v>0.31391231416000009</c:v>
                </c:pt>
                <c:pt idx="22">
                  <c:v>0.31597707393000007</c:v>
                </c:pt>
                <c:pt idx="23">
                  <c:v>0.31802991375000011</c:v>
                </c:pt>
                <c:pt idx="24">
                  <c:v>0.32007689420000002</c:v>
                </c:pt>
                <c:pt idx="25">
                  <c:v>0.32213801332000003</c:v>
                </c:pt>
                <c:pt idx="26">
                  <c:v>0.32420713342000002</c:v>
                </c:pt>
                <c:pt idx="27">
                  <c:v>0.32628613340000001</c:v>
                </c:pt>
                <c:pt idx="28">
                  <c:v>0.32836757479000001</c:v>
                </c:pt>
                <c:pt idx="29">
                  <c:v>0.33045709430000009</c:v>
                </c:pt>
                <c:pt idx="30">
                  <c:v>0.33254845366000008</c:v>
                </c:pt>
                <c:pt idx="31">
                  <c:v>0.33466153567000012</c:v>
                </c:pt>
                <c:pt idx="32">
                  <c:v>0.33678269385000009</c:v>
                </c:pt>
                <c:pt idx="33">
                  <c:v>0.33889602195000013</c:v>
                </c:pt>
                <c:pt idx="34">
                  <c:v>0.34102526411000011</c:v>
                </c:pt>
                <c:pt idx="35">
                  <c:v>0.34313673308000009</c:v>
                </c:pt>
              </c:numCache>
            </c:numRef>
          </c:val>
        </c:ser>
        <c:ser>
          <c:idx val="6"/>
          <c:order val="4"/>
          <c:tx>
            <c:strRef>
              <c:f>Sheet1!$F$1</c:f>
              <c:strCache>
                <c:ptCount val="1"/>
                <c:pt idx="0">
                  <c:v>gas engines</c:v>
                </c:pt>
              </c:strCache>
            </c:strRef>
          </c:tx>
          <c:spPr>
            <a:solidFill>
              <a:schemeClr val="tx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5.6882133889999992E-2</c:v>
                </c:pt>
                <c:pt idx="1">
                  <c:v>4.8734562369999991E-2</c:v>
                </c:pt>
                <c:pt idx="2">
                  <c:v>4.6205029409999987E-2</c:v>
                </c:pt>
                <c:pt idx="3">
                  <c:v>5.1042484649999977E-2</c:v>
                </c:pt>
                <c:pt idx="4">
                  <c:v>5.3362124319999989E-2</c:v>
                </c:pt>
                <c:pt idx="5">
                  <c:v>5.4851924109999992E-2</c:v>
                </c:pt>
                <c:pt idx="6">
                  <c:v>5.6932614259999993E-2</c:v>
                </c:pt>
                <c:pt idx="7">
                  <c:v>5.8476974149999993E-2</c:v>
                </c:pt>
                <c:pt idx="8">
                  <c:v>5.9669743929999991E-2</c:v>
                </c:pt>
                <c:pt idx="9">
                  <c:v>6.1884223729999993E-2</c:v>
                </c:pt>
                <c:pt idx="10">
                  <c:v>6.4017613819999986E-2</c:v>
                </c:pt>
                <c:pt idx="11">
                  <c:v>6.7006403759999986E-2</c:v>
                </c:pt>
                <c:pt idx="12">
                  <c:v>6.8310534149999991E-2</c:v>
                </c:pt>
                <c:pt idx="13">
                  <c:v>6.8797343889999987E-2</c:v>
                </c:pt>
                <c:pt idx="14">
                  <c:v>6.9324604229999989E-2</c:v>
                </c:pt>
                <c:pt idx="15">
                  <c:v>7.0654224039999991E-2</c:v>
                </c:pt>
                <c:pt idx="16">
                  <c:v>7.1295643609999987E-2</c:v>
                </c:pt>
                <c:pt idx="17">
                  <c:v>7.1882993929999986E-2</c:v>
                </c:pt>
                <c:pt idx="18">
                  <c:v>7.4130593909999987E-2</c:v>
                </c:pt>
                <c:pt idx="19">
                  <c:v>7.4977893969999973E-2</c:v>
                </c:pt>
                <c:pt idx="20">
                  <c:v>7.5493973619999974E-2</c:v>
                </c:pt>
                <c:pt idx="21">
                  <c:v>7.6462843489999974E-2</c:v>
                </c:pt>
                <c:pt idx="22">
                  <c:v>7.6921193059999976E-2</c:v>
                </c:pt>
                <c:pt idx="23">
                  <c:v>7.9384832549999979E-2</c:v>
                </c:pt>
                <c:pt idx="24">
                  <c:v>8.0255082549999981E-2</c:v>
                </c:pt>
                <c:pt idx="25">
                  <c:v>8.0709702029999969E-2</c:v>
                </c:pt>
                <c:pt idx="26">
                  <c:v>8.2405432169999973E-2</c:v>
                </c:pt>
                <c:pt idx="27">
                  <c:v>8.5426011909999974E-2</c:v>
                </c:pt>
                <c:pt idx="28">
                  <c:v>8.5894981679999968E-2</c:v>
                </c:pt>
                <c:pt idx="29">
                  <c:v>8.8299941769999959E-2</c:v>
                </c:pt>
                <c:pt idx="30">
                  <c:v>8.8854941769999959E-2</c:v>
                </c:pt>
                <c:pt idx="31">
                  <c:v>8.9350831879999953E-2</c:v>
                </c:pt>
                <c:pt idx="32">
                  <c:v>9.056238143999995E-2</c:v>
                </c:pt>
                <c:pt idx="33">
                  <c:v>9.1126381439999959E-2</c:v>
                </c:pt>
                <c:pt idx="34">
                  <c:v>9.1640351209999943E-2</c:v>
                </c:pt>
                <c:pt idx="35">
                  <c:v>9.2280611459999953E-2</c:v>
                </c:pt>
              </c:numCache>
            </c:numRef>
          </c:val>
        </c:ser>
        <c:ser>
          <c:idx val="7"/>
          <c:order val="5"/>
          <c:tx>
            <c:strRef>
              <c:f>Sheet1!$G$1</c:f>
              <c:strCache>
                <c:ptCount val="1"/>
                <c:pt idx="0">
                  <c:v>microturbines</c:v>
                </c:pt>
              </c:strCache>
            </c:strRef>
          </c:tx>
          <c:spPr>
            <a:solidFill>
              <a:schemeClr val="tx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6.2954007130000003E-2</c:v>
                </c:pt>
                <c:pt idx="1">
                  <c:v>7.1618007119999993E-2</c:v>
                </c:pt>
                <c:pt idx="2">
                  <c:v>7.5820007149999993E-2</c:v>
                </c:pt>
                <c:pt idx="3">
                  <c:v>8.0370007169999994E-2</c:v>
                </c:pt>
                <c:pt idx="4">
                  <c:v>8.0834777940000005E-2</c:v>
                </c:pt>
                <c:pt idx="5">
                  <c:v>8.1206927469999995E-2</c:v>
                </c:pt>
                <c:pt idx="6">
                  <c:v>8.1425996899999992E-2</c:v>
                </c:pt>
                <c:pt idx="7">
                  <c:v>8.1757847189999996E-2</c:v>
                </c:pt>
                <c:pt idx="8">
                  <c:v>8.2053877400000003E-2</c:v>
                </c:pt>
                <c:pt idx="9">
                  <c:v>8.2257828169999991E-2</c:v>
                </c:pt>
                <c:pt idx="10">
                  <c:v>8.282231813999999E-2</c:v>
                </c:pt>
                <c:pt idx="11">
                  <c:v>8.3557367189999995E-2</c:v>
                </c:pt>
                <c:pt idx="12">
                  <c:v>8.3859417349999993E-2</c:v>
                </c:pt>
                <c:pt idx="13">
                  <c:v>8.392560688999999E-2</c:v>
                </c:pt>
                <c:pt idx="14">
                  <c:v>8.3988636229999983E-2</c:v>
                </c:pt>
                <c:pt idx="15">
                  <c:v>8.4069226519999984E-2</c:v>
                </c:pt>
                <c:pt idx="16">
                  <c:v>8.4292567589999978E-2</c:v>
                </c:pt>
                <c:pt idx="17">
                  <c:v>8.431572817999998E-2</c:v>
                </c:pt>
                <c:pt idx="18">
                  <c:v>8.4603537919999972E-2</c:v>
                </c:pt>
                <c:pt idx="19">
                  <c:v>8.4723508399999981E-2</c:v>
                </c:pt>
                <c:pt idx="20">
                  <c:v>8.4774677909999985E-2</c:v>
                </c:pt>
                <c:pt idx="21">
                  <c:v>8.4859767829999988E-2</c:v>
                </c:pt>
                <c:pt idx="22">
                  <c:v>8.4900687419999982E-2</c:v>
                </c:pt>
                <c:pt idx="23">
                  <c:v>8.5268207669999985E-2</c:v>
                </c:pt>
                <c:pt idx="24">
                  <c:v>8.5381617029999995E-2</c:v>
                </c:pt>
                <c:pt idx="25">
                  <c:v>8.5390906099999997E-2</c:v>
                </c:pt>
                <c:pt idx="26">
                  <c:v>8.5680885839999985E-2</c:v>
                </c:pt>
                <c:pt idx="27">
                  <c:v>8.6145926199999986E-2</c:v>
                </c:pt>
                <c:pt idx="28">
                  <c:v>8.616954559999998E-2</c:v>
                </c:pt>
                <c:pt idx="29">
                  <c:v>8.6468365689999979E-2</c:v>
                </c:pt>
                <c:pt idx="30">
                  <c:v>8.656922610999998E-2</c:v>
                </c:pt>
                <c:pt idx="31">
                  <c:v>8.6638337029999984E-2</c:v>
                </c:pt>
                <c:pt idx="32">
                  <c:v>8.6833097659999983E-2</c:v>
                </c:pt>
                <c:pt idx="33">
                  <c:v>8.6906727099999984E-2</c:v>
                </c:pt>
                <c:pt idx="34">
                  <c:v>8.6946296509999979E-2</c:v>
                </c:pt>
                <c:pt idx="35">
                  <c:v>8.7025646589999991E-2</c:v>
                </c:pt>
              </c:numCache>
            </c:numRef>
          </c:val>
        </c:ser>
        <c:ser>
          <c:idx val="1"/>
          <c:order val="6"/>
          <c:tx>
            <c:strRef>
              <c:f>Sheet1!$H$1</c:f>
              <c:strCache>
                <c:ptCount val="1"/>
                <c:pt idx="0">
                  <c:v>solar</c:v>
                </c:pt>
              </c:strCache>
            </c:strRef>
          </c:tx>
          <c:spPr>
            <a:solidFill>
              <a:srgbClr val="FFE99A"/>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Sheet1!$H$2:$H$37</c:f>
              <c:numCache>
                <c:formatCode>General</c:formatCode>
                <c:ptCount val="36"/>
                <c:pt idx="0">
                  <c:v>6.1468470000000002</c:v>
                </c:pt>
                <c:pt idx="1">
                  <c:v>7.8516839999999997</c:v>
                </c:pt>
                <c:pt idx="2">
                  <c:v>10.105048</c:v>
                </c:pt>
                <c:pt idx="3">
                  <c:v>12.220262999999999</c:v>
                </c:pt>
                <c:pt idx="4">
                  <c:v>14.908906999999999</c:v>
                </c:pt>
                <c:pt idx="5">
                  <c:v>17.741758000000001</c:v>
                </c:pt>
                <c:pt idx="6">
                  <c:v>20.580715000000001</c:v>
                </c:pt>
                <c:pt idx="7">
                  <c:v>22.638566999999998</c:v>
                </c:pt>
                <c:pt idx="8">
                  <c:v>23.769950999999999</c:v>
                </c:pt>
                <c:pt idx="9">
                  <c:v>24.422661000000002</c:v>
                </c:pt>
                <c:pt idx="10">
                  <c:v>25.725832</c:v>
                </c:pt>
                <c:pt idx="11">
                  <c:v>27.033279</c:v>
                </c:pt>
                <c:pt idx="12">
                  <c:v>28.281987999999998</c:v>
                </c:pt>
                <c:pt idx="13">
                  <c:v>29.205769</c:v>
                </c:pt>
                <c:pt idx="14">
                  <c:v>30.168118</c:v>
                </c:pt>
                <c:pt idx="15">
                  <c:v>31.389240000000001</c:v>
                </c:pt>
                <c:pt idx="16">
                  <c:v>31.883095000000001</c:v>
                </c:pt>
                <c:pt idx="17">
                  <c:v>32.279797000000002</c:v>
                </c:pt>
                <c:pt idx="18">
                  <c:v>32.968890999999999</c:v>
                </c:pt>
                <c:pt idx="19">
                  <c:v>33.678925</c:v>
                </c:pt>
                <c:pt idx="20">
                  <c:v>34.006583999999997</c:v>
                </c:pt>
                <c:pt idx="21">
                  <c:v>34.825133999999998</c:v>
                </c:pt>
                <c:pt idx="22">
                  <c:v>35.221156999999998</c:v>
                </c:pt>
                <c:pt idx="23">
                  <c:v>36.007449999999999</c:v>
                </c:pt>
                <c:pt idx="24">
                  <c:v>36.477673000000003</c:v>
                </c:pt>
                <c:pt idx="25">
                  <c:v>36.843764999999998</c:v>
                </c:pt>
                <c:pt idx="26">
                  <c:v>37.346618999999997</c:v>
                </c:pt>
                <c:pt idx="27">
                  <c:v>37.853180000000002</c:v>
                </c:pt>
                <c:pt idx="28">
                  <c:v>38.311202999999999</c:v>
                </c:pt>
                <c:pt idx="29">
                  <c:v>38.971263999999998</c:v>
                </c:pt>
                <c:pt idx="30">
                  <c:v>39.456505</c:v>
                </c:pt>
                <c:pt idx="31">
                  <c:v>40.213673</c:v>
                </c:pt>
                <c:pt idx="32">
                  <c:v>40.861725</c:v>
                </c:pt>
                <c:pt idx="33">
                  <c:v>41.413314999999997</c:v>
                </c:pt>
                <c:pt idx="34">
                  <c:v>41.787891000000002</c:v>
                </c:pt>
                <c:pt idx="35">
                  <c:v>42.371319</c:v>
                </c:pt>
              </c:numCache>
            </c:numRef>
          </c:val>
        </c:ser>
        <c:dLbls>
          <c:showLegendKey val="0"/>
          <c:showVal val="0"/>
          <c:showCatName val="0"/>
          <c:showSerName val="0"/>
          <c:showPercent val="0"/>
          <c:showBubbleSize val="0"/>
        </c:dLbls>
        <c:axId val="233713232"/>
        <c:axId val="233695280"/>
        <c:extLst/>
      </c:areaChart>
      <c:catAx>
        <c:axId val="233713232"/>
        <c:scaling>
          <c:orientation val="minMax"/>
        </c:scaling>
        <c:delete val="0"/>
        <c:axPos val="b"/>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5280"/>
        <c:crosses val="autoZero"/>
        <c:auto val="1"/>
        <c:lblAlgn val="ctr"/>
        <c:lblOffset val="100"/>
        <c:tickLblSkip val="10"/>
        <c:tickMarkSkip val="10"/>
        <c:noMultiLvlLbl val="0"/>
      </c:catAx>
      <c:valAx>
        <c:axId val="23369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713232"/>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8337926509186353"/>
          <c:w val="0.91811315252260139"/>
          <c:h val="0.7269444444444445"/>
        </c:manualLayout>
      </c:layout>
      <c:lineChart>
        <c:grouping val="standard"/>
        <c:varyColors val="0"/>
        <c:ser>
          <c:idx val="3"/>
          <c:order val="0"/>
          <c:tx>
            <c:strRef>
              <c:f>Sheet1!$B$1</c:f>
              <c:strCache>
                <c:ptCount val="1"/>
                <c:pt idx="0">
                  <c:v>residential</c:v>
                </c:pt>
              </c:strCache>
            </c:strRef>
          </c:tx>
          <c:spPr>
            <a:ln w="22225" cap="rnd">
              <a:solidFill>
                <a:srgbClr val="C0000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13.810196164658951</c:v>
                </c:pt>
                <c:pt idx="1">
                  <c:v>13.716551462210401</c:v>
                </c:pt>
                <c:pt idx="2">
                  <c:v>13.694511696992199</c:v>
                </c:pt>
                <c:pt idx="3">
                  <c:v>13.556819500870571</c:v>
                </c:pt>
                <c:pt idx="4">
                  <c:v>13.36904761904762</c:v>
                </c:pt>
                <c:pt idx="5">
                  <c:v>13.12573050592753</c:v>
                </c:pt>
                <c:pt idx="6">
                  <c:v>12.828498421764619</c:v>
                </c:pt>
                <c:pt idx="7">
                  <c:v>12.71662301027604</c:v>
                </c:pt>
                <c:pt idx="8">
                  <c:v>12.32148028107275</c:v>
                </c:pt>
                <c:pt idx="9">
                  <c:v>11.999057221422021</c:v>
                </c:pt>
                <c:pt idx="10">
                  <c:v>11.851635543943241</c:v>
                </c:pt>
                <c:pt idx="11">
                  <c:v>12.075874169695449</c:v>
                </c:pt>
                <c:pt idx="12">
                  <c:v>11.69387553669249</c:v>
                </c:pt>
                <c:pt idx="13">
                  <c:v>11.861574427365341</c:v>
                </c:pt>
                <c:pt idx="14">
                  <c:v>11.855213493748529</c:v>
                </c:pt>
                <c:pt idx="15">
                  <c:v>12.13936010798321</c:v>
                </c:pt>
                <c:pt idx="16">
                  <c:v>12.967379477272219</c:v>
                </c:pt>
                <c:pt idx="17">
                  <c:v>12.93163289578963</c:v>
                </c:pt>
                <c:pt idx="18">
                  <c:v>13.411444026091109</c:v>
                </c:pt>
                <c:pt idx="19">
                  <c:v>13.60545871752768</c:v>
                </c:pt>
                <c:pt idx="20">
                  <c:v>13.48380518358981</c:v>
                </c:pt>
                <c:pt idx="21">
                  <c:v>13.414011700197721</c:v>
                </c:pt>
                <c:pt idx="22">
                  <c:v>13.341240000000001</c:v>
                </c:pt>
                <c:pt idx="23">
                  <c:v>13.38704731954204</c:v>
                </c:pt>
                <c:pt idx="24">
                  <c:v>13.56091820987654</c:v>
                </c:pt>
                <c:pt idx="25">
                  <c:v>13.55671873956236</c:v>
                </c:pt>
                <c:pt idx="26">
                  <c:v>13.30405437296456</c:v>
                </c:pt>
                <c:pt idx="27">
                  <c:v>13.40966947048579</c:v>
                </c:pt>
                <c:pt idx="28">
                  <c:v>13.11397691652625</c:v>
                </c:pt>
                <c:pt idx="29">
                  <c:v>12.559407</c:v>
                </c:pt>
                <c:pt idx="30">
                  <c:v>12.39522</c:v>
                </c:pt>
                <c:pt idx="31">
                  <c:v>12.462153000000001</c:v>
                </c:pt>
                <c:pt idx="32">
                  <c:v>12.47601</c:v>
                </c:pt>
                <c:pt idx="33">
                  <c:v>12.547039</c:v>
                </c:pt>
                <c:pt idx="34">
                  <c:v>12.677695999999999</c:v>
                </c:pt>
                <c:pt idx="35">
                  <c:v>12.859044000000001</c:v>
                </c:pt>
                <c:pt idx="36">
                  <c:v>13.024888000000001</c:v>
                </c:pt>
                <c:pt idx="37">
                  <c:v>13.110849999999999</c:v>
                </c:pt>
                <c:pt idx="38">
                  <c:v>13.094872000000001</c:v>
                </c:pt>
                <c:pt idx="39">
                  <c:v>13.04935</c:v>
                </c:pt>
                <c:pt idx="40">
                  <c:v>13.05922</c:v>
                </c:pt>
                <c:pt idx="41">
                  <c:v>13.030392000000001</c:v>
                </c:pt>
                <c:pt idx="42">
                  <c:v>12.999648000000001</c:v>
                </c:pt>
                <c:pt idx="43">
                  <c:v>13.043602999999999</c:v>
                </c:pt>
                <c:pt idx="44">
                  <c:v>13.062144</c:v>
                </c:pt>
                <c:pt idx="45">
                  <c:v>12.998402</c:v>
                </c:pt>
                <c:pt idx="46">
                  <c:v>12.962379</c:v>
                </c:pt>
                <c:pt idx="47">
                  <c:v>12.922573999999999</c:v>
                </c:pt>
                <c:pt idx="48">
                  <c:v>12.934729000000001</c:v>
                </c:pt>
                <c:pt idx="49">
                  <c:v>12.897933999999999</c:v>
                </c:pt>
                <c:pt idx="50">
                  <c:v>12.841132999999999</c:v>
                </c:pt>
                <c:pt idx="51">
                  <c:v>12.819372</c:v>
                </c:pt>
                <c:pt idx="52">
                  <c:v>12.780977999999999</c:v>
                </c:pt>
                <c:pt idx="53">
                  <c:v>12.748143000000001</c:v>
                </c:pt>
                <c:pt idx="54">
                  <c:v>12.743569000000001</c:v>
                </c:pt>
                <c:pt idx="55">
                  <c:v>12.719047</c:v>
                </c:pt>
                <c:pt idx="56">
                  <c:v>12.680021999999999</c:v>
                </c:pt>
                <c:pt idx="57">
                  <c:v>12.672359999999999</c:v>
                </c:pt>
                <c:pt idx="58">
                  <c:v>12.634107</c:v>
                </c:pt>
                <c:pt idx="59">
                  <c:v>12.567993</c:v>
                </c:pt>
                <c:pt idx="60">
                  <c:v>12.516408</c:v>
                </c:pt>
              </c:numCache>
            </c:numRef>
          </c:val>
          <c:smooth val="0"/>
        </c:ser>
        <c:ser>
          <c:idx val="0"/>
          <c:order val="1"/>
          <c:tx>
            <c:strRef>
              <c:f>Sheet1!$C$1</c:f>
              <c:strCache>
                <c:ptCount val="1"/>
                <c:pt idx="0">
                  <c:v>commercial</c:v>
                </c:pt>
              </c:strCache>
            </c:strRef>
          </c:tx>
          <c:spPr>
            <a:ln w="22225" cap="rnd">
              <a:solidFill>
                <a:srgbClr val="E3A5AC"/>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12.945956557930611</c:v>
                </c:pt>
                <c:pt idx="1">
                  <c:v>12.84647170527915</c:v>
                </c:pt>
                <c:pt idx="2">
                  <c:v>12.77709617526922</c:v>
                </c:pt>
                <c:pt idx="3">
                  <c:v>12.6117527568195</c:v>
                </c:pt>
                <c:pt idx="4">
                  <c:v>12.332068985111951</c:v>
                </c:pt>
                <c:pt idx="5">
                  <c:v>12.016293760783659</c:v>
                </c:pt>
                <c:pt idx="6">
                  <c:v>11.723651667737039</c:v>
                </c:pt>
                <c:pt idx="7">
                  <c:v>11.4494861978642</c:v>
                </c:pt>
                <c:pt idx="8">
                  <c:v>11.05353134173718</c:v>
                </c:pt>
                <c:pt idx="9">
                  <c:v>10.67563179258871</c:v>
                </c:pt>
                <c:pt idx="10">
                  <c:v>10.68660826353134</c:v>
                </c:pt>
                <c:pt idx="11">
                  <c:v>11.146960772026571</c:v>
                </c:pt>
                <c:pt idx="12">
                  <c:v>10.931833884419881</c:v>
                </c:pt>
                <c:pt idx="13">
                  <c:v>10.922986542631151</c:v>
                </c:pt>
                <c:pt idx="14">
                  <c:v>10.822021703231901</c:v>
                </c:pt>
                <c:pt idx="15">
                  <c:v>11.13738117843539</c:v>
                </c:pt>
                <c:pt idx="16">
                  <c:v>11.795327870672621</c:v>
                </c:pt>
                <c:pt idx="17">
                  <c:v>11.71739506519906</c:v>
                </c:pt>
                <c:pt idx="18">
                  <c:v>12.22037439677573</c:v>
                </c:pt>
                <c:pt idx="19">
                  <c:v>12.009683802787251</c:v>
                </c:pt>
                <c:pt idx="20">
                  <c:v>11.90641029642809</c:v>
                </c:pt>
                <c:pt idx="21">
                  <c:v>11.720092133961151</c:v>
                </c:pt>
                <c:pt idx="22">
                  <c:v>11.33107</c:v>
                </c:pt>
                <c:pt idx="23">
                  <c:v>11.32325684241561</c:v>
                </c:pt>
                <c:pt idx="24">
                  <c:v>11.632928240740741</c:v>
                </c:pt>
                <c:pt idx="25">
                  <c:v>11.40264722442241</c:v>
                </c:pt>
                <c:pt idx="26">
                  <c:v>11.05667626374664</c:v>
                </c:pt>
                <c:pt idx="27">
                  <c:v>11.08976544262052</c:v>
                </c:pt>
                <c:pt idx="28">
                  <c:v>10.845228388686561</c:v>
                </c:pt>
                <c:pt idx="29">
                  <c:v>10.519505000000001</c:v>
                </c:pt>
                <c:pt idx="30">
                  <c:v>10.312427</c:v>
                </c:pt>
                <c:pt idx="31">
                  <c:v>10.209740999999999</c:v>
                </c:pt>
                <c:pt idx="32">
                  <c:v>10.190993000000001</c:v>
                </c:pt>
                <c:pt idx="33">
                  <c:v>10.182639</c:v>
                </c:pt>
                <c:pt idx="34">
                  <c:v>10.238272</c:v>
                </c:pt>
                <c:pt idx="35">
                  <c:v>10.38646</c:v>
                </c:pt>
                <c:pt idx="36">
                  <c:v>10.510764999999999</c:v>
                </c:pt>
                <c:pt idx="37">
                  <c:v>10.558396999999999</c:v>
                </c:pt>
                <c:pt idx="38">
                  <c:v>10.492760000000001</c:v>
                </c:pt>
                <c:pt idx="39">
                  <c:v>10.403746999999999</c:v>
                </c:pt>
                <c:pt idx="40">
                  <c:v>10.384285</c:v>
                </c:pt>
                <c:pt idx="41">
                  <c:v>10.322433</c:v>
                </c:pt>
                <c:pt idx="42">
                  <c:v>10.237693</c:v>
                </c:pt>
                <c:pt idx="43">
                  <c:v>10.267039</c:v>
                </c:pt>
                <c:pt idx="44">
                  <c:v>10.259356</c:v>
                </c:pt>
                <c:pt idx="45">
                  <c:v>10.179645000000001</c:v>
                </c:pt>
                <c:pt idx="46">
                  <c:v>10.133103999999999</c:v>
                </c:pt>
                <c:pt idx="47">
                  <c:v>10.079794</c:v>
                </c:pt>
                <c:pt idx="48">
                  <c:v>10.095827999999999</c:v>
                </c:pt>
                <c:pt idx="49">
                  <c:v>10.052436</c:v>
                </c:pt>
                <c:pt idx="50">
                  <c:v>9.9767890000000001</c:v>
                </c:pt>
                <c:pt idx="51">
                  <c:v>9.9547539999999994</c:v>
                </c:pt>
                <c:pt idx="52">
                  <c:v>9.9274439999999995</c:v>
                </c:pt>
                <c:pt idx="53">
                  <c:v>9.874447</c:v>
                </c:pt>
                <c:pt idx="54">
                  <c:v>9.8664050000000003</c:v>
                </c:pt>
                <c:pt idx="55">
                  <c:v>9.8332840000000008</c:v>
                </c:pt>
                <c:pt idx="56">
                  <c:v>9.7885390000000001</c:v>
                </c:pt>
                <c:pt idx="57">
                  <c:v>9.7860329999999998</c:v>
                </c:pt>
                <c:pt idx="58">
                  <c:v>9.7461169999999999</c:v>
                </c:pt>
                <c:pt idx="59">
                  <c:v>9.6860520000000001</c:v>
                </c:pt>
                <c:pt idx="60">
                  <c:v>9.6463699999999992</c:v>
                </c:pt>
              </c:numCache>
            </c:numRef>
          </c:val>
          <c:smooth val="0"/>
        </c:ser>
        <c:dLbls>
          <c:showLegendKey val="0"/>
          <c:showVal val="0"/>
          <c:showCatName val="0"/>
          <c:showSerName val="0"/>
          <c:showPercent val="0"/>
          <c:showBubbleSize val="0"/>
        </c:dLbls>
        <c:smooth val="0"/>
        <c:axId val="233709968"/>
        <c:axId val="233688752"/>
      </c:lineChart>
      <c:catAx>
        <c:axId val="2337099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3688752"/>
        <c:crosses val="autoZero"/>
        <c:auto val="1"/>
        <c:lblAlgn val="ctr"/>
        <c:lblOffset val="100"/>
        <c:tickLblSkip val="10"/>
        <c:tickMarkSkip val="10"/>
        <c:noMultiLvlLbl val="0"/>
      </c:catAx>
      <c:valAx>
        <c:axId val="2336887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3709968"/>
        <c:crossesAt val="29"/>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accent2">
              <a:lumMod val="75000"/>
            </a:schemeClr>
          </a:solidFill>
        </a:defRPr>
      </a:pPr>
      <a:endParaRPr lang="en-US"/>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9263852435112278"/>
          <c:w val="0.91811315252260139"/>
          <c:h val="0.7176851851851852"/>
        </c:manualLayout>
      </c:layout>
      <c:lineChart>
        <c:grouping val="standard"/>
        <c:varyColors val="0"/>
        <c:ser>
          <c:idx val="1"/>
          <c:order val="0"/>
          <c:tx>
            <c:strRef>
              <c:f>Sheet1!$B$1</c:f>
              <c:strCache>
                <c:ptCount val="1"/>
                <c:pt idx="0">
                  <c:v>residential</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10.229774936784411</c:v>
                </c:pt>
                <c:pt idx="1">
                  <c:v>9.9291454614508172</c:v>
                </c:pt>
                <c:pt idx="2">
                  <c:v>9.8246862235425159</c:v>
                </c:pt>
                <c:pt idx="3">
                  <c:v>10.037260591990711</c:v>
                </c:pt>
                <c:pt idx="4">
                  <c:v>10.22620468235027</c:v>
                </c:pt>
                <c:pt idx="5">
                  <c:v>9.4692770078477206</c:v>
                </c:pt>
                <c:pt idx="6">
                  <c:v>9.7287894729650333</c:v>
                </c:pt>
                <c:pt idx="7">
                  <c:v>10.468963664450269</c:v>
                </c:pt>
                <c:pt idx="8">
                  <c:v>10.17342560737484</c:v>
                </c:pt>
                <c:pt idx="9">
                  <c:v>9.8374623543276147</c:v>
                </c:pt>
                <c:pt idx="10">
                  <c:v>11.16124900740285</c:v>
                </c:pt>
                <c:pt idx="11">
                  <c:v>13.553690938714119</c:v>
                </c:pt>
                <c:pt idx="12">
                  <c:v>10.931833884419881</c:v>
                </c:pt>
                <c:pt idx="13">
                  <c:v>13.099422217377089</c:v>
                </c:pt>
                <c:pt idx="14">
                  <c:v>14.2395022410946</c:v>
                </c:pt>
                <c:pt idx="15">
                  <c:v>16.314272314432461</c:v>
                </c:pt>
                <c:pt idx="16">
                  <c:v>17.119434636821889</c:v>
                </c:pt>
                <c:pt idx="17">
                  <c:v>15.882230824124729</c:v>
                </c:pt>
                <c:pt idx="18">
                  <c:v>16.54395715119054</c:v>
                </c:pt>
                <c:pt idx="19">
                  <c:v>14.350153677739881</c:v>
                </c:pt>
                <c:pt idx="20">
                  <c:v>13.30853908501628</c:v>
                </c:pt>
                <c:pt idx="21">
                  <c:v>12.62427892945229</c:v>
                </c:pt>
                <c:pt idx="22">
                  <c:v>11.959949999999999</c:v>
                </c:pt>
                <c:pt idx="23">
                  <c:v>11.38947471868704</c:v>
                </c:pt>
                <c:pt idx="24">
                  <c:v>11.88205054012346</c:v>
                </c:pt>
                <c:pt idx="25">
                  <c:v>11.12401110803615</c:v>
                </c:pt>
                <c:pt idx="26">
                  <c:v>10.653844338509471</c:v>
                </c:pt>
                <c:pt idx="27">
                  <c:v>11.349844369511249</c:v>
                </c:pt>
                <c:pt idx="28">
                  <c:v>10.70279574568317</c:v>
                </c:pt>
                <c:pt idx="29">
                  <c:v>10.795987999999999</c:v>
                </c:pt>
                <c:pt idx="30">
                  <c:v>10.393846999999999</c:v>
                </c:pt>
                <c:pt idx="31">
                  <c:v>10.525187000000001</c:v>
                </c:pt>
                <c:pt idx="32">
                  <c:v>10.447245000000001</c:v>
                </c:pt>
                <c:pt idx="33">
                  <c:v>10.407479</c:v>
                </c:pt>
                <c:pt idx="34">
                  <c:v>10.439774999999999</c:v>
                </c:pt>
                <c:pt idx="35">
                  <c:v>10.575787999999999</c:v>
                </c:pt>
                <c:pt idx="36">
                  <c:v>10.770004999999999</c:v>
                </c:pt>
                <c:pt idx="37">
                  <c:v>10.941786</c:v>
                </c:pt>
                <c:pt idx="38">
                  <c:v>11.053694</c:v>
                </c:pt>
                <c:pt idx="39">
                  <c:v>11.112380999999999</c:v>
                </c:pt>
                <c:pt idx="40">
                  <c:v>11.392083</c:v>
                </c:pt>
                <c:pt idx="41">
                  <c:v>11.392492000000001</c:v>
                </c:pt>
                <c:pt idx="42">
                  <c:v>11.439310000000001</c:v>
                </c:pt>
                <c:pt idx="43">
                  <c:v>11.584057</c:v>
                </c:pt>
                <c:pt idx="44">
                  <c:v>11.666626000000001</c:v>
                </c:pt>
                <c:pt idx="45">
                  <c:v>11.702194</c:v>
                </c:pt>
                <c:pt idx="46">
                  <c:v>11.710115</c:v>
                </c:pt>
                <c:pt idx="47">
                  <c:v>11.785902</c:v>
                </c:pt>
                <c:pt idx="48">
                  <c:v>11.841505</c:v>
                </c:pt>
                <c:pt idx="49">
                  <c:v>11.882464000000001</c:v>
                </c:pt>
                <c:pt idx="50">
                  <c:v>11.911274000000001</c:v>
                </c:pt>
                <c:pt idx="51">
                  <c:v>11.957786</c:v>
                </c:pt>
                <c:pt idx="52">
                  <c:v>11.999537</c:v>
                </c:pt>
                <c:pt idx="53">
                  <c:v>12.039322</c:v>
                </c:pt>
                <c:pt idx="54">
                  <c:v>12.072217999999999</c:v>
                </c:pt>
                <c:pt idx="55">
                  <c:v>12.134403000000001</c:v>
                </c:pt>
                <c:pt idx="56">
                  <c:v>12.193641</c:v>
                </c:pt>
                <c:pt idx="57">
                  <c:v>12.271990000000001</c:v>
                </c:pt>
                <c:pt idx="58">
                  <c:v>12.318481999999999</c:v>
                </c:pt>
                <c:pt idx="59">
                  <c:v>12.391222000000001</c:v>
                </c:pt>
                <c:pt idx="60">
                  <c:v>12.453652</c:v>
                </c:pt>
              </c:numCache>
            </c:numRef>
          </c:val>
          <c:smooth val="0"/>
        </c:ser>
        <c:ser>
          <c:idx val="2"/>
          <c:order val="1"/>
          <c:tx>
            <c:strRef>
              <c:f>Sheet1!$C$1</c:f>
              <c:strCache>
                <c:ptCount val="1"/>
                <c:pt idx="0">
                  <c:v>commercial</c:v>
                </c:pt>
              </c:strCache>
            </c:strRef>
          </c:tx>
          <c:spPr>
            <a:ln w="22225" cap="rnd">
              <a:solidFill>
                <a:schemeClr val="accent1">
                  <a:lumMod val="60000"/>
                  <a:lumOff val="4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8.5189332663221879</c:v>
                </c:pt>
                <c:pt idx="1">
                  <c:v>8.20604633497911</c:v>
                </c:pt>
                <c:pt idx="2">
                  <c:v>8.1399777200148531</c:v>
                </c:pt>
                <c:pt idx="3">
                  <c:v>8.5056006964596627</c:v>
                </c:pt>
                <c:pt idx="4">
                  <c:v>8.6787134901693381</c:v>
                </c:pt>
                <c:pt idx="5">
                  <c:v>7.8910641732064333</c:v>
                </c:pt>
                <c:pt idx="6">
                  <c:v>8.286350655206812</c:v>
                </c:pt>
                <c:pt idx="7">
                  <c:v>8.7492779904627582</c:v>
                </c:pt>
                <c:pt idx="8">
                  <c:v>8.17454139712817</c:v>
                </c:pt>
                <c:pt idx="9">
                  <c:v>7.8376194840906113</c:v>
                </c:pt>
                <c:pt idx="10">
                  <c:v>9.4784318245856714</c:v>
                </c:pt>
                <c:pt idx="11">
                  <c:v>11.86475748840707</c:v>
                </c:pt>
                <c:pt idx="12">
                  <c:v>9.1860657355771593</c:v>
                </c:pt>
                <c:pt idx="13">
                  <c:v>11.42628729241615</c:v>
                </c:pt>
                <c:pt idx="14">
                  <c:v>12.491023826374141</c:v>
                </c:pt>
                <c:pt idx="15">
                  <c:v>14.56723212957985</c:v>
                </c:pt>
                <c:pt idx="16">
                  <c:v>14.9623609353141</c:v>
                </c:pt>
                <c:pt idx="17">
                  <c:v>13.76945699889713</c:v>
                </c:pt>
                <c:pt idx="18">
                  <c:v>14.56678156652702</c:v>
                </c:pt>
                <c:pt idx="19">
                  <c:v>11.89147825354722</c:v>
                </c:pt>
                <c:pt idx="20">
                  <c:v>11.06513302327517</c:v>
                </c:pt>
                <c:pt idx="21">
                  <c:v>10.19785360484315</c:v>
                </c:pt>
                <c:pt idx="22">
                  <c:v>9.0962999999999994</c:v>
                </c:pt>
                <c:pt idx="23">
                  <c:v>8.9173406712200869</c:v>
                </c:pt>
                <c:pt idx="24">
                  <c:v>9.6399498456790127</c:v>
                </c:pt>
                <c:pt idx="25">
                  <c:v>8.4769680023666609</c:v>
                </c:pt>
                <c:pt idx="26">
                  <c:v>7.7174116203332241</c:v>
                </c:pt>
                <c:pt idx="27">
                  <c:v>8.1976877755956572</c:v>
                </c:pt>
                <c:pt idx="28">
                  <c:v>7.9660542479752143</c:v>
                </c:pt>
                <c:pt idx="29">
                  <c:v>7.8008449999999998</c:v>
                </c:pt>
                <c:pt idx="30">
                  <c:v>7.4279380000000002</c:v>
                </c:pt>
                <c:pt idx="31">
                  <c:v>7.5800910000000004</c:v>
                </c:pt>
                <c:pt idx="32">
                  <c:v>7.6008129999999996</c:v>
                </c:pt>
                <c:pt idx="33">
                  <c:v>7.655303</c:v>
                </c:pt>
                <c:pt idx="34">
                  <c:v>7.7836670000000003</c:v>
                </c:pt>
                <c:pt idx="35">
                  <c:v>8.0124399999999998</c:v>
                </c:pt>
                <c:pt idx="36">
                  <c:v>8.1634159999999998</c:v>
                </c:pt>
                <c:pt idx="37">
                  <c:v>8.2933859999999999</c:v>
                </c:pt>
                <c:pt idx="38">
                  <c:v>8.3665950000000002</c:v>
                </c:pt>
                <c:pt idx="39">
                  <c:v>8.3920790000000007</c:v>
                </c:pt>
                <c:pt idx="40">
                  <c:v>8.5673480000000009</c:v>
                </c:pt>
                <c:pt idx="41">
                  <c:v>8.5322449999999996</c:v>
                </c:pt>
                <c:pt idx="42">
                  <c:v>8.5515819999999998</c:v>
                </c:pt>
                <c:pt idx="43">
                  <c:v>8.6602270000000008</c:v>
                </c:pt>
                <c:pt idx="44">
                  <c:v>8.7176010000000002</c:v>
                </c:pt>
                <c:pt idx="45">
                  <c:v>8.7307410000000001</c:v>
                </c:pt>
                <c:pt idx="46">
                  <c:v>8.7189910000000008</c:v>
                </c:pt>
                <c:pt idx="47">
                  <c:v>8.7727909999999998</c:v>
                </c:pt>
                <c:pt idx="48">
                  <c:v>8.8087409999999995</c:v>
                </c:pt>
                <c:pt idx="49">
                  <c:v>8.831353</c:v>
                </c:pt>
                <c:pt idx="50">
                  <c:v>8.8442740000000004</c:v>
                </c:pt>
                <c:pt idx="51">
                  <c:v>8.8745390000000004</c:v>
                </c:pt>
                <c:pt idx="52">
                  <c:v>8.9010320000000007</c:v>
                </c:pt>
                <c:pt idx="53">
                  <c:v>8.9253230000000006</c:v>
                </c:pt>
                <c:pt idx="54">
                  <c:v>8.9426919999999992</c:v>
                </c:pt>
                <c:pt idx="55">
                  <c:v>8.9887080000000008</c:v>
                </c:pt>
                <c:pt idx="56">
                  <c:v>9.0322200000000006</c:v>
                </c:pt>
                <c:pt idx="57">
                  <c:v>9.0942050000000005</c:v>
                </c:pt>
                <c:pt idx="58">
                  <c:v>9.1253639999999994</c:v>
                </c:pt>
                <c:pt idx="59">
                  <c:v>9.1812710000000006</c:v>
                </c:pt>
                <c:pt idx="60">
                  <c:v>9.2283530000000003</c:v>
                </c:pt>
              </c:numCache>
            </c:numRef>
          </c:val>
          <c:smooth val="0"/>
        </c:ser>
        <c:dLbls>
          <c:showLegendKey val="0"/>
          <c:showVal val="0"/>
          <c:showCatName val="0"/>
          <c:showSerName val="0"/>
          <c:showPercent val="0"/>
          <c:showBubbleSize val="0"/>
        </c:dLbls>
        <c:smooth val="0"/>
        <c:axId val="233708880"/>
        <c:axId val="233681136"/>
      </c:lineChart>
      <c:catAx>
        <c:axId val="233708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81136"/>
        <c:crosses val="autoZero"/>
        <c:auto val="1"/>
        <c:lblAlgn val="ctr"/>
        <c:lblOffset val="100"/>
        <c:tickLblSkip val="10"/>
        <c:tickMarkSkip val="10"/>
        <c:noMultiLvlLbl val="0"/>
      </c:catAx>
      <c:valAx>
        <c:axId val="2336811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33708880"/>
        <c:crossesAt val="29"/>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15475242729975228"/>
          <c:w val="0.81904365827510994"/>
          <c:h val="0.7102464420427006"/>
        </c:manualLayout>
      </c:layout>
      <c:barChart>
        <c:barDir val="col"/>
        <c:grouping val="clustered"/>
        <c:varyColors val="0"/>
        <c:ser>
          <c:idx val="0"/>
          <c:order val="0"/>
          <c:tx>
            <c:strRef>
              <c:f>Sheet1!$B$2</c:f>
              <c:strCache>
                <c:ptCount val="1"/>
                <c:pt idx="0">
                  <c:v>residential</c:v>
                </c:pt>
              </c:strCache>
            </c:strRef>
          </c:tx>
          <c:spPr>
            <a:solidFill>
              <a:srgbClr val="C00000"/>
            </a:solidFill>
            <a:ln>
              <a:noFill/>
            </a:ln>
            <a:effectLst/>
          </c:spPr>
          <c:invertIfNegative val="0"/>
          <c:cat>
            <c:numRef>
              <c:f>Sheet1!$A$3:$A$38</c:f>
              <c:numCache>
                <c:formatCode>General</c:formatCode>
                <c:ptCount val="4"/>
                <c:pt idx="0">
                  <c:v>2019</c:v>
                </c:pt>
                <c:pt idx="1">
                  <c:v>2030</c:v>
                </c:pt>
                <c:pt idx="2">
                  <c:v>2040</c:v>
                </c:pt>
                <c:pt idx="3">
                  <c:v>2050</c:v>
                </c:pt>
              </c:numCache>
            </c:numRef>
          </c:cat>
          <c:val>
            <c:numRef>
              <c:f>Sheet1!$B$3:$B$38</c:f>
              <c:numCache>
                <c:formatCode>General</c:formatCode>
                <c:ptCount val="4"/>
                <c:pt idx="0">
                  <c:v>0.25604500000000002</c:v>
                </c:pt>
                <c:pt idx="1">
                  <c:v>0.20053499999999999</c:v>
                </c:pt>
                <c:pt idx="2">
                  <c:v>0.18820200000000001</c:v>
                </c:pt>
                <c:pt idx="3">
                  <c:v>0.184448</c:v>
                </c:pt>
              </c:numCache>
            </c:numRef>
          </c:val>
        </c:ser>
        <c:ser>
          <c:idx val="1"/>
          <c:order val="1"/>
          <c:tx>
            <c:strRef>
              <c:f>Sheet1!$C$2</c:f>
              <c:strCache>
                <c:ptCount val="1"/>
                <c:pt idx="0">
                  <c:v>commercial</c:v>
                </c:pt>
              </c:strCache>
            </c:strRef>
          </c:tx>
          <c:spPr>
            <a:solidFill>
              <a:srgbClr val="E3A5AC"/>
            </a:solidFill>
            <a:ln>
              <a:noFill/>
            </a:ln>
            <a:effectLst/>
          </c:spPr>
          <c:invertIfNegative val="0"/>
          <c:dPt>
            <c:idx val="0"/>
            <c:invertIfNegative val="0"/>
            <c:bubble3D val="0"/>
            <c:spPr>
              <a:solidFill>
                <a:schemeClr val="accent1">
                  <a:lumMod val="60000"/>
                  <a:lumOff val="40000"/>
                </a:schemeClr>
              </a:solidFill>
              <a:ln>
                <a:noFill/>
              </a:ln>
              <a:effectLst/>
            </c:spPr>
          </c:dPt>
          <c:dPt>
            <c:idx val="1"/>
            <c:invertIfNegative val="0"/>
            <c:bubble3D val="0"/>
            <c:spPr>
              <a:solidFill>
                <a:schemeClr val="accent1">
                  <a:lumMod val="60000"/>
                  <a:lumOff val="40000"/>
                </a:schemeClr>
              </a:solidFill>
              <a:ln>
                <a:noFill/>
              </a:ln>
              <a:effectLst/>
            </c:spPr>
          </c:dPt>
          <c:dPt>
            <c:idx val="2"/>
            <c:invertIfNegative val="0"/>
            <c:bubble3D val="0"/>
            <c:spPr>
              <a:solidFill>
                <a:schemeClr val="accent1">
                  <a:lumMod val="60000"/>
                  <a:lumOff val="40000"/>
                </a:schemeClr>
              </a:solidFill>
              <a:ln>
                <a:noFill/>
              </a:ln>
              <a:effectLst/>
            </c:spPr>
          </c:dPt>
          <c:dPt>
            <c:idx val="3"/>
            <c:invertIfNegative val="0"/>
            <c:bubble3D val="0"/>
            <c:spPr>
              <a:solidFill>
                <a:schemeClr val="accent1">
                  <a:lumMod val="60000"/>
                  <a:lumOff val="40000"/>
                </a:schemeClr>
              </a:solidFill>
              <a:ln>
                <a:noFill/>
              </a:ln>
              <a:effectLst/>
            </c:spPr>
          </c:dPt>
          <c:cat>
            <c:numRef>
              <c:f>Sheet1!$A$3:$A$38</c:f>
              <c:numCache>
                <c:formatCode>General</c:formatCode>
                <c:ptCount val="4"/>
                <c:pt idx="0">
                  <c:v>2019</c:v>
                </c:pt>
                <c:pt idx="1">
                  <c:v>2030</c:v>
                </c:pt>
                <c:pt idx="2">
                  <c:v>2040</c:v>
                </c:pt>
                <c:pt idx="3">
                  <c:v>2050</c:v>
                </c:pt>
              </c:numCache>
            </c:numRef>
          </c:cat>
          <c:val>
            <c:numRef>
              <c:f>Sheet1!$C$3:$C$38</c:f>
              <c:numCache>
                <c:formatCode>General</c:formatCode>
                <c:ptCount val="4"/>
                <c:pt idx="0">
                  <c:v>0.48202800000000001</c:v>
                </c:pt>
                <c:pt idx="1">
                  <c:v>0.408217</c:v>
                </c:pt>
                <c:pt idx="2">
                  <c:v>0.371396</c:v>
                </c:pt>
                <c:pt idx="3">
                  <c:v>0.33500000000000002</c:v>
                </c:pt>
              </c:numCache>
            </c:numRef>
          </c:val>
        </c:ser>
        <c:dLbls>
          <c:showLegendKey val="0"/>
          <c:showVal val="0"/>
          <c:showCatName val="0"/>
          <c:showSerName val="0"/>
          <c:showPercent val="0"/>
          <c:showBubbleSize val="0"/>
        </c:dLbls>
        <c:gapWidth val="81"/>
        <c:overlap val="-15"/>
        <c:axId val="233693648"/>
        <c:axId val="233698000"/>
      </c:barChart>
      <c:catAx>
        <c:axId val="233693648"/>
        <c:scaling>
          <c:orientation val="minMax"/>
        </c:scaling>
        <c:delete val="0"/>
        <c:axPos val="b"/>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8000"/>
        <c:crosses val="autoZero"/>
        <c:auto val="1"/>
        <c:lblAlgn val="ctr"/>
        <c:lblOffset val="100"/>
        <c:tickMarkSkip val="10"/>
        <c:noMultiLvlLbl val="0"/>
      </c:catAx>
      <c:valAx>
        <c:axId val="233698000"/>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3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5"/>
          <c:order val="0"/>
          <c:tx>
            <c:strRef>
              <c:f>Sheet1!$G$1</c:f>
              <c:strCache>
                <c:ptCount val="1"/>
                <c:pt idx="0">
                  <c:v>Other</c:v>
                </c:pt>
              </c:strCache>
            </c:strRef>
          </c:tx>
          <c:spPr>
            <a:solidFill>
              <a:srgbClr val="FFC702"/>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26.352999999999994</c:v>
                </c:pt>
                <c:pt idx="1">
                  <c:v>23.550999999999988</c:v>
                </c:pt>
                <c:pt idx="2">
                  <c:v>21.441999999999979</c:v>
                </c:pt>
                <c:pt idx="3">
                  <c:v>19.824999999999967</c:v>
                </c:pt>
                <c:pt idx="4">
                  <c:v>18.56499999999998</c:v>
                </c:pt>
                <c:pt idx="5">
                  <c:v>16.179999999999996</c:v>
                </c:pt>
                <c:pt idx="6">
                  <c:v>14.499999999999996</c:v>
                </c:pt>
                <c:pt idx="7">
                  <c:v>13.163999999999994</c:v>
                </c:pt>
                <c:pt idx="8">
                  <c:v>12.118999999999987</c:v>
                </c:pt>
                <c:pt idx="9">
                  <c:v>11.227999999999987</c:v>
                </c:pt>
                <c:pt idx="10">
                  <c:v>10.439999999999987</c:v>
                </c:pt>
                <c:pt idx="11">
                  <c:v>9.8009999999999895</c:v>
                </c:pt>
                <c:pt idx="12">
                  <c:v>9.3119999999999887</c:v>
                </c:pt>
                <c:pt idx="13">
                  <c:v>8.9009999999999856</c:v>
                </c:pt>
                <c:pt idx="14">
                  <c:v>8.5809999999999853</c:v>
                </c:pt>
                <c:pt idx="15">
                  <c:v>8.8979999999999944</c:v>
                </c:pt>
                <c:pt idx="16">
                  <c:v>9.0729999999999915</c:v>
                </c:pt>
                <c:pt idx="17">
                  <c:v>9.1629999999999878</c:v>
                </c:pt>
                <c:pt idx="18">
                  <c:v>9.195999999999982</c:v>
                </c:pt>
                <c:pt idx="19">
                  <c:v>9.2059999999999853</c:v>
                </c:pt>
                <c:pt idx="20">
                  <c:v>9.2189999999999852</c:v>
                </c:pt>
                <c:pt idx="21">
                  <c:v>9.2319999999999869</c:v>
                </c:pt>
                <c:pt idx="22">
                  <c:v>9.2599999999999891</c:v>
                </c:pt>
                <c:pt idx="23">
                  <c:v>9.2699999999999889</c:v>
                </c:pt>
                <c:pt idx="24">
                  <c:v>9.3099999999999934</c:v>
                </c:pt>
                <c:pt idx="25">
                  <c:v>7.8729999999999993</c:v>
                </c:pt>
                <c:pt idx="26">
                  <c:v>7.0469999999999962</c:v>
                </c:pt>
                <c:pt idx="27">
                  <c:v>6.5439999999999952</c:v>
                </c:pt>
                <c:pt idx="28">
                  <c:v>6.2109999999999941</c:v>
                </c:pt>
                <c:pt idx="29">
                  <c:v>6.0129999999999928</c:v>
                </c:pt>
                <c:pt idx="30">
                  <c:v>5.8849999999999927</c:v>
                </c:pt>
                <c:pt idx="31">
                  <c:v>5.7879999999999923</c:v>
                </c:pt>
                <c:pt idx="32">
                  <c:v>5.7419999999999902</c:v>
                </c:pt>
                <c:pt idx="33">
                  <c:v>5.7219999999999898</c:v>
                </c:pt>
                <c:pt idx="34">
                  <c:v>5.7219999999999898</c:v>
                </c:pt>
                <c:pt idx="35">
                  <c:v>5.7199999999999918</c:v>
                </c:pt>
              </c:numCache>
            </c:numRef>
          </c:val>
        </c:ser>
        <c:ser>
          <c:idx val="0"/>
          <c:order val="1"/>
          <c:tx>
            <c:strRef>
              <c:f>Sheet1!$B$1</c:f>
              <c:strCache>
                <c:ptCount val="1"/>
                <c:pt idx="0">
                  <c:v>Incandescent/Halogen</c:v>
                </c:pt>
              </c:strCache>
            </c:strRef>
          </c:tx>
          <c:spPr>
            <a:solidFill>
              <a:schemeClr val="accent2"/>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29.823999999999998</c:v>
                </c:pt>
                <c:pt idx="1">
                  <c:v>22.321999999999999</c:v>
                </c:pt>
                <c:pt idx="2">
                  <c:v>17.053999999999995</c:v>
                </c:pt>
                <c:pt idx="3">
                  <c:v>13.371999999999996</c:v>
                </c:pt>
                <c:pt idx="4">
                  <c:v>10.658999999999997</c:v>
                </c:pt>
                <c:pt idx="5">
                  <c:v>8.5399999999999974</c:v>
                </c:pt>
                <c:pt idx="6">
                  <c:v>6.9429999999999978</c:v>
                </c:pt>
                <c:pt idx="7">
                  <c:v>5.6789999999999976</c:v>
                </c:pt>
                <c:pt idx="8">
                  <c:v>4.6759999999999993</c:v>
                </c:pt>
                <c:pt idx="9">
                  <c:v>3.8529999999999989</c:v>
                </c:pt>
                <c:pt idx="10">
                  <c:v>3.165999999999999</c:v>
                </c:pt>
                <c:pt idx="11">
                  <c:v>2.6099999999999994</c:v>
                </c:pt>
                <c:pt idx="12">
                  <c:v>2.1559999999999997</c:v>
                </c:pt>
                <c:pt idx="13">
                  <c:v>1.7969999999999997</c:v>
                </c:pt>
                <c:pt idx="14">
                  <c:v>1.5040000000000002</c:v>
                </c:pt>
                <c:pt idx="15">
                  <c:v>1.2220000000000004</c:v>
                </c:pt>
                <c:pt idx="16">
                  <c:v>1.0080000000000005</c:v>
                </c:pt>
                <c:pt idx="17">
                  <c:v>0.8370000000000003</c:v>
                </c:pt>
                <c:pt idx="18">
                  <c:v>0.68300000000000027</c:v>
                </c:pt>
                <c:pt idx="19">
                  <c:v>0.57400000000000018</c:v>
                </c:pt>
                <c:pt idx="20">
                  <c:v>0.47299999999999998</c:v>
                </c:pt>
                <c:pt idx="21">
                  <c:v>0.39300000000000013</c:v>
                </c:pt>
                <c:pt idx="22">
                  <c:v>0.32800000000000012</c:v>
                </c:pt>
                <c:pt idx="23">
                  <c:v>0.27200000000000013</c:v>
                </c:pt>
                <c:pt idx="24">
                  <c:v>0.21800000000000008</c:v>
                </c:pt>
                <c:pt idx="25">
                  <c:v>0.17899999999999999</c:v>
                </c:pt>
                <c:pt idx="26">
                  <c:v>0.15100000000000005</c:v>
                </c:pt>
                <c:pt idx="27">
                  <c:v>0.12300000000000005</c:v>
                </c:pt>
                <c:pt idx="28">
                  <c:v>0.10500000000000004</c:v>
                </c:pt>
                <c:pt idx="29">
                  <c:v>8.5000000000000034E-2</c:v>
                </c:pt>
                <c:pt idx="30">
                  <c:v>6.500000000000003E-2</c:v>
                </c:pt>
                <c:pt idx="31">
                  <c:v>5.6000000000000022E-2</c:v>
                </c:pt>
                <c:pt idx="32">
                  <c:v>4.300000000000001E-2</c:v>
                </c:pt>
                <c:pt idx="33">
                  <c:v>3.500000000000001E-2</c:v>
                </c:pt>
                <c:pt idx="34">
                  <c:v>3.0000000000000006E-2</c:v>
                </c:pt>
                <c:pt idx="35">
                  <c:v>2.4000000000000007E-2</c:v>
                </c:pt>
              </c:numCache>
            </c:numRef>
          </c:val>
        </c:ser>
        <c:ser>
          <c:idx val="1"/>
          <c:order val="2"/>
          <c:tx>
            <c:strRef>
              <c:f>Sheet1!$C$1</c:f>
              <c:strCache>
                <c:ptCount val="1"/>
                <c:pt idx="0">
                  <c:v>CFL</c:v>
                </c:pt>
              </c:strCache>
            </c:strRef>
          </c:tx>
          <c:spPr>
            <a:solidFill>
              <a:schemeClr val="accent3"/>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86.816000000000045</c:v>
                </c:pt>
                <c:pt idx="1">
                  <c:v>77.097000000000023</c:v>
                </c:pt>
                <c:pt idx="2">
                  <c:v>68.47199999999998</c:v>
                </c:pt>
                <c:pt idx="3">
                  <c:v>60.815000000000019</c:v>
                </c:pt>
                <c:pt idx="4">
                  <c:v>54.02</c:v>
                </c:pt>
                <c:pt idx="5">
                  <c:v>47.950999999999993</c:v>
                </c:pt>
                <c:pt idx="6">
                  <c:v>42.570999999999998</c:v>
                </c:pt>
                <c:pt idx="7">
                  <c:v>37.794000000000004</c:v>
                </c:pt>
                <c:pt idx="8">
                  <c:v>33.560000000000016</c:v>
                </c:pt>
                <c:pt idx="9">
                  <c:v>29.808000000000007</c:v>
                </c:pt>
                <c:pt idx="10">
                  <c:v>26.46599999999999</c:v>
                </c:pt>
                <c:pt idx="11">
                  <c:v>23.49199999999999</c:v>
                </c:pt>
                <c:pt idx="12">
                  <c:v>20.852999999999994</c:v>
                </c:pt>
                <c:pt idx="13">
                  <c:v>18.515000000000004</c:v>
                </c:pt>
                <c:pt idx="14">
                  <c:v>16.445999999999998</c:v>
                </c:pt>
                <c:pt idx="15">
                  <c:v>14.550000000000002</c:v>
                </c:pt>
                <c:pt idx="16">
                  <c:v>12.879000000000003</c:v>
                </c:pt>
                <c:pt idx="17">
                  <c:v>11.395999999999997</c:v>
                </c:pt>
                <c:pt idx="18">
                  <c:v>10.095000000000001</c:v>
                </c:pt>
                <c:pt idx="19">
                  <c:v>8.9359999999999982</c:v>
                </c:pt>
                <c:pt idx="20">
                  <c:v>7.9089999999999971</c:v>
                </c:pt>
                <c:pt idx="21">
                  <c:v>7.004999999999999</c:v>
                </c:pt>
                <c:pt idx="22">
                  <c:v>6.2089999999999987</c:v>
                </c:pt>
                <c:pt idx="23">
                  <c:v>5.5049999999999972</c:v>
                </c:pt>
                <c:pt idx="24">
                  <c:v>4.8729999999999984</c:v>
                </c:pt>
                <c:pt idx="25">
                  <c:v>4.3139999999999974</c:v>
                </c:pt>
                <c:pt idx="26">
                  <c:v>3.8119999999999994</c:v>
                </c:pt>
                <c:pt idx="27">
                  <c:v>3.3749999999999987</c:v>
                </c:pt>
                <c:pt idx="28">
                  <c:v>2.9829999999999997</c:v>
                </c:pt>
                <c:pt idx="29">
                  <c:v>2.6439999999999988</c:v>
                </c:pt>
                <c:pt idx="30">
                  <c:v>2.3410000000000002</c:v>
                </c:pt>
                <c:pt idx="31">
                  <c:v>2.0689999999999986</c:v>
                </c:pt>
                <c:pt idx="32">
                  <c:v>1.8349999999999989</c:v>
                </c:pt>
                <c:pt idx="33">
                  <c:v>1.627</c:v>
                </c:pt>
                <c:pt idx="34">
                  <c:v>1.4379999999999988</c:v>
                </c:pt>
                <c:pt idx="35">
                  <c:v>1.2779999999999994</c:v>
                </c:pt>
              </c:numCache>
            </c:numRef>
          </c:val>
        </c:ser>
        <c:ser>
          <c:idx val="2"/>
          <c:order val="3"/>
          <c:tx>
            <c:strRef>
              <c:f>Sheet1!$D$1</c:f>
              <c:strCache>
                <c:ptCount val="1"/>
                <c:pt idx="0">
                  <c:v>LED A-Line/Reflector</c:v>
                </c:pt>
              </c:strCache>
            </c:strRef>
          </c:tx>
          <c:spPr>
            <a:solidFill>
              <a:srgbClr val="0096D7">
                <a:lumMod val="75000"/>
              </a:srgb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127.98400000000001</c:v>
                </c:pt>
                <c:pt idx="1">
                  <c:v>147.63499999999999</c:v>
                </c:pt>
                <c:pt idx="2">
                  <c:v>164.22099999999992</c:v>
                </c:pt>
                <c:pt idx="3">
                  <c:v>178.50800000000004</c:v>
                </c:pt>
                <c:pt idx="4">
                  <c:v>191.07400000000004</c:v>
                </c:pt>
                <c:pt idx="5">
                  <c:v>202.32100000000008</c:v>
                </c:pt>
                <c:pt idx="6">
                  <c:v>212.16300000000007</c:v>
                </c:pt>
                <c:pt idx="7">
                  <c:v>220.97799999999995</c:v>
                </c:pt>
                <c:pt idx="8">
                  <c:v>228.89099999999996</c:v>
                </c:pt>
                <c:pt idx="9">
                  <c:v>236.08799999999994</c:v>
                </c:pt>
                <c:pt idx="10">
                  <c:v>242.73399999999987</c:v>
                </c:pt>
                <c:pt idx="11">
                  <c:v>248.92799999999988</c:v>
                </c:pt>
                <c:pt idx="12">
                  <c:v>254.76200000000009</c:v>
                </c:pt>
                <c:pt idx="13">
                  <c:v>260.262</c:v>
                </c:pt>
                <c:pt idx="14">
                  <c:v>265.49999999999989</c:v>
                </c:pt>
                <c:pt idx="15">
                  <c:v>270.59499999999997</c:v>
                </c:pt>
                <c:pt idx="16">
                  <c:v>275.42700000000008</c:v>
                </c:pt>
                <c:pt idx="17">
                  <c:v>280.07000000000005</c:v>
                </c:pt>
                <c:pt idx="18">
                  <c:v>284.46400000000006</c:v>
                </c:pt>
                <c:pt idx="19">
                  <c:v>288.64800000000014</c:v>
                </c:pt>
                <c:pt idx="20">
                  <c:v>292.62099999999998</c:v>
                </c:pt>
                <c:pt idx="21">
                  <c:v>296.36799999999994</c:v>
                </c:pt>
                <c:pt idx="22">
                  <c:v>299.96399999999988</c:v>
                </c:pt>
                <c:pt idx="23">
                  <c:v>303.43200000000013</c:v>
                </c:pt>
                <c:pt idx="24">
                  <c:v>306.81000000000006</c:v>
                </c:pt>
                <c:pt idx="25">
                  <c:v>310.15999999999991</c:v>
                </c:pt>
                <c:pt idx="26">
                  <c:v>313.46399999999988</c:v>
                </c:pt>
                <c:pt idx="27">
                  <c:v>316.71400000000006</c:v>
                </c:pt>
                <c:pt idx="28">
                  <c:v>319.93499999999995</c:v>
                </c:pt>
                <c:pt idx="29">
                  <c:v>323.10300000000001</c:v>
                </c:pt>
                <c:pt idx="30">
                  <c:v>326.26900000000001</c:v>
                </c:pt>
                <c:pt idx="31">
                  <c:v>329.41599999999983</c:v>
                </c:pt>
                <c:pt idx="32">
                  <c:v>332.55700000000019</c:v>
                </c:pt>
                <c:pt idx="33">
                  <c:v>335.67900000000014</c:v>
                </c:pt>
                <c:pt idx="34">
                  <c:v>338.78600000000006</c:v>
                </c:pt>
                <c:pt idx="35">
                  <c:v>341.82400000000013</c:v>
                </c:pt>
              </c:numCache>
            </c:numRef>
          </c:val>
        </c:ser>
        <c:ser>
          <c:idx val="4"/>
          <c:order val="4"/>
          <c:tx>
            <c:strRef>
              <c:f>Sheet1!$F$1</c:f>
              <c:strCache>
                <c:ptCount val="1"/>
                <c:pt idx="0">
                  <c:v>LED Integrated Luminaire</c:v>
                </c:pt>
              </c:strCache>
            </c:strRef>
          </c:tx>
          <c:spPr>
            <a:solidFill>
              <a:srgbClr val="0096D7">
                <a:lumMod val="50000"/>
              </a:srgb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15.500999999999978</c:v>
                </c:pt>
                <c:pt idx="1">
                  <c:v>17.885999999999985</c:v>
                </c:pt>
                <c:pt idx="2">
                  <c:v>19.901999999999987</c:v>
                </c:pt>
                <c:pt idx="3">
                  <c:v>21.61699999999999</c:v>
                </c:pt>
                <c:pt idx="4">
                  <c:v>23.082999999999977</c:v>
                </c:pt>
                <c:pt idx="5">
                  <c:v>105.22500000000007</c:v>
                </c:pt>
                <c:pt idx="6">
                  <c:v>176.85999999999996</c:v>
                </c:pt>
                <c:pt idx="7">
                  <c:v>240.89799999999988</c:v>
                </c:pt>
                <c:pt idx="8">
                  <c:v>297.72799999999978</c:v>
                </c:pt>
                <c:pt idx="9">
                  <c:v>348.70799999999974</c:v>
                </c:pt>
                <c:pt idx="10">
                  <c:v>395.12899999999979</c:v>
                </c:pt>
                <c:pt idx="11">
                  <c:v>438.05899999999923</c:v>
                </c:pt>
                <c:pt idx="12">
                  <c:v>476.60599999999943</c:v>
                </c:pt>
                <c:pt idx="13">
                  <c:v>511.65200000000033</c:v>
                </c:pt>
                <c:pt idx="14">
                  <c:v>543.5500000000003</c:v>
                </c:pt>
                <c:pt idx="15">
                  <c:v>578.68700000000001</c:v>
                </c:pt>
                <c:pt idx="16">
                  <c:v>610.83200000000011</c:v>
                </c:pt>
                <c:pt idx="17">
                  <c:v>640.18899999999996</c:v>
                </c:pt>
                <c:pt idx="18">
                  <c:v>666.96699999999919</c:v>
                </c:pt>
                <c:pt idx="19">
                  <c:v>691.47599999999989</c:v>
                </c:pt>
                <c:pt idx="20">
                  <c:v>713.8469999999993</c:v>
                </c:pt>
                <c:pt idx="21">
                  <c:v>734.32599999999945</c:v>
                </c:pt>
                <c:pt idx="22">
                  <c:v>753.18699999999842</c:v>
                </c:pt>
                <c:pt idx="23">
                  <c:v>770.69499999999925</c:v>
                </c:pt>
                <c:pt idx="24">
                  <c:v>787.00799999999902</c:v>
                </c:pt>
                <c:pt idx="25">
                  <c:v>832.88800000000015</c:v>
                </c:pt>
                <c:pt idx="26">
                  <c:v>874.20399999999972</c:v>
                </c:pt>
                <c:pt idx="27">
                  <c:v>911.65499999999997</c:v>
                </c:pt>
                <c:pt idx="28">
                  <c:v>945.63199999999961</c:v>
                </c:pt>
                <c:pt idx="29">
                  <c:v>976.81899999999882</c:v>
                </c:pt>
                <c:pt idx="30">
                  <c:v>1005.5309999999985</c:v>
                </c:pt>
                <c:pt idx="31">
                  <c:v>1032.0789999999977</c:v>
                </c:pt>
                <c:pt idx="32">
                  <c:v>1056.7409999999973</c:v>
                </c:pt>
                <c:pt idx="33">
                  <c:v>1079.6999999999975</c:v>
                </c:pt>
                <c:pt idx="34">
                  <c:v>1101.0669999999977</c:v>
                </c:pt>
                <c:pt idx="35">
                  <c:v>1121.0609999999963</c:v>
                </c:pt>
              </c:numCache>
            </c:numRef>
          </c:val>
        </c:ser>
        <c:ser>
          <c:idx val="3"/>
          <c:order val="5"/>
          <c:tx>
            <c:strRef>
              <c:f>Sheet1!$E$1</c:f>
              <c:strCache>
                <c:ptCount val="1"/>
                <c:pt idx="0">
                  <c:v>Linear Fluorescent</c:v>
                </c:pt>
              </c:strCache>
            </c:strRef>
          </c:tx>
          <c:spPr>
            <a:solidFill>
              <a:schemeClr val="accent5"/>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902.51599999999985</c:v>
                </c:pt>
                <c:pt idx="1">
                  <c:v>911.8739999999998</c:v>
                </c:pt>
                <c:pt idx="2">
                  <c:v>922.00200000000018</c:v>
                </c:pt>
                <c:pt idx="3">
                  <c:v>932.99699999999996</c:v>
                </c:pt>
                <c:pt idx="4">
                  <c:v>944.63400000000001</c:v>
                </c:pt>
                <c:pt idx="5">
                  <c:v>876.77000000000021</c:v>
                </c:pt>
                <c:pt idx="6">
                  <c:v>818.03899999999976</c:v>
                </c:pt>
                <c:pt idx="7">
                  <c:v>766.24</c:v>
                </c:pt>
                <c:pt idx="8">
                  <c:v>720.94499999999994</c:v>
                </c:pt>
                <c:pt idx="9">
                  <c:v>681.19699999999966</c:v>
                </c:pt>
                <c:pt idx="10">
                  <c:v>645.91399999999999</c:v>
                </c:pt>
                <c:pt idx="11">
                  <c:v>614.08900000000017</c:v>
                </c:pt>
                <c:pt idx="12">
                  <c:v>586.72100000000012</c:v>
                </c:pt>
                <c:pt idx="13">
                  <c:v>562.89499999999975</c:v>
                </c:pt>
                <c:pt idx="14">
                  <c:v>542.40100000000007</c:v>
                </c:pt>
                <c:pt idx="15">
                  <c:v>518.13</c:v>
                </c:pt>
                <c:pt idx="16">
                  <c:v>497.16199999999981</c:v>
                </c:pt>
                <c:pt idx="17">
                  <c:v>479.22700000000015</c:v>
                </c:pt>
                <c:pt idx="18">
                  <c:v>463.82100000000008</c:v>
                </c:pt>
                <c:pt idx="19">
                  <c:v>450.56899999999985</c:v>
                </c:pt>
                <c:pt idx="20">
                  <c:v>439.2439999999998</c:v>
                </c:pt>
                <c:pt idx="21">
                  <c:v>429.5680000000001</c:v>
                </c:pt>
                <c:pt idx="22">
                  <c:v>421.36799999999994</c:v>
                </c:pt>
                <c:pt idx="23">
                  <c:v>414.48</c:v>
                </c:pt>
                <c:pt idx="24">
                  <c:v>408.72899999999998</c:v>
                </c:pt>
                <c:pt idx="25">
                  <c:v>375.01899999999989</c:v>
                </c:pt>
                <c:pt idx="26">
                  <c:v>345.36599999999993</c:v>
                </c:pt>
                <c:pt idx="27">
                  <c:v>319.29300000000001</c:v>
                </c:pt>
                <c:pt idx="28">
                  <c:v>296.56799999999998</c:v>
                </c:pt>
                <c:pt idx="29">
                  <c:v>276.56599999999986</c:v>
                </c:pt>
                <c:pt idx="30">
                  <c:v>259.053</c:v>
                </c:pt>
                <c:pt idx="31">
                  <c:v>243.74399999999997</c:v>
                </c:pt>
                <c:pt idx="32">
                  <c:v>230.34700000000009</c:v>
                </c:pt>
                <c:pt idx="33">
                  <c:v>218.66400000000007</c:v>
                </c:pt>
                <c:pt idx="34">
                  <c:v>208.584</c:v>
                </c:pt>
                <c:pt idx="35">
                  <c:v>199.83499999999998</c:v>
                </c:pt>
              </c:numCache>
            </c:numRef>
          </c:val>
        </c:ser>
        <c:dLbls>
          <c:showLegendKey val="0"/>
          <c:showVal val="0"/>
          <c:showCatName val="0"/>
          <c:showSerName val="0"/>
          <c:showPercent val="0"/>
          <c:showBubbleSize val="0"/>
        </c:dLbls>
        <c:axId val="233694192"/>
        <c:axId val="233707248"/>
      </c:areaChart>
      <c:catAx>
        <c:axId val="233694192"/>
        <c:scaling>
          <c:orientation val="minMax"/>
        </c:scaling>
        <c:delete val="0"/>
        <c:axPos val="b"/>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3707248"/>
        <c:crossesAt val="0"/>
        <c:auto val="1"/>
        <c:lblAlgn val="ctr"/>
        <c:lblOffset val="100"/>
        <c:tickLblSkip val="10"/>
        <c:tickMarkSkip val="10"/>
        <c:noMultiLvlLbl val="0"/>
      </c:catAx>
      <c:valAx>
        <c:axId val="233707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694192"/>
        <c:crossesAt val="5"/>
        <c:crossBetween val="midCat"/>
        <c:majorUnit val="0.2"/>
      </c:valAx>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8784956480130913"/>
          <c:w val="0.60163226755746446"/>
          <c:h val="0.7224742791140768"/>
        </c:manualLayout>
      </c:layout>
      <c:lineChart>
        <c:grouping val="standard"/>
        <c:varyColors val="0"/>
        <c:ser>
          <c:idx val="3"/>
          <c:order val="0"/>
          <c:tx>
            <c:strRef>
              <c:f>Sheet1!$B$1</c:f>
              <c:strCache>
                <c:ptCount val="1"/>
                <c:pt idx="0">
                  <c:v>High Oil 
and Gas 
Resource 
and 
Technology
</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5.4776769999999999</c:v>
                </c:pt>
                <c:pt idx="1">
                  <c:v>5.6542700000000004</c:v>
                </c:pt>
                <c:pt idx="2">
                  <c:v>6.5015150000000004</c:v>
                </c:pt>
                <c:pt idx="3">
                  <c:v>7.466933</c:v>
                </c:pt>
                <c:pt idx="4">
                  <c:v>8.7585999999999995</c:v>
                </c:pt>
                <c:pt idx="5">
                  <c:v>9.4306520000000003</c:v>
                </c:pt>
                <c:pt idx="6">
                  <c:v>8.8306719999999999</c:v>
                </c:pt>
                <c:pt idx="7">
                  <c:v>9.3516100000000009</c:v>
                </c:pt>
                <c:pt idx="8">
                  <c:v>10.990449</c:v>
                </c:pt>
                <c:pt idx="9">
                  <c:v>12.261958999999999</c:v>
                </c:pt>
                <c:pt idx="10">
                  <c:v>13.931955</c:v>
                </c:pt>
                <c:pt idx="11">
                  <c:v>15.467442999999999</c:v>
                </c:pt>
                <c:pt idx="12">
                  <c:v>16.401050999999999</c:v>
                </c:pt>
                <c:pt idx="13">
                  <c:v>16.829408999999998</c:v>
                </c:pt>
                <c:pt idx="14">
                  <c:v>17.238316999999999</c:v>
                </c:pt>
                <c:pt idx="15">
                  <c:v>17.470472000000001</c:v>
                </c:pt>
                <c:pt idx="16">
                  <c:v>17.722569</c:v>
                </c:pt>
                <c:pt idx="17">
                  <c:v>17.850897</c:v>
                </c:pt>
                <c:pt idx="18">
                  <c:v>17.973500999999999</c:v>
                </c:pt>
                <c:pt idx="19">
                  <c:v>18.064074999999999</c:v>
                </c:pt>
                <c:pt idx="20">
                  <c:v>18.185974000000002</c:v>
                </c:pt>
                <c:pt idx="21">
                  <c:v>18.391531000000001</c:v>
                </c:pt>
                <c:pt idx="22">
                  <c:v>18.519791000000001</c:v>
                </c:pt>
                <c:pt idx="23">
                  <c:v>18.693826999999999</c:v>
                </c:pt>
                <c:pt idx="24">
                  <c:v>18.516470000000002</c:v>
                </c:pt>
                <c:pt idx="25">
                  <c:v>18.592651</c:v>
                </c:pt>
                <c:pt idx="26">
                  <c:v>18.576129999999999</c:v>
                </c:pt>
                <c:pt idx="27">
                  <c:v>18.548092</c:v>
                </c:pt>
                <c:pt idx="28">
                  <c:v>18.446570999999999</c:v>
                </c:pt>
                <c:pt idx="29">
                  <c:v>18.426549999999999</c:v>
                </c:pt>
                <c:pt idx="30">
                  <c:v>18.432092999999998</c:v>
                </c:pt>
                <c:pt idx="31">
                  <c:v>18.430841000000001</c:v>
                </c:pt>
                <c:pt idx="32">
                  <c:v>18.450792</c:v>
                </c:pt>
                <c:pt idx="33">
                  <c:v>18.323812</c:v>
                </c:pt>
                <c:pt idx="34">
                  <c:v>18.319089999999999</c:v>
                </c:pt>
                <c:pt idx="35">
                  <c:v>18.356867000000001</c:v>
                </c:pt>
                <c:pt idx="36">
                  <c:v>18.398665999999999</c:v>
                </c:pt>
                <c:pt idx="37">
                  <c:v>18.523969999999998</c:v>
                </c:pt>
                <c:pt idx="38">
                  <c:v>18.714931</c:v>
                </c:pt>
                <c:pt idx="39">
                  <c:v>18.951031</c:v>
                </c:pt>
                <c:pt idx="40">
                  <c:v>19.109826999999999</c:v>
                </c:pt>
              </c:numCache>
            </c:numRef>
          </c:val>
          <c:smooth val="0"/>
        </c:ser>
        <c:ser>
          <c:idx val="0"/>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5.4776769999999999</c:v>
                </c:pt>
                <c:pt idx="1">
                  <c:v>5.6542700000000004</c:v>
                </c:pt>
                <c:pt idx="2">
                  <c:v>6.5015150000000004</c:v>
                </c:pt>
                <c:pt idx="3">
                  <c:v>7.466933</c:v>
                </c:pt>
                <c:pt idx="4">
                  <c:v>8.7585999999999995</c:v>
                </c:pt>
                <c:pt idx="5">
                  <c:v>9.4306520000000003</c:v>
                </c:pt>
                <c:pt idx="6">
                  <c:v>8.8306719999999999</c:v>
                </c:pt>
                <c:pt idx="7">
                  <c:v>9.3516100000000009</c:v>
                </c:pt>
                <c:pt idx="8">
                  <c:v>10.990449</c:v>
                </c:pt>
                <c:pt idx="9">
                  <c:v>12.261958999999999</c:v>
                </c:pt>
                <c:pt idx="10">
                  <c:v>13.161495</c:v>
                </c:pt>
                <c:pt idx="11">
                  <c:v>13.678101</c:v>
                </c:pt>
                <c:pt idx="12">
                  <c:v>14.058232</c:v>
                </c:pt>
                <c:pt idx="13">
                  <c:v>14.12551</c:v>
                </c:pt>
                <c:pt idx="14">
                  <c:v>14.206785999999999</c:v>
                </c:pt>
                <c:pt idx="15">
                  <c:v>14.197734000000001</c:v>
                </c:pt>
                <c:pt idx="16">
                  <c:v>14.260218</c:v>
                </c:pt>
                <c:pt idx="17">
                  <c:v>14.258929</c:v>
                </c:pt>
                <c:pt idx="18">
                  <c:v>14.138147999999999</c:v>
                </c:pt>
                <c:pt idx="19">
                  <c:v>14.056585999999999</c:v>
                </c:pt>
                <c:pt idx="20">
                  <c:v>14.119567</c:v>
                </c:pt>
                <c:pt idx="21">
                  <c:v>14.202223999999999</c:v>
                </c:pt>
                <c:pt idx="22">
                  <c:v>14.224202</c:v>
                </c:pt>
                <c:pt idx="23">
                  <c:v>14.265164</c:v>
                </c:pt>
                <c:pt idx="24">
                  <c:v>14.194129999999999</c:v>
                </c:pt>
                <c:pt idx="25">
                  <c:v>14.108687</c:v>
                </c:pt>
                <c:pt idx="26">
                  <c:v>13.961672</c:v>
                </c:pt>
                <c:pt idx="27">
                  <c:v>13.770106999999999</c:v>
                </c:pt>
                <c:pt idx="28">
                  <c:v>13.628432999999999</c:v>
                </c:pt>
                <c:pt idx="29">
                  <c:v>13.375132000000001</c:v>
                </c:pt>
                <c:pt idx="30">
                  <c:v>13.487468</c:v>
                </c:pt>
                <c:pt idx="31">
                  <c:v>13.643775</c:v>
                </c:pt>
                <c:pt idx="32">
                  <c:v>13.677381</c:v>
                </c:pt>
                <c:pt idx="33">
                  <c:v>13.649514999999999</c:v>
                </c:pt>
                <c:pt idx="34">
                  <c:v>13.585915999999999</c:v>
                </c:pt>
                <c:pt idx="35">
                  <c:v>13.369109999999999</c:v>
                </c:pt>
                <c:pt idx="36">
                  <c:v>13.184931000000001</c:v>
                </c:pt>
                <c:pt idx="37">
                  <c:v>12.964383</c:v>
                </c:pt>
                <c:pt idx="38">
                  <c:v>12.61551</c:v>
                </c:pt>
                <c:pt idx="39">
                  <c:v>12.286702999999999</c:v>
                </c:pt>
                <c:pt idx="40">
                  <c:v>12.079247000000001</c:v>
                </c:pt>
              </c:numCache>
            </c:numRef>
          </c:val>
          <c:smooth val="0"/>
        </c:ser>
        <c:ser>
          <c:idx val="1"/>
          <c:order val="2"/>
          <c:tx>
            <c:strRef>
              <c:f>Sheet1!$D$1</c:f>
              <c:strCache>
                <c:ptCount val="1"/>
                <c:pt idx="0">
                  <c:v>High Economic Growth</c:v>
                </c:pt>
              </c:strCache>
            </c:strRef>
          </c:tx>
          <c:spPr>
            <a:ln w="22225" cap="rnd">
              <a:solidFill>
                <a:srgbClr val="0096D7">
                  <a:lumMod val="75000"/>
                </a:srgbClr>
              </a:solidFill>
              <a:round/>
            </a:ln>
            <a:effectLst/>
          </c:spPr>
          <c:marker>
            <c:symbol val="none"/>
          </c:marker>
          <c:dPt>
            <c:idx val="85"/>
            <c:marker>
              <c:symbol val="none"/>
            </c:marker>
            <c:bubble3D val="0"/>
          </c:dPt>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5.4776769999999999</c:v>
                </c:pt>
                <c:pt idx="1">
                  <c:v>5.6542700000000004</c:v>
                </c:pt>
                <c:pt idx="2">
                  <c:v>6.5015150000000004</c:v>
                </c:pt>
                <c:pt idx="3">
                  <c:v>7.466933</c:v>
                </c:pt>
                <c:pt idx="4">
                  <c:v>8.7585999999999995</c:v>
                </c:pt>
                <c:pt idx="5">
                  <c:v>9.4306520000000003</c:v>
                </c:pt>
                <c:pt idx="6">
                  <c:v>8.8306719999999999</c:v>
                </c:pt>
                <c:pt idx="7">
                  <c:v>9.3516100000000009</c:v>
                </c:pt>
                <c:pt idx="8">
                  <c:v>10.990449</c:v>
                </c:pt>
                <c:pt idx="9">
                  <c:v>12.261958999999999</c:v>
                </c:pt>
                <c:pt idx="10">
                  <c:v>13.160996000000001</c:v>
                </c:pt>
                <c:pt idx="11">
                  <c:v>13.686741</c:v>
                </c:pt>
                <c:pt idx="12">
                  <c:v>14.081016</c:v>
                </c:pt>
                <c:pt idx="13">
                  <c:v>14.159305</c:v>
                </c:pt>
                <c:pt idx="14">
                  <c:v>14.282333</c:v>
                </c:pt>
                <c:pt idx="15">
                  <c:v>14.295895</c:v>
                </c:pt>
                <c:pt idx="16">
                  <c:v>14.370271000000001</c:v>
                </c:pt>
                <c:pt idx="17">
                  <c:v>14.390546000000001</c:v>
                </c:pt>
                <c:pt idx="18">
                  <c:v>14.330090999999999</c:v>
                </c:pt>
                <c:pt idx="19">
                  <c:v>14.353189</c:v>
                </c:pt>
                <c:pt idx="20">
                  <c:v>14.444629000000001</c:v>
                </c:pt>
                <c:pt idx="21">
                  <c:v>14.600223</c:v>
                </c:pt>
                <c:pt idx="22">
                  <c:v>14.687602</c:v>
                </c:pt>
                <c:pt idx="23">
                  <c:v>14.711565</c:v>
                </c:pt>
                <c:pt idx="24">
                  <c:v>14.652213</c:v>
                </c:pt>
                <c:pt idx="25">
                  <c:v>14.606292</c:v>
                </c:pt>
                <c:pt idx="26">
                  <c:v>14.494377</c:v>
                </c:pt>
                <c:pt idx="27">
                  <c:v>14.3901</c:v>
                </c:pt>
                <c:pt idx="28">
                  <c:v>14.180149</c:v>
                </c:pt>
                <c:pt idx="29">
                  <c:v>14.021684</c:v>
                </c:pt>
                <c:pt idx="30">
                  <c:v>14.066271</c:v>
                </c:pt>
                <c:pt idx="31">
                  <c:v>14.09735</c:v>
                </c:pt>
                <c:pt idx="32">
                  <c:v>14.015900999999999</c:v>
                </c:pt>
                <c:pt idx="33">
                  <c:v>13.950329999999999</c:v>
                </c:pt>
                <c:pt idx="34">
                  <c:v>13.747083</c:v>
                </c:pt>
                <c:pt idx="35">
                  <c:v>13.535940999999999</c:v>
                </c:pt>
                <c:pt idx="36">
                  <c:v>13.328836000000001</c:v>
                </c:pt>
                <c:pt idx="37">
                  <c:v>12.867850000000001</c:v>
                </c:pt>
                <c:pt idx="38">
                  <c:v>12.654482</c:v>
                </c:pt>
                <c:pt idx="39">
                  <c:v>12.29829</c:v>
                </c:pt>
                <c:pt idx="40">
                  <c:v>11.963557</c:v>
                </c:pt>
              </c:numCache>
            </c:numRef>
          </c:val>
          <c:smooth val="0"/>
        </c:ser>
        <c:ser>
          <c:idx val="2"/>
          <c:order val="3"/>
          <c:tx>
            <c:strRef>
              <c:f>Sheet1!$E$1</c:f>
              <c:strCache>
                <c:ptCount val="1"/>
                <c:pt idx="0">
                  <c:v>Low Oil Price</c:v>
                </c:pt>
              </c:strCache>
            </c:strRef>
          </c:tx>
          <c:spPr>
            <a:ln w="22225" cap="rnd">
              <a:solidFill>
                <a:srgbClr val="A33340">
                  <a:lumMod val="40000"/>
                  <a:lumOff val="60000"/>
                </a:srgbClr>
              </a:solidFill>
              <a:prstDash val="solid"/>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5.4776769999999999</c:v>
                </c:pt>
                <c:pt idx="1">
                  <c:v>5.6542700000000004</c:v>
                </c:pt>
                <c:pt idx="2">
                  <c:v>6.5015150000000004</c:v>
                </c:pt>
                <c:pt idx="3">
                  <c:v>7.466933</c:v>
                </c:pt>
                <c:pt idx="4">
                  <c:v>8.7585999999999995</c:v>
                </c:pt>
                <c:pt idx="5">
                  <c:v>9.4306520000000003</c:v>
                </c:pt>
                <c:pt idx="6">
                  <c:v>8.8306719999999999</c:v>
                </c:pt>
                <c:pt idx="7">
                  <c:v>9.3516100000000009</c:v>
                </c:pt>
                <c:pt idx="8">
                  <c:v>10.990449</c:v>
                </c:pt>
                <c:pt idx="9">
                  <c:v>12.261958999999999</c:v>
                </c:pt>
                <c:pt idx="10">
                  <c:v>12.378344999999999</c:v>
                </c:pt>
                <c:pt idx="11">
                  <c:v>12.542109</c:v>
                </c:pt>
                <c:pt idx="12">
                  <c:v>12.747922000000001</c:v>
                </c:pt>
                <c:pt idx="13">
                  <c:v>12.805869</c:v>
                </c:pt>
                <c:pt idx="14">
                  <c:v>12.785534999999999</c:v>
                </c:pt>
                <c:pt idx="15">
                  <c:v>12.731391</c:v>
                </c:pt>
                <c:pt idx="16">
                  <c:v>12.772819</c:v>
                </c:pt>
                <c:pt idx="17">
                  <c:v>12.734031</c:v>
                </c:pt>
                <c:pt idx="18">
                  <c:v>12.567128</c:v>
                </c:pt>
                <c:pt idx="19">
                  <c:v>12.462187</c:v>
                </c:pt>
                <c:pt idx="20">
                  <c:v>12.382301</c:v>
                </c:pt>
                <c:pt idx="21">
                  <c:v>12.283913</c:v>
                </c:pt>
                <c:pt idx="22">
                  <c:v>12.158704999999999</c:v>
                </c:pt>
                <c:pt idx="23">
                  <c:v>11.97279</c:v>
                </c:pt>
                <c:pt idx="24">
                  <c:v>11.754066</c:v>
                </c:pt>
                <c:pt idx="25">
                  <c:v>11.542052</c:v>
                </c:pt>
                <c:pt idx="26">
                  <c:v>11.180876</c:v>
                </c:pt>
                <c:pt idx="27">
                  <c:v>10.880393</c:v>
                </c:pt>
                <c:pt idx="28">
                  <c:v>10.51821</c:v>
                </c:pt>
                <c:pt idx="29">
                  <c:v>10.171662</c:v>
                </c:pt>
                <c:pt idx="30">
                  <c:v>10.013422</c:v>
                </c:pt>
                <c:pt idx="31">
                  <c:v>9.9088659999999997</c:v>
                </c:pt>
                <c:pt idx="32">
                  <c:v>9.7701440000000002</c:v>
                </c:pt>
                <c:pt idx="33">
                  <c:v>9.6549639999999997</c:v>
                </c:pt>
                <c:pt idx="34">
                  <c:v>9.5573639999999997</c:v>
                </c:pt>
                <c:pt idx="35">
                  <c:v>9.4252380000000002</c:v>
                </c:pt>
                <c:pt idx="36">
                  <c:v>9.3391889999999993</c:v>
                </c:pt>
                <c:pt idx="37">
                  <c:v>9.1508649999999996</c:v>
                </c:pt>
                <c:pt idx="38">
                  <c:v>9.0391860000000008</c:v>
                </c:pt>
                <c:pt idx="39">
                  <c:v>8.7125170000000001</c:v>
                </c:pt>
                <c:pt idx="40">
                  <c:v>8.6316780000000008</c:v>
                </c:pt>
              </c:numCache>
            </c:numRef>
          </c:val>
          <c:smooth val="0"/>
        </c:ser>
        <c:ser>
          <c:idx val="4"/>
          <c:order val="4"/>
          <c:tx>
            <c:strRef>
              <c:f>Sheet1!$F$1</c:f>
              <c:strCache>
                <c:ptCount val="1"/>
                <c:pt idx="0">
                  <c:v>High Oil Price</c:v>
                </c:pt>
              </c:strCache>
            </c:strRef>
          </c:tx>
          <c:spPr>
            <a:ln w="22225" cap="rnd">
              <a:solidFill>
                <a:srgbClr val="A33340">
                  <a:lumMod val="75000"/>
                </a:srgbClr>
              </a:solidFill>
              <a:prstDash val="solid"/>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5.4776769999999999</c:v>
                </c:pt>
                <c:pt idx="1">
                  <c:v>5.6542700000000004</c:v>
                </c:pt>
                <c:pt idx="2">
                  <c:v>6.5015150000000004</c:v>
                </c:pt>
                <c:pt idx="3">
                  <c:v>7.466933</c:v>
                </c:pt>
                <c:pt idx="4">
                  <c:v>8.7585999999999995</c:v>
                </c:pt>
                <c:pt idx="5">
                  <c:v>9.4306520000000003</c:v>
                </c:pt>
                <c:pt idx="6">
                  <c:v>8.8306719999999999</c:v>
                </c:pt>
                <c:pt idx="7">
                  <c:v>9.3516100000000009</c:v>
                </c:pt>
                <c:pt idx="8">
                  <c:v>10.990449</c:v>
                </c:pt>
                <c:pt idx="9">
                  <c:v>12.261958999999999</c:v>
                </c:pt>
                <c:pt idx="10">
                  <c:v>14.105154000000001</c:v>
                </c:pt>
                <c:pt idx="11">
                  <c:v>15.403174</c:v>
                </c:pt>
                <c:pt idx="12">
                  <c:v>17.742882000000002</c:v>
                </c:pt>
                <c:pt idx="13">
                  <c:v>18.813265000000001</c:v>
                </c:pt>
                <c:pt idx="14">
                  <c:v>19.194958</c:v>
                </c:pt>
                <c:pt idx="15">
                  <c:v>19.311926</c:v>
                </c:pt>
                <c:pt idx="16">
                  <c:v>19.228553999999999</c:v>
                </c:pt>
                <c:pt idx="17">
                  <c:v>18.823332000000001</c:v>
                </c:pt>
                <c:pt idx="18">
                  <c:v>18.560141000000002</c:v>
                </c:pt>
                <c:pt idx="19">
                  <c:v>18.402740000000001</c:v>
                </c:pt>
                <c:pt idx="20">
                  <c:v>18.352609999999999</c:v>
                </c:pt>
                <c:pt idx="21">
                  <c:v>18.113983000000001</c:v>
                </c:pt>
                <c:pt idx="22">
                  <c:v>18.072657</c:v>
                </c:pt>
                <c:pt idx="23">
                  <c:v>17.947655000000001</c:v>
                </c:pt>
                <c:pt idx="24">
                  <c:v>17.509641999999999</c:v>
                </c:pt>
                <c:pt idx="25">
                  <c:v>17.118030999999998</c:v>
                </c:pt>
                <c:pt idx="26">
                  <c:v>16.681508999999998</c:v>
                </c:pt>
                <c:pt idx="27">
                  <c:v>16.335213</c:v>
                </c:pt>
                <c:pt idx="28">
                  <c:v>15.958569000000001</c:v>
                </c:pt>
                <c:pt idx="29">
                  <c:v>15.643454</c:v>
                </c:pt>
                <c:pt idx="30">
                  <c:v>15.218064999999999</c:v>
                </c:pt>
                <c:pt idx="31">
                  <c:v>14.641734</c:v>
                </c:pt>
                <c:pt idx="32">
                  <c:v>14.311057999999999</c:v>
                </c:pt>
                <c:pt idx="33">
                  <c:v>13.904121</c:v>
                </c:pt>
                <c:pt idx="34">
                  <c:v>13.541195999999999</c:v>
                </c:pt>
                <c:pt idx="35">
                  <c:v>12.991405</c:v>
                </c:pt>
                <c:pt idx="36">
                  <c:v>12.769895</c:v>
                </c:pt>
                <c:pt idx="37">
                  <c:v>12.304121</c:v>
                </c:pt>
                <c:pt idx="38">
                  <c:v>11.863593</c:v>
                </c:pt>
                <c:pt idx="39">
                  <c:v>11.545441</c:v>
                </c:pt>
                <c:pt idx="40">
                  <c:v>11.203029000000001</c:v>
                </c:pt>
              </c:numCache>
            </c:numRef>
          </c:val>
          <c:smooth val="0"/>
        </c:ser>
        <c:ser>
          <c:idx val="5"/>
          <c:order val="5"/>
          <c:tx>
            <c:strRef>
              <c:f>Sheet1!$G$1</c:f>
              <c:strCache>
                <c:ptCount val="1"/>
                <c:pt idx="0">
                  <c:v>Low Oil and Gas Resource and Technology</c:v>
                </c:pt>
              </c:strCache>
            </c:strRef>
          </c:tx>
          <c:spPr>
            <a:ln w="22225" cap="rnd">
              <a:solidFill>
                <a:srgbClr val="BD732A">
                  <a:lumMod val="40000"/>
                  <a:lumOff val="60000"/>
                </a:srgbClr>
              </a:solidFill>
              <a:prstDash val="solid"/>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5.4776769999999999</c:v>
                </c:pt>
                <c:pt idx="1">
                  <c:v>5.6542700000000004</c:v>
                </c:pt>
                <c:pt idx="2">
                  <c:v>6.5015150000000004</c:v>
                </c:pt>
                <c:pt idx="3">
                  <c:v>7.466933</c:v>
                </c:pt>
                <c:pt idx="4">
                  <c:v>8.7585999999999995</c:v>
                </c:pt>
                <c:pt idx="5">
                  <c:v>9.4306520000000003</c:v>
                </c:pt>
                <c:pt idx="6">
                  <c:v>8.8306719999999999</c:v>
                </c:pt>
                <c:pt idx="7">
                  <c:v>9.3516100000000009</c:v>
                </c:pt>
                <c:pt idx="8">
                  <c:v>10.990449</c:v>
                </c:pt>
                <c:pt idx="9">
                  <c:v>12.261958999999999</c:v>
                </c:pt>
                <c:pt idx="10">
                  <c:v>12.342147000000001</c:v>
                </c:pt>
                <c:pt idx="11">
                  <c:v>12.556933000000001</c:v>
                </c:pt>
                <c:pt idx="12">
                  <c:v>12.731999999999999</c:v>
                </c:pt>
                <c:pt idx="13">
                  <c:v>12.612280999999999</c:v>
                </c:pt>
                <c:pt idx="14">
                  <c:v>12.542572</c:v>
                </c:pt>
                <c:pt idx="15">
                  <c:v>12.335947000000001</c:v>
                </c:pt>
                <c:pt idx="16">
                  <c:v>12.298451</c:v>
                </c:pt>
                <c:pt idx="17">
                  <c:v>12.188336</c:v>
                </c:pt>
                <c:pt idx="18">
                  <c:v>12.018618</c:v>
                </c:pt>
                <c:pt idx="19">
                  <c:v>11.905975</c:v>
                </c:pt>
                <c:pt idx="20">
                  <c:v>11.819023</c:v>
                </c:pt>
                <c:pt idx="21">
                  <c:v>11.486853999999999</c:v>
                </c:pt>
                <c:pt idx="22">
                  <c:v>11.265364999999999</c:v>
                </c:pt>
                <c:pt idx="23">
                  <c:v>10.964065</c:v>
                </c:pt>
                <c:pt idx="24">
                  <c:v>10.672530999999999</c:v>
                </c:pt>
                <c:pt idx="25">
                  <c:v>10.506500000000001</c:v>
                </c:pt>
                <c:pt idx="26">
                  <c:v>10.415793000000001</c:v>
                </c:pt>
                <c:pt idx="27">
                  <c:v>10.308045999999999</c:v>
                </c:pt>
                <c:pt idx="28">
                  <c:v>10.098297000000001</c:v>
                </c:pt>
                <c:pt idx="29">
                  <c:v>9.9131920000000004</c:v>
                </c:pt>
                <c:pt idx="30">
                  <c:v>9.8499809999999997</c:v>
                </c:pt>
                <c:pt idx="31">
                  <c:v>9.7361520000000006</c:v>
                </c:pt>
                <c:pt idx="32">
                  <c:v>9.6131890000000002</c:v>
                </c:pt>
                <c:pt idx="33">
                  <c:v>9.4201429999999995</c:v>
                </c:pt>
                <c:pt idx="34">
                  <c:v>9.2784230000000001</c:v>
                </c:pt>
                <c:pt idx="35">
                  <c:v>9.0159350000000007</c:v>
                </c:pt>
                <c:pt idx="36">
                  <c:v>8.8333259999999996</c:v>
                </c:pt>
                <c:pt idx="37">
                  <c:v>8.5180930000000004</c:v>
                </c:pt>
                <c:pt idx="38">
                  <c:v>8.2642430000000004</c:v>
                </c:pt>
                <c:pt idx="39">
                  <c:v>8.1057059999999996</c:v>
                </c:pt>
                <c:pt idx="40">
                  <c:v>7.8975080000000002</c:v>
                </c:pt>
              </c:numCache>
            </c:numRef>
          </c:val>
          <c:smooth val="0"/>
        </c:ser>
        <c:ser>
          <c:idx val="6"/>
          <c:order val="6"/>
          <c:tx>
            <c:strRef>
              <c:f>Sheet1!$H$1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5.4776769999999999</c:v>
                </c:pt>
                <c:pt idx="1">
                  <c:v>5.6542700000000004</c:v>
                </c:pt>
                <c:pt idx="2">
                  <c:v>6.5015150000000004</c:v>
                </c:pt>
                <c:pt idx="3">
                  <c:v>7.466933</c:v>
                </c:pt>
                <c:pt idx="4">
                  <c:v>8.7585999999999995</c:v>
                </c:pt>
                <c:pt idx="5">
                  <c:v>9.4306520000000003</c:v>
                </c:pt>
                <c:pt idx="6">
                  <c:v>8.8306719999999999</c:v>
                </c:pt>
                <c:pt idx="7">
                  <c:v>9.3516100000000009</c:v>
                </c:pt>
                <c:pt idx="8">
                  <c:v>10.990449</c:v>
                </c:pt>
                <c:pt idx="9">
                  <c:v>12.261958999999999</c:v>
                </c:pt>
                <c:pt idx="10">
                  <c:v>13.172337000000001</c:v>
                </c:pt>
                <c:pt idx="11">
                  <c:v>13.680125</c:v>
                </c:pt>
                <c:pt idx="12">
                  <c:v>14.066001</c:v>
                </c:pt>
                <c:pt idx="13">
                  <c:v>14.14066</c:v>
                </c:pt>
                <c:pt idx="14">
                  <c:v>14.241999</c:v>
                </c:pt>
                <c:pt idx="15">
                  <c:v>14.240686</c:v>
                </c:pt>
                <c:pt idx="16">
                  <c:v>14.309774000000001</c:v>
                </c:pt>
                <c:pt idx="17">
                  <c:v>14.302415999999999</c:v>
                </c:pt>
                <c:pt idx="18">
                  <c:v>14.180683</c:v>
                </c:pt>
                <c:pt idx="19">
                  <c:v>14.190842</c:v>
                </c:pt>
                <c:pt idx="20">
                  <c:v>14.294427000000001</c:v>
                </c:pt>
                <c:pt idx="21">
                  <c:v>14.363591</c:v>
                </c:pt>
                <c:pt idx="22">
                  <c:v>14.458278</c:v>
                </c:pt>
                <c:pt idx="23">
                  <c:v>14.448694</c:v>
                </c:pt>
                <c:pt idx="24">
                  <c:v>14.351179999999999</c:v>
                </c:pt>
                <c:pt idx="25">
                  <c:v>14.269263</c:v>
                </c:pt>
                <c:pt idx="26">
                  <c:v>14.149504</c:v>
                </c:pt>
                <c:pt idx="27">
                  <c:v>13.968852999999999</c:v>
                </c:pt>
                <c:pt idx="28">
                  <c:v>13.821403999999999</c:v>
                </c:pt>
                <c:pt idx="29">
                  <c:v>13.750157</c:v>
                </c:pt>
                <c:pt idx="30">
                  <c:v>13.901033</c:v>
                </c:pt>
                <c:pt idx="31">
                  <c:v>13.992407999999999</c:v>
                </c:pt>
                <c:pt idx="32">
                  <c:v>14.00568</c:v>
                </c:pt>
                <c:pt idx="33">
                  <c:v>13.959783</c:v>
                </c:pt>
                <c:pt idx="34">
                  <c:v>13.803350999999999</c:v>
                </c:pt>
                <c:pt idx="35">
                  <c:v>13.581116</c:v>
                </c:pt>
                <c:pt idx="36">
                  <c:v>13.321483000000001</c:v>
                </c:pt>
                <c:pt idx="37">
                  <c:v>13.036129000000001</c:v>
                </c:pt>
                <c:pt idx="38">
                  <c:v>12.781387</c:v>
                </c:pt>
                <c:pt idx="39">
                  <c:v>12.489962999999999</c:v>
                </c:pt>
                <c:pt idx="40">
                  <c:v>11.961895</c:v>
                </c:pt>
              </c:numCache>
            </c:numRef>
          </c:val>
          <c:smooth val="0"/>
        </c:ser>
        <c:dLbls>
          <c:showLegendKey val="0"/>
          <c:showVal val="0"/>
          <c:showCatName val="0"/>
          <c:showSerName val="0"/>
          <c:showPercent val="0"/>
          <c:showBubbleSize val="0"/>
        </c:dLbls>
        <c:smooth val="0"/>
        <c:axId val="240388416"/>
        <c:axId val="240399296"/>
        <c:extLst/>
      </c:lineChart>
      <c:catAx>
        <c:axId val="2403884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0399296"/>
        <c:crossesAt val="0"/>
        <c:auto val="1"/>
        <c:lblAlgn val="ctr"/>
        <c:lblOffset val="100"/>
        <c:tickLblSkip val="10"/>
        <c:tickMarkSkip val="10"/>
        <c:noMultiLvlLbl val="0"/>
      </c:catAx>
      <c:valAx>
        <c:axId val="24039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0388416"/>
        <c:crossesAt val="1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1862" b="0" i="0" u="none" strike="noStrike" kern="1200" spc="0" baseline="0">
                <a:solidFill>
                  <a:srgbClr val="000000">
                    <a:lumMod val="65000"/>
                    <a:lumOff val="35000"/>
                  </a:srgbClr>
                </a:solidFill>
                <a:latin typeface="+mn-lt"/>
                <a:ea typeface="+mn-ea"/>
                <a:cs typeface="+mn-cs"/>
              </a:defRPr>
            </a:pPr>
            <a:r>
              <a:rPr lang="en-US" sz="1400" b="1" dirty="0" smtClean="0">
                <a:solidFill>
                  <a:schemeClr val="tx1"/>
                </a:solidFill>
              </a:rPr>
              <a:t>Lighting</a:t>
            </a:r>
            <a:r>
              <a:rPr lang="en-US" sz="1400" b="1" baseline="0" dirty="0" smtClean="0">
                <a:solidFill>
                  <a:schemeClr val="tx1"/>
                </a:solidFill>
              </a:rPr>
              <a:t> shares (</a:t>
            </a:r>
            <a:r>
              <a:rPr lang="en-US" sz="1400" b="1" i="0" u="none" strike="noStrike" kern="1200" spc="0" baseline="0" dirty="0" smtClean="0">
                <a:solidFill>
                  <a:schemeClr val="tx1"/>
                </a:solidFill>
                <a:latin typeface="+mn-lt"/>
                <a:ea typeface="+mn-ea"/>
                <a:cs typeface="+mn-cs"/>
              </a:rPr>
              <a:t>AEO2020 Reference case)</a:t>
            </a:r>
          </a:p>
          <a:p>
            <a:pPr algn="l" rtl="0">
              <a:defRPr>
                <a:solidFill>
                  <a:srgbClr val="000000">
                    <a:lumMod val="65000"/>
                    <a:lumOff val="35000"/>
                  </a:srgbClr>
                </a:solidFill>
              </a:defRPr>
            </a:pPr>
            <a:r>
              <a:rPr lang="en-US" sz="1400" b="0" i="0" u="none" strike="noStrike" kern="1200" spc="0" baseline="0" dirty="0" smtClean="0">
                <a:solidFill>
                  <a:schemeClr val="tx1"/>
                </a:solidFill>
                <a:latin typeface="+mn-lt"/>
                <a:ea typeface="+mn-ea"/>
                <a:cs typeface="+mn-cs"/>
              </a:rPr>
              <a:t>percent</a:t>
            </a:r>
            <a:endParaRPr lang="en-US" sz="1400" b="0" i="0" u="none" strike="noStrike" kern="1200" spc="0" baseline="0" dirty="0">
              <a:solidFill>
                <a:schemeClr val="tx1"/>
              </a:solidFill>
              <a:latin typeface="+mn-lt"/>
              <a:ea typeface="+mn-ea"/>
              <a:cs typeface="+mn-cs"/>
            </a:endParaRPr>
          </a:p>
        </c:rich>
      </c:tx>
      <c:layout>
        <c:manualLayout>
          <c:xMode val="edge"/>
          <c:yMode val="edge"/>
          <c:x val="2.3450485385641145E-3"/>
          <c:y val="4.6876037106320283E-3"/>
        </c:manualLayout>
      </c:layout>
      <c:overlay val="0"/>
      <c:spPr>
        <a:noFill/>
        <a:ln>
          <a:noFill/>
        </a:ln>
        <a:effectLst/>
      </c:spPr>
      <c:txPr>
        <a:bodyPr rot="0" spcFirstLastPara="1" vertOverflow="ellipsis" vert="horz" wrap="square" anchor="ctr" anchorCtr="1"/>
        <a:lstStyle/>
        <a:p>
          <a:pPr algn="l" rtl="0">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areaChart>
        <c:grouping val="percentStacked"/>
        <c:varyColors val="0"/>
        <c:ser>
          <c:idx val="0"/>
          <c:order val="0"/>
          <c:tx>
            <c:strRef>
              <c:f>Sheet1!$B$1</c:f>
              <c:strCache>
                <c:ptCount val="1"/>
                <c:pt idx="0">
                  <c:v>incandescent/halogen</c:v>
                </c:pt>
              </c:strCache>
            </c:strRef>
          </c:tx>
          <c:spPr>
            <a:solidFill>
              <a:schemeClr val="accent2"/>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#,##0</c:formatCode>
                <c:ptCount val="36"/>
                <c:pt idx="0">
                  <c:v>2980879406</c:v>
                </c:pt>
                <c:pt idx="1">
                  <c:v>2569153197</c:v>
                </c:pt>
                <c:pt idx="2">
                  <c:v>2190897027</c:v>
                </c:pt>
                <c:pt idx="3">
                  <c:v>1669604315</c:v>
                </c:pt>
                <c:pt idx="4">
                  <c:v>1158643213</c:v>
                </c:pt>
                <c:pt idx="5">
                  <c:v>729739927</c:v>
                </c:pt>
                <c:pt idx="6">
                  <c:v>544532718</c:v>
                </c:pt>
                <c:pt idx="7">
                  <c:v>425510522</c:v>
                </c:pt>
                <c:pt idx="8">
                  <c:v>350239131</c:v>
                </c:pt>
                <c:pt idx="9">
                  <c:v>318501733</c:v>
                </c:pt>
                <c:pt idx="10">
                  <c:v>308135453</c:v>
                </c:pt>
                <c:pt idx="11">
                  <c:v>298577451</c:v>
                </c:pt>
                <c:pt idx="12">
                  <c:v>288634863</c:v>
                </c:pt>
                <c:pt idx="13">
                  <c:v>277107539</c:v>
                </c:pt>
                <c:pt idx="14">
                  <c:v>268784145</c:v>
                </c:pt>
                <c:pt idx="15">
                  <c:v>163219376</c:v>
                </c:pt>
                <c:pt idx="16">
                  <c:v>90395295</c:v>
                </c:pt>
                <c:pt idx="17">
                  <c:v>49412016</c:v>
                </c:pt>
                <c:pt idx="18">
                  <c:v>35188562</c:v>
                </c:pt>
                <c:pt idx="19">
                  <c:v>27241350</c:v>
                </c:pt>
                <c:pt idx="20">
                  <c:v>23542430</c:v>
                </c:pt>
                <c:pt idx="21">
                  <c:v>22022965</c:v>
                </c:pt>
                <c:pt idx="22">
                  <c:v>21359683</c:v>
                </c:pt>
                <c:pt idx="23">
                  <c:v>21090014</c:v>
                </c:pt>
                <c:pt idx="24">
                  <c:v>21078112</c:v>
                </c:pt>
                <c:pt idx="25">
                  <c:v>13102535</c:v>
                </c:pt>
                <c:pt idx="26">
                  <c:v>7924477</c:v>
                </c:pt>
                <c:pt idx="27">
                  <c:v>5558536</c:v>
                </c:pt>
                <c:pt idx="28">
                  <c:v>5333199</c:v>
                </c:pt>
                <c:pt idx="29">
                  <c:v>5295194</c:v>
                </c:pt>
                <c:pt idx="30">
                  <c:v>5358330</c:v>
                </c:pt>
                <c:pt idx="31">
                  <c:v>5474166</c:v>
                </c:pt>
                <c:pt idx="32">
                  <c:v>5584518</c:v>
                </c:pt>
                <c:pt idx="33">
                  <c:v>5682869</c:v>
                </c:pt>
                <c:pt idx="34">
                  <c:v>5801378</c:v>
                </c:pt>
                <c:pt idx="35">
                  <c:v>5930102</c:v>
                </c:pt>
              </c:numCache>
            </c:numRef>
          </c:val>
        </c:ser>
        <c:ser>
          <c:idx val="1"/>
          <c:order val="1"/>
          <c:tx>
            <c:strRef>
              <c:f>Sheet1!$C$1</c:f>
              <c:strCache>
                <c:ptCount val="1"/>
                <c:pt idx="0">
                  <c:v>CFL</c:v>
                </c:pt>
              </c:strCache>
            </c:strRef>
          </c:tx>
          <c:spPr>
            <a:solidFill>
              <a:schemeClr val="accent3"/>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#,##0</c:formatCode>
                <c:ptCount val="36"/>
                <c:pt idx="0">
                  <c:v>1759487517</c:v>
                </c:pt>
                <c:pt idx="1">
                  <c:v>1801881195</c:v>
                </c:pt>
                <c:pt idx="2">
                  <c:v>1746897301</c:v>
                </c:pt>
                <c:pt idx="3">
                  <c:v>1663177317</c:v>
                </c:pt>
                <c:pt idx="4">
                  <c:v>1583202576</c:v>
                </c:pt>
                <c:pt idx="5">
                  <c:v>1552917620</c:v>
                </c:pt>
                <c:pt idx="6">
                  <c:v>1492465206</c:v>
                </c:pt>
                <c:pt idx="7">
                  <c:v>1433774103</c:v>
                </c:pt>
                <c:pt idx="8">
                  <c:v>1374689225</c:v>
                </c:pt>
                <c:pt idx="9">
                  <c:v>1310217119</c:v>
                </c:pt>
                <c:pt idx="10">
                  <c:v>1242688581</c:v>
                </c:pt>
                <c:pt idx="11">
                  <c:v>1174731502</c:v>
                </c:pt>
                <c:pt idx="12">
                  <c:v>1119134510</c:v>
                </c:pt>
                <c:pt idx="13">
                  <c:v>1077625568</c:v>
                </c:pt>
                <c:pt idx="14">
                  <c:v>1036985611</c:v>
                </c:pt>
                <c:pt idx="15">
                  <c:v>999040531</c:v>
                </c:pt>
                <c:pt idx="16">
                  <c:v>964852423</c:v>
                </c:pt>
                <c:pt idx="17">
                  <c:v>936377654</c:v>
                </c:pt>
                <c:pt idx="18">
                  <c:v>907782210</c:v>
                </c:pt>
                <c:pt idx="19">
                  <c:v>880823878</c:v>
                </c:pt>
                <c:pt idx="20">
                  <c:v>862851892</c:v>
                </c:pt>
                <c:pt idx="21">
                  <c:v>846142044</c:v>
                </c:pt>
                <c:pt idx="22">
                  <c:v>829898476</c:v>
                </c:pt>
                <c:pt idx="23">
                  <c:v>813966970</c:v>
                </c:pt>
                <c:pt idx="24">
                  <c:v>798041125</c:v>
                </c:pt>
                <c:pt idx="25">
                  <c:v>775790121</c:v>
                </c:pt>
                <c:pt idx="26">
                  <c:v>754016106</c:v>
                </c:pt>
                <c:pt idx="27">
                  <c:v>732550780</c:v>
                </c:pt>
                <c:pt idx="28">
                  <c:v>711413997</c:v>
                </c:pt>
                <c:pt idx="29">
                  <c:v>690589274</c:v>
                </c:pt>
                <c:pt idx="30">
                  <c:v>670104408</c:v>
                </c:pt>
                <c:pt idx="31">
                  <c:v>650005648</c:v>
                </c:pt>
                <c:pt idx="32">
                  <c:v>630043784</c:v>
                </c:pt>
                <c:pt idx="33">
                  <c:v>610214146</c:v>
                </c:pt>
                <c:pt idx="34">
                  <c:v>590441209</c:v>
                </c:pt>
                <c:pt idx="35">
                  <c:v>570593540</c:v>
                </c:pt>
              </c:numCache>
            </c:numRef>
          </c:val>
        </c:ser>
        <c:ser>
          <c:idx val="2"/>
          <c:order val="2"/>
          <c:tx>
            <c:strRef>
              <c:f>Sheet1!$D$1</c:f>
              <c:strCache>
                <c:ptCount val="1"/>
                <c:pt idx="0">
                  <c:v>LED</c:v>
                </c:pt>
              </c:strCache>
            </c:strRef>
          </c:tx>
          <c:spPr>
            <a:solidFill>
              <a:schemeClr val="accent1">
                <a:lumMod val="7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#,##0</c:formatCode>
                <c:ptCount val="36"/>
                <c:pt idx="0">
                  <c:v>325819807</c:v>
                </c:pt>
                <c:pt idx="1">
                  <c:v>745228008</c:v>
                </c:pt>
                <c:pt idx="2">
                  <c:v>1229470585</c:v>
                </c:pt>
                <c:pt idx="3">
                  <c:v>1889221485</c:v>
                </c:pt>
                <c:pt idx="4">
                  <c:v>2534522397</c:v>
                </c:pt>
                <c:pt idx="5">
                  <c:v>3052335953</c:v>
                </c:pt>
                <c:pt idx="6">
                  <c:v>3361478799</c:v>
                </c:pt>
                <c:pt idx="7">
                  <c:v>3605924826</c:v>
                </c:pt>
                <c:pt idx="8">
                  <c:v>3807512635</c:v>
                </c:pt>
                <c:pt idx="9">
                  <c:v>3971701722</c:v>
                </c:pt>
                <c:pt idx="10">
                  <c:v>4118827918</c:v>
                </c:pt>
                <c:pt idx="11">
                  <c:v>4264819160</c:v>
                </c:pt>
                <c:pt idx="12">
                  <c:v>4397867389</c:v>
                </c:pt>
                <c:pt idx="13">
                  <c:v>4518446068</c:v>
                </c:pt>
                <c:pt idx="14">
                  <c:v>4634876032</c:v>
                </c:pt>
                <c:pt idx="15">
                  <c:v>4853661746</c:v>
                </c:pt>
                <c:pt idx="16">
                  <c:v>5037803980</c:v>
                </c:pt>
                <c:pt idx="17">
                  <c:v>5183743256</c:v>
                </c:pt>
                <c:pt idx="18">
                  <c:v>5303714538</c:v>
                </c:pt>
                <c:pt idx="19">
                  <c:v>5416437674</c:v>
                </c:pt>
                <c:pt idx="20">
                  <c:v>5517233509</c:v>
                </c:pt>
                <c:pt idx="21">
                  <c:v>5614142196</c:v>
                </c:pt>
                <c:pt idx="22">
                  <c:v>5708995646</c:v>
                </c:pt>
                <c:pt idx="23">
                  <c:v>5802590527</c:v>
                </c:pt>
                <c:pt idx="24">
                  <c:v>5894969825</c:v>
                </c:pt>
                <c:pt idx="25">
                  <c:v>6026449595</c:v>
                </c:pt>
                <c:pt idx="26">
                  <c:v>6149772686</c:v>
                </c:pt>
                <c:pt idx="27">
                  <c:v>6268284606</c:v>
                </c:pt>
                <c:pt idx="28">
                  <c:v>6384867570</c:v>
                </c:pt>
                <c:pt idx="29">
                  <c:v>6502179324</c:v>
                </c:pt>
                <c:pt idx="30">
                  <c:v>6620242763</c:v>
                </c:pt>
                <c:pt idx="31">
                  <c:v>6738762846</c:v>
                </c:pt>
                <c:pt idx="32">
                  <c:v>6857560874</c:v>
                </c:pt>
                <c:pt idx="33">
                  <c:v>6975948300</c:v>
                </c:pt>
                <c:pt idx="34">
                  <c:v>7094042472</c:v>
                </c:pt>
                <c:pt idx="35">
                  <c:v>7211866339</c:v>
                </c:pt>
              </c:numCache>
            </c:numRef>
          </c:val>
        </c:ser>
        <c:ser>
          <c:idx val="3"/>
          <c:order val="3"/>
          <c:tx>
            <c:strRef>
              <c:f>Sheet1!$E$1</c:f>
              <c:strCache>
                <c:ptCount val="1"/>
                <c:pt idx="0">
                  <c:v>linear fluorescent</c:v>
                </c:pt>
              </c:strCache>
            </c:strRef>
          </c:tx>
          <c:spPr>
            <a:solidFill>
              <a:schemeClr val="accent5"/>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#,##0</c:formatCode>
                <c:ptCount val="36"/>
                <c:pt idx="0">
                  <c:v>416335198</c:v>
                </c:pt>
                <c:pt idx="1">
                  <c:v>420457890</c:v>
                </c:pt>
                <c:pt idx="2">
                  <c:v>424756933</c:v>
                </c:pt>
                <c:pt idx="3">
                  <c:v>429245709</c:v>
                </c:pt>
                <c:pt idx="4">
                  <c:v>433648469</c:v>
                </c:pt>
                <c:pt idx="5">
                  <c:v>438390693</c:v>
                </c:pt>
                <c:pt idx="6">
                  <c:v>443369845</c:v>
                </c:pt>
                <c:pt idx="7">
                  <c:v>448487391</c:v>
                </c:pt>
                <c:pt idx="8">
                  <c:v>453615192</c:v>
                </c:pt>
                <c:pt idx="9">
                  <c:v>458762286</c:v>
                </c:pt>
                <c:pt idx="10">
                  <c:v>463985812</c:v>
                </c:pt>
                <c:pt idx="11">
                  <c:v>469169115</c:v>
                </c:pt>
                <c:pt idx="12">
                  <c:v>474272140</c:v>
                </c:pt>
                <c:pt idx="13">
                  <c:v>479373673</c:v>
                </c:pt>
                <c:pt idx="14">
                  <c:v>484486984</c:v>
                </c:pt>
                <c:pt idx="15">
                  <c:v>483650739</c:v>
                </c:pt>
                <c:pt idx="16">
                  <c:v>482904444</c:v>
                </c:pt>
                <c:pt idx="17">
                  <c:v>482047402</c:v>
                </c:pt>
                <c:pt idx="18">
                  <c:v>481120957</c:v>
                </c:pt>
                <c:pt idx="19">
                  <c:v>480158900</c:v>
                </c:pt>
                <c:pt idx="20">
                  <c:v>479219293</c:v>
                </c:pt>
                <c:pt idx="21">
                  <c:v>478189199</c:v>
                </c:pt>
                <c:pt idx="22">
                  <c:v>477062446</c:v>
                </c:pt>
                <c:pt idx="23">
                  <c:v>475813119</c:v>
                </c:pt>
                <c:pt idx="24">
                  <c:v>474435992</c:v>
                </c:pt>
                <c:pt idx="25">
                  <c:v>448348530</c:v>
                </c:pt>
                <c:pt idx="26">
                  <c:v>427182382</c:v>
                </c:pt>
                <c:pt idx="27">
                  <c:v>407437449</c:v>
                </c:pt>
                <c:pt idx="28">
                  <c:v>387689154</c:v>
                </c:pt>
                <c:pt idx="29">
                  <c:v>367937038</c:v>
                </c:pt>
                <c:pt idx="30">
                  <c:v>348183300</c:v>
                </c:pt>
                <c:pt idx="31">
                  <c:v>328427522</c:v>
                </c:pt>
                <c:pt idx="32">
                  <c:v>308659606</c:v>
                </c:pt>
                <c:pt idx="33">
                  <c:v>288880220</c:v>
                </c:pt>
                <c:pt idx="34">
                  <c:v>269096619</c:v>
                </c:pt>
                <c:pt idx="35">
                  <c:v>249442847</c:v>
                </c:pt>
              </c:numCache>
            </c:numRef>
          </c:val>
        </c:ser>
        <c:ser>
          <c:idx val="4"/>
          <c:order val="4"/>
          <c:tx>
            <c:strRef>
              <c:f>Sheet1!$F$1</c:f>
              <c:strCache>
                <c:ptCount val="1"/>
                <c:pt idx="0">
                  <c:v>other</c:v>
                </c:pt>
              </c:strCache>
            </c:strRef>
          </c:tx>
          <c:spPr>
            <a:solidFill>
              <a:schemeClr val="accent4"/>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#,##0</c:formatCode>
                <c:ptCount val="36"/>
                <c:pt idx="0">
                  <c:v>0</c:v>
                </c:pt>
                <c:pt idx="1">
                  <c:v>125602</c:v>
                </c:pt>
                <c:pt idx="2">
                  <c:v>245766</c:v>
                </c:pt>
                <c:pt idx="3">
                  <c:v>295036</c:v>
                </c:pt>
                <c:pt idx="4">
                  <c:v>309898</c:v>
                </c:pt>
                <c:pt idx="5">
                  <c:v>1694998</c:v>
                </c:pt>
                <c:pt idx="6">
                  <c:v>2731845</c:v>
                </c:pt>
                <c:pt idx="7">
                  <c:v>3687880</c:v>
                </c:pt>
                <c:pt idx="8">
                  <c:v>4645456</c:v>
                </c:pt>
                <c:pt idx="9">
                  <c:v>5521290</c:v>
                </c:pt>
                <c:pt idx="10">
                  <c:v>6346270</c:v>
                </c:pt>
                <c:pt idx="11">
                  <c:v>7121797</c:v>
                </c:pt>
                <c:pt idx="12">
                  <c:v>7789546</c:v>
                </c:pt>
                <c:pt idx="13">
                  <c:v>8299723</c:v>
                </c:pt>
                <c:pt idx="14">
                  <c:v>8750794</c:v>
                </c:pt>
                <c:pt idx="15">
                  <c:v>8497057</c:v>
                </c:pt>
                <c:pt idx="16">
                  <c:v>8215411</c:v>
                </c:pt>
                <c:pt idx="17">
                  <c:v>7905047</c:v>
                </c:pt>
                <c:pt idx="18">
                  <c:v>7570880</c:v>
                </c:pt>
                <c:pt idx="19">
                  <c:v>7232321</c:v>
                </c:pt>
                <c:pt idx="20">
                  <c:v>6891443</c:v>
                </c:pt>
                <c:pt idx="21">
                  <c:v>6548562</c:v>
                </c:pt>
                <c:pt idx="22">
                  <c:v>6204197</c:v>
                </c:pt>
                <c:pt idx="23">
                  <c:v>5857992</c:v>
                </c:pt>
                <c:pt idx="24">
                  <c:v>5510422</c:v>
                </c:pt>
                <c:pt idx="25">
                  <c:v>5098133</c:v>
                </c:pt>
                <c:pt idx="26">
                  <c:v>4685473</c:v>
                </c:pt>
                <c:pt idx="27">
                  <c:v>4272406</c:v>
                </c:pt>
                <c:pt idx="28">
                  <c:v>3858802</c:v>
                </c:pt>
                <c:pt idx="29">
                  <c:v>3448265</c:v>
                </c:pt>
                <c:pt idx="30">
                  <c:v>3042156</c:v>
                </c:pt>
                <c:pt idx="31">
                  <c:v>2638792</c:v>
                </c:pt>
                <c:pt idx="32">
                  <c:v>2237354</c:v>
                </c:pt>
                <c:pt idx="33">
                  <c:v>1871318</c:v>
                </c:pt>
                <c:pt idx="34">
                  <c:v>1548698</c:v>
                </c:pt>
                <c:pt idx="35">
                  <c:v>1265230</c:v>
                </c:pt>
              </c:numCache>
            </c:numRef>
          </c:val>
        </c:ser>
        <c:dLbls>
          <c:showLegendKey val="0"/>
          <c:showVal val="0"/>
          <c:showCatName val="0"/>
          <c:showSerName val="0"/>
          <c:showPercent val="0"/>
          <c:showBubbleSize val="0"/>
        </c:dLbls>
        <c:axId val="233710512"/>
        <c:axId val="233684400"/>
      </c:areaChart>
      <c:catAx>
        <c:axId val="233710512"/>
        <c:scaling>
          <c:orientation val="minMax"/>
        </c:scaling>
        <c:delete val="1"/>
        <c:axPos val="b"/>
        <c:numFmt formatCode="General" sourceLinked="1"/>
        <c:majorTickMark val="out"/>
        <c:minorTickMark val="none"/>
        <c:tickLblPos val="nextTo"/>
        <c:crossAx val="233684400"/>
        <c:crossesAt val="0"/>
        <c:auto val="1"/>
        <c:lblAlgn val="ctr"/>
        <c:lblOffset val="100"/>
        <c:tickLblSkip val="10"/>
        <c:tickMarkSkip val="5"/>
        <c:noMultiLvlLbl val="0"/>
      </c:catAx>
      <c:valAx>
        <c:axId val="23368440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710512"/>
        <c:crossesAt val="5"/>
        <c:crossBetween val="midCat"/>
        <c:majorUnit val="0.2"/>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8.5526962988688518E-2"/>
          <c:w val="0.61700172807573017"/>
          <c:h val="0.8277666209057547"/>
        </c:manualLayout>
      </c:layout>
      <c:lineChart>
        <c:grouping val="standard"/>
        <c:varyColors val="0"/>
        <c:ser>
          <c:idx val="0"/>
          <c:order val="0"/>
          <c:tx>
            <c:strRef>
              <c:f>Sheet1!$C$1</c:f>
              <c:strCache>
                <c:ptCount val="1"/>
                <c:pt idx="0">
                  <c:v>Low Macro</c:v>
                </c:pt>
              </c:strCache>
            </c:strRef>
          </c:tx>
          <c:spPr>
            <a:ln w="28575" cap="rnd">
              <a:solidFill>
                <a:srgbClr val="89DBFF"/>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26.157119999999999</c:v>
                </c:pt>
                <c:pt idx="1">
                  <c:v>24.839735000000001</c:v>
                </c:pt>
                <c:pt idx="2">
                  <c:v>24.791086</c:v>
                </c:pt>
                <c:pt idx="3">
                  <c:v>24.508512</c:v>
                </c:pt>
                <c:pt idx="4">
                  <c:v>25.317896000000001</c:v>
                </c:pt>
                <c:pt idx="5">
                  <c:v>24.255092999999999</c:v>
                </c:pt>
                <c:pt idx="6">
                  <c:v>24.204059999999998</c:v>
                </c:pt>
                <c:pt idx="7">
                  <c:v>23.869896000000001</c:v>
                </c:pt>
                <c:pt idx="8">
                  <c:v>24.398648999999999</c:v>
                </c:pt>
                <c:pt idx="9">
                  <c:v>22.065211999999999</c:v>
                </c:pt>
                <c:pt idx="10">
                  <c:v>23.636361999999998</c:v>
                </c:pt>
                <c:pt idx="11">
                  <c:v>23.874469999999999</c:v>
                </c:pt>
                <c:pt idx="12">
                  <c:v>24.135539999999999</c:v>
                </c:pt>
                <c:pt idx="13">
                  <c:v>24.653542000000002</c:v>
                </c:pt>
                <c:pt idx="14">
                  <c:v>24.864235000000001</c:v>
                </c:pt>
                <c:pt idx="15">
                  <c:v>24.753955999999999</c:v>
                </c:pt>
                <c:pt idx="16">
                  <c:v>24.769884000000001</c:v>
                </c:pt>
                <c:pt idx="17">
                  <c:v>25.321263999999999</c:v>
                </c:pt>
                <c:pt idx="18">
                  <c:v>26.109112</c:v>
                </c:pt>
                <c:pt idx="19">
                  <c:v>26.33156</c:v>
                </c:pt>
                <c:pt idx="20">
                  <c:v>26.855837000000001</c:v>
                </c:pt>
                <c:pt idx="21">
                  <c:v>26.855371000000002</c:v>
                </c:pt>
                <c:pt idx="22">
                  <c:v>27.219213</c:v>
                </c:pt>
                <c:pt idx="23">
                  <c:v>27.429358000000001</c:v>
                </c:pt>
                <c:pt idx="24">
                  <c:v>27.648593999999999</c:v>
                </c:pt>
                <c:pt idx="25">
                  <c:v>27.753536</c:v>
                </c:pt>
                <c:pt idx="26">
                  <c:v>27.967832999999999</c:v>
                </c:pt>
                <c:pt idx="27">
                  <c:v>27.901537000000001</c:v>
                </c:pt>
                <c:pt idx="28">
                  <c:v>28.100529000000002</c:v>
                </c:pt>
                <c:pt idx="29">
                  <c:v>28.159990000000001</c:v>
                </c:pt>
                <c:pt idx="30">
                  <c:v>28.348420999999998</c:v>
                </c:pt>
                <c:pt idx="31">
                  <c:v>28.512347999999999</c:v>
                </c:pt>
                <c:pt idx="32">
                  <c:v>28.551476000000001</c:v>
                </c:pt>
                <c:pt idx="33">
                  <c:v>28.509497</c:v>
                </c:pt>
                <c:pt idx="34">
                  <c:v>28.875008000000001</c:v>
                </c:pt>
                <c:pt idx="35">
                  <c:v>29.011662000000001</c:v>
                </c:pt>
                <c:pt idx="36">
                  <c:v>29.001698999999999</c:v>
                </c:pt>
                <c:pt idx="37">
                  <c:v>29.286034000000001</c:v>
                </c:pt>
                <c:pt idx="38">
                  <c:v>29.351320000000001</c:v>
                </c:pt>
                <c:pt idx="39">
                  <c:v>29.178131</c:v>
                </c:pt>
                <c:pt idx="40">
                  <c:v>29.319523</c:v>
                </c:pt>
                <c:pt idx="41">
                  <c:v>29.490231000000001</c:v>
                </c:pt>
                <c:pt idx="42">
                  <c:v>29.553163999999999</c:v>
                </c:pt>
                <c:pt idx="43">
                  <c:v>29.654287</c:v>
                </c:pt>
                <c:pt idx="44">
                  <c:v>29.699389</c:v>
                </c:pt>
                <c:pt idx="45">
                  <c:v>29.764188999999998</c:v>
                </c:pt>
                <c:pt idx="46">
                  <c:v>30.116108000000001</c:v>
                </c:pt>
                <c:pt idx="47">
                  <c:v>30.122843</c:v>
                </c:pt>
                <c:pt idx="48">
                  <c:v>30.290835999999999</c:v>
                </c:pt>
                <c:pt idx="49">
                  <c:v>30.487086999999999</c:v>
                </c:pt>
                <c:pt idx="50">
                  <c:v>30.551404999999999</c:v>
                </c:pt>
              </c:numCache>
            </c:numRef>
          </c:val>
          <c:smooth val="0"/>
        </c:ser>
        <c:ser>
          <c:idx val="1"/>
          <c:order val="1"/>
          <c:tx>
            <c:strRef>
              <c:f>Sheet1!$D$1</c:f>
              <c:strCache>
                <c:ptCount val="1"/>
                <c:pt idx="0">
                  <c:v>High Macro</c:v>
                </c:pt>
              </c:strCache>
            </c:strRef>
          </c:tx>
          <c:spPr>
            <a:ln w="28575" cap="rnd">
              <a:solidFill>
                <a:srgbClr val="0096D7"/>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26.157119999999999</c:v>
                </c:pt>
                <c:pt idx="1">
                  <c:v>24.839735000000001</c:v>
                </c:pt>
                <c:pt idx="2">
                  <c:v>24.791086</c:v>
                </c:pt>
                <c:pt idx="3">
                  <c:v>24.508512</c:v>
                </c:pt>
                <c:pt idx="4">
                  <c:v>25.317896000000001</c:v>
                </c:pt>
                <c:pt idx="5">
                  <c:v>24.255092999999999</c:v>
                </c:pt>
                <c:pt idx="6">
                  <c:v>24.204059999999998</c:v>
                </c:pt>
                <c:pt idx="7">
                  <c:v>23.869896000000001</c:v>
                </c:pt>
                <c:pt idx="8">
                  <c:v>24.398648999999999</c:v>
                </c:pt>
                <c:pt idx="9">
                  <c:v>22.065211999999999</c:v>
                </c:pt>
                <c:pt idx="10">
                  <c:v>23.636361999999998</c:v>
                </c:pt>
                <c:pt idx="11">
                  <c:v>23.874469999999999</c:v>
                </c:pt>
                <c:pt idx="12">
                  <c:v>24.135539999999999</c:v>
                </c:pt>
                <c:pt idx="13">
                  <c:v>24.653542000000002</c:v>
                </c:pt>
                <c:pt idx="14">
                  <c:v>24.864235000000001</c:v>
                </c:pt>
                <c:pt idx="15">
                  <c:v>24.753955999999999</c:v>
                </c:pt>
                <c:pt idx="16">
                  <c:v>24.769884000000001</c:v>
                </c:pt>
                <c:pt idx="17">
                  <c:v>25.321263999999999</c:v>
                </c:pt>
                <c:pt idx="18">
                  <c:v>26.109112</c:v>
                </c:pt>
                <c:pt idx="19">
                  <c:v>26.331553</c:v>
                </c:pt>
                <c:pt idx="20">
                  <c:v>27.043198</c:v>
                </c:pt>
                <c:pt idx="21">
                  <c:v>27.567685999999998</c:v>
                </c:pt>
                <c:pt idx="22">
                  <c:v>28.349333000000001</c:v>
                </c:pt>
                <c:pt idx="23">
                  <c:v>28.932248999999999</c:v>
                </c:pt>
                <c:pt idx="24">
                  <c:v>29.508049</c:v>
                </c:pt>
                <c:pt idx="25">
                  <c:v>29.956489999999999</c:v>
                </c:pt>
                <c:pt idx="26">
                  <c:v>30.455866</c:v>
                </c:pt>
                <c:pt idx="27">
                  <c:v>30.731932</c:v>
                </c:pt>
                <c:pt idx="28">
                  <c:v>31.184811</c:v>
                </c:pt>
                <c:pt idx="29">
                  <c:v>31.481909000000002</c:v>
                </c:pt>
                <c:pt idx="30">
                  <c:v>31.935015</c:v>
                </c:pt>
                <c:pt idx="31">
                  <c:v>32.383774000000003</c:v>
                </c:pt>
                <c:pt idx="32">
                  <c:v>32.867930999999999</c:v>
                </c:pt>
                <c:pt idx="33">
                  <c:v>33.233626999999998</c:v>
                </c:pt>
                <c:pt idx="34">
                  <c:v>33.794418</c:v>
                </c:pt>
                <c:pt idx="35">
                  <c:v>34.342410999999998</c:v>
                </c:pt>
                <c:pt idx="36">
                  <c:v>34.843848999999999</c:v>
                </c:pt>
                <c:pt idx="37">
                  <c:v>35.548442999999999</c:v>
                </c:pt>
                <c:pt idx="38">
                  <c:v>36.189106000000002</c:v>
                </c:pt>
                <c:pt idx="39">
                  <c:v>36.615788000000002</c:v>
                </c:pt>
                <c:pt idx="40">
                  <c:v>37.215198999999998</c:v>
                </c:pt>
                <c:pt idx="41">
                  <c:v>37.955013000000001</c:v>
                </c:pt>
                <c:pt idx="42">
                  <c:v>38.542610000000003</c:v>
                </c:pt>
                <c:pt idx="43">
                  <c:v>39.275837000000003</c:v>
                </c:pt>
                <c:pt idx="44">
                  <c:v>39.994373000000003</c:v>
                </c:pt>
                <c:pt idx="45">
                  <c:v>40.659351000000001</c:v>
                </c:pt>
                <c:pt idx="46">
                  <c:v>41.578659000000002</c:v>
                </c:pt>
                <c:pt idx="47">
                  <c:v>42.192138999999997</c:v>
                </c:pt>
                <c:pt idx="48">
                  <c:v>42.933124999999997</c:v>
                </c:pt>
                <c:pt idx="49">
                  <c:v>43.711844999999997</c:v>
                </c:pt>
                <c:pt idx="50">
                  <c:v>44.623488999999999</c:v>
                </c:pt>
              </c:numCache>
            </c:numRef>
          </c:val>
          <c:smooth val="0"/>
        </c:ser>
        <c:ser>
          <c:idx val="7"/>
          <c:order val="2"/>
          <c:tx>
            <c:strRef>
              <c:f>Sheet1!$E$1</c:f>
              <c:strCache>
                <c:ptCount val="1"/>
                <c:pt idx="0">
                  <c:v>Low Price</c:v>
                </c:pt>
              </c:strCache>
            </c:strRef>
          </c:tx>
          <c:spPr>
            <a:ln w="28575" cap="rnd">
              <a:solidFill>
                <a:srgbClr val="E3A5AC"/>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26.157119999999999</c:v>
                </c:pt>
                <c:pt idx="1">
                  <c:v>24.839735000000001</c:v>
                </c:pt>
                <c:pt idx="2">
                  <c:v>24.791086</c:v>
                </c:pt>
                <c:pt idx="3">
                  <c:v>24.508512</c:v>
                </c:pt>
                <c:pt idx="4">
                  <c:v>25.317896000000001</c:v>
                </c:pt>
                <c:pt idx="5">
                  <c:v>24.255092999999999</c:v>
                </c:pt>
                <c:pt idx="6">
                  <c:v>24.204059999999998</c:v>
                </c:pt>
                <c:pt idx="7">
                  <c:v>23.869896000000001</c:v>
                </c:pt>
                <c:pt idx="8">
                  <c:v>24.398648999999999</c:v>
                </c:pt>
                <c:pt idx="9">
                  <c:v>22.065211999999999</c:v>
                </c:pt>
                <c:pt idx="10">
                  <c:v>23.636361999999998</c:v>
                </c:pt>
                <c:pt idx="11">
                  <c:v>23.874469999999999</c:v>
                </c:pt>
                <c:pt idx="12">
                  <c:v>24.135525000000001</c:v>
                </c:pt>
                <c:pt idx="13">
                  <c:v>24.653538000000001</c:v>
                </c:pt>
                <c:pt idx="14">
                  <c:v>24.864227</c:v>
                </c:pt>
                <c:pt idx="15">
                  <c:v>24.752514000000001</c:v>
                </c:pt>
                <c:pt idx="16">
                  <c:v>24.769884000000001</c:v>
                </c:pt>
                <c:pt idx="17">
                  <c:v>25.321263999999999</c:v>
                </c:pt>
                <c:pt idx="18">
                  <c:v>26.109114000000002</c:v>
                </c:pt>
                <c:pt idx="19">
                  <c:v>26.33127</c:v>
                </c:pt>
                <c:pt idx="20">
                  <c:v>26.042300999999998</c:v>
                </c:pt>
                <c:pt idx="21">
                  <c:v>26.242194999999999</c:v>
                </c:pt>
                <c:pt idx="22">
                  <c:v>26.620971999999998</c:v>
                </c:pt>
                <c:pt idx="23">
                  <c:v>27.056857999999998</c:v>
                </c:pt>
                <c:pt idx="24">
                  <c:v>27.418866999999999</c:v>
                </c:pt>
                <c:pt idx="25">
                  <c:v>27.909932999999999</c:v>
                </c:pt>
                <c:pt idx="26">
                  <c:v>28.042318000000002</c:v>
                </c:pt>
                <c:pt idx="27">
                  <c:v>28.243874000000002</c:v>
                </c:pt>
                <c:pt idx="28">
                  <c:v>28.391666000000001</c:v>
                </c:pt>
                <c:pt idx="29">
                  <c:v>28.603106</c:v>
                </c:pt>
                <c:pt idx="30">
                  <c:v>28.740862</c:v>
                </c:pt>
                <c:pt idx="31">
                  <c:v>29.046844</c:v>
                </c:pt>
                <c:pt idx="32">
                  <c:v>29.421543</c:v>
                </c:pt>
                <c:pt idx="33">
                  <c:v>29.721679999999999</c:v>
                </c:pt>
                <c:pt idx="34">
                  <c:v>29.977264000000002</c:v>
                </c:pt>
                <c:pt idx="35">
                  <c:v>30.327572</c:v>
                </c:pt>
                <c:pt idx="36">
                  <c:v>30.681177000000002</c:v>
                </c:pt>
                <c:pt idx="37">
                  <c:v>30.862546999999999</c:v>
                </c:pt>
                <c:pt idx="38">
                  <c:v>31.220558</c:v>
                </c:pt>
                <c:pt idx="39">
                  <c:v>31.493734</c:v>
                </c:pt>
                <c:pt idx="40">
                  <c:v>31.708458</c:v>
                </c:pt>
                <c:pt idx="41">
                  <c:v>31.888459999999998</c:v>
                </c:pt>
                <c:pt idx="42">
                  <c:v>32.234527999999997</c:v>
                </c:pt>
                <c:pt idx="43">
                  <c:v>32.529952999999999</c:v>
                </c:pt>
                <c:pt idx="44">
                  <c:v>32.922817000000002</c:v>
                </c:pt>
                <c:pt idx="45">
                  <c:v>33.342373000000002</c:v>
                </c:pt>
                <c:pt idx="46">
                  <c:v>33.959415</c:v>
                </c:pt>
                <c:pt idx="47">
                  <c:v>34.266655</c:v>
                </c:pt>
                <c:pt idx="48">
                  <c:v>34.688679</c:v>
                </c:pt>
                <c:pt idx="49">
                  <c:v>35.132198000000002</c:v>
                </c:pt>
                <c:pt idx="50">
                  <c:v>35.802039999999998</c:v>
                </c:pt>
              </c:numCache>
            </c:numRef>
          </c:val>
          <c:smooth val="0"/>
        </c:ser>
        <c:ser>
          <c:idx val="8"/>
          <c:order val="3"/>
          <c:tx>
            <c:strRef>
              <c:f>Sheet1!$F$1</c:f>
              <c:strCache>
                <c:ptCount val="1"/>
                <c:pt idx="0">
                  <c:v>High Price</c:v>
                </c:pt>
              </c:strCache>
            </c:strRef>
          </c:tx>
          <c:spPr>
            <a:ln w="28575" cap="rnd">
              <a:solidFill>
                <a:srgbClr val="7A263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26.157119999999999</c:v>
                </c:pt>
                <c:pt idx="1">
                  <c:v>24.839735000000001</c:v>
                </c:pt>
                <c:pt idx="2">
                  <c:v>24.791086</c:v>
                </c:pt>
                <c:pt idx="3">
                  <c:v>24.508512</c:v>
                </c:pt>
                <c:pt idx="4">
                  <c:v>25.317896000000001</c:v>
                </c:pt>
                <c:pt idx="5">
                  <c:v>24.255092999999999</c:v>
                </c:pt>
                <c:pt idx="6">
                  <c:v>24.204059999999998</c:v>
                </c:pt>
                <c:pt idx="7">
                  <c:v>23.869896000000001</c:v>
                </c:pt>
                <c:pt idx="8">
                  <c:v>24.398648999999999</c:v>
                </c:pt>
                <c:pt idx="9">
                  <c:v>22.065211999999999</c:v>
                </c:pt>
                <c:pt idx="10">
                  <c:v>23.636361999999998</c:v>
                </c:pt>
                <c:pt idx="11">
                  <c:v>23.874469999999999</c:v>
                </c:pt>
                <c:pt idx="12">
                  <c:v>24.135532000000001</c:v>
                </c:pt>
                <c:pt idx="13">
                  <c:v>24.65354</c:v>
                </c:pt>
                <c:pt idx="14">
                  <c:v>24.864227</c:v>
                </c:pt>
                <c:pt idx="15">
                  <c:v>24.753955999999999</c:v>
                </c:pt>
                <c:pt idx="16">
                  <c:v>24.769884000000001</c:v>
                </c:pt>
                <c:pt idx="17">
                  <c:v>25.321263999999999</c:v>
                </c:pt>
                <c:pt idx="18">
                  <c:v>26.109112</c:v>
                </c:pt>
                <c:pt idx="19">
                  <c:v>26.331636</c:v>
                </c:pt>
                <c:pt idx="20">
                  <c:v>27.446691999999999</c:v>
                </c:pt>
                <c:pt idx="21">
                  <c:v>28.517723</c:v>
                </c:pt>
                <c:pt idx="22">
                  <c:v>29.346872000000001</c:v>
                </c:pt>
                <c:pt idx="23">
                  <c:v>30.381891</c:v>
                </c:pt>
                <c:pt idx="24">
                  <c:v>30.590588</c:v>
                </c:pt>
                <c:pt idx="25">
                  <c:v>30.862863999999998</c:v>
                </c:pt>
                <c:pt idx="26">
                  <c:v>30.795666000000001</c:v>
                </c:pt>
                <c:pt idx="27">
                  <c:v>30.563143</c:v>
                </c:pt>
                <c:pt idx="28">
                  <c:v>30.639320000000001</c:v>
                </c:pt>
                <c:pt idx="29">
                  <c:v>30.764523000000001</c:v>
                </c:pt>
                <c:pt idx="30">
                  <c:v>31.274246000000002</c:v>
                </c:pt>
                <c:pt idx="31">
                  <c:v>31.483104999999998</c:v>
                </c:pt>
                <c:pt idx="32">
                  <c:v>31.698526000000001</c:v>
                </c:pt>
                <c:pt idx="33">
                  <c:v>32.015213000000003</c:v>
                </c:pt>
                <c:pt idx="34">
                  <c:v>32.153252000000002</c:v>
                </c:pt>
                <c:pt idx="35">
                  <c:v>32.307071999999998</c:v>
                </c:pt>
                <c:pt idx="36">
                  <c:v>32.675316000000002</c:v>
                </c:pt>
                <c:pt idx="37">
                  <c:v>32.461303999999998</c:v>
                </c:pt>
                <c:pt idx="38">
                  <c:v>32.486195000000002</c:v>
                </c:pt>
                <c:pt idx="39">
                  <c:v>32.541018999999999</c:v>
                </c:pt>
                <c:pt idx="40">
                  <c:v>32.535328</c:v>
                </c:pt>
                <c:pt idx="41">
                  <c:v>32.567421000000003</c:v>
                </c:pt>
                <c:pt idx="42">
                  <c:v>32.529223999999999</c:v>
                </c:pt>
                <c:pt idx="43">
                  <c:v>32.649853</c:v>
                </c:pt>
                <c:pt idx="44">
                  <c:v>32.84008</c:v>
                </c:pt>
                <c:pt idx="45">
                  <c:v>32.927520999999999</c:v>
                </c:pt>
                <c:pt idx="46">
                  <c:v>33.340611000000003</c:v>
                </c:pt>
                <c:pt idx="47">
                  <c:v>33.481448999999998</c:v>
                </c:pt>
                <c:pt idx="48">
                  <c:v>33.666924000000002</c:v>
                </c:pt>
                <c:pt idx="49">
                  <c:v>34.015827000000002</c:v>
                </c:pt>
                <c:pt idx="50">
                  <c:v>34.485680000000002</c:v>
                </c:pt>
              </c:numCache>
            </c:numRef>
          </c:val>
          <c:smooth val="0"/>
        </c:ser>
        <c:ser>
          <c:idx val="9"/>
          <c:order val="4"/>
          <c:tx>
            <c:strRef>
              <c:f>Sheet1!$G$1</c:f>
              <c:strCache>
                <c:ptCount val="1"/>
                <c:pt idx="0">
                  <c:v>Low Oil and Gas Supply</c:v>
                </c:pt>
              </c:strCache>
            </c:strRef>
          </c:tx>
          <c:spPr>
            <a:ln w="28575" cap="rnd">
              <a:solidFill>
                <a:srgbClr val="EBC7A4"/>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26.157119999999999</c:v>
                </c:pt>
                <c:pt idx="1">
                  <c:v>24.839735000000001</c:v>
                </c:pt>
                <c:pt idx="2">
                  <c:v>24.791086</c:v>
                </c:pt>
                <c:pt idx="3">
                  <c:v>24.508512</c:v>
                </c:pt>
                <c:pt idx="4">
                  <c:v>25.317896000000001</c:v>
                </c:pt>
                <c:pt idx="5">
                  <c:v>24.255092999999999</c:v>
                </c:pt>
                <c:pt idx="6">
                  <c:v>24.204059999999998</c:v>
                </c:pt>
                <c:pt idx="7">
                  <c:v>23.869896000000001</c:v>
                </c:pt>
                <c:pt idx="8">
                  <c:v>24.398648999999999</c:v>
                </c:pt>
                <c:pt idx="9">
                  <c:v>22.065211999999999</c:v>
                </c:pt>
                <c:pt idx="10">
                  <c:v>23.636361999999998</c:v>
                </c:pt>
                <c:pt idx="11">
                  <c:v>23.874469999999999</c:v>
                </c:pt>
                <c:pt idx="12">
                  <c:v>24.135539999999999</c:v>
                </c:pt>
                <c:pt idx="13">
                  <c:v>24.653542000000002</c:v>
                </c:pt>
                <c:pt idx="14">
                  <c:v>24.864235000000001</c:v>
                </c:pt>
                <c:pt idx="15">
                  <c:v>24.753955999999999</c:v>
                </c:pt>
                <c:pt idx="16">
                  <c:v>24.769884000000001</c:v>
                </c:pt>
                <c:pt idx="17">
                  <c:v>25.321263999999999</c:v>
                </c:pt>
                <c:pt idx="18">
                  <c:v>26.109112</c:v>
                </c:pt>
                <c:pt idx="19">
                  <c:v>26.331644000000001</c:v>
                </c:pt>
                <c:pt idx="20">
                  <c:v>26.573456</c:v>
                </c:pt>
                <c:pt idx="21">
                  <c:v>26.887906999999998</c:v>
                </c:pt>
                <c:pt idx="22">
                  <c:v>27.221512000000001</c:v>
                </c:pt>
                <c:pt idx="23">
                  <c:v>27.515497</c:v>
                </c:pt>
                <c:pt idx="24">
                  <c:v>27.680384</c:v>
                </c:pt>
                <c:pt idx="25">
                  <c:v>27.999275000000001</c:v>
                </c:pt>
                <c:pt idx="26">
                  <c:v>28.121165999999999</c:v>
                </c:pt>
                <c:pt idx="27">
                  <c:v>28.262505999999998</c:v>
                </c:pt>
                <c:pt idx="28">
                  <c:v>28.448081999999999</c:v>
                </c:pt>
                <c:pt idx="29">
                  <c:v>28.604786000000001</c:v>
                </c:pt>
                <c:pt idx="30">
                  <c:v>28.869696000000001</c:v>
                </c:pt>
                <c:pt idx="31">
                  <c:v>28.922232000000001</c:v>
                </c:pt>
                <c:pt idx="32">
                  <c:v>29.022214999999999</c:v>
                </c:pt>
                <c:pt idx="33">
                  <c:v>29.157979999999998</c:v>
                </c:pt>
                <c:pt idx="34">
                  <c:v>29.346336000000001</c:v>
                </c:pt>
                <c:pt idx="35">
                  <c:v>29.612166999999999</c:v>
                </c:pt>
                <c:pt idx="36">
                  <c:v>29.906037999999999</c:v>
                </c:pt>
                <c:pt idx="37">
                  <c:v>30.145561000000001</c:v>
                </c:pt>
                <c:pt idx="38">
                  <c:v>30.421999</c:v>
                </c:pt>
                <c:pt idx="39">
                  <c:v>30.719169999999998</c:v>
                </c:pt>
                <c:pt idx="40">
                  <c:v>30.916086</c:v>
                </c:pt>
                <c:pt idx="41">
                  <c:v>31.118998999999999</c:v>
                </c:pt>
                <c:pt idx="42">
                  <c:v>31.381070999999999</c:v>
                </c:pt>
                <c:pt idx="43">
                  <c:v>31.573217</c:v>
                </c:pt>
                <c:pt idx="44">
                  <c:v>31.917304999999999</c:v>
                </c:pt>
                <c:pt idx="45">
                  <c:v>32.207763999999997</c:v>
                </c:pt>
                <c:pt idx="46">
                  <c:v>32.685932000000001</c:v>
                </c:pt>
                <c:pt idx="47">
                  <c:v>32.903210000000001</c:v>
                </c:pt>
                <c:pt idx="48">
                  <c:v>33.255661000000003</c:v>
                </c:pt>
                <c:pt idx="49">
                  <c:v>33.655940999999999</c:v>
                </c:pt>
                <c:pt idx="50">
                  <c:v>34.223331000000002</c:v>
                </c:pt>
              </c:numCache>
            </c:numRef>
          </c:val>
          <c:smooth val="0"/>
        </c:ser>
        <c:ser>
          <c:idx val="2"/>
          <c:order val="5"/>
          <c:tx>
            <c:strRef>
              <c:f>Sheet1!$H$1</c:f>
              <c:strCache>
                <c:ptCount val="1"/>
                <c:pt idx="0">
                  <c:v>High Oil and Gas Supply</c:v>
                </c:pt>
              </c:strCache>
            </c:strRef>
          </c:tx>
          <c:spPr>
            <a:ln w="28575" cap="rnd">
              <a:solidFill>
                <a:srgbClr val="8E561F"/>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26.157119999999999</c:v>
                </c:pt>
                <c:pt idx="1">
                  <c:v>24.839735000000001</c:v>
                </c:pt>
                <c:pt idx="2">
                  <c:v>24.791086</c:v>
                </c:pt>
                <c:pt idx="3">
                  <c:v>24.508512</c:v>
                </c:pt>
                <c:pt idx="4">
                  <c:v>25.317896000000001</c:v>
                </c:pt>
                <c:pt idx="5">
                  <c:v>24.255092999999999</c:v>
                </c:pt>
                <c:pt idx="6">
                  <c:v>24.204059999999998</c:v>
                </c:pt>
                <c:pt idx="7">
                  <c:v>23.869896000000001</c:v>
                </c:pt>
                <c:pt idx="8">
                  <c:v>24.398648999999999</c:v>
                </c:pt>
                <c:pt idx="9">
                  <c:v>22.065211999999999</c:v>
                </c:pt>
                <c:pt idx="10">
                  <c:v>23.636361999999998</c:v>
                </c:pt>
                <c:pt idx="11">
                  <c:v>23.874469999999999</c:v>
                </c:pt>
                <c:pt idx="12">
                  <c:v>24.135539999999999</c:v>
                </c:pt>
                <c:pt idx="13">
                  <c:v>24.653542000000002</c:v>
                </c:pt>
                <c:pt idx="14">
                  <c:v>24.864235000000001</c:v>
                </c:pt>
                <c:pt idx="15">
                  <c:v>24.753955999999999</c:v>
                </c:pt>
                <c:pt idx="16">
                  <c:v>24.769884000000001</c:v>
                </c:pt>
                <c:pt idx="17">
                  <c:v>25.321263999999999</c:v>
                </c:pt>
                <c:pt idx="18">
                  <c:v>26.109112</c:v>
                </c:pt>
                <c:pt idx="19">
                  <c:v>26.331562000000002</c:v>
                </c:pt>
                <c:pt idx="20">
                  <c:v>27.114882999999999</c:v>
                </c:pt>
                <c:pt idx="21">
                  <c:v>27.648716</c:v>
                </c:pt>
                <c:pt idx="22">
                  <c:v>28.244667</c:v>
                </c:pt>
                <c:pt idx="23">
                  <c:v>28.789497000000001</c:v>
                </c:pt>
                <c:pt idx="24">
                  <c:v>29.086991999999999</c:v>
                </c:pt>
                <c:pt idx="25">
                  <c:v>29.441143</c:v>
                </c:pt>
                <c:pt idx="26">
                  <c:v>29.724029999999999</c:v>
                </c:pt>
                <c:pt idx="27">
                  <c:v>29.963732</c:v>
                </c:pt>
                <c:pt idx="28">
                  <c:v>30.205432999999999</c:v>
                </c:pt>
                <c:pt idx="29">
                  <c:v>30.438976</c:v>
                </c:pt>
                <c:pt idx="30">
                  <c:v>30.442927999999998</c:v>
                </c:pt>
                <c:pt idx="31">
                  <c:v>30.72974</c:v>
                </c:pt>
                <c:pt idx="32">
                  <c:v>30.982721000000002</c:v>
                </c:pt>
                <c:pt idx="33">
                  <c:v>31.179760000000002</c:v>
                </c:pt>
                <c:pt idx="34">
                  <c:v>31.366886000000001</c:v>
                </c:pt>
                <c:pt idx="35">
                  <c:v>31.620974</c:v>
                </c:pt>
                <c:pt idx="36">
                  <c:v>31.901024</c:v>
                </c:pt>
                <c:pt idx="37">
                  <c:v>32.183678</c:v>
                </c:pt>
                <c:pt idx="38">
                  <c:v>32.408360000000002</c:v>
                </c:pt>
                <c:pt idx="39">
                  <c:v>32.647120999999999</c:v>
                </c:pt>
                <c:pt idx="40">
                  <c:v>32.907012999999999</c:v>
                </c:pt>
                <c:pt idx="41">
                  <c:v>33.201991999999997</c:v>
                </c:pt>
                <c:pt idx="42">
                  <c:v>33.502429999999997</c:v>
                </c:pt>
                <c:pt idx="43">
                  <c:v>33.776947</c:v>
                </c:pt>
                <c:pt idx="44">
                  <c:v>34.126685999999999</c:v>
                </c:pt>
                <c:pt idx="45">
                  <c:v>34.495327000000003</c:v>
                </c:pt>
                <c:pt idx="46">
                  <c:v>35.092278</c:v>
                </c:pt>
                <c:pt idx="47">
                  <c:v>35.446556000000001</c:v>
                </c:pt>
                <c:pt idx="48">
                  <c:v>35.935966000000001</c:v>
                </c:pt>
                <c:pt idx="49">
                  <c:v>36.539679999999997</c:v>
                </c:pt>
                <c:pt idx="50">
                  <c:v>37.151038999999997</c:v>
                </c:pt>
              </c:numCache>
            </c:numRef>
          </c:val>
          <c:smooth val="0"/>
        </c:ser>
        <c:ser>
          <c:idx val="6"/>
          <c:order val="6"/>
          <c:tx>
            <c:strRef>
              <c:f>Sheet1!$B$1</c:f>
              <c:strCache>
                <c:ptCount val="1"/>
                <c:pt idx="0">
                  <c:v>Reference</c:v>
                </c:pt>
              </c:strCache>
            </c:strRef>
          </c:tx>
          <c:spPr>
            <a:ln w="2857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26.157119999999999</c:v>
                </c:pt>
                <c:pt idx="1">
                  <c:v>24.839735000000001</c:v>
                </c:pt>
                <c:pt idx="2">
                  <c:v>24.791086</c:v>
                </c:pt>
                <c:pt idx="3">
                  <c:v>24.508512</c:v>
                </c:pt>
                <c:pt idx="4">
                  <c:v>25.317896000000001</c:v>
                </c:pt>
                <c:pt idx="5">
                  <c:v>24.255092999999999</c:v>
                </c:pt>
                <c:pt idx="6">
                  <c:v>24.204059999999998</c:v>
                </c:pt>
                <c:pt idx="7">
                  <c:v>23.869896000000001</c:v>
                </c:pt>
                <c:pt idx="8">
                  <c:v>24.398648999999999</c:v>
                </c:pt>
                <c:pt idx="9">
                  <c:v>22.065211999999999</c:v>
                </c:pt>
                <c:pt idx="10">
                  <c:v>23.636361999999998</c:v>
                </c:pt>
                <c:pt idx="11">
                  <c:v>23.874469999999999</c:v>
                </c:pt>
                <c:pt idx="12">
                  <c:v>24.135532000000001</c:v>
                </c:pt>
                <c:pt idx="13">
                  <c:v>24.653528000000001</c:v>
                </c:pt>
                <c:pt idx="14">
                  <c:v>24.864229000000002</c:v>
                </c:pt>
                <c:pt idx="15">
                  <c:v>24.758274</c:v>
                </c:pt>
                <c:pt idx="16">
                  <c:v>24.769884000000001</c:v>
                </c:pt>
                <c:pt idx="17">
                  <c:v>25.321263999999999</c:v>
                </c:pt>
                <c:pt idx="18">
                  <c:v>26.109112</c:v>
                </c:pt>
                <c:pt idx="19">
                  <c:v>26.331669000000002</c:v>
                </c:pt>
                <c:pt idx="20">
                  <c:v>26.659185000000001</c:v>
                </c:pt>
                <c:pt idx="21">
                  <c:v>27.211807</c:v>
                </c:pt>
                <c:pt idx="22">
                  <c:v>27.863644000000001</c:v>
                </c:pt>
                <c:pt idx="23">
                  <c:v>28.322434999999999</c:v>
                </c:pt>
                <c:pt idx="24">
                  <c:v>28.706264000000001</c:v>
                </c:pt>
                <c:pt idx="25">
                  <c:v>29.087664</c:v>
                </c:pt>
                <c:pt idx="26">
                  <c:v>29.396045999999998</c:v>
                </c:pt>
                <c:pt idx="27">
                  <c:v>29.502647</c:v>
                </c:pt>
                <c:pt idx="28">
                  <c:v>29.806975999999999</c:v>
                </c:pt>
                <c:pt idx="29">
                  <c:v>30.056577999999998</c:v>
                </c:pt>
                <c:pt idx="30">
                  <c:v>30.245766</c:v>
                </c:pt>
                <c:pt idx="31">
                  <c:v>30.484058000000001</c:v>
                </c:pt>
                <c:pt idx="32">
                  <c:v>30.732576000000002</c:v>
                </c:pt>
                <c:pt idx="33">
                  <c:v>30.862051000000001</c:v>
                </c:pt>
                <c:pt idx="34">
                  <c:v>31.185721999999998</c:v>
                </c:pt>
                <c:pt idx="35">
                  <c:v>31.434086000000001</c:v>
                </c:pt>
                <c:pt idx="36">
                  <c:v>31.606605999999999</c:v>
                </c:pt>
                <c:pt idx="37">
                  <c:v>31.89724</c:v>
                </c:pt>
                <c:pt idx="38">
                  <c:v>32.126815999999998</c:v>
                </c:pt>
                <c:pt idx="39">
                  <c:v>32.361519000000001</c:v>
                </c:pt>
                <c:pt idx="40">
                  <c:v>32.630569000000001</c:v>
                </c:pt>
                <c:pt idx="41">
                  <c:v>32.914192</c:v>
                </c:pt>
                <c:pt idx="42">
                  <c:v>33.205750000000002</c:v>
                </c:pt>
                <c:pt idx="43">
                  <c:v>33.480491999999998</c:v>
                </c:pt>
                <c:pt idx="44">
                  <c:v>33.782761000000001</c:v>
                </c:pt>
                <c:pt idx="45">
                  <c:v>34.110157000000001</c:v>
                </c:pt>
                <c:pt idx="46">
                  <c:v>34.398411000000003</c:v>
                </c:pt>
                <c:pt idx="47">
                  <c:v>34.757458</c:v>
                </c:pt>
                <c:pt idx="48">
                  <c:v>35.091866000000003</c:v>
                </c:pt>
                <c:pt idx="49">
                  <c:v>35.422244999999997</c:v>
                </c:pt>
                <c:pt idx="50">
                  <c:v>35.687336000000002</c:v>
                </c:pt>
              </c:numCache>
            </c:numRef>
          </c:val>
          <c:smooth val="0"/>
        </c:ser>
        <c:dLbls>
          <c:showLegendKey val="0"/>
          <c:showVal val="0"/>
          <c:showCatName val="0"/>
          <c:showSerName val="0"/>
          <c:showPercent val="0"/>
          <c:showBubbleSize val="0"/>
        </c:dLbls>
        <c:smooth val="0"/>
        <c:axId val="233698544"/>
        <c:axId val="233696368"/>
        <c:extLst/>
      </c:lineChart>
      <c:catAx>
        <c:axId val="23369854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6368"/>
        <c:crossesAt val="0"/>
        <c:auto val="1"/>
        <c:lblAlgn val="ctr"/>
        <c:lblOffset val="100"/>
        <c:tickLblSkip val="10"/>
        <c:tickMarkSkip val="5"/>
        <c:noMultiLvlLbl val="0"/>
      </c:catAx>
      <c:valAx>
        <c:axId val="233696368"/>
        <c:scaling>
          <c:orientation val="minMax"/>
          <c:max val="45"/>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8544"/>
        <c:crossesAt val="20"/>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66134524592793E-2"/>
          <c:y val="0.11858104963707722"/>
          <c:w val="0.61639597834493431"/>
          <c:h val="0.78657542807149106"/>
        </c:manualLayout>
      </c:layout>
      <c:areaChart>
        <c:grouping val="stacked"/>
        <c:varyColors val="0"/>
        <c:ser>
          <c:idx val="0"/>
          <c:order val="0"/>
          <c:tx>
            <c:strRef>
              <c:f>Sheet1!$B$1</c:f>
              <c:strCache>
                <c:ptCount val="1"/>
                <c:pt idx="0">
                  <c:v>coal</c:v>
                </c:pt>
              </c:strCache>
            </c:strRef>
          </c:tx>
          <c:spPr>
            <a:solidFill>
              <a:srgbClr val="7F7F7F"/>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1.379759</c:v>
                </c:pt>
                <c:pt idx="1">
                  <c:v>1.205336</c:v>
                </c:pt>
                <c:pt idx="2">
                  <c:v>1.1948110000000001</c:v>
                </c:pt>
                <c:pt idx="3">
                  <c:v>1.1772819999999999</c:v>
                </c:pt>
                <c:pt idx="4">
                  <c:v>1.112473</c:v>
                </c:pt>
                <c:pt idx="5">
                  <c:v>1.0534559999999999</c:v>
                </c:pt>
                <c:pt idx="6">
                  <c:v>1.013663</c:v>
                </c:pt>
                <c:pt idx="7">
                  <c:v>1.006677</c:v>
                </c:pt>
                <c:pt idx="8">
                  <c:v>1.0283610000000001</c:v>
                </c:pt>
                <c:pt idx="9">
                  <c:v>1.027412</c:v>
                </c:pt>
                <c:pt idx="10">
                  <c:v>1.0281830000000001</c:v>
                </c:pt>
                <c:pt idx="11">
                  <c:v>1.0296259999999999</c:v>
                </c:pt>
                <c:pt idx="12">
                  <c:v>1.023069</c:v>
                </c:pt>
                <c:pt idx="13">
                  <c:v>1.016675</c:v>
                </c:pt>
                <c:pt idx="14">
                  <c:v>1.009606</c:v>
                </c:pt>
                <c:pt idx="15">
                  <c:v>1.00413</c:v>
                </c:pt>
                <c:pt idx="16">
                  <c:v>0.99590000000000001</c:v>
                </c:pt>
                <c:pt idx="17">
                  <c:v>0.99005699999999996</c:v>
                </c:pt>
                <c:pt idx="18">
                  <c:v>0.98639200000000005</c:v>
                </c:pt>
                <c:pt idx="19">
                  <c:v>0.98094099999999995</c:v>
                </c:pt>
                <c:pt idx="20">
                  <c:v>0.97251699999999996</c:v>
                </c:pt>
                <c:pt idx="21">
                  <c:v>0.97145599999999999</c:v>
                </c:pt>
                <c:pt idx="22">
                  <c:v>0.96973200000000004</c:v>
                </c:pt>
                <c:pt idx="23">
                  <c:v>0.96843199999999996</c:v>
                </c:pt>
                <c:pt idx="24">
                  <c:v>0.966194</c:v>
                </c:pt>
                <c:pt idx="25">
                  <c:v>0.96462999999999999</c:v>
                </c:pt>
                <c:pt idx="26">
                  <c:v>0.961198</c:v>
                </c:pt>
                <c:pt idx="27">
                  <c:v>0.96011299999999999</c:v>
                </c:pt>
                <c:pt idx="28">
                  <c:v>0.95622200000000002</c:v>
                </c:pt>
                <c:pt idx="29">
                  <c:v>0.95441200000000004</c:v>
                </c:pt>
                <c:pt idx="30">
                  <c:v>0.95243100000000003</c:v>
                </c:pt>
                <c:pt idx="31">
                  <c:v>0.95005499999999998</c:v>
                </c:pt>
                <c:pt idx="32">
                  <c:v>0.94625000000000004</c:v>
                </c:pt>
                <c:pt idx="33">
                  <c:v>0.94422499999999998</c:v>
                </c:pt>
                <c:pt idx="34">
                  <c:v>0.93998499999999996</c:v>
                </c:pt>
                <c:pt idx="35">
                  <c:v>0.93619300000000005</c:v>
                </c:pt>
              </c:numCache>
            </c:numRef>
          </c:val>
        </c:ser>
        <c:ser>
          <c:idx val="1"/>
          <c:order val="1"/>
          <c:tx>
            <c:strRef>
              <c:f>Sheet1!$C$1</c:f>
              <c:strCache>
                <c:ptCount val="1"/>
                <c:pt idx="0">
                  <c:v>purchased electricity</c:v>
                </c:pt>
              </c:strCache>
            </c:strRef>
          </c:tx>
          <c:spPr>
            <a:solidFill>
              <a:srgbClr val="FFC702"/>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3.365964</c:v>
                </c:pt>
                <c:pt idx="1">
                  <c:v>3.3325520000000002</c:v>
                </c:pt>
                <c:pt idx="2">
                  <c:v>3.358425</c:v>
                </c:pt>
                <c:pt idx="3">
                  <c:v>3.251897</c:v>
                </c:pt>
                <c:pt idx="4">
                  <c:v>3.2338</c:v>
                </c:pt>
                <c:pt idx="5">
                  <c:v>3.1894</c:v>
                </c:pt>
                <c:pt idx="6">
                  <c:v>3.2509220000000001</c:v>
                </c:pt>
                <c:pt idx="7">
                  <c:v>3.3305570000000002</c:v>
                </c:pt>
                <c:pt idx="8">
                  <c:v>3.3816229999999998</c:v>
                </c:pt>
                <c:pt idx="9">
                  <c:v>3.4262090000000001</c:v>
                </c:pt>
                <c:pt idx="10">
                  <c:v>3.467133</c:v>
                </c:pt>
                <c:pt idx="11">
                  <c:v>3.510113</c:v>
                </c:pt>
                <c:pt idx="12">
                  <c:v>3.5292300000000001</c:v>
                </c:pt>
                <c:pt idx="13">
                  <c:v>3.5615770000000002</c:v>
                </c:pt>
                <c:pt idx="14">
                  <c:v>3.5918410000000001</c:v>
                </c:pt>
                <c:pt idx="15">
                  <c:v>3.6221969999999999</c:v>
                </c:pt>
                <c:pt idx="16">
                  <c:v>3.6423510000000001</c:v>
                </c:pt>
                <c:pt idx="17">
                  <c:v>3.6625489999999998</c:v>
                </c:pt>
                <c:pt idx="18">
                  <c:v>3.6811120000000002</c:v>
                </c:pt>
                <c:pt idx="19">
                  <c:v>3.705295</c:v>
                </c:pt>
                <c:pt idx="20">
                  <c:v>3.726877</c:v>
                </c:pt>
                <c:pt idx="21">
                  <c:v>3.7437990000000001</c:v>
                </c:pt>
                <c:pt idx="22">
                  <c:v>3.7683840000000002</c:v>
                </c:pt>
                <c:pt idx="23">
                  <c:v>3.7862149999999999</c:v>
                </c:pt>
                <c:pt idx="24">
                  <c:v>3.8043610000000001</c:v>
                </c:pt>
                <c:pt idx="25">
                  <c:v>3.828576</c:v>
                </c:pt>
                <c:pt idx="26">
                  <c:v>3.8529520000000002</c:v>
                </c:pt>
                <c:pt idx="27">
                  <c:v>3.876115</c:v>
                </c:pt>
                <c:pt idx="28">
                  <c:v>3.8989919999999998</c:v>
                </c:pt>
                <c:pt idx="29">
                  <c:v>3.923168</c:v>
                </c:pt>
                <c:pt idx="30">
                  <c:v>3.9479009999999999</c:v>
                </c:pt>
                <c:pt idx="31">
                  <c:v>3.9705050000000002</c:v>
                </c:pt>
                <c:pt idx="32">
                  <c:v>3.9938799999999999</c:v>
                </c:pt>
                <c:pt idx="33">
                  <c:v>4.01532</c:v>
                </c:pt>
                <c:pt idx="34">
                  <c:v>4.035501</c:v>
                </c:pt>
                <c:pt idx="35">
                  <c:v>4.049404</c:v>
                </c:pt>
              </c:numCache>
            </c:numRef>
          </c:val>
        </c:ser>
        <c:ser>
          <c:idx val="2"/>
          <c:order val="2"/>
          <c:tx>
            <c:strRef>
              <c:f>Sheet1!$D$1</c:f>
              <c:strCache>
                <c:ptCount val="1"/>
                <c:pt idx="0">
                  <c:v>renewables</c:v>
                </c:pt>
              </c:strCache>
            </c:strRef>
          </c:tx>
          <c:spPr>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2.491355</c:v>
                </c:pt>
                <c:pt idx="1">
                  <c:v>2.5027370000000002</c:v>
                </c:pt>
                <c:pt idx="2">
                  <c:v>2.5867200000000001</c:v>
                </c:pt>
                <c:pt idx="3">
                  <c:v>2.5926140000000002</c:v>
                </c:pt>
                <c:pt idx="4">
                  <c:v>2.527587</c:v>
                </c:pt>
                <c:pt idx="5">
                  <c:v>2.4340299999999999</c:v>
                </c:pt>
                <c:pt idx="6">
                  <c:v>2.459438</c:v>
                </c:pt>
                <c:pt idx="7">
                  <c:v>2.5006529999999998</c:v>
                </c:pt>
                <c:pt idx="8">
                  <c:v>2.516464</c:v>
                </c:pt>
                <c:pt idx="9">
                  <c:v>2.5409009999999999</c:v>
                </c:pt>
                <c:pt idx="10">
                  <c:v>2.5679590000000001</c:v>
                </c:pt>
                <c:pt idx="11">
                  <c:v>2.6028280000000001</c:v>
                </c:pt>
                <c:pt idx="12">
                  <c:v>2.6300400000000002</c:v>
                </c:pt>
                <c:pt idx="13">
                  <c:v>2.6628289999999999</c:v>
                </c:pt>
                <c:pt idx="14">
                  <c:v>2.6883189999999999</c:v>
                </c:pt>
                <c:pt idx="15">
                  <c:v>2.7190810000000001</c:v>
                </c:pt>
                <c:pt idx="16">
                  <c:v>2.7405940000000002</c:v>
                </c:pt>
                <c:pt idx="17">
                  <c:v>2.7567910000000002</c:v>
                </c:pt>
                <c:pt idx="18">
                  <c:v>2.7723230000000001</c:v>
                </c:pt>
                <c:pt idx="19">
                  <c:v>2.7928410000000001</c:v>
                </c:pt>
                <c:pt idx="20">
                  <c:v>2.8111480000000002</c:v>
                </c:pt>
                <c:pt idx="21">
                  <c:v>2.8289879999999998</c:v>
                </c:pt>
                <c:pt idx="22">
                  <c:v>2.8438020000000002</c:v>
                </c:pt>
                <c:pt idx="23">
                  <c:v>2.8609490000000002</c:v>
                </c:pt>
                <c:pt idx="24">
                  <c:v>2.87574</c:v>
                </c:pt>
                <c:pt idx="25">
                  <c:v>2.897815</c:v>
                </c:pt>
                <c:pt idx="26">
                  <c:v>2.9224920000000001</c:v>
                </c:pt>
                <c:pt idx="27">
                  <c:v>2.9438849999999999</c:v>
                </c:pt>
                <c:pt idx="28">
                  <c:v>2.9692159999999999</c:v>
                </c:pt>
                <c:pt idx="29">
                  <c:v>2.9941789999999999</c:v>
                </c:pt>
                <c:pt idx="30">
                  <c:v>3.0216880000000002</c:v>
                </c:pt>
                <c:pt idx="31">
                  <c:v>3.0476760000000001</c:v>
                </c:pt>
                <c:pt idx="32">
                  <c:v>3.0797669999999999</c:v>
                </c:pt>
                <c:pt idx="33">
                  <c:v>3.1081979999999998</c:v>
                </c:pt>
                <c:pt idx="34">
                  <c:v>3.1364700000000001</c:v>
                </c:pt>
                <c:pt idx="35">
                  <c:v>3.1670440000000002</c:v>
                </c:pt>
              </c:numCache>
            </c:numRef>
          </c:val>
        </c:ser>
        <c:ser>
          <c:idx val="3"/>
          <c:order val="3"/>
          <c:tx>
            <c:strRef>
              <c:f>Sheet1!$E$1</c:f>
              <c:strCache>
                <c:ptCount val="1"/>
                <c:pt idx="0">
                  <c:v>petroleum</c:v>
                </c:pt>
              </c:strCache>
            </c:strRef>
          </c:tx>
          <c:spPr>
            <a:solidFill>
              <a:srgbClr val="BD732A"/>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5.5173519999999989</c:v>
                </c:pt>
                <c:pt idx="1">
                  <c:v>5.6500979999999998</c:v>
                </c:pt>
                <c:pt idx="2">
                  <c:v>5.7537930000000017</c:v>
                </c:pt>
                <c:pt idx="3">
                  <c:v>5.7090600000000009</c:v>
                </c:pt>
                <c:pt idx="4">
                  <c:v>5.584480000000001</c:v>
                </c:pt>
                <c:pt idx="5">
                  <c:v>5.3390780000000007</c:v>
                </c:pt>
                <c:pt idx="6">
                  <c:v>5.4461899999999996</c:v>
                </c:pt>
                <c:pt idx="7">
                  <c:v>5.5700319999999994</c:v>
                </c:pt>
                <c:pt idx="8">
                  <c:v>5.6087939999999996</c:v>
                </c:pt>
                <c:pt idx="9">
                  <c:v>5.6072900000000008</c:v>
                </c:pt>
                <c:pt idx="10">
                  <c:v>5.6818989999999996</c:v>
                </c:pt>
                <c:pt idx="11">
                  <c:v>5.783347</c:v>
                </c:pt>
                <c:pt idx="12">
                  <c:v>5.7817309999999988</c:v>
                </c:pt>
                <c:pt idx="13">
                  <c:v>5.9161530000000013</c:v>
                </c:pt>
                <c:pt idx="14">
                  <c:v>5.9792889999999996</c:v>
                </c:pt>
                <c:pt idx="15">
                  <c:v>6.068579999999999</c:v>
                </c:pt>
                <c:pt idx="16">
                  <c:v>6.1326480000000014</c:v>
                </c:pt>
                <c:pt idx="17">
                  <c:v>6.1930120000000004</c:v>
                </c:pt>
                <c:pt idx="18">
                  <c:v>6.2071129999999997</c:v>
                </c:pt>
                <c:pt idx="19">
                  <c:v>6.3188029999999999</c:v>
                </c:pt>
                <c:pt idx="20">
                  <c:v>6.3846419999999986</c:v>
                </c:pt>
                <c:pt idx="21">
                  <c:v>6.4178799999999994</c:v>
                </c:pt>
                <c:pt idx="22">
                  <c:v>6.4800459999999998</c:v>
                </c:pt>
                <c:pt idx="23">
                  <c:v>6.5431309999999998</c:v>
                </c:pt>
                <c:pt idx="24">
                  <c:v>6.601611000000001</c:v>
                </c:pt>
                <c:pt idx="25">
                  <c:v>6.6152339999999992</c:v>
                </c:pt>
                <c:pt idx="26">
                  <c:v>6.6815730000000002</c:v>
                </c:pt>
                <c:pt idx="27">
                  <c:v>6.7546169999999996</c:v>
                </c:pt>
                <c:pt idx="28">
                  <c:v>6.8213059999999999</c:v>
                </c:pt>
                <c:pt idx="29">
                  <c:v>6.8962280000000007</c:v>
                </c:pt>
                <c:pt idx="30">
                  <c:v>6.9900470000000006</c:v>
                </c:pt>
                <c:pt idx="31">
                  <c:v>7.0607740000000003</c:v>
                </c:pt>
                <c:pt idx="32">
                  <c:v>7.1418200000000001</c:v>
                </c:pt>
                <c:pt idx="33">
                  <c:v>7.2272289999999986</c:v>
                </c:pt>
                <c:pt idx="34">
                  <c:v>7.303808000000001</c:v>
                </c:pt>
                <c:pt idx="35">
                  <c:v>7.4079309999999996</c:v>
                </c:pt>
              </c:numCache>
            </c:numRef>
          </c:val>
        </c:ser>
        <c:ser>
          <c:idx val="4"/>
          <c:order val="4"/>
          <c:tx>
            <c:strRef>
              <c:f>Sheet1!$F$1</c:f>
              <c:strCache>
                <c:ptCount val="1"/>
                <c:pt idx="0">
                  <c:v>hydrocarbon gas liquids</c:v>
                </c:pt>
              </c:strCache>
            </c:strRef>
          </c:tx>
          <c:spPr>
            <a:solidFill>
              <a:srgbClr val="675005"/>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2.7314400000000001</c:v>
                </c:pt>
                <c:pt idx="1">
                  <c:v>2.7027329999999998</c:v>
                </c:pt>
                <c:pt idx="2">
                  <c:v>2.8100860000000001</c:v>
                </c:pt>
                <c:pt idx="3">
                  <c:v>3.1673170000000002</c:v>
                </c:pt>
                <c:pt idx="4">
                  <c:v>3.1358000000000001</c:v>
                </c:pt>
                <c:pt idx="5">
                  <c:v>3.4800010000000001</c:v>
                </c:pt>
                <c:pt idx="6">
                  <c:v>3.5570270000000002</c:v>
                </c:pt>
                <c:pt idx="7">
                  <c:v>3.651662</c:v>
                </c:pt>
                <c:pt idx="8">
                  <c:v>3.741946</c:v>
                </c:pt>
                <c:pt idx="9">
                  <c:v>3.809628</c:v>
                </c:pt>
                <c:pt idx="10">
                  <c:v>3.858365</c:v>
                </c:pt>
                <c:pt idx="11">
                  <c:v>3.899375</c:v>
                </c:pt>
                <c:pt idx="12">
                  <c:v>3.9373689999999999</c:v>
                </c:pt>
                <c:pt idx="13">
                  <c:v>3.9810289999999999</c:v>
                </c:pt>
                <c:pt idx="14">
                  <c:v>4.0238969999999998</c:v>
                </c:pt>
                <c:pt idx="15">
                  <c:v>4.0746330000000004</c:v>
                </c:pt>
                <c:pt idx="16">
                  <c:v>4.1174720000000002</c:v>
                </c:pt>
                <c:pt idx="17">
                  <c:v>4.1567109999999996</c:v>
                </c:pt>
                <c:pt idx="18">
                  <c:v>4.1945709999999998</c:v>
                </c:pt>
                <c:pt idx="19">
                  <c:v>4.2349620000000003</c:v>
                </c:pt>
                <c:pt idx="20">
                  <c:v>4.2779629999999997</c:v>
                </c:pt>
                <c:pt idx="21">
                  <c:v>4.3110080000000002</c:v>
                </c:pt>
                <c:pt idx="22">
                  <c:v>4.3443769999999997</c:v>
                </c:pt>
                <c:pt idx="23">
                  <c:v>4.3775219999999999</c:v>
                </c:pt>
                <c:pt idx="24">
                  <c:v>4.4141149999999998</c:v>
                </c:pt>
                <c:pt idx="25">
                  <c:v>4.4529230000000002</c:v>
                </c:pt>
                <c:pt idx="26">
                  <c:v>4.4886710000000001</c:v>
                </c:pt>
                <c:pt idx="27">
                  <c:v>4.5340819999999997</c:v>
                </c:pt>
                <c:pt idx="28">
                  <c:v>4.5711919999999999</c:v>
                </c:pt>
                <c:pt idx="29">
                  <c:v>4.6135339999999996</c:v>
                </c:pt>
                <c:pt idx="30">
                  <c:v>4.6561909999999997</c:v>
                </c:pt>
                <c:pt idx="31">
                  <c:v>4.7059689999999996</c:v>
                </c:pt>
                <c:pt idx="32">
                  <c:v>4.7472979999999998</c:v>
                </c:pt>
                <c:pt idx="33">
                  <c:v>4.7884580000000003</c:v>
                </c:pt>
                <c:pt idx="34">
                  <c:v>4.8385769999999999</c:v>
                </c:pt>
                <c:pt idx="35">
                  <c:v>4.8713420000000003</c:v>
                </c:pt>
              </c:numCache>
            </c:numRef>
          </c:val>
        </c:ser>
        <c:ser>
          <c:idx val="5"/>
          <c:order val="5"/>
          <c:tx>
            <c:strRef>
              <c:f>Sheet1!$G$1</c:f>
              <c:strCache>
                <c:ptCount val="1"/>
                <c:pt idx="0">
                  <c:v>natural gas</c:v>
                </c:pt>
              </c:strCache>
            </c:strRef>
          </c:tx>
          <c:spPr>
            <a:solidFill>
              <a:srgbClr val="0096D7"/>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9.4256810000000009</c:v>
                </c:pt>
                <c:pt idx="1">
                  <c:v>9.6174590000000002</c:v>
                </c:pt>
                <c:pt idx="2">
                  <c:v>9.8438289999999995</c:v>
                </c:pt>
                <c:pt idx="3">
                  <c:v>10.400130000000001</c:v>
                </c:pt>
                <c:pt idx="4">
                  <c:v>10.73753</c:v>
                </c:pt>
                <c:pt idx="5">
                  <c:v>11.163218000000001</c:v>
                </c:pt>
                <c:pt idx="6">
                  <c:v>11.484565999999999</c:v>
                </c:pt>
                <c:pt idx="7">
                  <c:v>11.804062</c:v>
                </c:pt>
                <c:pt idx="8">
                  <c:v>12.045248000000001</c:v>
                </c:pt>
                <c:pt idx="9">
                  <c:v>12.294826</c:v>
                </c:pt>
                <c:pt idx="10">
                  <c:v>12.484123</c:v>
                </c:pt>
                <c:pt idx="11">
                  <c:v>12.570755999999999</c:v>
                </c:pt>
                <c:pt idx="12">
                  <c:v>12.601208</c:v>
                </c:pt>
                <c:pt idx="13">
                  <c:v>12.668715000000001</c:v>
                </c:pt>
                <c:pt idx="14">
                  <c:v>12.763626</c:v>
                </c:pt>
                <c:pt idx="15">
                  <c:v>12.757145</c:v>
                </c:pt>
                <c:pt idx="16">
                  <c:v>12.855093</c:v>
                </c:pt>
                <c:pt idx="17">
                  <c:v>12.973454</c:v>
                </c:pt>
                <c:pt idx="18">
                  <c:v>13.020538</c:v>
                </c:pt>
                <c:pt idx="19">
                  <c:v>13.152881000000001</c:v>
                </c:pt>
                <c:pt idx="20">
                  <c:v>13.26094</c:v>
                </c:pt>
                <c:pt idx="21">
                  <c:v>13.333475999999999</c:v>
                </c:pt>
                <c:pt idx="22">
                  <c:v>13.490898</c:v>
                </c:pt>
                <c:pt idx="23">
                  <c:v>13.590567</c:v>
                </c:pt>
                <c:pt idx="24">
                  <c:v>13.699498</c:v>
                </c:pt>
                <c:pt idx="25">
                  <c:v>13.871390999999999</c:v>
                </c:pt>
                <c:pt idx="26">
                  <c:v>14.007305000000001</c:v>
                </c:pt>
                <c:pt idx="27">
                  <c:v>14.136936</c:v>
                </c:pt>
                <c:pt idx="28">
                  <c:v>14.263562</c:v>
                </c:pt>
                <c:pt idx="29">
                  <c:v>14.401239</c:v>
                </c:pt>
                <c:pt idx="30">
                  <c:v>14.541895999999999</c:v>
                </c:pt>
                <c:pt idx="31">
                  <c:v>14.663436000000001</c:v>
                </c:pt>
                <c:pt idx="32">
                  <c:v>14.848439000000001</c:v>
                </c:pt>
                <c:pt idx="33">
                  <c:v>15.008433</c:v>
                </c:pt>
                <c:pt idx="34">
                  <c:v>15.167899999999999</c:v>
                </c:pt>
                <c:pt idx="35">
                  <c:v>15.255421999999999</c:v>
                </c:pt>
              </c:numCache>
            </c:numRef>
          </c:val>
        </c:ser>
        <c:dLbls>
          <c:showLegendKey val="0"/>
          <c:showVal val="0"/>
          <c:showCatName val="0"/>
          <c:showSerName val="0"/>
          <c:showPercent val="0"/>
          <c:showBubbleSize val="0"/>
        </c:dLbls>
        <c:axId val="233682224"/>
        <c:axId val="233691472"/>
      </c:areaChart>
      <c:catAx>
        <c:axId val="233682224"/>
        <c:scaling>
          <c:orientation val="minMax"/>
        </c:scaling>
        <c:delete val="0"/>
        <c:axPos val="b"/>
        <c:numFmt formatCode="0" sourceLinked="0"/>
        <c:majorTickMark val="out"/>
        <c:minorTickMark val="out"/>
        <c:tickLblPos val="low"/>
        <c:spPr>
          <a:ln w="12700">
            <a:solidFill>
              <a:srgbClr val="000000"/>
            </a:solidFill>
          </a:ln>
        </c:spPr>
        <c:txPr>
          <a:bodyPr/>
          <a:lstStyle/>
          <a:p>
            <a:pPr algn="ctr">
              <a:defRPr lang="en-US" sz="1400" b="0" i="0" u="none" strike="noStrike" kern="1200" baseline="0">
                <a:solidFill>
                  <a:schemeClr val="tx1"/>
                </a:solidFill>
                <a:latin typeface="+mn-lt"/>
                <a:ea typeface="+mn-ea"/>
                <a:cs typeface="+mn-cs"/>
              </a:defRPr>
            </a:pPr>
            <a:endParaRPr lang="en-US"/>
          </a:p>
        </c:txPr>
        <c:crossAx val="233691472"/>
        <c:crosses val="autoZero"/>
        <c:auto val="1"/>
        <c:lblAlgn val="ctr"/>
        <c:lblOffset val="100"/>
        <c:tickLblSkip val="10"/>
        <c:tickMarkSkip val="10"/>
        <c:noMultiLvlLbl val="0"/>
      </c:catAx>
      <c:valAx>
        <c:axId val="233691472"/>
        <c:scaling>
          <c:orientation val="minMax"/>
        </c:scaling>
        <c:delete val="0"/>
        <c:axPos val="l"/>
        <c:majorGridlines>
          <c:spPr>
            <a:ln>
              <a:solidFill>
                <a:srgbClr val="FFFFFF">
                  <a:lumMod val="85000"/>
                </a:srgbClr>
              </a:solidFill>
            </a:ln>
          </c:spPr>
        </c:majorGridlines>
        <c:numFmt formatCode="General" sourceLinked="1"/>
        <c:majorTickMark val="none"/>
        <c:minorTickMark val="none"/>
        <c:tickLblPos val="low"/>
        <c:spPr>
          <a:ln w="22225">
            <a:solidFill>
              <a:srgbClr val="FFFFFF">
                <a:lumMod val="65000"/>
              </a:srgbClr>
            </a:solidFill>
            <a:prstDash val="lgDash"/>
          </a:ln>
        </c:spPr>
        <c:txPr>
          <a:bodyPr/>
          <a:lstStyle/>
          <a:p>
            <a:pPr>
              <a:defRPr sz="1400"/>
            </a:pPr>
            <a:endParaRPr lang="en-US"/>
          </a:p>
        </c:txPr>
        <c:crossAx val="233682224"/>
        <c:crossesAt val="5"/>
        <c:crossBetween val="midCat"/>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1586468358122"/>
          <c:y val="0.1253830819330396"/>
          <c:w val="0.58938718100658338"/>
          <c:h val="0.78542358419964708"/>
        </c:manualLayout>
      </c:layout>
      <c:areaChart>
        <c:grouping val="stacked"/>
        <c:varyColors val="0"/>
        <c:ser>
          <c:idx val="4"/>
          <c:order val="0"/>
          <c:tx>
            <c:strRef>
              <c:f>Sheet1!$B$1</c:f>
              <c:strCache>
                <c:ptCount val="1"/>
                <c:pt idx="0">
                  <c:v>refining</c:v>
                </c:pt>
              </c:strCache>
            </c:strRef>
          </c:tx>
          <c:spPr>
            <a:solidFill>
              <a:srgbClr val="BD732A">
                <a:lumMod val="60000"/>
                <a:lumOff val="40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4.5091340000000004</c:v>
                </c:pt>
                <c:pt idx="1">
                  <c:v>4.6137300000000003</c:v>
                </c:pt>
                <c:pt idx="2">
                  <c:v>4.5929359999999999</c:v>
                </c:pt>
                <c:pt idx="3">
                  <c:v>4.6533170000000004</c:v>
                </c:pt>
                <c:pt idx="4">
                  <c:v>4.6930339999999999</c:v>
                </c:pt>
                <c:pt idx="5">
                  <c:v>4.7106130000000004</c:v>
                </c:pt>
                <c:pt idx="6">
                  <c:v>4.6311720000000003</c:v>
                </c:pt>
                <c:pt idx="7">
                  <c:v>4.6513720000000003</c:v>
                </c:pt>
                <c:pt idx="8">
                  <c:v>4.6282139999999998</c:v>
                </c:pt>
                <c:pt idx="9">
                  <c:v>4.5744699999999998</c:v>
                </c:pt>
                <c:pt idx="10">
                  <c:v>4.557258</c:v>
                </c:pt>
                <c:pt idx="11">
                  <c:v>4.591666</c:v>
                </c:pt>
                <c:pt idx="12">
                  <c:v>4.4934380000000003</c:v>
                </c:pt>
                <c:pt idx="13">
                  <c:v>4.5733439999999996</c:v>
                </c:pt>
                <c:pt idx="14">
                  <c:v>4.5728309999999999</c:v>
                </c:pt>
                <c:pt idx="15">
                  <c:v>4.5088080000000001</c:v>
                </c:pt>
                <c:pt idx="16">
                  <c:v>4.4960769999999997</c:v>
                </c:pt>
                <c:pt idx="17">
                  <c:v>4.5203740000000003</c:v>
                </c:pt>
                <c:pt idx="18">
                  <c:v>4.4572039999999999</c:v>
                </c:pt>
                <c:pt idx="19">
                  <c:v>4.554532</c:v>
                </c:pt>
                <c:pt idx="20">
                  <c:v>4.5737189999999996</c:v>
                </c:pt>
                <c:pt idx="21">
                  <c:v>4.5341610000000001</c:v>
                </c:pt>
                <c:pt idx="22">
                  <c:v>4.6353400000000002</c:v>
                </c:pt>
                <c:pt idx="23">
                  <c:v>4.6575329999999999</c:v>
                </c:pt>
                <c:pt idx="24">
                  <c:v>4.6750059999999998</c:v>
                </c:pt>
                <c:pt idx="25">
                  <c:v>4.6550859999999998</c:v>
                </c:pt>
                <c:pt idx="26">
                  <c:v>4.6950149999999997</c:v>
                </c:pt>
                <c:pt idx="27">
                  <c:v>4.7236969999999996</c:v>
                </c:pt>
                <c:pt idx="28">
                  <c:v>4.7459030000000002</c:v>
                </c:pt>
                <c:pt idx="29">
                  <c:v>4.7742940000000003</c:v>
                </c:pt>
                <c:pt idx="30">
                  <c:v>4.8322419999999999</c:v>
                </c:pt>
                <c:pt idx="31">
                  <c:v>4.8168360000000003</c:v>
                </c:pt>
                <c:pt idx="32">
                  <c:v>4.9055650000000002</c:v>
                </c:pt>
                <c:pt idx="33">
                  <c:v>4.9646739999999996</c:v>
                </c:pt>
                <c:pt idx="34">
                  <c:v>5.0002649999999997</c:v>
                </c:pt>
                <c:pt idx="35">
                  <c:v>5.0392869999999998</c:v>
                </c:pt>
              </c:numCache>
            </c:numRef>
          </c:val>
        </c:ser>
        <c:ser>
          <c:idx val="2"/>
          <c:order val="1"/>
          <c:tx>
            <c:strRef>
              <c:f>Sheet1!$C$1</c:f>
              <c:strCache>
                <c:ptCount val="1"/>
                <c:pt idx="0">
                  <c:v>bulk chemical heat &amp; power</c:v>
                </c:pt>
              </c:strCache>
            </c:strRef>
          </c:tx>
          <c:spPr>
            <a:solidFill>
              <a:srgbClr val="0096D7">
                <a:lumMod val="75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2.7846887210000002</c:v>
                </c:pt>
                <c:pt idx="1">
                  <c:v>2.9639392089999999</c:v>
                </c:pt>
                <c:pt idx="2">
                  <c:v>3.0299748540000002</c:v>
                </c:pt>
                <c:pt idx="3">
                  <c:v>3.163067871</c:v>
                </c:pt>
                <c:pt idx="4">
                  <c:v>3.1304755860000002</c:v>
                </c:pt>
                <c:pt idx="5">
                  <c:v>3.0932683110000001</c:v>
                </c:pt>
                <c:pt idx="6">
                  <c:v>3.2971247560000001</c:v>
                </c:pt>
                <c:pt idx="7">
                  <c:v>3.4812236329999999</c:v>
                </c:pt>
                <c:pt idx="8">
                  <c:v>3.6407133790000001</c:v>
                </c:pt>
                <c:pt idx="9">
                  <c:v>3.7626442870000001</c:v>
                </c:pt>
                <c:pt idx="10">
                  <c:v>3.8398220209999998</c:v>
                </c:pt>
                <c:pt idx="11">
                  <c:v>3.854559326</c:v>
                </c:pt>
                <c:pt idx="12">
                  <c:v>3.8946232909999998</c:v>
                </c:pt>
                <c:pt idx="13">
                  <c:v>3.9337109379999999</c:v>
                </c:pt>
                <c:pt idx="14">
                  <c:v>3.9920668949999998</c:v>
                </c:pt>
                <c:pt idx="15">
                  <c:v>4.0562172850000007</c:v>
                </c:pt>
                <c:pt idx="16">
                  <c:v>4.1177207029999998</c:v>
                </c:pt>
                <c:pt idx="17">
                  <c:v>4.1678144530000001</c:v>
                </c:pt>
                <c:pt idx="18">
                  <c:v>4.2155390620000004</c:v>
                </c:pt>
                <c:pt idx="19">
                  <c:v>4.2648764650000004</c:v>
                </c:pt>
                <c:pt idx="20">
                  <c:v>4.3258154299999996</c:v>
                </c:pt>
                <c:pt idx="21">
                  <c:v>4.3790527340000001</c:v>
                </c:pt>
                <c:pt idx="22">
                  <c:v>4.4292495120000002</c:v>
                </c:pt>
                <c:pt idx="23">
                  <c:v>4.479433105</c:v>
                </c:pt>
                <c:pt idx="24">
                  <c:v>4.5380190430000003</c:v>
                </c:pt>
                <c:pt idx="25">
                  <c:v>4.5999829099999996</c:v>
                </c:pt>
                <c:pt idx="26">
                  <c:v>4.6588208010000001</c:v>
                </c:pt>
                <c:pt idx="27">
                  <c:v>4.7281513670000006</c:v>
                </c:pt>
                <c:pt idx="28">
                  <c:v>4.7856528320000002</c:v>
                </c:pt>
                <c:pt idx="29">
                  <c:v>4.8499121089999999</c:v>
                </c:pt>
                <c:pt idx="30">
                  <c:v>4.9132558590000004</c:v>
                </c:pt>
                <c:pt idx="31">
                  <c:v>4.9913359380000006</c:v>
                </c:pt>
                <c:pt idx="32">
                  <c:v>5.0537954100000002</c:v>
                </c:pt>
                <c:pt idx="33">
                  <c:v>5.1218476559999999</c:v>
                </c:pt>
                <c:pt idx="34">
                  <c:v>5.2055761719999998</c:v>
                </c:pt>
                <c:pt idx="35">
                  <c:v>5.268476562</c:v>
                </c:pt>
              </c:numCache>
            </c:numRef>
          </c:val>
        </c:ser>
        <c:ser>
          <c:idx val="3"/>
          <c:order val="2"/>
          <c:tx>
            <c:strRef>
              <c:f>Sheet1!$D$1</c:f>
              <c:strCache>
                <c:ptCount val="1"/>
                <c:pt idx="0">
                  <c:v>bulk chemical feedstocks</c:v>
                </c:pt>
              </c:strCache>
            </c:strRef>
          </c:tx>
          <c:spPr>
            <a:solidFill>
              <a:srgbClr val="675005">
                <a:lumMod val="75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3.8279980469999999</c:v>
                </c:pt>
                <c:pt idx="1">
                  <c:v>3.8148796389999999</c:v>
                </c:pt>
                <c:pt idx="2">
                  <c:v>3.9821059569999999</c:v>
                </c:pt>
                <c:pt idx="3">
                  <c:v>4.3230004879999999</c:v>
                </c:pt>
                <c:pt idx="4">
                  <c:v>4.4158999019999996</c:v>
                </c:pt>
                <c:pt idx="5">
                  <c:v>4.7017998049999994</c:v>
                </c:pt>
                <c:pt idx="6">
                  <c:v>4.8829794919999996</c:v>
                </c:pt>
                <c:pt idx="7">
                  <c:v>5.0575292970000003</c:v>
                </c:pt>
                <c:pt idx="8">
                  <c:v>5.2082338869999996</c:v>
                </c:pt>
                <c:pt idx="9">
                  <c:v>5.329402344</c:v>
                </c:pt>
                <c:pt idx="10">
                  <c:v>5.4159248050000004</c:v>
                </c:pt>
                <c:pt idx="11">
                  <c:v>5.489294922</c:v>
                </c:pt>
                <c:pt idx="12">
                  <c:v>5.5565268550000004</c:v>
                </c:pt>
                <c:pt idx="13">
                  <c:v>5.6312851559999997</c:v>
                </c:pt>
                <c:pt idx="14">
                  <c:v>5.7076240230000002</c:v>
                </c:pt>
                <c:pt idx="15">
                  <c:v>5.7933388670000001</c:v>
                </c:pt>
                <c:pt idx="16">
                  <c:v>5.8680805659999997</c:v>
                </c:pt>
                <c:pt idx="17">
                  <c:v>5.9443598629999999</c:v>
                </c:pt>
                <c:pt idx="18">
                  <c:v>6.0101503909999998</c:v>
                </c:pt>
                <c:pt idx="19">
                  <c:v>6.0804975590000003</c:v>
                </c:pt>
                <c:pt idx="20">
                  <c:v>6.1551157229999998</c:v>
                </c:pt>
                <c:pt idx="21">
                  <c:v>6.2165712890000009</c:v>
                </c:pt>
                <c:pt idx="22">
                  <c:v>6.2795341799999997</c:v>
                </c:pt>
                <c:pt idx="23">
                  <c:v>6.3423090819999999</c:v>
                </c:pt>
                <c:pt idx="24">
                  <c:v>6.4101088870000007</c:v>
                </c:pt>
                <c:pt idx="25">
                  <c:v>6.4809394530000004</c:v>
                </c:pt>
                <c:pt idx="26">
                  <c:v>6.5446997069999986</c:v>
                </c:pt>
                <c:pt idx="27">
                  <c:v>6.6233691410000004</c:v>
                </c:pt>
                <c:pt idx="28">
                  <c:v>6.6908715819999998</c:v>
                </c:pt>
                <c:pt idx="29">
                  <c:v>6.7655336909999999</c:v>
                </c:pt>
                <c:pt idx="30">
                  <c:v>6.8406323240000004</c:v>
                </c:pt>
                <c:pt idx="31">
                  <c:v>6.9269760740000006</c:v>
                </c:pt>
                <c:pt idx="32">
                  <c:v>7.0001679689999996</c:v>
                </c:pt>
                <c:pt idx="33">
                  <c:v>7.0733959960000004</c:v>
                </c:pt>
                <c:pt idx="34">
                  <c:v>7.1594892579999998</c:v>
                </c:pt>
                <c:pt idx="35">
                  <c:v>7.2217983400000003</c:v>
                </c:pt>
              </c:numCache>
            </c:numRef>
          </c:val>
        </c:ser>
        <c:ser>
          <c:idx val="0"/>
          <c:order val="3"/>
          <c:tx>
            <c:strRef>
              <c:f>Sheet1!$E$1</c:f>
              <c:strCache>
                <c:ptCount val="1"/>
                <c:pt idx="0">
                  <c:v>other energy intensive</c:v>
                </c:pt>
              </c:strCache>
            </c:strRef>
          </c:tx>
          <c:spPr>
            <a:solidFill>
              <a:srgbClr val="333333">
                <a:lumMod val="40000"/>
                <a:lumOff val="60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4.8810439909999994</c:v>
                </c:pt>
                <c:pt idx="1">
                  <c:v>4.6389609980000008</c:v>
                </c:pt>
                <c:pt idx="2">
                  <c:v>4.7398630379999993</c:v>
                </c:pt>
                <c:pt idx="3">
                  <c:v>4.7875523229999999</c:v>
                </c:pt>
                <c:pt idx="4">
                  <c:v>4.7569793550000004</c:v>
                </c:pt>
                <c:pt idx="5">
                  <c:v>4.7341718899999998</c:v>
                </c:pt>
                <c:pt idx="6">
                  <c:v>4.6595909119999996</c:v>
                </c:pt>
                <c:pt idx="7">
                  <c:v>4.6663235330000008</c:v>
                </c:pt>
                <c:pt idx="8">
                  <c:v>4.7112182929999999</c:v>
                </c:pt>
                <c:pt idx="9">
                  <c:v>4.7351488190000008</c:v>
                </c:pt>
                <c:pt idx="10">
                  <c:v>4.7514678950000002</c:v>
                </c:pt>
                <c:pt idx="11">
                  <c:v>4.7679124299999991</c:v>
                </c:pt>
                <c:pt idx="12">
                  <c:v>4.7761762689999996</c:v>
                </c:pt>
                <c:pt idx="13">
                  <c:v>4.7866058349999996</c:v>
                </c:pt>
                <c:pt idx="14">
                  <c:v>4.7986744229999996</c:v>
                </c:pt>
                <c:pt idx="15">
                  <c:v>4.809762924000001</c:v>
                </c:pt>
                <c:pt idx="16">
                  <c:v>4.8179805599999987</c:v>
                </c:pt>
                <c:pt idx="17">
                  <c:v>4.8208686060000003</c:v>
                </c:pt>
                <c:pt idx="18">
                  <c:v>4.8189505309999996</c:v>
                </c:pt>
                <c:pt idx="19">
                  <c:v>4.81765927</c:v>
                </c:pt>
                <c:pt idx="20">
                  <c:v>4.814293213</c:v>
                </c:pt>
                <c:pt idx="21">
                  <c:v>4.8285007320000002</c:v>
                </c:pt>
                <c:pt idx="22">
                  <c:v>4.8450247949999996</c:v>
                </c:pt>
                <c:pt idx="23">
                  <c:v>4.8633972009999997</c:v>
                </c:pt>
                <c:pt idx="24">
                  <c:v>4.8811419679999997</c:v>
                </c:pt>
                <c:pt idx="25">
                  <c:v>4.9043315430000014</c:v>
                </c:pt>
                <c:pt idx="26">
                  <c:v>4.92525557</c:v>
                </c:pt>
                <c:pt idx="27">
                  <c:v>4.9476408390000008</c:v>
                </c:pt>
                <c:pt idx="28">
                  <c:v>4.9704533390000014</c:v>
                </c:pt>
                <c:pt idx="29">
                  <c:v>4.9961445160000002</c:v>
                </c:pt>
                <c:pt idx="30">
                  <c:v>5.0228529670000004</c:v>
                </c:pt>
                <c:pt idx="31">
                  <c:v>5.0510642700000012</c:v>
                </c:pt>
                <c:pt idx="32">
                  <c:v>5.0756057739999996</c:v>
                </c:pt>
                <c:pt idx="33">
                  <c:v>5.1016899249999996</c:v>
                </c:pt>
                <c:pt idx="34">
                  <c:v>5.1239477839999994</c:v>
                </c:pt>
                <c:pt idx="35">
                  <c:v>5.1426311180000006</c:v>
                </c:pt>
              </c:numCache>
            </c:numRef>
          </c:val>
        </c:ser>
        <c:ser>
          <c:idx val="1"/>
          <c:order val="4"/>
          <c:tx>
            <c:strRef>
              <c:f>Sheet1!$F$1</c:f>
              <c:strCache>
                <c:ptCount val="1"/>
                <c:pt idx="0">
                  <c:v>non-energy intensive</c:v>
                </c:pt>
              </c:strCache>
            </c:strRef>
          </c:tx>
          <c:spPr>
            <a:solidFill>
              <a:srgbClr val="FFC702">
                <a:lumMod val="60000"/>
                <a:lumOff val="40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3.0714325100000002</c:v>
                </c:pt>
                <c:pt idx="1">
                  <c:v>3.1347891689999998</c:v>
                </c:pt>
                <c:pt idx="2">
                  <c:v>3.2023422840000002</c:v>
                </c:pt>
                <c:pt idx="3">
                  <c:v>3.2359673230000001</c:v>
                </c:pt>
                <c:pt idx="4">
                  <c:v>3.184020979</c:v>
                </c:pt>
                <c:pt idx="5">
                  <c:v>3.151757393</c:v>
                </c:pt>
                <c:pt idx="6">
                  <c:v>3.2133505709999999</c:v>
                </c:pt>
                <c:pt idx="7">
                  <c:v>3.2949660949999999</c:v>
                </c:pt>
                <c:pt idx="8">
                  <c:v>3.3454353580000009</c:v>
                </c:pt>
                <c:pt idx="9">
                  <c:v>3.383862701</c:v>
                </c:pt>
                <c:pt idx="10">
                  <c:v>3.4034070989999998</c:v>
                </c:pt>
                <c:pt idx="11">
                  <c:v>3.4100449360000011</c:v>
                </c:pt>
                <c:pt idx="12">
                  <c:v>3.4254099880000002</c:v>
                </c:pt>
                <c:pt idx="13">
                  <c:v>3.4451440579999999</c:v>
                </c:pt>
                <c:pt idx="14">
                  <c:v>3.4778092819999999</c:v>
                </c:pt>
                <c:pt idx="15">
                  <c:v>3.507680731999999</c:v>
                </c:pt>
                <c:pt idx="16">
                  <c:v>3.5494769900000001</c:v>
                </c:pt>
                <c:pt idx="17">
                  <c:v>3.579890945999999</c:v>
                </c:pt>
                <c:pt idx="18">
                  <c:v>3.6083494570000001</c:v>
                </c:pt>
                <c:pt idx="19">
                  <c:v>3.6472594000000012</c:v>
                </c:pt>
                <c:pt idx="20">
                  <c:v>3.6924460749999999</c:v>
                </c:pt>
                <c:pt idx="21">
                  <c:v>3.72633679</c:v>
                </c:pt>
                <c:pt idx="22">
                  <c:v>3.7548130190000011</c:v>
                </c:pt>
                <c:pt idx="23">
                  <c:v>3.7847789920000001</c:v>
                </c:pt>
                <c:pt idx="24">
                  <c:v>3.813672393</c:v>
                </c:pt>
                <c:pt idx="25">
                  <c:v>3.854428282999999</c:v>
                </c:pt>
                <c:pt idx="26">
                  <c:v>3.9016474159999999</c:v>
                </c:pt>
                <c:pt idx="27">
                  <c:v>3.9399373569999998</c:v>
                </c:pt>
                <c:pt idx="28">
                  <c:v>3.9859758470000002</c:v>
                </c:pt>
                <c:pt idx="29">
                  <c:v>4.0391992630000004</c:v>
                </c:pt>
                <c:pt idx="30">
                  <c:v>4.0940671770000003</c:v>
                </c:pt>
                <c:pt idx="31">
                  <c:v>4.1473344269999997</c:v>
                </c:pt>
                <c:pt idx="32">
                  <c:v>4.1990989389999998</c:v>
                </c:pt>
                <c:pt idx="33">
                  <c:v>4.245476676</c:v>
                </c:pt>
                <c:pt idx="34">
                  <c:v>4.2917073209999996</c:v>
                </c:pt>
                <c:pt idx="35">
                  <c:v>4.3351887499999986</c:v>
                </c:pt>
              </c:numCache>
            </c:numRef>
          </c:val>
        </c:ser>
        <c:ser>
          <c:idx val="5"/>
          <c:order val="5"/>
          <c:tx>
            <c:strRef>
              <c:f>Sheet1!$G$1</c:f>
              <c:strCache>
                <c:ptCount val="1"/>
                <c:pt idx="0">
                  <c:v>non-manufacturing</c:v>
                </c:pt>
              </c:strCache>
            </c:strRef>
          </c:tx>
          <c:spPr>
            <a:solidFill>
              <a:srgbClr val="5D9732">
                <a:lumMod val="75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5.6969549820000012</c:v>
                </c:pt>
                <c:pt idx="1">
                  <c:v>5.619544951</c:v>
                </c:pt>
                <c:pt idx="2">
                  <c:v>5.7872454060000003</c:v>
                </c:pt>
                <c:pt idx="3">
                  <c:v>6.0054955369999998</c:v>
                </c:pt>
                <c:pt idx="4">
                  <c:v>6.2084124610000009</c:v>
                </c:pt>
                <c:pt idx="5">
                  <c:v>6.3279436650000012</c:v>
                </c:pt>
                <c:pt idx="6">
                  <c:v>6.5834389030000002</c:v>
                </c:pt>
                <c:pt idx="7">
                  <c:v>6.766112916</c:v>
                </c:pt>
                <c:pt idx="8">
                  <c:v>6.8405462960000003</c:v>
                </c:pt>
                <c:pt idx="9">
                  <c:v>6.9707026670000003</c:v>
                </c:pt>
                <c:pt idx="10">
                  <c:v>7.1677882999999998</c:v>
                </c:pt>
                <c:pt idx="11">
                  <c:v>7.3305702520000002</c:v>
                </c:pt>
                <c:pt idx="12">
                  <c:v>7.4044718629999986</c:v>
                </c:pt>
                <c:pt idx="13">
                  <c:v>7.4848883670000008</c:v>
                </c:pt>
                <c:pt idx="14">
                  <c:v>7.555569824</c:v>
                </c:pt>
                <c:pt idx="15">
                  <c:v>7.6179534899999997</c:v>
                </c:pt>
                <c:pt idx="16">
                  <c:v>7.6827183830000001</c:v>
                </c:pt>
                <c:pt idx="17">
                  <c:v>7.7472601320000001</c:v>
                </c:pt>
                <c:pt idx="18">
                  <c:v>7.7998502190000014</c:v>
                </c:pt>
                <c:pt idx="19">
                  <c:v>7.8688929439999997</c:v>
                </c:pt>
                <c:pt idx="20">
                  <c:v>7.9206885979999999</c:v>
                </c:pt>
                <c:pt idx="21">
                  <c:v>7.9699753419999997</c:v>
                </c:pt>
                <c:pt idx="22">
                  <c:v>8.0012718500000002</c:v>
                </c:pt>
                <c:pt idx="23">
                  <c:v>8.047357421000001</c:v>
                </c:pt>
                <c:pt idx="24">
                  <c:v>8.091561157000001</c:v>
                </c:pt>
                <c:pt idx="25">
                  <c:v>8.1837934570000002</c:v>
                </c:pt>
                <c:pt idx="26">
                  <c:v>8.2367452389999993</c:v>
                </c:pt>
                <c:pt idx="27">
                  <c:v>8.2909448240000003</c:v>
                </c:pt>
                <c:pt idx="28">
                  <c:v>8.349625489000001</c:v>
                </c:pt>
                <c:pt idx="29">
                  <c:v>8.4056701660000002</c:v>
                </c:pt>
                <c:pt idx="30">
                  <c:v>8.4550957030000014</c:v>
                </c:pt>
                <c:pt idx="31">
                  <c:v>8.512856567</c:v>
                </c:pt>
                <c:pt idx="32">
                  <c:v>8.5712125239999999</c:v>
                </c:pt>
                <c:pt idx="33">
                  <c:v>8.6327669680000021</c:v>
                </c:pt>
                <c:pt idx="34">
                  <c:v>8.6892462149999989</c:v>
                </c:pt>
                <c:pt idx="35">
                  <c:v>8.7279423820000002</c:v>
                </c:pt>
              </c:numCache>
            </c:numRef>
          </c:val>
        </c:ser>
        <c:dLbls>
          <c:showLegendKey val="0"/>
          <c:showVal val="0"/>
          <c:showCatName val="0"/>
          <c:showSerName val="0"/>
          <c:showPercent val="0"/>
          <c:showBubbleSize val="0"/>
        </c:dLbls>
        <c:axId val="233685488"/>
        <c:axId val="233692016"/>
      </c:areaChart>
      <c:catAx>
        <c:axId val="233685488"/>
        <c:scaling>
          <c:orientation val="minMax"/>
        </c:scaling>
        <c:delete val="0"/>
        <c:axPos val="b"/>
        <c:numFmt formatCode="0" sourceLinked="0"/>
        <c:majorTickMark val="out"/>
        <c:minorTickMark val="out"/>
        <c:tickLblPos val="nextTo"/>
        <c:spPr>
          <a:ln w="12700">
            <a:solidFill>
              <a:srgbClr val="000000"/>
            </a:solidFill>
          </a:ln>
        </c:spPr>
        <c:txPr>
          <a:bodyPr/>
          <a:lstStyle/>
          <a:p>
            <a:pPr>
              <a:defRPr sz="1400"/>
            </a:pPr>
            <a:endParaRPr lang="en-US"/>
          </a:p>
        </c:txPr>
        <c:crossAx val="233692016"/>
        <c:crossesAt val="0"/>
        <c:auto val="1"/>
        <c:lblAlgn val="ctr"/>
        <c:lblOffset val="100"/>
        <c:tickLblSkip val="10"/>
        <c:tickMarkSkip val="10"/>
        <c:noMultiLvlLbl val="0"/>
      </c:catAx>
      <c:valAx>
        <c:axId val="233692016"/>
        <c:scaling>
          <c:orientation val="minMax"/>
        </c:scaling>
        <c:delete val="0"/>
        <c:axPos val="l"/>
        <c:majorGridlines>
          <c:spPr>
            <a:ln>
              <a:solidFill>
                <a:srgbClr val="FFFFFF">
                  <a:lumMod val="85000"/>
                </a:srgbClr>
              </a:solidFill>
            </a:ln>
          </c:spPr>
        </c:majorGridlines>
        <c:numFmt formatCode="#,##0_);\(#,##0\)" sourceLinked="0"/>
        <c:majorTickMark val="none"/>
        <c:minorTickMark val="none"/>
        <c:tickLblPos val="low"/>
        <c:spPr>
          <a:ln w="22225">
            <a:solidFill>
              <a:srgbClr val="FFFFFF">
                <a:lumMod val="65000"/>
              </a:srgbClr>
            </a:solidFill>
            <a:prstDash val="lgDash"/>
          </a:ln>
        </c:spPr>
        <c:txPr>
          <a:bodyPr/>
          <a:lstStyle/>
          <a:p>
            <a:pPr>
              <a:defRPr sz="1400" b="0"/>
            </a:pPr>
            <a:endParaRPr lang="en-US"/>
          </a:p>
        </c:txPr>
        <c:crossAx val="233685488"/>
        <c:crossesAt val="5"/>
        <c:crossBetween val="midCat"/>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33974602913139"/>
          <c:y val="0"/>
          <c:w val="0.49680783145350077"/>
          <c:h val="0.86518747656542927"/>
        </c:manualLayout>
      </c:layout>
      <c:barChart>
        <c:barDir val="bar"/>
        <c:grouping val="clustered"/>
        <c:varyColors val="0"/>
        <c:ser>
          <c:idx val="1"/>
          <c:order val="0"/>
          <c:tx>
            <c:strRef>
              <c:f>Sheet1!$A$33</c:f>
              <c:strCache>
                <c:ptCount val="1"/>
                <c:pt idx="0">
                  <c:v>2050</c:v>
                </c:pt>
              </c:strCache>
            </c:strRef>
          </c:tx>
          <c:spPr>
            <a:solidFill>
              <a:srgbClr val="0071A1"/>
            </a:solidFill>
            <a:ln>
              <a:noFill/>
            </a:ln>
            <a:effectLst/>
          </c:spPr>
          <c:invertIfNegative val="0"/>
          <c:cat>
            <c:strRef>
              <c:f>Sheet1!$B$1:$J$1</c:f>
              <c:strCache>
                <c:ptCount val="9"/>
                <c:pt idx="0">
                  <c:v>food</c:v>
                </c:pt>
                <c:pt idx="1">
                  <c:v>aluminum</c:v>
                </c:pt>
                <c:pt idx="2">
                  <c:v>refining</c:v>
                </c:pt>
                <c:pt idx="3">
                  <c:v>bulk chemical heat and power</c:v>
                </c:pt>
                <c:pt idx="4">
                  <c:v>paper</c:v>
                </c:pt>
                <c:pt idx="5">
                  <c:v>glass</c:v>
                </c:pt>
                <c:pt idx="6">
                  <c:v>iron and steel</c:v>
                </c:pt>
                <c:pt idx="7">
                  <c:v>bulk chemical feedstocks</c:v>
                </c:pt>
                <c:pt idx="8">
                  <c:v>cement and lime</c:v>
                </c:pt>
              </c:strCache>
            </c:strRef>
          </c:cat>
          <c:val>
            <c:numRef>
              <c:f>Sheet1!$B$33:$J$33</c:f>
              <c:numCache>
                <c:formatCode>General</c:formatCode>
                <c:ptCount val="9"/>
                <c:pt idx="0">
                  <c:v>1.0142074590000001</c:v>
                </c:pt>
                <c:pt idx="1">
                  <c:v>4.5867360020000003</c:v>
                </c:pt>
                <c:pt idx="2">
                  <c:v>6.1346518540000003</c:v>
                </c:pt>
                <c:pt idx="3">
                  <c:v>7.2849582509999999</c:v>
                </c:pt>
                <c:pt idx="4">
                  <c:v>8.4674562210000008</c:v>
                </c:pt>
                <c:pt idx="5">
                  <c:v>7.181233625</c:v>
                </c:pt>
                <c:pt idx="6">
                  <c:v>8.6812041069999992</c:v>
                </c:pt>
                <c:pt idx="7">
                  <c:v>9.9859036640000003</c:v>
                </c:pt>
                <c:pt idx="8">
                  <c:v>16.24258523</c:v>
                </c:pt>
              </c:numCache>
            </c:numRef>
          </c:val>
        </c:ser>
        <c:ser>
          <c:idx val="0"/>
          <c:order val="1"/>
          <c:tx>
            <c:strRef>
              <c:f>Sheet1!$A$2</c:f>
              <c:strCache>
                <c:ptCount val="1"/>
                <c:pt idx="0">
                  <c:v>2019</c:v>
                </c:pt>
              </c:strCache>
            </c:strRef>
          </c:tx>
          <c:spPr>
            <a:solidFill>
              <a:srgbClr val="003953"/>
            </a:solidFill>
            <a:ln>
              <a:noFill/>
            </a:ln>
            <a:effectLst/>
          </c:spPr>
          <c:invertIfNegative val="0"/>
          <c:cat>
            <c:strRef>
              <c:f>Sheet1!$B$1:$J$1</c:f>
              <c:strCache>
                <c:ptCount val="9"/>
                <c:pt idx="0">
                  <c:v>food</c:v>
                </c:pt>
                <c:pt idx="1">
                  <c:v>aluminum</c:v>
                </c:pt>
                <c:pt idx="2">
                  <c:v>refining</c:v>
                </c:pt>
                <c:pt idx="3">
                  <c:v>bulk chemical heat and power</c:v>
                </c:pt>
                <c:pt idx="4">
                  <c:v>paper</c:v>
                </c:pt>
                <c:pt idx="5">
                  <c:v>glass</c:v>
                </c:pt>
                <c:pt idx="6">
                  <c:v>iron and steel</c:v>
                </c:pt>
                <c:pt idx="7">
                  <c:v>bulk chemical feedstocks</c:v>
                </c:pt>
                <c:pt idx="8">
                  <c:v>cement and lime</c:v>
                </c:pt>
              </c:strCache>
            </c:strRef>
          </c:cat>
          <c:val>
            <c:numRef>
              <c:f>Sheet1!$B$2:$J$2</c:f>
              <c:numCache>
                <c:formatCode>General</c:formatCode>
                <c:ptCount val="9"/>
                <c:pt idx="0">
                  <c:v>1.2602597179999999</c:v>
                </c:pt>
                <c:pt idx="1">
                  <c:v>5.1893676940000004</c:v>
                </c:pt>
                <c:pt idx="2">
                  <c:v>5.65001701</c:v>
                </c:pt>
                <c:pt idx="3">
                  <c:v>7.1244661169999999</c:v>
                </c:pt>
                <c:pt idx="4">
                  <c:v>8.6415171050000001</c:v>
                </c:pt>
                <c:pt idx="5">
                  <c:v>9.2053890220000003</c:v>
                </c:pt>
                <c:pt idx="6">
                  <c:v>9.467888791</c:v>
                </c:pt>
                <c:pt idx="7">
                  <c:v>10.04988807</c:v>
                </c:pt>
                <c:pt idx="8">
                  <c:v>24.091671059999999</c:v>
                </c:pt>
              </c:numCache>
            </c:numRef>
          </c:val>
        </c:ser>
        <c:dLbls>
          <c:showLegendKey val="0"/>
          <c:showVal val="0"/>
          <c:showCatName val="0"/>
          <c:showSerName val="0"/>
          <c:showPercent val="0"/>
          <c:showBubbleSize val="0"/>
        </c:dLbls>
        <c:gapWidth val="80"/>
        <c:axId val="233686032"/>
        <c:axId val="233689296"/>
      </c:barChart>
      <c:catAx>
        <c:axId val="23368603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0"/>
          <a:lstStyle/>
          <a:p>
            <a:pPr>
              <a:defRPr sz="1400" b="0" i="0" u="none" strike="noStrike" kern="1200" baseline="0">
                <a:solidFill>
                  <a:schemeClr val="tx1"/>
                </a:solidFill>
                <a:latin typeface="+mn-lt"/>
                <a:ea typeface="+mn-ea"/>
                <a:cs typeface="+mn-cs"/>
              </a:defRPr>
            </a:pPr>
            <a:endParaRPr lang="en-US"/>
          </a:p>
        </c:txPr>
        <c:crossAx val="233689296"/>
        <c:crosses val="autoZero"/>
        <c:auto val="1"/>
        <c:lblAlgn val="ctr"/>
        <c:lblOffset val="100"/>
        <c:noMultiLvlLbl val="0"/>
      </c:catAx>
      <c:valAx>
        <c:axId val="233689296"/>
        <c:scaling>
          <c:orientation val="minMax"/>
          <c:max val="2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86032"/>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2389553601144087"/>
          <c:y val="0"/>
          <c:w val="0.52516317926150913"/>
          <c:h val="0.88711011859404643"/>
        </c:manualLayout>
      </c:layout>
      <c:barChart>
        <c:barDir val="bar"/>
        <c:grouping val="clustered"/>
        <c:varyColors val="0"/>
        <c:ser>
          <c:idx val="23"/>
          <c:order val="0"/>
          <c:tx>
            <c:strRef>
              <c:f>Sheet1!$A$34</c:f>
              <c:strCache>
                <c:ptCount val="1"/>
                <c:pt idx="0">
                  <c:v>2050</c:v>
                </c:pt>
              </c:strCache>
            </c:strRef>
          </c:tx>
          <c:spPr>
            <a:solidFill>
              <a:srgbClr val="D57883"/>
            </a:solidFill>
            <a:ln>
              <a:noFill/>
            </a:ln>
            <a:effectLst/>
          </c:spPr>
          <c:invertIfNegative val="0"/>
          <c:cat>
            <c:strRef>
              <c:f>Sheet1!$B$1:$F$1</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Sheet1!$B$34:$F$34</c:f>
              <c:numCache>
                <c:formatCode>General</c:formatCode>
                <c:ptCount val="5"/>
                <c:pt idx="0">
                  <c:v>2.1010720329999999</c:v>
                </c:pt>
                <c:pt idx="1">
                  <c:v>0.71132200599999995</c:v>
                </c:pt>
                <c:pt idx="2">
                  <c:v>6.4646217970000004</c:v>
                </c:pt>
                <c:pt idx="3">
                  <c:v>2.8127796410000001</c:v>
                </c:pt>
                <c:pt idx="4">
                  <c:v>2.6084472270000001</c:v>
                </c:pt>
              </c:numCache>
            </c:numRef>
          </c:val>
        </c:ser>
        <c:ser>
          <c:idx val="32"/>
          <c:order val="1"/>
          <c:tx>
            <c:strRef>
              <c:f>Sheet1!$A$3</c:f>
              <c:strCache>
                <c:ptCount val="1"/>
                <c:pt idx="0">
                  <c:v>2019</c:v>
                </c:pt>
              </c:strCache>
            </c:strRef>
          </c:tx>
          <c:spPr>
            <a:solidFill>
              <a:srgbClr val="631B24"/>
            </a:solidFill>
            <a:ln>
              <a:noFill/>
            </a:ln>
            <a:effectLst/>
          </c:spPr>
          <c:invertIfNegative val="0"/>
          <c:dPt>
            <c:idx val="2"/>
            <c:invertIfNegative val="0"/>
            <c:bubble3D val="0"/>
            <c:spPr>
              <a:solidFill>
                <a:srgbClr val="631B24"/>
              </a:solidFill>
              <a:ln>
                <a:noFill/>
              </a:ln>
              <a:effectLst/>
            </c:spPr>
          </c:dPt>
          <c:cat>
            <c:strRef>
              <c:f>Sheet1!$B$1:$F$1</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Sheet1!$B$3:$F$3</c:f>
              <c:numCache>
                <c:formatCode>General</c:formatCode>
                <c:ptCount val="5"/>
                <c:pt idx="0">
                  <c:v>2.310865218</c:v>
                </c:pt>
                <c:pt idx="1">
                  <c:v>0.87816517599999999</c:v>
                </c:pt>
                <c:pt idx="2">
                  <c:v>6.5910380030000004</c:v>
                </c:pt>
                <c:pt idx="3">
                  <c:v>3.252555895</c:v>
                </c:pt>
                <c:pt idx="4">
                  <c:v>2.9736271680000002</c:v>
                </c:pt>
              </c:numCache>
            </c:numRef>
          </c:val>
        </c:ser>
        <c:dLbls>
          <c:showLegendKey val="0"/>
          <c:showVal val="0"/>
          <c:showCatName val="0"/>
          <c:showSerName val="0"/>
          <c:showPercent val="0"/>
          <c:showBubbleSize val="0"/>
        </c:dLbls>
        <c:gapWidth val="160"/>
        <c:axId val="233692560"/>
        <c:axId val="233687664"/>
        <c:extLst>
          <c:ext xmlns:c15="http://schemas.microsoft.com/office/drawing/2012/chart" uri="{02D57815-91ED-43cb-92C2-25804820EDAC}">
            <c15:filteredBarSeries>
              <c15:ser>
                <c:idx val="0"/>
                <c:order val="2"/>
                <c:tx>
                  <c:strRef>
                    <c:extLst>
                      <c:ext uri="{02D57815-91ED-43cb-92C2-25804820EDAC}">
                        <c15:formulaRef>
                          <c15:sqref>Sheet1!$A$4</c15:sqref>
                        </c15:formulaRef>
                      </c:ext>
                    </c:extLst>
                    <c:strCache>
                      <c:ptCount val="1"/>
                      <c:pt idx="0">
                        <c:v>2020</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c:ex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c:ext uri="{02D57815-91ED-43cb-92C2-25804820EDAC}">
                        <c15:formulaRef>
                          <c15:sqref>Sheet1!$B$4:$F$4</c15:sqref>
                        </c15:formulaRef>
                      </c:ext>
                    </c:extLst>
                    <c:numCache>
                      <c:formatCode>General</c:formatCode>
                      <c:ptCount val="5"/>
                      <c:pt idx="0">
                        <c:v>2.2885021280000002</c:v>
                      </c:pt>
                      <c:pt idx="1">
                        <c:v>0.87088351100000005</c:v>
                      </c:pt>
                      <c:pt idx="2">
                        <c:v>6.5943301999999999</c:v>
                      </c:pt>
                      <c:pt idx="3">
                        <c:v>3.2713572590000002</c:v>
                      </c:pt>
                      <c:pt idx="4">
                        <c:v>2.9774395330000001</c:v>
                      </c:pt>
                    </c:numCache>
                  </c:numRef>
                </c:val>
              </c15:ser>
            </c15:filteredBarSeries>
            <c15:filteredBarSeries>
              <c15:ser>
                <c:idx val="3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2021</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Sheet1!$B$5:$F$5</c15:sqref>
                        </c15:formulaRef>
                      </c:ext>
                    </c:extLst>
                    <c:numCache>
                      <c:formatCode>General</c:formatCode>
                      <c:ptCount val="5"/>
                      <c:pt idx="0">
                        <c:v>2.306731026</c:v>
                      </c:pt>
                      <c:pt idx="1">
                        <c:v>0.88685809500000001</c:v>
                      </c:pt>
                      <c:pt idx="2">
                        <c:v>6.6124667090000004</c:v>
                      </c:pt>
                      <c:pt idx="3">
                        <c:v>3.3013362509999999</c:v>
                      </c:pt>
                      <c:pt idx="4">
                        <c:v>3.0000993120000001</c:v>
                      </c:pt>
                    </c:numCache>
                  </c:numRef>
                </c:val>
              </c15:ser>
            </c15:filteredBarSeries>
            <c15:filteredBarSeries>
              <c15:ser>
                <c:idx val="3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2022</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2.3247250610000001</c:v>
                      </c:pt>
                      <c:pt idx="1">
                        <c:v>0.89485961999999997</c:v>
                      </c:pt>
                      <c:pt idx="2">
                        <c:v>6.6837243500000003</c:v>
                      </c:pt>
                      <c:pt idx="3">
                        <c:v>3.328973156</c:v>
                      </c:pt>
                      <c:pt idx="4">
                        <c:v>3.0239842810000002</c:v>
                      </c:pt>
                    </c:numCache>
                  </c:numRef>
                </c:val>
              </c15:ser>
            </c15:filteredBarSeries>
            <c15:filteredBarSeries>
              <c15:ser>
                <c:idx val="3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2023</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Sheet1!$B$7:$F$7</c15:sqref>
                        </c15:formulaRef>
                      </c:ext>
                    </c:extLst>
                    <c:numCache>
                      <c:formatCode>General</c:formatCode>
                      <c:ptCount val="5"/>
                      <c:pt idx="0">
                        <c:v>2.3299268309999999</c:v>
                      </c:pt>
                      <c:pt idx="1">
                        <c:v>0.89688413700000003</c:v>
                      </c:pt>
                      <c:pt idx="2">
                        <c:v>6.7308159439999997</c:v>
                      </c:pt>
                      <c:pt idx="3">
                        <c:v>3.3477529920000002</c:v>
                      </c:pt>
                      <c:pt idx="4">
                        <c:v>3.0394354969999999</c:v>
                      </c:pt>
                    </c:numCache>
                  </c:numRef>
                </c:val>
              </c15:ser>
            </c15:filteredBarSeries>
            <c15:filteredBarSeries>
              <c15:ser>
                <c:idx val="3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2024</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Sheet1!$B$8:$F$8</c15:sqref>
                        </c15:formulaRef>
                      </c:ext>
                    </c:extLst>
                    <c:numCache>
                      <c:formatCode>General</c:formatCode>
                      <c:ptCount val="5"/>
                      <c:pt idx="0">
                        <c:v>2.3276051099999999</c:v>
                      </c:pt>
                      <c:pt idx="1">
                        <c:v>0.89437059600000002</c:v>
                      </c:pt>
                      <c:pt idx="2">
                        <c:v>6.746485302</c:v>
                      </c:pt>
                      <c:pt idx="3">
                        <c:v>3.3459029450000002</c:v>
                      </c:pt>
                      <c:pt idx="4">
                        <c:v>3.0368482760000002</c:v>
                      </c:pt>
                    </c:numCache>
                  </c:numRef>
                </c:val>
              </c15:ser>
            </c15:filteredBarSeries>
            <c15:filteredBarSeries>
              <c15:ser>
                <c:idx val="3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2025</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Sheet1!$B$9:$F$9</c15:sqref>
                        </c15:formulaRef>
                      </c:ext>
                    </c:extLst>
                    <c:numCache>
                      <c:formatCode>General</c:formatCode>
                      <c:ptCount val="5"/>
                      <c:pt idx="0">
                        <c:v>2.3239361490000001</c:v>
                      </c:pt>
                      <c:pt idx="1">
                        <c:v>0.88822085500000003</c:v>
                      </c:pt>
                      <c:pt idx="2">
                        <c:v>6.7460549089999997</c:v>
                      </c:pt>
                      <c:pt idx="3">
                        <c:v>3.3367512420000001</c:v>
                      </c:pt>
                      <c:pt idx="4">
                        <c:v>3.027907168</c:v>
                      </c:pt>
                    </c:numCache>
                  </c:numRef>
                </c:val>
              </c15:ser>
            </c15:filteredBarSeries>
            <c15:filteredBarSeries>
              <c15:ser>
                <c:idx val="3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2026</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Sheet1!$B$10:$F$10</c15:sqref>
                        </c15:formulaRef>
                      </c:ext>
                    </c:extLst>
                    <c:numCache>
                      <c:formatCode>General</c:formatCode>
                      <c:ptCount val="5"/>
                      <c:pt idx="0">
                        <c:v>2.3119443959999999</c:v>
                      </c:pt>
                      <c:pt idx="1">
                        <c:v>0.87741942100000003</c:v>
                      </c:pt>
                      <c:pt idx="2">
                        <c:v>6.7390389190000004</c:v>
                      </c:pt>
                      <c:pt idx="3">
                        <c:v>3.3194280229999999</c:v>
                      </c:pt>
                      <c:pt idx="4">
                        <c:v>3.0108659169999998</c:v>
                      </c:pt>
                    </c:numCache>
                  </c:numRef>
                </c:val>
              </c15:ser>
            </c15:filteredBarSeries>
            <c15:filteredBarSeries>
              <c15:ser>
                <c:idx val="3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2027</c:v>
                      </c:pt>
                    </c:strCache>
                  </c:strRef>
                </c:tx>
                <c:spPr>
                  <a:solidFill>
                    <a:schemeClr val="accent5">
                      <a:shade val="34000"/>
                    </a:schemeClr>
                  </a:solidFill>
                  <a:ln>
                    <a:solidFill>
                      <a:schemeClr val="bg1"/>
                    </a:solidFill>
                  </a:ln>
                  <a:effectLst/>
                </c:spPr>
                <c:invertIfNegative val="0"/>
                <c:dPt>
                  <c:idx val="2"/>
                  <c:invertIfNegative val="0"/>
                  <c:bubble3D val="0"/>
                  <c:spPr>
                    <a:solidFill>
                      <a:srgbClr val="003953"/>
                    </a:solidFill>
                    <a:ln>
                      <a:solidFill>
                        <a:schemeClr val="bg1"/>
                      </a:solidFill>
                    </a:ln>
                    <a:effectLst/>
                  </c:spPr>
                </c:dPt>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Sheet1!$B$11:$F$11</c15:sqref>
                        </c15:formulaRef>
                      </c:ext>
                    </c:extLst>
                    <c:numCache>
                      <c:formatCode>General</c:formatCode>
                      <c:ptCount val="5"/>
                      <c:pt idx="0">
                        <c:v>2.2982074450000001</c:v>
                      </c:pt>
                      <c:pt idx="1">
                        <c:v>0.86629242699999998</c:v>
                      </c:pt>
                      <c:pt idx="2">
                        <c:v>6.6959004310000001</c:v>
                      </c:pt>
                      <c:pt idx="3">
                        <c:v>3.2809350240000001</c:v>
                      </c:pt>
                      <c:pt idx="4">
                        <c:v>2.979827835</c:v>
                      </c:pt>
                    </c:numCache>
                  </c:numRef>
                </c:val>
              </c15:ser>
            </c15:filteredBarSeries>
            <c15:filteredBarSeries>
              <c15:ser>
                <c:idx val="1"/>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2028</c:v>
                      </c:pt>
                    </c:strCache>
                  </c:strRef>
                </c:tx>
                <c:spPr>
                  <a:solidFill>
                    <a:schemeClr val="accent5">
                      <a:shade val="3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Sheet1!$B$12:$F$12</c15:sqref>
                        </c15:formulaRef>
                      </c:ext>
                    </c:extLst>
                    <c:numCache>
                      <c:formatCode>General</c:formatCode>
                      <c:ptCount val="5"/>
                      <c:pt idx="0">
                        <c:v>2.2840589439999999</c:v>
                      </c:pt>
                      <c:pt idx="1">
                        <c:v>0.85515893499999995</c:v>
                      </c:pt>
                      <c:pt idx="2">
                        <c:v>6.7028918119999998</c:v>
                      </c:pt>
                      <c:pt idx="3">
                        <c:v>3.2647249810000001</c:v>
                      </c:pt>
                      <c:pt idx="4">
                        <c:v>2.96432151</c:v>
                      </c:pt>
                    </c:numCache>
                  </c:numRef>
                </c:val>
              </c15:ser>
            </c15:filteredBarSeries>
            <c15:filteredBarSeries>
              <c15:ser>
                <c:idx val="2"/>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2029</c:v>
                      </c:pt>
                    </c:strCache>
                  </c:strRef>
                </c:tx>
                <c:spPr>
                  <a:solidFill>
                    <a:schemeClr val="accent5">
                      <a:shade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Sheet1!$B$13:$F$13</c15:sqref>
                        </c15:formulaRef>
                      </c:ext>
                    </c:extLst>
                    <c:numCache>
                      <c:formatCode>General</c:formatCode>
                      <c:ptCount val="5"/>
                      <c:pt idx="0">
                        <c:v>2.2669035289999999</c:v>
                      </c:pt>
                      <c:pt idx="1">
                        <c:v>0.84687798800000003</c:v>
                      </c:pt>
                      <c:pt idx="2">
                        <c:v>6.694154288</c:v>
                      </c:pt>
                      <c:pt idx="3">
                        <c:v>3.2418692990000002</c:v>
                      </c:pt>
                      <c:pt idx="4">
                        <c:v>2.9432262429999998</c:v>
                      </c:pt>
                    </c:numCache>
                  </c:numRef>
                </c:val>
              </c15:ser>
            </c15:filteredBarSeries>
            <c15:filteredBarSeries>
              <c15:ser>
                <c:idx val="3"/>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2030</c:v>
                      </c:pt>
                    </c:strCache>
                  </c:strRef>
                </c:tx>
                <c:spPr>
                  <a:solidFill>
                    <a:schemeClr val="accent5">
                      <a:shade val="43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Sheet1!$B$14:$F$14</c15:sqref>
                        </c15:formulaRef>
                      </c:ext>
                    </c:extLst>
                    <c:numCache>
                      <c:formatCode>General</c:formatCode>
                      <c:ptCount val="5"/>
                      <c:pt idx="0">
                        <c:v>2.250771115</c:v>
                      </c:pt>
                      <c:pt idx="1">
                        <c:v>0.83784470099999997</c:v>
                      </c:pt>
                      <c:pt idx="2">
                        <c:v>6.6622228149999998</c:v>
                      </c:pt>
                      <c:pt idx="3">
                        <c:v>3.2101932710000001</c:v>
                      </c:pt>
                      <c:pt idx="4">
                        <c:v>2.916482705</c:v>
                      </c:pt>
                    </c:numCache>
                  </c:numRef>
                </c:val>
              </c15:ser>
            </c15:filteredBarSeries>
            <c15:filteredBarSeries>
              <c15:ser>
                <c:idx val="4"/>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2031</c:v>
                      </c:pt>
                    </c:strCache>
                  </c:strRef>
                </c:tx>
                <c:spPr>
                  <a:solidFill>
                    <a:schemeClr val="accent5">
                      <a:shade val="4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Sheet1!$B$15:$F$15</c15:sqref>
                        </c15:formulaRef>
                      </c:ext>
                    </c:extLst>
                    <c:numCache>
                      <c:formatCode>General</c:formatCode>
                      <c:ptCount val="5"/>
                      <c:pt idx="0">
                        <c:v>2.2322184479999998</c:v>
                      </c:pt>
                      <c:pt idx="1">
                        <c:v>0.83211909399999995</c:v>
                      </c:pt>
                      <c:pt idx="2">
                        <c:v>6.6408854100000001</c:v>
                      </c:pt>
                      <c:pt idx="3">
                        <c:v>3.1859949369999998</c:v>
                      </c:pt>
                      <c:pt idx="4">
                        <c:v>2.8935510450000002</c:v>
                      </c:pt>
                    </c:numCache>
                  </c:numRef>
                </c:val>
              </c15:ser>
            </c15:filteredBarSeries>
            <c15:filteredBarSeries>
              <c15:ser>
                <c:idx val="5"/>
                <c:order val="14"/>
                <c:tx>
                  <c:strRef>
                    <c:extLst xmlns:c15="http://schemas.microsoft.com/office/drawing/2012/chart">
                      <c:ext xmlns:c15="http://schemas.microsoft.com/office/drawing/2012/chart" uri="{02D57815-91ED-43cb-92C2-25804820EDAC}">
                        <c15:formulaRef>
                          <c15:sqref>Sheet1!$A$16</c15:sqref>
                        </c15:formulaRef>
                      </c:ext>
                    </c:extLst>
                    <c:strCache>
                      <c:ptCount val="1"/>
                      <c:pt idx="0">
                        <c:v>2032</c:v>
                      </c:pt>
                    </c:strCache>
                  </c:strRef>
                </c:tx>
                <c:spPr>
                  <a:solidFill>
                    <a:schemeClr val="accent5">
                      <a:shade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Sheet1!$B$16:$F$16</c15:sqref>
                        </c15:formulaRef>
                      </c:ext>
                    </c:extLst>
                    <c:numCache>
                      <c:formatCode>General</c:formatCode>
                      <c:ptCount val="5"/>
                      <c:pt idx="0">
                        <c:v>2.2254604360000001</c:v>
                      </c:pt>
                      <c:pt idx="1">
                        <c:v>0.82317611400000001</c:v>
                      </c:pt>
                      <c:pt idx="2">
                        <c:v>6.6280622100000004</c:v>
                      </c:pt>
                      <c:pt idx="3">
                        <c:v>3.1622286769999999</c:v>
                      </c:pt>
                      <c:pt idx="4">
                        <c:v>2.8757112810000001</c:v>
                      </c:pt>
                    </c:numCache>
                  </c:numRef>
                </c:val>
              </c15:ser>
            </c15:filteredBarSeries>
            <c15:filteredBarSeries>
              <c15:ser>
                <c:idx val="6"/>
                <c:order val="15"/>
                <c:tx>
                  <c:strRef>
                    <c:extLst xmlns:c15="http://schemas.microsoft.com/office/drawing/2012/chart">
                      <c:ext xmlns:c15="http://schemas.microsoft.com/office/drawing/2012/chart" uri="{02D57815-91ED-43cb-92C2-25804820EDAC}">
                        <c15:formulaRef>
                          <c15:sqref>Sheet1!$A$17</c15:sqref>
                        </c15:formulaRef>
                      </c:ext>
                    </c:extLst>
                    <c:strCache>
                      <c:ptCount val="1"/>
                      <c:pt idx="0">
                        <c:v>2033</c:v>
                      </c:pt>
                    </c:strCache>
                  </c:strRef>
                </c:tx>
                <c:spPr>
                  <a:solidFill>
                    <a:schemeClr val="accent5">
                      <a:shade val="53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Sheet1!$B$17:$F$17</c15:sqref>
                        </c15:formulaRef>
                      </c:ext>
                    </c:extLst>
                    <c:numCache>
                      <c:formatCode>General</c:formatCode>
                      <c:ptCount val="5"/>
                      <c:pt idx="0">
                        <c:v>2.2177187580000002</c:v>
                      </c:pt>
                      <c:pt idx="1">
                        <c:v>0.81289844300000003</c:v>
                      </c:pt>
                      <c:pt idx="2">
                        <c:v>6.5846530120000004</c:v>
                      </c:pt>
                      <c:pt idx="3">
                        <c:v>3.1227541799999998</c:v>
                      </c:pt>
                      <c:pt idx="4">
                        <c:v>2.8468829100000002</c:v>
                      </c:pt>
                    </c:numCache>
                  </c:numRef>
                </c:val>
              </c15:ser>
            </c15:filteredBarSeries>
            <c15:filteredBarSeries>
              <c15:ser>
                <c:idx val="7"/>
                <c:order val="16"/>
                <c:tx>
                  <c:strRef>
                    <c:extLst xmlns:c15="http://schemas.microsoft.com/office/drawing/2012/chart">
                      <c:ext xmlns:c15="http://schemas.microsoft.com/office/drawing/2012/chart" uri="{02D57815-91ED-43cb-92C2-25804820EDAC}">
                        <c15:formulaRef>
                          <c15:sqref>Sheet1!$A$18</c15:sqref>
                        </c15:formulaRef>
                      </c:ext>
                    </c:extLst>
                    <c:strCache>
                      <c:ptCount val="1"/>
                      <c:pt idx="0">
                        <c:v>2034</c:v>
                      </c:pt>
                    </c:strCache>
                  </c:strRef>
                </c:tx>
                <c:spPr>
                  <a:solidFill>
                    <a:schemeClr val="accent5">
                      <a:shade val="5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Sheet1!$B$18:$F$18</c15:sqref>
                        </c15:formulaRef>
                      </c:ext>
                    </c:extLst>
                    <c:numCache>
                      <c:formatCode>General</c:formatCode>
                      <c:ptCount val="5"/>
                      <c:pt idx="0">
                        <c:v>2.2097723560000002</c:v>
                      </c:pt>
                      <c:pt idx="1">
                        <c:v>0.80402716399999996</c:v>
                      </c:pt>
                      <c:pt idx="2">
                        <c:v>6.5872367230000002</c:v>
                      </c:pt>
                      <c:pt idx="3">
                        <c:v>3.1030889799999999</c:v>
                      </c:pt>
                      <c:pt idx="4">
                        <c:v>2.8315723510000002</c:v>
                      </c:pt>
                    </c:numCache>
                  </c:numRef>
                </c:val>
              </c15:ser>
            </c15:filteredBarSeries>
            <c15:filteredBarSeries>
              <c15:ser>
                <c:idx val="8"/>
                <c:order val="17"/>
                <c:tx>
                  <c:strRef>
                    <c:extLst xmlns:c15="http://schemas.microsoft.com/office/drawing/2012/chart">
                      <c:ext xmlns:c15="http://schemas.microsoft.com/office/drawing/2012/chart" uri="{02D57815-91ED-43cb-92C2-25804820EDAC}">
                        <c15:formulaRef>
                          <c15:sqref>Sheet1!$A$19</c15:sqref>
                        </c15:formulaRef>
                      </c:ext>
                    </c:extLst>
                    <c:strCache>
                      <c:ptCount val="1"/>
                      <c:pt idx="0">
                        <c:v>2035</c:v>
                      </c:pt>
                    </c:strCache>
                  </c:strRef>
                </c:tx>
                <c:spPr>
                  <a:solidFill>
                    <a:schemeClr val="accent5">
                      <a:shade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Sheet1!$B$19:$F$19</c15:sqref>
                        </c15:formulaRef>
                      </c:ext>
                    </c:extLst>
                    <c:numCache>
                      <c:formatCode>General</c:formatCode>
                      <c:ptCount val="5"/>
                      <c:pt idx="0">
                        <c:v>2.2001574869999998</c:v>
                      </c:pt>
                      <c:pt idx="1">
                        <c:v>0.79736656699999997</c:v>
                      </c:pt>
                      <c:pt idx="2">
                        <c:v>6.57386845</c:v>
                      </c:pt>
                      <c:pt idx="3">
                        <c:v>3.078626801</c:v>
                      </c:pt>
                      <c:pt idx="4">
                        <c:v>2.8125192829999999</c:v>
                      </c:pt>
                    </c:numCache>
                  </c:numRef>
                </c:val>
              </c15:ser>
            </c15:filteredBarSeries>
            <c15:filteredBarSeries>
              <c15:ser>
                <c:idx val="9"/>
                <c:order val="18"/>
                <c:tx>
                  <c:strRef>
                    <c:extLst xmlns:c15="http://schemas.microsoft.com/office/drawing/2012/chart">
                      <c:ext xmlns:c15="http://schemas.microsoft.com/office/drawing/2012/chart" uri="{02D57815-91ED-43cb-92C2-25804820EDAC}">
                        <c15:formulaRef>
                          <c15:sqref>Sheet1!$A$20</c15:sqref>
                        </c15:formulaRef>
                      </c:ext>
                    </c:extLst>
                    <c:strCache>
                      <c:ptCount val="1"/>
                      <c:pt idx="0">
                        <c:v>2036</c:v>
                      </c:pt>
                    </c:strCache>
                  </c:strRef>
                </c:tx>
                <c:spPr>
                  <a:solidFill>
                    <a:schemeClr val="accent5">
                      <a:shade val="6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Sheet1!$B$20:$F$20</c15:sqref>
                        </c15:formulaRef>
                      </c:ext>
                    </c:extLst>
                    <c:numCache>
                      <c:formatCode>General</c:formatCode>
                      <c:ptCount val="5"/>
                      <c:pt idx="0">
                        <c:v>2.1940589519999998</c:v>
                      </c:pt>
                      <c:pt idx="1">
                        <c:v>0.78949573900000003</c:v>
                      </c:pt>
                      <c:pt idx="2">
                        <c:v>6.5427232860000002</c:v>
                      </c:pt>
                      <c:pt idx="3">
                        <c:v>3.048076601</c:v>
                      </c:pt>
                      <c:pt idx="4">
                        <c:v>2.7904335840000001</c:v>
                      </c:pt>
                    </c:numCache>
                  </c:numRef>
                </c:val>
              </c15:ser>
            </c15:filteredBarSeries>
            <c15:filteredBarSeries>
              <c15:ser>
                <c:idx val="10"/>
                <c:order val="19"/>
                <c:tx>
                  <c:strRef>
                    <c:extLst xmlns:c15="http://schemas.microsoft.com/office/drawing/2012/chart">
                      <c:ext xmlns:c15="http://schemas.microsoft.com/office/drawing/2012/chart" uri="{02D57815-91ED-43cb-92C2-25804820EDAC}">
                        <c15:formulaRef>
                          <c15:sqref>Sheet1!$A$21</c15:sqref>
                        </c15:formulaRef>
                      </c:ext>
                    </c:extLst>
                    <c:strCache>
                      <c:ptCount val="1"/>
                      <c:pt idx="0">
                        <c:v>2037</c:v>
                      </c:pt>
                    </c:strCache>
                  </c:strRef>
                </c:tx>
                <c:spPr>
                  <a:solidFill>
                    <a:schemeClr val="accent5">
                      <a:shade val="6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Sheet1!$B$21:$F$21</c15:sqref>
                        </c15:formulaRef>
                      </c:ext>
                    </c:extLst>
                    <c:numCache>
                      <c:formatCode>General</c:formatCode>
                      <c:ptCount val="5"/>
                      <c:pt idx="0">
                        <c:v>2.1864294129999999</c:v>
                      </c:pt>
                      <c:pt idx="1">
                        <c:v>0.77994570799999996</c:v>
                      </c:pt>
                      <c:pt idx="2">
                        <c:v>6.5613846530000002</c:v>
                      </c:pt>
                      <c:pt idx="3">
                        <c:v>3.0342755330000002</c:v>
                      </c:pt>
                      <c:pt idx="4">
                        <c:v>2.7798381920000002</c:v>
                      </c:pt>
                    </c:numCache>
                  </c:numRef>
                </c:val>
              </c15:ser>
            </c15:filteredBarSeries>
            <c15:filteredBarSeries>
              <c15:ser>
                <c:idx val="11"/>
                <c:order val="20"/>
                <c:tx>
                  <c:strRef>
                    <c:extLst xmlns:c15="http://schemas.microsoft.com/office/drawing/2012/chart">
                      <c:ext xmlns:c15="http://schemas.microsoft.com/office/drawing/2012/chart" uri="{02D57815-91ED-43cb-92C2-25804820EDAC}">
                        <c15:formulaRef>
                          <c15:sqref>Sheet1!$A$22</c15:sqref>
                        </c15:formulaRef>
                      </c:ext>
                    </c:extLst>
                    <c:strCache>
                      <c:ptCount val="1"/>
                      <c:pt idx="0">
                        <c:v>2038</c:v>
                      </c:pt>
                    </c:strCache>
                  </c:strRef>
                </c:tx>
                <c:spPr>
                  <a:solidFill>
                    <a:schemeClr val="accent5">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Sheet1!$B$22:$F$22</c15:sqref>
                        </c15:formulaRef>
                      </c:ext>
                    </c:extLst>
                    <c:numCache>
                      <c:formatCode>General</c:formatCode>
                      <c:ptCount val="5"/>
                      <c:pt idx="0">
                        <c:v>2.1819065430000002</c:v>
                      </c:pt>
                      <c:pt idx="1">
                        <c:v>0.77183310999999999</c:v>
                      </c:pt>
                      <c:pt idx="2">
                        <c:v>6.5524229140000001</c:v>
                      </c:pt>
                      <c:pt idx="3">
                        <c:v>3.0128332480000002</c:v>
                      </c:pt>
                      <c:pt idx="4">
                        <c:v>2.7645967439999999</c:v>
                      </c:pt>
                    </c:numCache>
                  </c:numRef>
                </c:val>
              </c15:ser>
            </c15:filteredBarSeries>
            <c15:filteredBarSeries>
              <c15:ser>
                <c:idx val="12"/>
                <c:order val="21"/>
                <c:tx>
                  <c:strRef>
                    <c:extLst xmlns:c15="http://schemas.microsoft.com/office/drawing/2012/chart">
                      <c:ext xmlns:c15="http://schemas.microsoft.com/office/drawing/2012/chart" uri="{02D57815-91ED-43cb-92C2-25804820EDAC}">
                        <c15:formulaRef>
                          <c15:sqref>Sheet1!$A$23</c15:sqref>
                        </c15:formulaRef>
                      </c:ext>
                    </c:extLst>
                    <c:strCache>
                      <c:ptCount val="1"/>
                      <c:pt idx="0">
                        <c:v>2039</c:v>
                      </c:pt>
                    </c:strCache>
                  </c:strRef>
                </c:tx>
                <c:spPr>
                  <a:solidFill>
                    <a:schemeClr val="accent5">
                      <a:shade val="7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Sheet1!$B$23:$F$23</c15:sqref>
                        </c15:formulaRef>
                      </c:ext>
                    </c:extLst>
                    <c:numCache>
                      <c:formatCode>General</c:formatCode>
                      <c:ptCount val="5"/>
                      <c:pt idx="0">
                        <c:v>2.1783809029999999</c:v>
                      </c:pt>
                      <c:pt idx="1">
                        <c:v>0.76364293699999997</c:v>
                      </c:pt>
                      <c:pt idx="2">
                        <c:v>6.5440043489999997</c:v>
                      </c:pt>
                      <c:pt idx="3">
                        <c:v>2.9921151500000001</c:v>
                      </c:pt>
                      <c:pt idx="4">
                        <c:v>2.750245053</c:v>
                      </c:pt>
                    </c:numCache>
                  </c:numRef>
                </c:val>
              </c15:ser>
            </c15:filteredBarSeries>
            <c15:filteredBarSeries>
              <c15:ser>
                <c:idx val="13"/>
                <c:order val="22"/>
                <c:tx>
                  <c:strRef>
                    <c:extLst xmlns:c15="http://schemas.microsoft.com/office/drawing/2012/chart">
                      <c:ext xmlns:c15="http://schemas.microsoft.com/office/drawing/2012/chart" uri="{02D57815-91ED-43cb-92C2-25804820EDAC}">
                        <c15:formulaRef>
                          <c15:sqref>Sheet1!$A$24</c15:sqref>
                        </c15:formulaRef>
                      </c:ext>
                    </c:extLst>
                    <c:strCache>
                      <c:ptCount val="1"/>
                      <c:pt idx="0">
                        <c:v>2040</c:v>
                      </c:pt>
                    </c:strCache>
                  </c:strRef>
                </c:tx>
                <c:spPr>
                  <a:solidFill>
                    <a:schemeClr val="accent5">
                      <a:shade val="7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Sheet1!$B$24:$F$24</c15:sqref>
                        </c15:formulaRef>
                      </c:ext>
                    </c:extLst>
                    <c:numCache>
                      <c:formatCode>General</c:formatCode>
                      <c:ptCount val="5"/>
                      <c:pt idx="0">
                        <c:v>2.1803276380000001</c:v>
                      </c:pt>
                      <c:pt idx="1">
                        <c:v>0.75707498699999998</c:v>
                      </c:pt>
                      <c:pt idx="2">
                        <c:v>6.525281208</c:v>
                      </c:pt>
                      <c:pt idx="3">
                        <c:v>2.9674999720000002</c:v>
                      </c:pt>
                      <c:pt idx="4">
                        <c:v>2.7342351370000002</c:v>
                      </c:pt>
                    </c:numCache>
                  </c:numRef>
                </c:val>
              </c15:ser>
            </c15:filteredBarSeries>
            <c15:filteredBarSeries>
              <c15:ser>
                <c:idx val="14"/>
                <c:order val="23"/>
                <c:tx>
                  <c:strRef>
                    <c:extLst xmlns:c15="http://schemas.microsoft.com/office/drawing/2012/chart">
                      <c:ext xmlns:c15="http://schemas.microsoft.com/office/drawing/2012/chart" uri="{02D57815-91ED-43cb-92C2-25804820EDAC}">
                        <c15:formulaRef>
                          <c15:sqref>Sheet1!$A$25</c15:sqref>
                        </c15:formulaRef>
                      </c:ext>
                    </c:extLst>
                    <c:strCache>
                      <c:ptCount val="1"/>
                      <c:pt idx="0">
                        <c:v>2041</c:v>
                      </c:pt>
                    </c:strCache>
                  </c:strRef>
                </c:tx>
                <c:spPr>
                  <a:solidFill>
                    <a:schemeClr val="accent5">
                      <a:shade val="81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Sheet1!$B$25:$F$25</c15:sqref>
                        </c15:formulaRef>
                      </c:ext>
                    </c:extLst>
                    <c:numCache>
                      <c:formatCode>General</c:formatCode>
                      <c:ptCount val="5"/>
                      <c:pt idx="0">
                        <c:v>2.171084472</c:v>
                      </c:pt>
                      <c:pt idx="1">
                        <c:v>0.75118669100000002</c:v>
                      </c:pt>
                      <c:pt idx="2">
                        <c:v>6.5200831109999999</c:v>
                      </c:pt>
                      <c:pt idx="3">
                        <c:v>2.9477962099999999</c:v>
                      </c:pt>
                      <c:pt idx="4">
                        <c:v>2.7183851840000002</c:v>
                      </c:pt>
                    </c:numCache>
                  </c:numRef>
                </c:val>
              </c15:ser>
            </c15:filteredBarSeries>
            <c15:filteredBarSeries>
              <c15:ser>
                <c:idx val="15"/>
                <c:order val="24"/>
                <c:tx>
                  <c:strRef>
                    <c:extLst xmlns:c15="http://schemas.microsoft.com/office/drawing/2012/chart">
                      <c:ext xmlns:c15="http://schemas.microsoft.com/office/drawing/2012/chart" uri="{02D57815-91ED-43cb-92C2-25804820EDAC}">
                        <c15:formulaRef>
                          <c15:sqref>Sheet1!$A$26</c15:sqref>
                        </c15:formulaRef>
                      </c:ext>
                    </c:extLst>
                    <c:strCache>
                      <c:ptCount val="1"/>
                      <c:pt idx="0">
                        <c:v>2042</c:v>
                      </c:pt>
                    </c:strCache>
                  </c:strRef>
                </c:tx>
                <c:spPr>
                  <a:solidFill>
                    <a:schemeClr val="accent5">
                      <a:shade val="8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Sheet1!$B$26:$F$26</c15:sqref>
                        </c15:formulaRef>
                      </c:ext>
                    </c:extLst>
                    <c:numCache>
                      <c:formatCode>General</c:formatCode>
                      <c:ptCount val="5"/>
                      <c:pt idx="0">
                        <c:v>2.1646760349999998</c:v>
                      </c:pt>
                      <c:pt idx="1">
                        <c:v>0.74465247899999998</c:v>
                      </c:pt>
                      <c:pt idx="2">
                        <c:v>6.5148071769999998</c:v>
                      </c:pt>
                      <c:pt idx="3">
                        <c:v>2.930624683</c:v>
                      </c:pt>
                      <c:pt idx="4">
                        <c:v>2.7052469270000001</c:v>
                      </c:pt>
                    </c:numCache>
                  </c:numRef>
                </c:val>
              </c15:ser>
            </c15:filteredBarSeries>
            <c15:filteredBarSeries>
              <c15:ser>
                <c:idx val="16"/>
                <c:order val="25"/>
                <c:tx>
                  <c:strRef>
                    <c:extLst xmlns:c15="http://schemas.microsoft.com/office/drawing/2012/chart">
                      <c:ext xmlns:c15="http://schemas.microsoft.com/office/drawing/2012/chart" uri="{02D57815-91ED-43cb-92C2-25804820EDAC}">
                        <c15:formulaRef>
                          <c15:sqref>Sheet1!$A$27</c15:sqref>
                        </c15:formulaRef>
                      </c:ext>
                    </c:extLst>
                    <c:strCache>
                      <c:ptCount val="1"/>
                      <c:pt idx="0">
                        <c:v>2043</c:v>
                      </c:pt>
                    </c:strCache>
                  </c:strRef>
                </c:tx>
                <c:spPr>
                  <a:solidFill>
                    <a:schemeClr val="accent5">
                      <a:shade val="88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Sheet1!$B$27:$F$27</c15:sqref>
                        </c15:formulaRef>
                      </c:ext>
                    </c:extLst>
                    <c:numCache>
                      <c:formatCode>General</c:formatCode>
                      <c:ptCount val="5"/>
                      <c:pt idx="0">
                        <c:v>2.1567489329999998</c:v>
                      </c:pt>
                      <c:pt idx="1">
                        <c:v>0.73889661600000001</c:v>
                      </c:pt>
                      <c:pt idx="2">
                        <c:v>6.5013207849999999</c:v>
                      </c:pt>
                      <c:pt idx="3">
                        <c:v>2.909411516</c:v>
                      </c:pt>
                      <c:pt idx="4">
                        <c:v>2.688662978</c:v>
                      </c:pt>
                    </c:numCache>
                  </c:numRef>
                </c:val>
              </c15:ser>
            </c15:filteredBarSeries>
            <c15:filteredBarSeries>
              <c15:ser>
                <c:idx val="17"/>
                <c:order val="26"/>
                <c:tx>
                  <c:strRef>
                    <c:extLst xmlns:c15="http://schemas.microsoft.com/office/drawing/2012/chart">
                      <c:ext xmlns:c15="http://schemas.microsoft.com/office/drawing/2012/chart" uri="{02D57815-91ED-43cb-92C2-25804820EDAC}">
                        <c15:formulaRef>
                          <c15:sqref>Sheet1!$A$28</c15:sqref>
                        </c15:formulaRef>
                      </c:ext>
                    </c:extLst>
                    <c:strCache>
                      <c:ptCount val="1"/>
                      <c:pt idx="0">
                        <c:v>2044</c:v>
                      </c:pt>
                    </c:strCache>
                  </c:strRef>
                </c:tx>
                <c:spPr>
                  <a:solidFill>
                    <a:schemeClr val="accent5">
                      <a:shade val="91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Sheet1!$B$28:$F$28</c15:sqref>
                        </c15:formulaRef>
                      </c:ext>
                    </c:extLst>
                    <c:numCache>
                      <c:formatCode>General</c:formatCode>
                      <c:ptCount val="5"/>
                      <c:pt idx="0">
                        <c:v>2.147761552</c:v>
                      </c:pt>
                      <c:pt idx="1">
                        <c:v>0.73473978699999998</c:v>
                      </c:pt>
                      <c:pt idx="2">
                        <c:v>6.4929360540000003</c:v>
                      </c:pt>
                      <c:pt idx="3">
                        <c:v>2.8921156880000001</c:v>
                      </c:pt>
                      <c:pt idx="4">
                        <c:v>2.674492978</c:v>
                      </c:pt>
                    </c:numCache>
                  </c:numRef>
                </c:val>
              </c15:ser>
            </c15:filteredBarSeries>
            <c15:filteredBarSeries>
              <c15:ser>
                <c:idx val="18"/>
                <c:order val="27"/>
                <c:tx>
                  <c:strRef>
                    <c:extLst xmlns:c15="http://schemas.microsoft.com/office/drawing/2012/chart">
                      <c:ext xmlns:c15="http://schemas.microsoft.com/office/drawing/2012/chart" uri="{02D57815-91ED-43cb-92C2-25804820EDAC}">
                        <c15:formulaRef>
                          <c15:sqref>Sheet1!$A$29</c15:sqref>
                        </c15:formulaRef>
                      </c:ext>
                    </c:extLst>
                    <c:strCache>
                      <c:ptCount val="1"/>
                      <c:pt idx="0">
                        <c:v>2045</c:v>
                      </c:pt>
                    </c:strCache>
                  </c:strRef>
                </c:tx>
                <c:spPr>
                  <a:solidFill>
                    <a:schemeClr val="accent5">
                      <a:shade val="9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Sheet1!$B$29:$F$29</c15:sqref>
                        </c15:formulaRef>
                      </c:ext>
                    </c:extLst>
                    <c:numCache>
                      <c:formatCode>General</c:formatCode>
                      <c:ptCount val="5"/>
                      <c:pt idx="0">
                        <c:v>2.1363688999999999</c:v>
                      </c:pt>
                      <c:pt idx="1">
                        <c:v>0.73132594900000003</c:v>
                      </c:pt>
                      <c:pt idx="2">
                        <c:v>6.4924491719999997</c:v>
                      </c:pt>
                      <c:pt idx="3">
                        <c:v>2.8794198990000002</c:v>
                      </c:pt>
                      <c:pt idx="4">
                        <c:v>2.6627125399999998</c:v>
                      </c:pt>
                    </c:numCache>
                  </c:numRef>
                </c:val>
              </c15:ser>
            </c15:filteredBarSeries>
            <c15:filteredBarSeries>
              <c15:ser>
                <c:idx val="19"/>
                <c:order val="28"/>
                <c:tx>
                  <c:strRef>
                    <c:extLst xmlns:c15="http://schemas.microsoft.com/office/drawing/2012/chart">
                      <c:ext xmlns:c15="http://schemas.microsoft.com/office/drawing/2012/chart" uri="{02D57815-91ED-43cb-92C2-25804820EDAC}">
                        <c15:formulaRef>
                          <c15:sqref>Sheet1!$A$30</c15:sqref>
                        </c15:formulaRef>
                      </c:ext>
                    </c:extLst>
                    <c:strCache>
                      <c:ptCount val="1"/>
                      <c:pt idx="0">
                        <c:v>2046</c:v>
                      </c:pt>
                    </c:strCache>
                  </c:strRef>
                </c:tx>
                <c:spPr>
                  <a:solidFill>
                    <a:schemeClr val="accent5">
                      <a:shade val="98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Sheet1!$B$30:$F$30</c15:sqref>
                        </c15:formulaRef>
                      </c:ext>
                    </c:extLst>
                    <c:numCache>
                      <c:formatCode>General</c:formatCode>
                      <c:ptCount val="5"/>
                      <c:pt idx="0">
                        <c:v>2.128143546</c:v>
                      </c:pt>
                      <c:pt idx="1">
                        <c:v>0.72811130599999996</c:v>
                      </c:pt>
                      <c:pt idx="2">
                        <c:v>6.4752425259999997</c:v>
                      </c:pt>
                      <c:pt idx="3">
                        <c:v>2.862246394</c:v>
                      </c:pt>
                      <c:pt idx="4">
                        <c:v>2.6487128389999999</c:v>
                      </c:pt>
                    </c:numCache>
                  </c:numRef>
                </c:val>
              </c15:ser>
            </c15:filteredBarSeries>
            <c15:filteredBarSeries>
              <c15:ser>
                <c:idx val="20"/>
                <c:order val="29"/>
                <c:tx>
                  <c:strRef>
                    <c:extLst xmlns:c15="http://schemas.microsoft.com/office/drawing/2012/chart">
                      <c:ext xmlns:c15="http://schemas.microsoft.com/office/drawing/2012/chart" uri="{02D57815-91ED-43cb-92C2-25804820EDAC}">
                        <c15:formulaRef>
                          <c15:sqref>Sheet1!$A$31</c15:sqref>
                        </c15:formulaRef>
                      </c:ext>
                    </c:extLst>
                    <c:strCache>
                      <c:ptCount val="1"/>
                      <c:pt idx="0">
                        <c:v>2047</c:v>
                      </c:pt>
                    </c:strCache>
                  </c:strRef>
                </c:tx>
                <c:spPr>
                  <a:solidFill>
                    <a:schemeClr val="accent5">
                      <a:tint val="99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Sheet1!$B$31:$F$31</c15:sqref>
                        </c15:formulaRef>
                      </c:ext>
                    </c:extLst>
                    <c:numCache>
                      <c:formatCode>General</c:formatCode>
                      <c:ptCount val="5"/>
                      <c:pt idx="0">
                        <c:v>2.1204070480000001</c:v>
                      </c:pt>
                      <c:pt idx="1">
                        <c:v>0.72426115099999999</c:v>
                      </c:pt>
                      <c:pt idx="2">
                        <c:v>6.4798259470000001</c:v>
                      </c:pt>
                      <c:pt idx="3">
                        <c:v>2.8520604060000001</c:v>
                      </c:pt>
                      <c:pt idx="4">
                        <c:v>2.6398575709999998</c:v>
                      </c:pt>
                    </c:numCache>
                  </c:numRef>
                </c:val>
              </c15:ser>
            </c15:filteredBarSeries>
            <c15:filteredBarSeries>
              <c15:ser>
                <c:idx val="21"/>
                <c:order val="30"/>
                <c:tx>
                  <c:strRef>
                    <c:extLst xmlns:c15="http://schemas.microsoft.com/office/drawing/2012/chart">
                      <c:ext xmlns:c15="http://schemas.microsoft.com/office/drawing/2012/chart" uri="{02D57815-91ED-43cb-92C2-25804820EDAC}">
                        <c15:formulaRef>
                          <c15:sqref>Sheet1!$A$32</c15:sqref>
                        </c15:formulaRef>
                      </c:ext>
                    </c:extLst>
                    <c:strCache>
                      <c:ptCount val="1"/>
                      <c:pt idx="0">
                        <c:v>2048</c:v>
                      </c:pt>
                    </c:strCache>
                  </c:strRef>
                </c:tx>
                <c:spPr>
                  <a:solidFill>
                    <a:schemeClr val="accent5">
                      <a:tint val="9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Sheet1!$B$32:$F$32</c15:sqref>
                        </c15:formulaRef>
                      </c:ext>
                    </c:extLst>
                    <c:numCache>
                      <c:formatCode>General</c:formatCode>
                      <c:ptCount val="5"/>
                      <c:pt idx="0">
                        <c:v>2.1144213540000001</c:v>
                      </c:pt>
                      <c:pt idx="1">
                        <c:v>0.72033231499999995</c:v>
                      </c:pt>
                      <c:pt idx="2">
                        <c:v>6.4790661380000003</c:v>
                      </c:pt>
                      <c:pt idx="3">
                        <c:v>2.8411496789999999</c:v>
                      </c:pt>
                      <c:pt idx="4">
                        <c:v>2.6309454749999999</c:v>
                      </c:pt>
                    </c:numCache>
                  </c:numRef>
                </c:val>
              </c15:ser>
            </c15:filteredBarSeries>
            <c15:filteredBarSeries>
              <c15:ser>
                <c:idx val="22"/>
                <c:order val="31"/>
                <c:tx>
                  <c:strRef>
                    <c:extLst xmlns:c15="http://schemas.microsoft.com/office/drawing/2012/chart">
                      <c:ext xmlns:c15="http://schemas.microsoft.com/office/drawing/2012/chart" uri="{02D57815-91ED-43cb-92C2-25804820EDAC}">
                        <c15:formulaRef>
                          <c15:sqref>Sheet1!$A$33</c15:sqref>
                        </c15:formulaRef>
                      </c:ext>
                    </c:extLst>
                    <c:strCache>
                      <c:ptCount val="1"/>
                      <c:pt idx="0">
                        <c:v>2049</c:v>
                      </c:pt>
                    </c:strCache>
                  </c:strRef>
                </c:tx>
                <c:spPr>
                  <a:solidFill>
                    <a:schemeClr val="accent5">
                      <a:tint val="92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Sheet1!$B$33:$F$33</c15:sqref>
                        </c15:formulaRef>
                      </c:ext>
                    </c:extLst>
                    <c:numCache>
                      <c:formatCode>General</c:formatCode>
                      <c:ptCount val="5"/>
                      <c:pt idx="0">
                        <c:v>2.1073228190000002</c:v>
                      </c:pt>
                      <c:pt idx="1">
                        <c:v>0.71609749</c:v>
                      </c:pt>
                      <c:pt idx="2">
                        <c:v>6.4729413889999998</c:v>
                      </c:pt>
                      <c:pt idx="3">
                        <c:v>2.8287161420000002</c:v>
                      </c:pt>
                      <c:pt idx="4">
                        <c:v>2.6206681039999999</c:v>
                      </c:pt>
                    </c:numCache>
                  </c:numRef>
                </c:val>
              </c15:ser>
            </c15:filteredBarSeries>
          </c:ext>
        </c:extLst>
      </c:barChart>
      <c:catAx>
        <c:axId val="233692560"/>
        <c:scaling>
          <c:orientation val="minMax"/>
        </c:scaling>
        <c:delete val="1"/>
        <c:axPos val="l"/>
        <c:numFmt formatCode="General" sourceLinked="1"/>
        <c:majorTickMark val="none"/>
        <c:minorTickMark val="none"/>
        <c:tickLblPos val="low"/>
        <c:crossAx val="233687664"/>
        <c:crosses val="autoZero"/>
        <c:auto val="0"/>
        <c:lblAlgn val="ctr"/>
        <c:lblOffset val="100"/>
        <c:noMultiLvlLbl val="0"/>
      </c:catAx>
      <c:valAx>
        <c:axId val="233687664"/>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2560"/>
        <c:crosses val="autoZero"/>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Sheet1!$F$1</c:f>
              <c:strCache>
                <c:ptCount val="1"/>
                <c:pt idx="0">
                  <c:v>natural gas - excludes feedstocks - refining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extLst/>
            </c:numRef>
          </c:cat>
          <c:val>
            <c:numRef>
              <c:f>Sheet1!$F$2:$F$33</c:f>
              <c:numCache>
                <c:formatCode>General</c:formatCode>
                <c:ptCount val="2"/>
                <c:pt idx="0">
                  <c:v>1306.7799070000001</c:v>
                </c:pt>
                <c:pt idx="1">
                  <c:v>1457.5859379999999</c:v>
                </c:pt>
              </c:numCache>
              <c:extLst/>
            </c:numRef>
          </c:val>
          <c:extLst/>
        </c:ser>
        <c:ser>
          <c:idx val="3"/>
          <c:order val="1"/>
          <c:tx>
            <c:strRef>
              <c:f>Sheet1!$B$1</c:f>
              <c:strCache>
                <c:ptCount val="1"/>
                <c:pt idx="0">
                  <c:v>residual fuel oil - refining industry</c:v>
                </c:pt>
              </c:strCache>
            </c:strRef>
          </c:tx>
          <c:spPr>
            <a:solidFill>
              <a:srgbClr val="000000"/>
            </a:solidFill>
            <a:ln>
              <a:noFill/>
            </a:ln>
          </c:spPr>
          <c:invertIfNegative val="0"/>
          <c:dPt>
            <c:idx val="0"/>
            <c:invertIfNegative val="0"/>
            <c:bubble3D val="0"/>
          </c:dPt>
          <c:cat>
            <c:numRef>
              <c:f>Sheet1!$A$2:$A$33</c:f>
              <c:numCache>
                <c:formatCode>General</c:formatCode>
                <c:ptCount val="2"/>
                <c:pt idx="0">
                  <c:v>2019</c:v>
                </c:pt>
                <c:pt idx="1">
                  <c:v>2050</c:v>
                </c:pt>
              </c:numCache>
              <c:extLst/>
            </c:numRef>
          </c:cat>
          <c:val>
            <c:numRef>
              <c:f>Sheet1!$B$2:$B$33</c:f>
              <c:numCache>
                <c:formatCode>General</c:formatCode>
                <c:ptCount val="2"/>
                <c:pt idx="0">
                  <c:v>1.6160000000000001</c:v>
                </c:pt>
                <c:pt idx="1">
                  <c:v>0</c:v>
                </c:pt>
              </c:numCache>
              <c:extLst/>
            </c:numRef>
          </c:val>
          <c:extLst/>
        </c:ser>
        <c:ser>
          <c:idx val="2"/>
          <c:order val="2"/>
          <c:tx>
            <c:strRef>
              <c:f>Sheet1!$C$1</c:f>
              <c:strCache>
                <c:ptCount val="1"/>
                <c:pt idx="0">
                  <c:v>distillate fuel oil - refining industry</c:v>
                </c:pt>
              </c:strCache>
            </c:strRef>
          </c:tx>
          <c:spPr>
            <a:solidFill>
              <a:srgbClr val="000000"/>
            </a:solidFill>
            <a:ln>
              <a:noFill/>
            </a:ln>
          </c:spPr>
          <c:invertIfNegative val="0"/>
          <c:cat>
            <c:numRef>
              <c:f>Sheet1!$A$2:$A$33</c:f>
              <c:numCache>
                <c:formatCode>General</c:formatCode>
                <c:ptCount val="2"/>
                <c:pt idx="0">
                  <c:v>2019</c:v>
                </c:pt>
                <c:pt idx="1">
                  <c:v>2050</c:v>
                </c:pt>
              </c:numCache>
              <c:extLst/>
            </c:numRef>
          </c:cat>
          <c:val>
            <c:numRef>
              <c:f>Sheet1!$C$2:$C$33</c:f>
              <c:numCache>
                <c:formatCode>General</c:formatCode>
                <c:ptCount val="2"/>
                <c:pt idx="0">
                  <c:v>2.5590000000000002</c:v>
                </c:pt>
                <c:pt idx="1">
                  <c:v>0</c:v>
                </c:pt>
              </c:numCache>
              <c:extLst/>
            </c:numRef>
          </c:val>
          <c:extLst/>
        </c:ser>
        <c:ser>
          <c:idx val="4"/>
          <c:order val="3"/>
          <c:tx>
            <c:strRef>
              <c:f>Sheet1!$D$1</c:f>
              <c:strCache>
                <c:ptCount val="1"/>
                <c:pt idx="0">
                  <c:v>propane - refining industry</c:v>
                </c:pt>
              </c:strCache>
            </c:strRef>
          </c:tx>
          <c:spPr>
            <a:solidFill>
              <a:srgbClr val="675005"/>
            </a:solidFill>
            <a:ln>
              <a:noFill/>
            </a:ln>
          </c:spPr>
          <c:invertIfNegative val="0"/>
          <c:cat>
            <c:numRef>
              <c:f>Sheet1!$A$2:$A$33</c:f>
              <c:numCache>
                <c:formatCode>General</c:formatCode>
                <c:ptCount val="2"/>
                <c:pt idx="0">
                  <c:v>2019</c:v>
                </c:pt>
                <c:pt idx="1">
                  <c:v>2050</c:v>
                </c:pt>
              </c:numCache>
              <c:extLst/>
            </c:numRef>
          </c:cat>
          <c:val>
            <c:numRef>
              <c:f>Sheet1!$D$2:$D$33</c:f>
              <c:numCache>
                <c:formatCode>General</c:formatCode>
                <c:ptCount val="2"/>
                <c:pt idx="0">
                  <c:v>8.4529999999999994</c:v>
                </c:pt>
                <c:pt idx="1">
                  <c:v>0</c:v>
                </c:pt>
              </c:numCache>
              <c:extLst/>
            </c:numRef>
          </c:val>
          <c:extLst/>
        </c:ser>
        <c:ser>
          <c:idx val="0"/>
          <c:order val="4"/>
          <c:tx>
            <c:strRef>
              <c:f>Sheet1!$E$1</c:f>
              <c:strCache>
                <c:ptCount val="1"/>
                <c:pt idx="0">
                  <c:v>petroleum - refining (includes still gas)</c:v>
                </c:pt>
              </c:strCache>
            </c:strRef>
          </c:tx>
          <c:spPr>
            <a:solidFill>
              <a:srgbClr val="BD732A"/>
            </a:solidFill>
            <a:ln>
              <a:noFill/>
            </a:ln>
          </c:spPr>
          <c:invertIfNegative val="0"/>
          <c:dPt>
            <c:idx val="1"/>
            <c:invertIfNegative val="0"/>
            <c:bubble3D val="0"/>
            <c:spPr>
              <a:solidFill>
                <a:srgbClr val="BD732A">
                  <a:lumMod val="40000"/>
                  <a:lumOff val="60000"/>
                </a:srgbClr>
              </a:solidFill>
              <a:ln>
                <a:noFill/>
              </a:ln>
            </c:spPr>
          </c:dPt>
          <c:cat>
            <c:numRef>
              <c:f>Sheet1!$A$2:$A$33</c:f>
              <c:numCache>
                <c:formatCode>General</c:formatCode>
                <c:ptCount val="2"/>
                <c:pt idx="0">
                  <c:v>2019</c:v>
                </c:pt>
                <c:pt idx="1">
                  <c:v>2050</c:v>
                </c:pt>
              </c:numCache>
              <c:extLst/>
            </c:numRef>
          </c:cat>
          <c:val>
            <c:numRef>
              <c:f>Sheet1!$E$2:$E$33</c:f>
              <c:numCache>
                <c:formatCode>General</c:formatCode>
                <c:ptCount val="2"/>
                <c:pt idx="0">
                  <c:v>2031.19289</c:v>
                </c:pt>
                <c:pt idx="1">
                  <c:v>2077.3601779999995</c:v>
                </c:pt>
              </c:numCache>
            </c:numRef>
          </c:val>
          <c:extLst/>
        </c:ser>
        <c:ser>
          <c:idx val="5"/>
          <c:order val="5"/>
          <c:tx>
            <c:strRef>
              <c:f>Sheet1!$G$1</c:f>
              <c:strCache>
                <c:ptCount val="1"/>
                <c:pt idx="0">
                  <c:v>coal - refining industry</c:v>
                </c:pt>
              </c:strCache>
            </c:strRef>
          </c:tx>
          <c:spPr>
            <a:solidFill>
              <a:srgbClr val="A6A6A6"/>
            </a:solidFill>
            <a:ln>
              <a:noFill/>
            </a:ln>
          </c:spPr>
          <c:invertIfNegative val="0"/>
          <c:dPt>
            <c:idx val="0"/>
            <c:invertIfNegative val="0"/>
            <c:bubble3D val="0"/>
          </c:dPt>
          <c:dPt>
            <c:idx val="1"/>
            <c:invertIfNegative val="0"/>
            <c:bubble3D val="0"/>
            <c:spPr>
              <a:solidFill>
                <a:srgbClr val="FFFFFF">
                  <a:lumMod val="85000"/>
                </a:srgbClr>
              </a:solidFill>
              <a:ln>
                <a:noFill/>
              </a:ln>
            </c:spPr>
          </c:dPt>
          <c:cat>
            <c:numRef>
              <c:f>Sheet1!$A$2:$A$33</c:f>
              <c:numCache>
                <c:formatCode>General</c:formatCode>
                <c:ptCount val="2"/>
                <c:pt idx="0">
                  <c:v>2019</c:v>
                </c:pt>
                <c:pt idx="1">
                  <c:v>2050</c:v>
                </c:pt>
              </c:numCache>
              <c:extLst/>
            </c:numRef>
          </c:cat>
          <c:val>
            <c:numRef>
              <c:f>Sheet1!$G$2:$G$33</c:f>
              <c:numCache>
                <c:formatCode>General</c:formatCode>
                <c:ptCount val="2"/>
                <c:pt idx="0">
                  <c:v>24</c:v>
                </c:pt>
                <c:pt idx="1">
                  <c:v>32.598557</c:v>
                </c:pt>
              </c:numCache>
              <c:extLst/>
            </c:numRef>
          </c:val>
          <c:extLst/>
        </c:ser>
        <c:ser>
          <c:idx val="6"/>
          <c:order val="6"/>
          <c:tx>
            <c:strRef>
              <c:f>Sheet1!$H$1</c:f>
              <c:strCache>
                <c:ptCount val="1"/>
                <c:pt idx="0">
                  <c:v>renewables - refining industry</c:v>
                </c:pt>
              </c:strCache>
            </c:strRef>
          </c:tx>
          <c:spPr>
            <a:solidFill>
              <a:srgbClr val="5D9732"/>
            </a:solidFill>
            <a:ln>
              <a:noFill/>
            </a:ln>
          </c:spPr>
          <c:invertIfNegative val="0"/>
          <c:dPt>
            <c:idx val="1"/>
            <c:invertIfNegative val="0"/>
            <c:bubble3D val="0"/>
            <c:spPr>
              <a:solidFill>
                <a:srgbClr val="5D9732">
                  <a:lumMod val="40000"/>
                  <a:lumOff val="60000"/>
                </a:srgbClr>
              </a:solidFill>
              <a:ln>
                <a:noFill/>
              </a:ln>
            </c:spPr>
          </c:dPt>
          <c:cat>
            <c:numRef>
              <c:f>Sheet1!$A$2:$A$33</c:f>
              <c:numCache>
                <c:formatCode>General</c:formatCode>
                <c:ptCount val="2"/>
                <c:pt idx="0">
                  <c:v>2019</c:v>
                </c:pt>
                <c:pt idx="1">
                  <c:v>2050</c:v>
                </c:pt>
              </c:numCache>
              <c:extLst/>
            </c:numRef>
          </c:cat>
          <c:val>
            <c:numRef>
              <c:f>Sheet1!$H$2:$H$33</c:f>
              <c:numCache>
                <c:formatCode>General</c:formatCode>
                <c:ptCount val="2"/>
                <c:pt idx="0">
                  <c:v>902.35961899999995</c:v>
                </c:pt>
                <c:pt idx="1">
                  <c:v>932.05590800000004</c:v>
                </c:pt>
              </c:numCache>
              <c:extLst/>
            </c:numRef>
          </c:val>
          <c:extLst xmlns:c15="http://schemas.microsoft.com/office/drawing/2012/chart"/>
        </c:ser>
        <c:ser>
          <c:idx val="7"/>
          <c:order val="7"/>
          <c:tx>
            <c:strRef>
              <c:f>Sheet1!$I$1</c:f>
              <c:strCache>
                <c:ptCount val="1"/>
                <c:pt idx="0">
                  <c:v>purchased electricity - refining industry</c:v>
                </c:pt>
              </c:strCache>
            </c:strRef>
          </c:tx>
          <c:spPr>
            <a:solidFill>
              <a:srgbClr val="FFC702"/>
            </a:solidFill>
            <a:ln>
              <a:noFill/>
            </a:ln>
          </c:spPr>
          <c:invertIfNegative val="0"/>
          <c:dPt>
            <c:idx val="0"/>
            <c:invertIfNegative val="0"/>
            <c:bubble3D val="0"/>
          </c:dPt>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extLst/>
            </c:numRef>
          </c:cat>
          <c:val>
            <c:numRef>
              <c:f>Sheet1!$I$2:$I$33</c:f>
              <c:numCache>
                <c:formatCode>General</c:formatCode>
                <c:ptCount val="2"/>
                <c:pt idx="0">
                  <c:v>201.074005</c:v>
                </c:pt>
                <c:pt idx="1">
                  <c:v>227.810059</c:v>
                </c:pt>
              </c:numCache>
              <c:extLst/>
            </c:numRef>
          </c:val>
          <c:extLst/>
        </c:ser>
        <c:dLbls>
          <c:showLegendKey val="0"/>
          <c:showVal val="0"/>
          <c:showCatName val="0"/>
          <c:showSerName val="0"/>
          <c:showPercent val="0"/>
          <c:showBubbleSize val="0"/>
        </c:dLbls>
        <c:gapWidth val="0"/>
        <c:overlap val="100"/>
        <c:axId val="233703440"/>
        <c:axId val="233693104"/>
        <c:extLst/>
      </c:barChart>
      <c:catAx>
        <c:axId val="233703440"/>
        <c:scaling>
          <c:orientation val="maxMin"/>
        </c:scaling>
        <c:delete val="1"/>
        <c:axPos val="l"/>
        <c:numFmt formatCode="General" sourceLinked="1"/>
        <c:majorTickMark val="none"/>
        <c:minorTickMark val="none"/>
        <c:tickLblPos val="nextTo"/>
        <c:crossAx val="233693104"/>
        <c:crosses val="autoZero"/>
        <c:auto val="1"/>
        <c:lblAlgn val="ctr"/>
        <c:lblOffset val="100"/>
        <c:noMultiLvlLbl val="0"/>
      </c:catAx>
      <c:valAx>
        <c:axId val="233693104"/>
        <c:scaling>
          <c:orientation val="minMax"/>
        </c:scaling>
        <c:delete val="0"/>
        <c:axPos val="b"/>
        <c:majorGridlines>
          <c:spPr>
            <a:ln>
              <a:solidFill>
                <a:schemeClr val="bg1">
                  <a:lumMod val="65000"/>
                </a:schemeClr>
              </a:solidFill>
            </a:ln>
          </c:spPr>
        </c:majorGridlines>
        <c:numFmt formatCode="0%" sourceLinked="1"/>
        <c:majorTickMark val="out"/>
        <c:minorTickMark val="none"/>
        <c:tickLblPos val="nextTo"/>
        <c:crossAx val="233703440"/>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Sheet1!$F$1</c:f>
              <c:strCache>
                <c:ptCount val="1"/>
                <c:pt idx="0">
                  <c:v>natural gas- ag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numRef>
          </c:cat>
          <c:val>
            <c:numRef>
              <c:f>Sheet1!$F$2:$F$33</c:f>
              <c:numCache>
                <c:formatCode>General</c:formatCode>
                <c:ptCount val="2"/>
                <c:pt idx="0">
                  <c:v>179.52899199999999</c:v>
                </c:pt>
                <c:pt idx="1">
                  <c:v>218.81883199999999</c:v>
                </c:pt>
              </c:numCache>
            </c:numRef>
          </c:val>
          <c:extLst/>
        </c:ser>
        <c:ser>
          <c:idx val="3"/>
          <c:order val="1"/>
          <c:tx>
            <c:strRef>
              <c:f>Sheet1!$B$1</c:f>
              <c:strCache>
                <c:ptCount val="1"/>
                <c:pt idx="0">
                  <c:v>residual fuel oil - ag industry</c:v>
                </c:pt>
              </c:strCache>
            </c:strRef>
          </c:tx>
          <c:spPr>
            <a:solidFill>
              <a:srgbClr val="000000"/>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Sheet1!$B$2:$B$33</c:f>
              <c:numCache>
                <c:formatCode>General</c:formatCode>
                <c:ptCount val="2"/>
                <c:pt idx="0">
                  <c:v>8.7716000000000002E-2</c:v>
                </c:pt>
                <c:pt idx="1">
                  <c:v>4.2479999999999997E-2</c:v>
                </c:pt>
              </c:numCache>
            </c:numRef>
          </c:val>
          <c:extLst/>
        </c:ser>
        <c:ser>
          <c:idx val="2"/>
          <c:order val="2"/>
          <c:tx>
            <c:strRef>
              <c:f>Sheet1!$C$1</c:f>
              <c:strCache>
                <c:ptCount val="1"/>
                <c:pt idx="0">
                  <c:v>distillate fuel oil - ag industry</c:v>
                </c:pt>
              </c:strCache>
            </c:strRef>
          </c:tx>
          <c:spPr>
            <a:solidFill>
              <a:srgbClr val="000000"/>
            </a:solidFill>
            <a:ln>
              <a:noFill/>
            </a:ln>
          </c:spPr>
          <c:invertIfNegative val="0"/>
          <c:dPt>
            <c:idx val="1"/>
            <c:invertIfNegative val="0"/>
            <c:bubble3D val="0"/>
            <c:spPr>
              <a:solidFill>
                <a:srgbClr val="000000">
                  <a:lumMod val="65000"/>
                  <a:lumOff val="35000"/>
                </a:srgbClr>
              </a:solidFill>
              <a:ln>
                <a:noFill/>
              </a:ln>
            </c:spPr>
          </c:dPt>
          <c:cat>
            <c:numRef>
              <c:f>Sheet1!$A$2:$A$33</c:f>
              <c:numCache>
                <c:formatCode>General</c:formatCode>
                <c:ptCount val="2"/>
                <c:pt idx="0">
                  <c:v>2019</c:v>
                </c:pt>
                <c:pt idx="1">
                  <c:v>2050</c:v>
                </c:pt>
              </c:numCache>
            </c:numRef>
          </c:cat>
          <c:val>
            <c:numRef>
              <c:f>Sheet1!$C$2:$C$33</c:f>
              <c:numCache>
                <c:formatCode>General</c:formatCode>
                <c:ptCount val="2"/>
                <c:pt idx="0">
                  <c:v>394.08728000000002</c:v>
                </c:pt>
                <c:pt idx="1">
                  <c:v>507.764252</c:v>
                </c:pt>
              </c:numCache>
            </c:numRef>
          </c:val>
          <c:extLst/>
        </c:ser>
        <c:ser>
          <c:idx val="4"/>
          <c:order val="3"/>
          <c:tx>
            <c:strRef>
              <c:f>Sheet1!$D$1</c:f>
              <c:strCache>
                <c:ptCount val="1"/>
                <c:pt idx="0">
                  <c:v>propane - ag industry</c:v>
                </c:pt>
              </c:strCache>
            </c:strRef>
          </c:tx>
          <c:spPr>
            <a:solidFill>
              <a:srgbClr val="675005"/>
            </a:solidFill>
            <a:ln>
              <a:noFill/>
            </a:ln>
          </c:spPr>
          <c:invertIfNegative val="0"/>
          <c:dPt>
            <c:idx val="1"/>
            <c:invertIfNegative val="0"/>
            <c:bubble3D val="0"/>
            <c:spPr>
              <a:solidFill>
                <a:srgbClr val="B38B09"/>
              </a:solidFill>
              <a:ln>
                <a:noFill/>
              </a:ln>
            </c:spPr>
          </c:dPt>
          <c:cat>
            <c:numRef>
              <c:f>Sheet1!$A$2:$A$33</c:f>
              <c:numCache>
                <c:formatCode>General</c:formatCode>
                <c:ptCount val="2"/>
                <c:pt idx="0">
                  <c:v>2019</c:v>
                </c:pt>
                <c:pt idx="1">
                  <c:v>2050</c:v>
                </c:pt>
              </c:numCache>
            </c:numRef>
          </c:cat>
          <c:val>
            <c:numRef>
              <c:f>Sheet1!$D$2:$D$33</c:f>
              <c:numCache>
                <c:formatCode>General</c:formatCode>
                <c:ptCount val="2"/>
                <c:pt idx="0">
                  <c:v>85.464843999999999</c:v>
                </c:pt>
                <c:pt idx="1">
                  <c:v>113.504822</c:v>
                </c:pt>
              </c:numCache>
            </c:numRef>
          </c:val>
          <c:extLst/>
        </c:ser>
        <c:ser>
          <c:idx val="0"/>
          <c:order val="4"/>
          <c:tx>
            <c:strRef>
              <c:f>Sheet1!$E$1</c:f>
              <c:strCache>
                <c:ptCount val="1"/>
                <c:pt idx="0">
                  <c:v>petroleum products - ag industry</c:v>
                </c:pt>
              </c:strCache>
            </c:strRef>
          </c:tx>
          <c:spPr>
            <a:solidFill>
              <a:srgbClr val="BD732A"/>
            </a:solidFill>
            <a:ln>
              <a:noFill/>
            </a:ln>
          </c:spPr>
          <c:invertIfNegative val="0"/>
          <c:dPt>
            <c:idx val="1"/>
            <c:invertIfNegative val="0"/>
            <c:bubble3D val="0"/>
            <c:spPr>
              <a:solidFill>
                <a:srgbClr val="BD732A">
                  <a:lumMod val="40000"/>
                  <a:lumOff val="60000"/>
                </a:srgbClr>
              </a:solidFill>
              <a:ln>
                <a:noFill/>
              </a:ln>
            </c:spPr>
          </c:dPt>
          <c:cat>
            <c:numRef>
              <c:f>Sheet1!$A$2:$A$33</c:f>
              <c:numCache>
                <c:formatCode>General</c:formatCode>
                <c:ptCount val="2"/>
                <c:pt idx="0">
                  <c:v>2019</c:v>
                </c:pt>
                <c:pt idx="1">
                  <c:v>2050</c:v>
                </c:pt>
              </c:numCache>
            </c:numRef>
          </c:cat>
          <c:val>
            <c:numRef>
              <c:f>Sheet1!$E$2:$E$33</c:f>
              <c:numCache>
                <c:formatCode>General</c:formatCode>
                <c:ptCount val="2"/>
                <c:pt idx="0">
                  <c:v>180.23015899999999</c:v>
                </c:pt>
                <c:pt idx="1">
                  <c:v>279.40550200000001</c:v>
                </c:pt>
              </c:numCache>
            </c:numRef>
          </c:val>
          <c:extLst/>
        </c:ser>
        <c:ser>
          <c:idx val="5"/>
          <c:order val="5"/>
          <c:tx>
            <c:strRef>
              <c:f>Sheet1!$G$1</c:f>
              <c:strCache>
                <c:ptCount val="1"/>
                <c:pt idx="0">
                  <c:v>coal - ag industry</c:v>
                </c:pt>
              </c:strCache>
            </c:strRef>
          </c:tx>
          <c:spPr>
            <a:solidFill>
              <a:srgbClr val="A6A6A6">
                <a:alpha val="50000"/>
              </a:srgbClr>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Sheet1!$G$2:$G$33</c:f>
              <c:numCache>
                <c:formatCode>General</c:formatCode>
                <c:ptCount val="2"/>
                <c:pt idx="0">
                  <c:v>0</c:v>
                </c:pt>
                <c:pt idx="1">
                  <c:v>0</c:v>
                </c:pt>
              </c:numCache>
            </c:numRef>
          </c:val>
          <c:extLst/>
        </c:ser>
        <c:ser>
          <c:idx val="6"/>
          <c:order val="6"/>
          <c:tx>
            <c:strRef>
              <c:f>Sheet1!$H$1</c:f>
              <c:strCache>
                <c:ptCount val="1"/>
                <c:pt idx="0">
                  <c:v>renewables- ag industry</c:v>
                </c:pt>
              </c:strCache>
            </c:strRef>
          </c:tx>
          <c:spPr>
            <a:solidFill>
              <a:srgbClr val="5D9732"/>
            </a:solidFill>
            <a:ln>
              <a:noFill/>
            </a:ln>
          </c:spPr>
          <c:invertIfNegative val="0"/>
          <c:dPt>
            <c:idx val="1"/>
            <c:invertIfNegative val="0"/>
            <c:bubble3D val="0"/>
            <c:spPr>
              <a:solidFill>
                <a:srgbClr val="5D9732">
                  <a:lumMod val="40000"/>
                  <a:lumOff val="60000"/>
                </a:srgbClr>
              </a:solidFill>
              <a:ln>
                <a:noFill/>
              </a:ln>
            </c:spPr>
          </c:dPt>
          <c:cat>
            <c:numRef>
              <c:f>Sheet1!$A$2:$A$33</c:f>
              <c:numCache>
                <c:formatCode>General</c:formatCode>
                <c:ptCount val="2"/>
                <c:pt idx="0">
                  <c:v>2019</c:v>
                </c:pt>
                <c:pt idx="1">
                  <c:v>2050</c:v>
                </c:pt>
              </c:numCache>
            </c:numRef>
          </c:cat>
          <c:val>
            <c:numRef>
              <c:f>Sheet1!$H$2:$H$33</c:f>
              <c:numCache>
                <c:formatCode>General</c:formatCode>
                <c:ptCount val="2"/>
                <c:pt idx="0">
                  <c:v>129.319534</c:v>
                </c:pt>
                <c:pt idx="1">
                  <c:v>181.13204999999999</c:v>
                </c:pt>
              </c:numCache>
            </c:numRef>
          </c:val>
          <c:extLst xmlns:c15="http://schemas.microsoft.com/office/drawing/2012/chart"/>
        </c:ser>
        <c:ser>
          <c:idx val="7"/>
          <c:order val="7"/>
          <c:tx>
            <c:strRef>
              <c:f>Sheet1!$I$1</c:f>
              <c:strCache>
                <c:ptCount val="1"/>
                <c:pt idx="0">
                  <c:v>purchased electricity - ag industry</c:v>
                </c:pt>
              </c:strCache>
            </c:strRef>
          </c:tx>
          <c:spPr>
            <a:solidFill>
              <a:srgbClr val="FFC702"/>
            </a:solidFill>
            <a:ln>
              <a:noFill/>
            </a:ln>
          </c:spPr>
          <c:invertIfNegative val="0"/>
          <c:dPt>
            <c:idx val="0"/>
            <c:invertIfNegative val="0"/>
            <c:bubble3D val="0"/>
          </c:dPt>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numRef>
          </c:cat>
          <c:val>
            <c:numRef>
              <c:f>Sheet1!$I$2:$I$33</c:f>
              <c:numCache>
                <c:formatCode>General</c:formatCode>
                <c:ptCount val="2"/>
                <c:pt idx="0">
                  <c:v>256.612976</c:v>
                </c:pt>
                <c:pt idx="1">
                  <c:v>355.71615600000001</c:v>
                </c:pt>
              </c:numCache>
            </c:numRef>
          </c:val>
          <c:extLst/>
        </c:ser>
        <c:dLbls>
          <c:showLegendKey val="0"/>
          <c:showVal val="0"/>
          <c:showCatName val="0"/>
          <c:showSerName val="0"/>
          <c:showPercent val="0"/>
          <c:showBubbleSize val="0"/>
        </c:dLbls>
        <c:gapWidth val="0"/>
        <c:overlap val="100"/>
        <c:axId val="233694736"/>
        <c:axId val="233706704"/>
        <c:extLst/>
      </c:barChart>
      <c:catAx>
        <c:axId val="233694736"/>
        <c:scaling>
          <c:orientation val="maxMin"/>
        </c:scaling>
        <c:delete val="1"/>
        <c:axPos val="l"/>
        <c:numFmt formatCode="General" sourceLinked="1"/>
        <c:majorTickMark val="none"/>
        <c:minorTickMark val="none"/>
        <c:tickLblPos val="nextTo"/>
        <c:crossAx val="233706704"/>
        <c:crosses val="autoZero"/>
        <c:auto val="1"/>
        <c:lblAlgn val="ctr"/>
        <c:lblOffset val="100"/>
        <c:noMultiLvlLbl val="0"/>
      </c:catAx>
      <c:valAx>
        <c:axId val="233706704"/>
        <c:scaling>
          <c:orientation val="minMax"/>
        </c:scaling>
        <c:delete val="1"/>
        <c:axPos val="b"/>
        <c:majorGridlines>
          <c:spPr>
            <a:ln>
              <a:solidFill>
                <a:schemeClr val="bg1">
                  <a:lumMod val="65000"/>
                </a:schemeClr>
              </a:solidFill>
            </a:ln>
          </c:spPr>
        </c:majorGridlines>
        <c:numFmt formatCode="0%" sourceLinked="1"/>
        <c:majorTickMark val="out"/>
        <c:minorTickMark val="none"/>
        <c:tickLblPos val="nextTo"/>
        <c:crossAx val="233694736"/>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Sheet1!$F$1</c:f>
              <c:strCache>
                <c:ptCount val="1"/>
                <c:pt idx="0">
                  <c:v>natural gas - paper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numRef>
          </c:cat>
          <c:val>
            <c:numRef>
              <c:f>Sheet1!$F$2:$F$33</c:f>
              <c:numCache>
                <c:formatCode>General</c:formatCode>
                <c:ptCount val="2"/>
                <c:pt idx="0">
                  <c:v>314.05377199999998</c:v>
                </c:pt>
                <c:pt idx="1">
                  <c:v>319.99084499999998</c:v>
                </c:pt>
              </c:numCache>
            </c:numRef>
          </c:val>
          <c:extLst/>
        </c:ser>
        <c:ser>
          <c:idx val="3"/>
          <c:order val="1"/>
          <c:tx>
            <c:strRef>
              <c:f>Sheet1!$B$1</c:f>
              <c:strCache>
                <c:ptCount val="1"/>
                <c:pt idx="0">
                  <c:v>residual fuel oil - paper industry</c:v>
                </c:pt>
              </c:strCache>
            </c:strRef>
          </c:tx>
          <c:spPr>
            <a:solidFill>
              <a:srgbClr val="000000"/>
            </a:solidFill>
            <a:ln>
              <a:noFill/>
            </a:ln>
          </c:spPr>
          <c:invertIfNegative val="0"/>
          <c:dPt>
            <c:idx val="0"/>
            <c:invertIfNegative val="0"/>
            <c:bubble3D val="0"/>
          </c:dPt>
          <c:dPt>
            <c:idx val="1"/>
            <c:invertIfNegative val="0"/>
            <c:bubble3D val="0"/>
            <c:spPr>
              <a:solidFill>
                <a:srgbClr val="000000">
                  <a:lumMod val="65000"/>
                  <a:lumOff val="35000"/>
                </a:srgbClr>
              </a:solidFill>
              <a:ln>
                <a:noFill/>
              </a:ln>
            </c:spPr>
          </c:dPt>
          <c:cat>
            <c:numRef>
              <c:f>Sheet1!$A$2:$A$33</c:f>
              <c:numCache>
                <c:formatCode>General</c:formatCode>
                <c:ptCount val="2"/>
                <c:pt idx="0">
                  <c:v>2019</c:v>
                </c:pt>
                <c:pt idx="1">
                  <c:v>2050</c:v>
                </c:pt>
              </c:numCache>
            </c:numRef>
          </c:cat>
          <c:val>
            <c:numRef>
              <c:f>Sheet1!$B$2:$B$33</c:f>
              <c:numCache>
                <c:formatCode>General</c:formatCode>
                <c:ptCount val="2"/>
                <c:pt idx="0">
                  <c:v>1.628627</c:v>
                </c:pt>
                <c:pt idx="1">
                  <c:v>2.7443279999999999</c:v>
                </c:pt>
              </c:numCache>
            </c:numRef>
          </c:val>
          <c:extLst/>
        </c:ser>
        <c:ser>
          <c:idx val="2"/>
          <c:order val="2"/>
          <c:tx>
            <c:strRef>
              <c:f>Sheet1!$C$1</c:f>
              <c:strCache>
                <c:ptCount val="1"/>
                <c:pt idx="0">
                  <c:v>distillate fuel oil - paper industry</c:v>
                </c:pt>
              </c:strCache>
            </c:strRef>
          </c:tx>
          <c:spPr>
            <a:solidFill>
              <a:srgbClr val="000000">
                <a:lumMod val="65000"/>
                <a:lumOff val="35000"/>
              </a:srgbClr>
            </a:solidFill>
            <a:ln>
              <a:noFill/>
            </a:ln>
          </c:spPr>
          <c:invertIfNegative val="0"/>
          <c:cat>
            <c:numRef>
              <c:f>Sheet1!$A$2:$A$33</c:f>
              <c:numCache>
                <c:formatCode>General</c:formatCode>
                <c:ptCount val="2"/>
                <c:pt idx="0">
                  <c:v>2019</c:v>
                </c:pt>
                <c:pt idx="1">
                  <c:v>2050</c:v>
                </c:pt>
              </c:numCache>
            </c:numRef>
          </c:cat>
          <c:val>
            <c:numRef>
              <c:f>Sheet1!$C$2:$C$33</c:f>
              <c:numCache>
                <c:formatCode>General</c:formatCode>
                <c:ptCount val="2"/>
                <c:pt idx="0">
                  <c:v>2.3068119999999999</c:v>
                </c:pt>
                <c:pt idx="1">
                  <c:v>2.012057</c:v>
                </c:pt>
              </c:numCache>
            </c:numRef>
          </c:val>
          <c:extLst/>
        </c:ser>
        <c:ser>
          <c:idx val="4"/>
          <c:order val="3"/>
          <c:tx>
            <c:strRef>
              <c:f>Sheet1!$D$1</c:f>
              <c:strCache>
                <c:ptCount val="1"/>
                <c:pt idx="0">
                  <c:v>propane -  paper industry</c:v>
                </c:pt>
              </c:strCache>
            </c:strRef>
          </c:tx>
          <c:spPr>
            <a:solidFill>
              <a:srgbClr val="675005"/>
            </a:solidFill>
            <a:ln>
              <a:noFill/>
            </a:ln>
          </c:spPr>
          <c:invertIfNegative val="0"/>
          <c:dPt>
            <c:idx val="1"/>
            <c:invertIfNegative val="0"/>
            <c:bubble3D val="0"/>
            <c:spPr>
              <a:solidFill>
                <a:srgbClr val="B38B09"/>
              </a:solidFill>
              <a:ln>
                <a:noFill/>
              </a:ln>
            </c:spPr>
          </c:dPt>
          <c:cat>
            <c:numRef>
              <c:f>Sheet1!$A$2:$A$33</c:f>
              <c:numCache>
                <c:formatCode>General</c:formatCode>
                <c:ptCount val="2"/>
                <c:pt idx="0">
                  <c:v>2019</c:v>
                </c:pt>
                <c:pt idx="1">
                  <c:v>2050</c:v>
                </c:pt>
              </c:numCache>
            </c:numRef>
          </c:cat>
          <c:val>
            <c:numRef>
              <c:f>Sheet1!$D$2:$D$33</c:f>
              <c:numCache>
                <c:formatCode>General</c:formatCode>
                <c:ptCount val="2"/>
                <c:pt idx="0">
                  <c:v>3.0897030000000001</c:v>
                </c:pt>
                <c:pt idx="1">
                  <c:v>2.0646450000000001</c:v>
                </c:pt>
              </c:numCache>
            </c:numRef>
          </c:val>
          <c:extLst/>
        </c:ser>
        <c:ser>
          <c:idx val="0"/>
          <c:order val="4"/>
          <c:tx>
            <c:strRef>
              <c:f>Sheet1!$E$1</c:f>
              <c:strCache>
                <c:ptCount val="1"/>
                <c:pt idx="0">
                  <c:v>petroleum products -  paper industry</c:v>
                </c:pt>
              </c:strCache>
            </c:strRef>
          </c:tx>
          <c:spPr>
            <a:solidFill>
              <a:srgbClr val="BD732A"/>
            </a:solidFill>
            <a:ln>
              <a:noFill/>
            </a:ln>
          </c:spPr>
          <c:invertIfNegative val="0"/>
          <c:dPt>
            <c:idx val="1"/>
            <c:invertIfNegative val="0"/>
            <c:bubble3D val="0"/>
            <c:spPr>
              <a:solidFill>
                <a:srgbClr val="BD732A">
                  <a:lumMod val="40000"/>
                  <a:lumOff val="60000"/>
                </a:srgbClr>
              </a:solidFill>
              <a:ln>
                <a:noFill/>
              </a:ln>
            </c:spPr>
          </c:dPt>
          <c:cat>
            <c:numRef>
              <c:f>Sheet1!$A$2:$A$33</c:f>
              <c:numCache>
                <c:formatCode>General</c:formatCode>
                <c:ptCount val="2"/>
                <c:pt idx="0">
                  <c:v>2019</c:v>
                </c:pt>
                <c:pt idx="1">
                  <c:v>2050</c:v>
                </c:pt>
              </c:numCache>
            </c:numRef>
          </c:cat>
          <c:val>
            <c:numRef>
              <c:f>Sheet1!$E$2:$E$33</c:f>
              <c:numCache>
                <c:formatCode>General</c:formatCode>
                <c:ptCount val="2"/>
                <c:pt idx="0">
                  <c:v>1.271463</c:v>
                </c:pt>
                <c:pt idx="1">
                  <c:v>0.98948999999999998</c:v>
                </c:pt>
              </c:numCache>
            </c:numRef>
          </c:val>
          <c:extLst/>
        </c:ser>
        <c:ser>
          <c:idx val="5"/>
          <c:order val="5"/>
          <c:tx>
            <c:strRef>
              <c:f>Sheet1!$G$1</c:f>
              <c:strCache>
                <c:ptCount val="1"/>
                <c:pt idx="0">
                  <c:v>coal -  paper industry</c:v>
                </c:pt>
              </c:strCache>
            </c:strRef>
          </c:tx>
          <c:spPr>
            <a:solidFill>
              <a:srgbClr val="A6A6A6"/>
            </a:solidFill>
            <a:ln>
              <a:noFill/>
            </a:ln>
          </c:spPr>
          <c:invertIfNegative val="0"/>
          <c:dPt>
            <c:idx val="1"/>
            <c:invertIfNegative val="0"/>
            <c:bubble3D val="0"/>
            <c:spPr>
              <a:solidFill>
                <a:srgbClr val="FFFFFF">
                  <a:lumMod val="85000"/>
                </a:srgbClr>
              </a:solidFill>
              <a:ln>
                <a:noFill/>
              </a:ln>
            </c:spPr>
          </c:dPt>
          <c:cat>
            <c:numRef>
              <c:f>Sheet1!$A$2:$A$33</c:f>
              <c:numCache>
                <c:formatCode>General</c:formatCode>
                <c:ptCount val="2"/>
                <c:pt idx="0">
                  <c:v>2019</c:v>
                </c:pt>
                <c:pt idx="1">
                  <c:v>2050</c:v>
                </c:pt>
              </c:numCache>
            </c:numRef>
          </c:cat>
          <c:val>
            <c:numRef>
              <c:f>Sheet1!$G$2:$G$33</c:f>
              <c:numCache>
                <c:formatCode>General</c:formatCode>
                <c:ptCount val="2"/>
                <c:pt idx="0">
                  <c:v>45.679152999999999</c:v>
                </c:pt>
                <c:pt idx="1">
                  <c:v>21.775521999999999</c:v>
                </c:pt>
              </c:numCache>
            </c:numRef>
          </c:val>
          <c:extLst/>
        </c:ser>
        <c:ser>
          <c:idx val="6"/>
          <c:order val="6"/>
          <c:tx>
            <c:strRef>
              <c:f>Sheet1!$H$1</c:f>
              <c:strCache>
                <c:ptCount val="1"/>
                <c:pt idx="0">
                  <c:v>renewables - paper industry</c:v>
                </c:pt>
              </c:strCache>
            </c:strRef>
          </c:tx>
          <c:spPr>
            <a:solidFill>
              <a:srgbClr val="5D9732"/>
            </a:solidFill>
            <a:ln>
              <a:noFill/>
            </a:ln>
          </c:spPr>
          <c:invertIfNegative val="0"/>
          <c:dPt>
            <c:idx val="1"/>
            <c:invertIfNegative val="0"/>
            <c:bubble3D val="0"/>
            <c:spPr>
              <a:solidFill>
                <a:srgbClr val="5D9732">
                  <a:lumMod val="40000"/>
                  <a:lumOff val="60000"/>
                </a:srgbClr>
              </a:solidFill>
              <a:ln>
                <a:noFill/>
              </a:ln>
            </c:spPr>
          </c:dPt>
          <c:cat>
            <c:numRef>
              <c:f>Sheet1!$A$2:$A$33</c:f>
              <c:numCache>
                <c:formatCode>General</c:formatCode>
                <c:ptCount val="2"/>
                <c:pt idx="0">
                  <c:v>2019</c:v>
                </c:pt>
                <c:pt idx="1">
                  <c:v>2050</c:v>
                </c:pt>
              </c:numCache>
            </c:numRef>
          </c:cat>
          <c:val>
            <c:numRef>
              <c:f>Sheet1!$H$2:$H$33</c:f>
              <c:numCache>
                <c:formatCode>General</c:formatCode>
                <c:ptCount val="2"/>
                <c:pt idx="0">
                  <c:v>909.89227300000005</c:v>
                </c:pt>
                <c:pt idx="1">
                  <c:v>1111.6870120000001</c:v>
                </c:pt>
              </c:numCache>
            </c:numRef>
          </c:val>
          <c:extLst xmlns:c15="http://schemas.microsoft.com/office/drawing/2012/chart"/>
        </c:ser>
        <c:ser>
          <c:idx val="7"/>
          <c:order val="7"/>
          <c:tx>
            <c:strRef>
              <c:f>Sheet1!$I$1</c:f>
              <c:strCache>
                <c:ptCount val="1"/>
                <c:pt idx="0">
                  <c:v>purchased electricity -  paper industry</c:v>
                </c:pt>
              </c:strCache>
            </c:strRef>
          </c:tx>
          <c:spPr>
            <a:solidFill>
              <a:srgbClr val="FFC702"/>
            </a:solidFill>
            <a:ln>
              <a:noFill/>
            </a:ln>
          </c:spPr>
          <c:invertIfNegative val="0"/>
          <c:dPt>
            <c:idx val="0"/>
            <c:invertIfNegative val="0"/>
            <c:bubble3D val="0"/>
          </c:dPt>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numRef>
          </c:cat>
          <c:val>
            <c:numRef>
              <c:f>Sheet1!$I$2:$I$33</c:f>
              <c:numCache>
                <c:formatCode>General</c:formatCode>
                <c:ptCount val="2"/>
                <c:pt idx="0">
                  <c:v>205.25366199999999</c:v>
                </c:pt>
                <c:pt idx="1">
                  <c:v>177.70370500000001</c:v>
                </c:pt>
              </c:numCache>
            </c:numRef>
          </c:val>
          <c:extLst/>
        </c:ser>
        <c:dLbls>
          <c:showLegendKey val="0"/>
          <c:showVal val="0"/>
          <c:showCatName val="0"/>
          <c:showSerName val="0"/>
          <c:showPercent val="0"/>
          <c:showBubbleSize val="0"/>
        </c:dLbls>
        <c:gapWidth val="0"/>
        <c:overlap val="100"/>
        <c:axId val="233696912"/>
        <c:axId val="233681680"/>
        <c:extLst/>
      </c:barChart>
      <c:catAx>
        <c:axId val="233696912"/>
        <c:scaling>
          <c:orientation val="maxMin"/>
        </c:scaling>
        <c:delete val="1"/>
        <c:axPos val="l"/>
        <c:numFmt formatCode="General" sourceLinked="1"/>
        <c:majorTickMark val="none"/>
        <c:minorTickMark val="none"/>
        <c:tickLblPos val="nextTo"/>
        <c:crossAx val="233681680"/>
        <c:crosses val="autoZero"/>
        <c:auto val="1"/>
        <c:lblAlgn val="ctr"/>
        <c:lblOffset val="100"/>
        <c:noMultiLvlLbl val="0"/>
      </c:catAx>
      <c:valAx>
        <c:axId val="233681680"/>
        <c:scaling>
          <c:orientation val="minMax"/>
        </c:scaling>
        <c:delete val="1"/>
        <c:axPos val="b"/>
        <c:majorGridlines>
          <c:spPr>
            <a:ln>
              <a:solidFill>
                <a:schemeClr val="bg1">
                  <a:lumMod val="65000"/>
                </a:schemeClr>
              </a:solidFill>
            </a:ln>
          </c:spPr>
        </c:majorGridlines>
        <c:numFmt formatCode="0%" sourceLinked="1"/>
        <c:majorTickMark val="out"/>
        <c:minorTickMark val="none"/>
        <c:tickLblPos val="nextTo"/>
        <c:crossAx val="233696912"/>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140766897863607E-2"/>
          <c:y val="0.24978543842082679"/>
          <c:w val="0.96771846620427282"/>
          <c:h val="0.75021456157917332"/>
        </c:manualLayout>
      </c:layout>
      <c:barChart>
        <c:barDir val="bar"/>
        <c:grouping val="percentStacked"/>
        <c:varyColors val="0"/>
        <c:ser>
          <c:idx val="1"/>
          <c:order val="0"/>
          <c:tx>
            <c:strRef>
              <c:f>Sheet1!$F$1</c:f>
              <c:strCache>
                <c:ptCount val="1"/>
                <c:pt idx="0">
                  <c:v>natural gas - bulk chem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numRef>
          </c:cat>
          <c:val>
            <c:numRef>
              <c:f>Sheet1!$F$2:$F$34</c:f>
              <c:numCache>
                <c:formatCode>General</c:formatCode>
                <c:ptCount val="2"/>
                <c:pt idx="0">
                  <c:v>3247.9921880000002</c:v>
                </c:pt>
                <c:pt idx="1">
                  <c:v>5620.7935790000001</c:v>
                </c:pt>
              </c:numCache>
            </c:numRef>
          </c:val>
          <c:extLst/>
        </c:ser>
        <c:ser>
          <c:idx val="3"/>
          <c:order val="1"/>
          <c:tx>
            <c:strRef>
              <c:f>Sheet1!$B$1</c:f>
              <c:strCache>
                <c:ptCount val="1"/>
                <c:pt idx="0">
                  <c:v>residual fuel oil - bulk chem industry</c:v>
                </c:pt>
              </c:strCache>
            </c:strRef>
          </c:tx>
          <c:spPr>
            <a:solidFill>
              <a:srgbClr val="000000"/>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Sheet1!$B$2:$B$33</c:f>
              <c:numCache>
                <c:formatCode>General</c:formatCode>
                <c:ptCount val="2"/>
                <c:pt idx="0">
                  <c:v>2.6211760000000002</c:v>
                </c:pt>
                <c:pt idx="1">
                  <c:v>2.6707830000000001</c:v>
                </c:pt>
              </c:numCache>
            </c:numRef>
          </c:val>
          <c:extLst/>
        </c:ser>
        <c:ser>
          <c:idx val="2"/>
          <c:order val="2"/>
          <c:tx>
            <c:strRef>
              <c:f>Sheet1!$C$1</c:f>
              <c:strCache>
                <c:ptCount val="1"/>
                <c:pt idx="0">
                  <c:v>distillate fuel oil - bulk chem industry</c:v>
                </c:pt>
              </c:strCache>
            </c:strRef>
          </c:tx>
          <c:spPr>
            <a:solidFill>
              <a:srgbClr val="000000"/>
            </a:solidFill>
            <a:ln>
              <a:noFill/>
            </a:ln>
          </c:spPr>
          <c:invertIfNegative val="0"/>
          <c:dPt>
            <c:idx val="1"/>
            <c:invertIfNegative val="0"/>
            <c:bubble3D val="0"/>
            <c:spPr>
              <a:solidFill>
                <a:srgbClr val="000000">
                  <a:lumMod val="65000"/>
                  <a:lumOff val="35000"/>
                </a:srgbClr>
              </a:solidFill>
              <a:ln>
                <a:noFill/>
              </a:ln>
            </c:spPr>
          </c:dPt>
          <c:cat>
            <c:numRef>
              <c:f>Sheet1!$A$2:$A$33</c:f>
              <c:numCache>
                <c:formatCode>General</c:formatCode>
                <c:ptCount val="2"/>
                <c:pt idx="0">
                  <c:v>2019</c:v>
                </c:pt>
                <c:pt idx="1">
                  <c:v>2050</c:v>
                </c:pt>
              </c:numCache>
            </c:numRef>
          </c:cat>
          <c:val>
            <c:numRef>
              <c:f>Sheet1!$C$2:$C$33</c:f>
              <c:numCache>
                <c:formatCode>General</c:formatCode>
                <c:ptCount val="2"/>
                <c:pt idx="0">
                  <c:v>46.982204000000003</c:v>
                </c:pt>
                <c:pt idx="1">
                  <c:v>115.024902</c:v>
                </c:pt>
              </c:numCache>
            </c:numRef>
          </c:val>
          <c:extLst/>
        </c:ser>
        <c:ser>
          <c:idx val="4"/>
          <c:order val="3"/>
          <c:tx>
            <c:strRef>
              <c:f>Sheet1!$D$1</c:f>
              <c:strCache>
                <c:ptCount val="1"/>
                <c:pt idx="0">
                  <c:v>HGL - bulk chem industry</c:v>
                </c:pt>
              </c:strCache>
            </c:strRef>
          </c:tx>
          <c:spPr>
            <a:solidFill>
              <a:srgbClr val="675005"/>
            </a:solidFill>
            <a:ln>
              <a:noFill/>
            </a:ln>
          </c:spPr>
          <c:invertIfNegative val="0"/>
          <c:dPt>
            <c:idx val="1"/>
            <c:invertIfNegative val="0"/>
            <c:bubble3D val="0"/>
            <c:spPr>
              <a:solidFill>
                <a:srgbClr val="B38B09"/>
              </a:solidFill>
              <a:ln>
                <a:noFill/>
              </a:ln>
            </c:spPr>
          </c:dPt>
          <c:cat>
            <c:numRef>
              <c:f>Sheet1!$A$2:$A$33</c:f>
              <c:numCache>
                <c:formatCode>General</c:formatCode>
                <c:ptCount val="2"/>
                <c:pt idx="0">
                  <c:v>2019</c:v>
                </c:pt>
                <c:pt idx="1">
                  <c:v>2050</c:v>
                </c:pt>
              </c:numCache>
            </c:numRef>
          </c:cat>
          <c:val>
            <c:numRef>
              <c:f>Sheet1!$D$2:$D$33</c:f>
              <c:numCache>
                <c:formatCode>General</c:formatCode>
                <c:ptCount val="2"/>
                <c:pt idx="0">
                  <c:v>2951.9558699999998</c:v>
                </c:pt>
                <c:pt idx="1">
                  <c:v>4644.2735229999998</c:v>
                </c:pt>
              </c:numCache>
            </c:numRef>
          </c:val>
          <c:extLst/>
        </c:ser>
        <c:ser>
          <c:idx val="0"/>
          <c:order val="4"/>
          <c:tx>
            <c:strRef>
              <c:f>Sheet1!$E$1</c:f>
              <c:strCache>
                <c:ptCount val="1"/>
                <c:pt idx="0">
                  <c:v>petroleum products - bulk chem industry</c:v>
                </c:pt>
              </c:strCache>
            </c:strRef>
          </c:tx>
          <c:spPr>
            <a:solidFill>
              <a:srgbClr val="BD732A"/>
            </a:solidFill>
            <a:ln>
              <a:noFill/>
            </a:ln>
          </c:spPr>
          <c:invertIfNegative val="0"/>
          <c:dPt>
            <c:idx val="1"/>
            <c:invertIfNegative val="0"/>
            <c:bubble3D val="0"/>
            <c:spPr>
              <a:solidFill>
                <a:srgbClr val="BD732A">
                  <a:lumMod val="40000"/>
                  <a:lumOff val="60000"/>
                </a:srgbClr>
              </a:solidFill>
              <a:ln>
                <a:noFill/>
              </a:ln>
            </c:spPr>
          </c:dPt>
          <c:cat>
            <c:numRef>
              <c:f>Sheet1!$A$2:$A$33</c:f>
              <c:numCache>
                <c:formatCode>General</c:formatCode>
                <c:ptCount val="2"/>
                <c:pt idx="0">
                  <c:v>2019</c:v>
                </c:pt>
                <c:pt idx="1">
                  <c:v>2050</c:v>
                </c:pt>
              </c:numCache>
            </c:numRef>
          </c:cat>
          <c:val>
            <c:numRef>
              <c:f>Sheet1!$E$2:$E$33</c:f>
              <c:numCache>
                <c:formatCode>General</c:formatCode>
                <c:ptCount val="2"/>
                <c:pt idx="0">
                  <c:v>827.6859629999999</c:v>
                </c:pt>
                <c:pt idx="1">
                  <c:v>1542.2482599999998</c:v>
                </c:pt>
              </c:numCache>
            </c:numRef>
          </c:val>
          <c:extLst/>
        </c:ser>
        <c:ser>
          <c:idx val="5"/>
          <c:order val="5"/>
          <c:tx>
            <c:strRef>
              <c:f>Sheet1!$G$1</c:f>
              <c:strCache>
                <c:ptCount val="1"/>
                <c:pt idx="0">
                  <c:v>coal - bulk chem industry</c:v>
                </c:pt>
              </c:strCache>
            </c:strRef>
          </c:tx>
          <c:spPr>
            <a:solidFill>
              <a:srgbClr val="A6A6A6"/>
            </a:solidFill>
            <a:ln>
              <a:noFill/>
            </a:ln>
          </c:spPr>
          <c:invertIfNegative val="0"/>
          <c:dPt>
            <c:idx val="1"/>
            <c:invertIfNegative val="0"/>
            <c:bubble3D val="0"/>
            <c:spPr>
              <a:solidFill>
                <a:srgbClr val="FFFFFF">
                  <a:lumMod val="85000"/>
                </a:srgbClr>
              </a:solidFill>
              <a:ln>
                <a:noFill/>
              </a:ln>
            </c:spPr>
          </c:dPt>
          <c:cat>
            <c:numRef>
              <c:f>Sheet1!$A$2:$A$33</c:f>
              <c:numCache>
                <c:formatCode>General</c:formatCode>
                <c:ptCount val="2"/>
                <c:pt idx="0">
                  <c:v>2019</c:v>
                </c:pt>
                <c:pt idx="1">
                  <c:v>2050</c:v>
                </c:pt>
              </c:numCache>
            </c:numRef>
          </c:cat>
          <c:val>
            <c:numRef>
              <c:f>Sheet1!$G$2:$G$33</c:f>
              <c:numCache>
                <c:formatCode>General</c:formatCode>
                <c:ptCount val="2"/>
                <c:pt idx="0">
                  <c:v>44.46669</c:v>
                </c:pt>
                <c:pt idx="1">
                  <c:v>56.187218000000001</c:v>
                </c:pt>
              </c:numCache>
            </c:numRef>
          </c:val>
          <c:extLst/>
        </c:ser>
        <c:ser>
          <c:idx val="6"/>
          <c:order val="6"/>
          <c:tx>
            <c:strRef>
              <c:f>Sheet1!$H$1</c:f>
              <c:strCache>
                <c:ptCount val="1"/>
                <c:pt idx="0">
                  <c:v>renewables - bulk chem industry</c:v>
                </c:pt>
              </c:strCache>
            </c:strRef>
          </c:tx>
          <c:spPr>
            <a:solidFill>
              <a:srgbClr val="5D9732"/>
            </a:solidFill>
            <a:ln>
              <a:noFill/>
            </a:ln>
          </c:spPr>
          <c:invertIfNegative val="0"/>
          <c:cat>
            <c:numRef>
              <c:f>Sheet1!$A$2:$A$33</c:f>
              <c:numCache>
                <c:formatCode>General</c:formatCode>
                <c:ptCount val="2"/>
                <c:pt idx="0">
                  <c:v>2019</c:v>
                </c:pt>
                <c:pt idx="1">
                  <c:v>2050</c:v>
                </c:pt>
              </c:numCache>
            </c:numRef>
          </c:cat>
          <c:val>
            <c:numRef>
              <c:f>Sheet1!$H$2:$H$33</c:f>
              <c:numCache>
                <c:formatCode>General</c:formatCode>
                <c:ptCount val="2"/>
                <c:pt idx="0">
                  <c:v>2.6468999999999999E-2</c:v>
                </c:pt>
                <c:pt idx="1">
                  <c:v>2.6401000000000001E-2</c:v>
                </c:pt>
              </c:numCache>
            </c:numRef>
          </c:val>
          <c:extLst xmlns:c15="http://schemas.microsoft.com/office/drawing/2012/chart"/>
        </c:ser>
        <c:ser>
          <c:idx val="7"/>
          <c:order val="7"/>
          <c:tx>
            <c:strRef>
              <c:f>Sheet1!$I$1</c:f>
              <c:strCache>
                <c:ptCount val="1"/>
                <c:pt idx="0">
                  <c:v>purchased electricity - bulk chem industry</c:v>
                </c:pt>
              </c:strCache>
            </c:strRef>
          </c:tx>
          <c:spPr>
            <a:solidFill>
              <a:srgbClr val="FFC702"/>
            </a:solidFill>
            <a:ln>
              <a:noFill/>
            </a:ln>
          </c:spPr>
          <c:invertIfNegative val="0"/>
          <c:dPt>
            <c:idx val="0"/>
            <c:invertIfNegative val="0"/>
            <c:bubble3D val="0"/>
          </c:dPt>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numRef>
          </c:cat>
          <c:val>
            <c:numRef>
              <c:f>Sheet1!$I$2:$I$33</c:f>
              <c:numCache>
                <c:formatCode>General</c:formatCode>
                <c:ptCount val="2"/>
                <c:pt idx="0">
                  <c:v>424.64468399999998</c:v>
                </c:pt>
                <c:pt idx="1">
                  <c:v>509.050659</c:v>
                </c:pt>
              </c:numCache>
            </c:numRef>
          </c:val>
          <c:extLst/>
        </c:ser>
        <c:dLbls>
          <c:showLegendKey val="0"/>
          <c:showVal val="0"/>
          <c:showCatName val="0"/>
          <c:showSerName val="0"/>
          <c:showPercent val="0"/>
          <c:showBubbleSize val="0"/>
        </c:dLbls>
        <c:gapWidth val="0"/>
        <c:overlap val="100"/>
        <c:axId val="233697456"/>
        <c:axId val="233684944"/>
        <c:extLst/>
      </c:barChart>
      <c:catAx>
        <c:axId val="233697456"/>
        <c:scaling>
          <c:orientation val="maxMin"/>
        </c:scaling>
        <c:delete val="1"/>
        <c:axPos val="l"/>
        <c:numFmt formatCode="General" sourceLinked="1"/>
        <c:majorTickMark val="none"/>
        <c:minorTickMark val="none"/>
        <c:tickLblPos val="nextTo"/>
        <c:crossAx val="233684944"/>
        <c:crosses val="autoZero"/>
        <c:auto val="1"/>
        <c:lblAlgn val="ctr"/>
        <c:lblOffset val="100"/>
        <c:noMultiLvlLbl val="0"/>
      </c:catAx>
      <c:valAx>
        <c:axId val="233684944"/>
        <c:scaling>
          <c:orientation val="minMax"/>
        </c:scaling>
        <c:delete val="1"/>
        <c:axPos val="b"/>
        <c:numFmt formatCode="0%" sourceLinked="1"/>
        <c:majorTickMark val="out"/>
        <c:minorTickMark val="none"/>
        <c:tickLblPos val="nextTo"/>
        <c:crossAx val="233697456"/>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4051783131069"/>
          <c:y val="0.18563292869641296"/>
          <c:w val="0.79891548209939101"/>
          <c:h val="0.72824701104733458"/>
        </c:manualLayout>
      </c:layout>
      <c:lineChart>
        <c:grouping val="standard"/>
        <c:varyColors val="0"/>
        <c:ser>
          <c:idx val="2"/>
          <c:order val="0"/>
          <c:tx>
            <c:strRef>
              <c:f>Sheet1!$B$1</c:f>
              <c:strCache>
                <c:ptCount val="1"/>
                <c:pt idx="0">
                  <c:v>Low Oil Price</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4.3491149999999994</c:v>
                </c:pt>
                <c:pt idx="9">
                  <c:v>4.9111229999999999</c:v>
                </c:pt>
                <c:pt idx="10">
                  <c:v>5.2440360000000004</c:v>
                </c:pt>
                <c:pt idx="11">
                  <c:v>5.2708019999999998</c:v>
                </c:pt>
                <c:pt idx="12">
                  <c:v>5.7750959999999996</c:v>
                </c:pt>
                <c:pt idx="13">
                  <c:v>5.8100849999999999</c:v>
                </c:pt>
                <c:pt idx="14">
                  <c:v>5.8653339999999998</c:v>
                </c:pt>
                <c:pt idx="15">
                  <c:v>5.923</c:v>
                </c:pt>
                <c:pt idx="16">
                  <c:v>6.0247929999999998</c:v>
                </c:pt>
                <c:pt idx="17">
                  <c:v>6.1187189999999996</c:v>
                </c:pt>
                <c:pt idx="18">
                  <c:v>6.1442899999999998</c:v>
                </c:pt>
                <c:pt idx="19">
                  <c:v>6.1224189999999998</c:v>
                </c:pt>
                <c:pt idx="20">
                  <c:v>6.0620440000000002</c:v>
                </c:pt>
                <c:pt idx="21">
                  <c:v>6.0078889999999996</c:v>
                </c:pt>
                <c:pt idx="22">
                  <c:v>5.9723309999999996</c:v>
                </c:pt>
                <c:pt idx="23">
                  <c:v>5.9648339999999997</c:v>
                </c:pt>
                <c:pt idx="24">
                  <c:v>5.9584999999999999</c:v>
                </c:pt>
                <c:pt idx="25">
                  <c:v>5.9489999999999998</c:v>
                </c:pt>
                <c:pt idx="26">
                  <c:v>5.8660220000000001</c:v>
                </c:pt>
                <c:pt idx="27">
                  <c:v>5.8014169999999998</c:v>
                </c:pt>
                <c:pt idx="28">
                  <c:v>5.7337129999999998</c:v>
                </c:pt>
                <c:pt idx="29">
                  <c:v>5.6845379999999999</c:v>
                </c:pt>
                <c:pt idx="30">
                  <c:v>5.6685999999999996</c:v>
                </c:pt>
                <c:pt idx="31">
                  <c:v>5.6516929999999999</c:v>
                </c:pt>
                <c:pt idx="32">
                  <c:v>5.628393</c:v>
                </c:pt>
                <c:pt idx="33">
                  <c:v>5.5992119999999996</c:v>
                </c:pt>
                <c:pt idx="34">
                  <c:v>5.579853</c:v>
                </c:pt>
                <c:pt idx="35">
                  <c:v>5.5646890000000004</c:v>
                </c:pt>
                <c:pt idx="36">
                  <c:v>5.5355590000000001</c:v>
                </c:pt>
                <c:pt idx="37">
                  <c:v>5.5007710000000003</c:v>
                </c:pt>
                <c:pt idx="38">
                  <c:v>5.4821369999999998</c:v>
                </c:pt>
                <c:pt idx="39">
                  <c:v>5.4467949999999998</c:v>
                </c:pt>
                <c:pt idx="40">
                  <c:v>5.4558390000000001</c:v>
                </c:pt>
              </c:numCache>
            </c:numRef>
          </c:val>
          <c:smooth val="0"/>
        </c:ser>
        <c:ser>
          <c:idx val="3"/>
          <c:order val="1"/>
          <c:tx>
            <c:strRef>
              <c:f>Sheet1!$C$1</c:f>
              <c:strCache>
                <c:ptCount val="1"/>
                <c:pt idx="0">
                  <c:v>High Oil Price</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4.3491149999999994</c:v>
                </c:pt>
                <c:pt idx="9">
                  <c:v>4.9111229999999999</c:v>
                </c:pt>
                <c:pt idx="10">
                  <c:v>5.7149770000000002</c:v>
                </c:pt>
                <c:pt idx="11">
                  <c:v>6.0412850000000002</c:v>
                </c:pt>
                <c:pt idx="12">
                  <c:v>6.9099550000000001</c:v>
                </c:pt>
                <c:pt idx="13">
                  <c:v>7.1283370000000001</c:v>
                </c:pt>
                <c:pt idx="14">
                  <c:v>7.2377229999999999</c:v>
                </c:pt>
                <c:pt idx="15">
                  <c:v>7.3144460000000002</c:v>
                </c:pt>
                <c:pt idx="16">
                  <c:v>7.4048800000000004</c:v>
                </c:pt>
                <c:pt idx="17">
                  <c:v>7.4168390000000004</c:v>
                </c:pt>
                <c:pt idx="18">
                  <c:v>7.4160389999999996</c:v>
                </c:pt>
                <c:pt idx="19">
                  <c:v>7.4485869999999998</c:v>
                </c:pt>
                <c:pt idx="20">
                  <c:v>7.4467090000000002</c:v>
                </c:pt>
                <c:pt idx="21">
                  <c:v>7.4372829999999999</c:v>
                </c:pt>
                <c:pt idx="22">
                  <c:v>7.4726220000000003</c:v>
                </c:pt>
                <c:pt idx="23">
                  <c:v>7.494497</c:v>
                </c:pt>
                <c:pt idx="24">
                  <c:v>7.4613959999999997</c:v>
                </c:pt>
                <c:pt idx="25">
                  <c:v>7.4327240000000003</c:v>
                </c:pt>
                <c:pt idx="26">
                  <c:v>7.3757910000000004</c:v>
                </c:pt>
                <c:pt idx="27">
                  <c:v>7.3614439999999997</c:v>
                </c:pt>
                <c:pt idx="28">
                  <c:v>7.2751400000000004</c:v>
                </c:pt>
                <c:pt idx="29">
                  <c:v>7.205851</c:v>
                </c:pt>
                <c:pt idx="30">
                  <c:v>7.0331400000000004</c:v>
                </c:pt>
                <c:pt idx="31">
                  <c:v>6.8836300000000001</c:v>
                </c:pt>
                <c:pt idx="32">
                  <c:v>6.8136320000000001</c:v>
                </c:pt>
                <c:pt idx="33">
                  <c:v>6.75779</c:v>
                </c:pt>
                <c:pt idx="34">
                  <c:v>6.6858230000000001</c:v>
                </c:pt>
                <c:pt idx="35">
                  <c:v>6.62188</c:v>
                </c:pt>
                <c:pt idx="36">
                  <c:v>6.5804049999999998</c:v>
                </c:pt>
                <c:pt idx="37">
                  <c:v>6.4955749999999997</c:v>
                </c:pt>
                <c:pt idx="38">
                  <c:v>6.4211159999999996</c:v>
                </c:pt>
                <c:pt idx="39">
                  <c:v>6.3961410000000001</c:v>
                </c:pt>
                <c:pt idx="40">
                  <c:v>6.3598160000000004</c:v>
                </c:pt>
              </c:numCache>
            </c:numRef>
          </c:val>
          <c:smooth val="0"/>
        </c:ser>
        <c:ser>
          <c:idx val="4"/>
          <c:order val="2"/>
          <c:tx>
            <c:strRef>
              <c:f>Sheet1!$D$1</c:f>
              <c:strCache>
                <c:ptCount val="1"/>
                <c:pt idx="0">
                  <c:v>High Oil 
and Gas 
Resource 
and 
Technology
</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4.3491149999999994</c:v>
                </c:pt>
                <c:pt idx="9">
                  <c:v>4.9111229999999999</c:v>
                </c:pt>
                <c:pt idx="10">
                  <c:v>5.7550369999999997</c:v>
                </c:pt>
                <c:pt idx="11">
                  <c:v>6.2064029999999999</c:v>
                </c:pt>
                <c:pt idx="12">
                  <c:v>6.8037960000000002</c:v>
                </c:pt>
                <c:pt idx="13">
                  <c:v>6.8550310000000003</c:v>
                </c:pt>
                <c:pt idx="14">
                  <c:v>6.9558039999999997</c:v>
                </c:pt>
                <c:pt idx="15">
                  <c:v>7.0383959999999997</c:v>
                </c:pt>
                <c:pt idx="16">
                  <c:v>7.2312560000000001</c:v>
                </c:pt>
                <c:pt idx="17">
                  <c:v>7.4312009999999997</c:v>
                </c:pt>
                <c:pt idx="18">
                  <c:v>7.530259</c:v>
                </c:pt>
                <c:pt idx="19">
                  <c:v>7.602843</c:v>
                </c:pt>
                <c:pt idx="20">
                  <c:v>7.5750159999999997</c:v>
                </c:pt>
                <c:pt idx="21">
                  <c:v>7.590808</c:v>
                </c:pt>
                <c:pt idx="22">
                  <c:v>7.6170229999999997</c:v>
                </c:pt>
                <c:pt idx="23">
                  <c:v>7.6581849999999996</c:v>
                </c:pt>
                <c:pt idx="24">
                  <c:v>7.6497229999999998</c:v>
                </c:pt>
                <c:pt idx="25">
                  <c:v>7.6734619999999998</c:v>
                </c:pt>
                <c:pt idx="26">
                  <c:v>7.6777559999999996</c:v>
                </c:pt>
                <c:pt idx="27">
                  <c:v>7.6579069999999998</c:v>
                </c:pt>
                <c:pt idx="28">
                  <c:v>7.6976560000000003</c:v>
                </c:pt>
                <c:pt idx="29">
                  <c:v>7.6951499999999999</c:v>
                </c:pt>
                <c:pt idx="30">
                  <c:v>7.6895619999999996</c:v>
                </c:pt>
                <c:pt idx="31">
                  <c:v>7.6564410000000001</c:v>
                </c:pt>
                <c:pt idx="32">
                  <c:v>7.6714370000000001</c:v>
                </c:pt>
                <c:pt idx="33">
                  <c:v>7.6679329999999997</c:v>
                </c:pt>
                <c:pt idx="34">
                  <c:v>7.6395169999999997</c:v>
                </c:pt>
                <c:pt idx="35">
                  <c:v>7.6613910000000001</c:v>
                </c:pt>
                <c:pt idx="36">
                  <c:v>7.6896310000000003</c:v>
                </c:pt>
                <c:pt idx="37">
                  <c:v>7.73034</c:v>
                </c:pt>
                <c:pt idx="38">
                  <c:v>7.7899419999999999</c:v>
                </c:pt>
                <c:pt idx="39">
                  <c:v>7.8671540000000002</c:v>
                </c:pt>
                <c:pt idx="40">
                  <c:v>7.9272499999999999</c:v>
                </c:pt>
              </c:numCache>
            </c:numRef>
          </c:val>
          <c:smooth val="0"/>
        </c:ser>
        <c:ser>
          <c:idx val="5"/>
          <c:order val="3"/>
          <c:tx>
            <c:strRef>
              <c:f>Sheet1!$E$1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4.3491149999999994</c:v>
                </c:pt>
                <c:pt idx="9">
                  <c:v>4.9111229999999999</c:v>
                </c:pt>
                <c:pt idx="10">
                  <c:v>5.0301780000000003</c:v>
                </c:pt>
                <c:pt idx="11">
                  <c:v>5.036778</c:v>
                </c:pt>
                <c:pt idx="12">
                  <c:v>5.5582339999999997</c:v>
                </c:pt>
                <c:pt idx="13">
                  <c:v>5.5320929999999997</c:v>
                </c:pt>
                <c:pt idx="14">
                  <c:v>5.5299810000000003</c:v>
                </c:pt>
                <c:pt idx="15">
                  <c:v>5.5121149999999997</c:v>
                </c:pt>
                <c:pt idx="16">
                  <c:v>5.5542540000000002</c:v>
                </c:pt>
                <c:pt idx="17">
                  <c:v>5.5774730000000003</c:v>
                </c:pt>
                <c:pt idx="18">
                  <c:v>5.5205710000000003</c:v>
                </c:pt>
                <c:pt idx="19">
                  <c:v>5.4910509999999997</c:v>
                </c:pt>
                <c:pt idx="20">
                  <c:v>5.4915089999999998</c:v>
                </c:pt>
                <c:pt idx="21">
                  <c:v>5.4385859999999999</c:v>
                </c:pt>
                <c:pt idx="22">
                  <c:v>5.3814989999999998</c:v>
                </c:pt>
                <c:pt idx="23">
                  <c:v>5.3222529999999999</c:v>
                </c:pt>
                <c:pt idx="24">
                  <c:v>5.2736419999999997</c:v>
                </c:pt>
                <c:pt idx="25">
                  <c:v>5.2543949999999997</c:v>
                </c:pt>
                <c:pt idx="26">
                  <c:v>5.208075</c:v>
                </c:pt>
                <c:pt idx="27">
                  <c:v>5.1618839999999997</c:v>
                </c:pt>
                <c:pt idx="28">
                  <c:v>5.135453</c:v>
                </c:pt>
                <c:pt idx="29">
                  <c:v>5.0979000000000001</c:v>
                </c:pt>
                <c:pt idx="30">
                  <c:v>5.065245</c:v>
                </c:pt>
                <c:pt idx="31">
                  <c:v>5.0330300000000001</c:v>
                </c:pt>
                <c:pt idx="32">
                  <c:v>5.0071560000000002</c:v>
                </c:pt>
                <c:pt idx="33">
                  <c:v>4.9679890000000002</c:v>
                </c:pt>
                <c:pt idx="34">
                  <c:v>4.9164089999999998</c:v>
                </c:pt>
                <c:pt idx="35">
                  <c:v>4.8812829999999998</c:v>
                </c:pt>
                <c:pt idx="36">
                  <c:v>4.8406539999999998</c:v>
                </c:pt>
                <c:pt idx="37">
                  <c:v>4.7908949999999999</c:v>
                </c:pt>
                <c:pt idx="38">
                  <c:v>4.8161209999999999</c:v>
                </c:pt>
                <c:pt idx="39">
                  <c:v>4.7531090000000003</c:v>
                </c:pt>
                <c:pt idx="40">
                  <c:v>4.6588000000000003</c:v>
                </c:pt>
              </c:numCache>
            </c:numRef>
          </c:val>
          <c:smooth val="0"/>
        </c:ser>
        <c:ser>
          <c:idx val="0"/>
          <c:order val="4"/>
          <c:tx>
            <c:strRef>
              <c:f>Sheet1!$F$1</c:f>
              <c:strCache>
                <c:ptCount val="1"/>
                <c:pt idx="0">
                  <c:v>Low Economic Growth</c:v>
                </c:pt>
              </c:strCache>
            </c:strRef>
          </c:tx>
          <c:spPr>
            <a:ln w="22225"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4.3491149999999994</c:v>
                </c:pt>
                <c:pt idx="9">
                  <c:v>4.9111229999999999</c:v>
                </c:pt>
                <c:pt idx="10">
                  <c:v>5.4120499999999998</c:v>
                </c:pt>
                <c:pt idx="11">
                  <c:v>5.5449469999999996</c:v>
                </c:pt>
                <c:pt idx="12">
                  <c:v>6.0870829999999998</c:v>
                </c:pt>
                <c:pt idx="13">
                  <c:v>6.097175</c:v>
                </c:pt>
                <c:pt idx="14">
                  <c:v>6.1436029999999997</c:v>
                </c:pt>
                <c:pt idx="15">
                  <c:v>6.1797120000000003</c:v>
                </c:pt>
                <c:pt idx="16">
                  <c:v>6.3177139999999996</c:v>
                </c:pt>
                <c:pt idx="17">
                  <c:v>6.4485390000000002</c:v>
                </c:pt>
                <c:pt idx="18">
                  <c:v>6.4963410000000001</c:v>
                </c:pt>
                <c:pt idx="19">
                  <c:v>6.5257100000000001</c:v>
                </c:pt>
                <c:pt idx="20">
                  <c:v>6.511514</c:v>
                </c:pt>
                <c:pt idx="21">
                  <c:v>6.5075390000000004</c:v>
                </c:pt>
                <c:pt idx="22">
                  <c:v>6.4661819999999999</c:v>
                </c:pt>
                <c:pt idx="23">
                  <c:v>6.4543939999999997</c:v>
                </c:pt>
                <c:pt idx="24">
                  <c:v>6.4410559999999997</c:v>
                </c:pt>
                <c:pt idx="25">
                  <c:v>6.4798549999999997</c:v>
                </c:pt>
                <c:pt idx="26">
                  <c:v>6.436744</c:v>
                </c:pt>
                <c:pt idx="27">
                  <c:v>6.3756170000000001</c:v>
                </c:pt>
                <c:pt idx="28">
                  <c:v>6.3508389999999997</c:v>
                </c:pt>
                <c:pt idx="29">
                  <c:v>6.2921360000000002</c:v>
                </c:pt>
                <c:pt idx="30">
                  <c:v>6.3034160000000004</c:v>
                </c:pt>
                <c:pt idx="31">
                  <c:v>6.2914789999999998</c:v>
                </c:pt>
                <c:pt idx="32">
                  <c:v>6.2784519999999997</c:v>
                </c:pt>
                <c:pt idx="33">
                  <c:v>6.2522359999999999</c:v>
                </c:pt>
                <c:pt idx="34">
                  <c:v>6.24336</c:v>
                </c:pt>
                <c:pt idx="35">
                  <c:v>6.2067230000000002</c:v>
                </c:pt>
                <c:pt idx="36">
                  <c:v>6.1696920000000004</c:v>
                </c:pt>
                <c:pt idx="37">
                  <c:v>6.1477690000000003</c:v>
                </c:pt>
                <c:pt idx="38">
                  <c:v>6.1073919999999999</c:v>
                </c:pt>
                <c:pt idx="39">
                  <c:v>6.0592240000000004</c:v>
                </c:pt>
                <c:pt idx="40">
                  <c:v>6.0494589999999997</c:v>
                </c:pt>
              </c:numCache>
            </c:numRef>
          </c:val>
          <c:smooth val="0"/>
        </c:ser>
        <c:ser>
          <c:idx val="6"/>
          <c:order val="5"/>
          <c:tx>
            <c:strRef>
              <c:f>Sheet1!$G$1</c:f>
              <c:strCache>
                <c:ptCount val="1"/>
                <c:pt idx="0">
                  <c:v>High Economic Growth</c:v>
                </c:pt>
              </c:strCache>
            </c:strRef>
          </c:tx>
          <c:spPr>
            <a:ln w="22225" cap="rnd">
              <a:solidFill>
                <a:srgbClr val="0096D7">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4.3491149999999994</c:v>
                </c:pt>
                <c:pt idx="9">
                  <c:v>4.9111229999999999</c:v>
                </c:pt>
                <c:pt idx="10">
                  <c:v>5.4119450000000002</c:v>
                </c:pt>
                <c:pt idx="11">
                  <c:v>5.5506310000000001</c:v>
                </c:pt>
                <c:pt idx="12">
                  <c:v>6.122967</c:v>
                </c:pt>
                <c:pt idx="13">
                  <c:v>6.1653440000000002</c:v>
                </c:pt>
                <c:pt idx="14">
                  <c:v>6.2456149999999999</c:v>
                </c:pt>
                <c:pt idx="15">
                  <c:v>6.3382990000000001</c:v>
                </c:pt>
                <c:pt idx="16">
                  <c:v>6.4781740000000001</c:v>
                </c:pt>
                <c:pt idx="17">
                  <c:v>6.6040020000000004</c:v>
                </c:pt>
                <c:pt idx="18">
                  <c:v>6.6897229999999999</c:v>
                </c:pt>
                <c:pt idx="19">
                  <c:v>6.700761</c:v>
                </c:pt>
                <c:pt idx="20">
                  <c:v>6.677022</c:v>
                </c:pt>
                <c:pt idx="21">
                  <c:v>6.7013579999999999</c:v>
                </c:pt>
                <c:pt idx="22">
                  <c:v>6.6663220000000001</c:v>
                </c:pt>
                <c:pt idx="23">
                  <c:v>6.6889690000000002</c:v>
                </c:pt>
                <c:pt idx="24">
                  <c:v>6.7259469999999997</c:v>
                </c:pt>
                <c:pt idx="25">
                  <c:v>6.7557130000000001</c:v>
                </c:pt>
                <c:pt idx="26">
                  <c:v>6.7336549999999997</c:v>
                </c:pt>
                <c:pt idx="27">
                  <c:v>6.6870760000000002</c:v>
                </c:pt>
                <c:pt idx="28">
                  <c:v>6.659548</c:v>
                </c:pt>
                <c:pt idx="29">
                  <c:v>6.6466539999999998</c:v>
                </c:pt>
                <c:pt idx="30">
                  <c:v>6.6795920000000004</c:v>
                </c:pt>
                <c:pt idx="31">
                  <c:v>6.6947979999999996</c:v>
                </c:pt>
                <c:pt idx="32">
                  <c:v>6.6999610000000001</c:v>
                </c:pt>
                <c:pt idx="33">
                  <c:v>6.6959730000000004</c:v>
                </c:pt>
                <c:pt idx="34">
                  <c:v>6.6735069999999999</c:v>
                </c:pt>
                <c:pt idx="35">
                  <c:v>6.6824529999999998</c:v>
                </c:pt>
                <c:pt idx="36">
                  <c:v>6.6892909999999999</c:v>
                </c:pt>
                <c:pt idx="37">
                  <c:v>6.6543539999999997</c:v>
                </c:pt>
                <c:pt idx="38">
                  <c:v>6.6318190000000001</c:v>
                </c:pt>
                <c:pt idx="39">
                  <c:v>6.5659770000000002</c:v>
                </c:pt>
                <c:pt idx="40">
                  <c:v>6.49993</c:v>
                </c:pt>
              </c:numCache>
            </c:numRef>
          </c:val>
          <c:smooth val="0"/>
        </c:ser>
        <c:ser>
          <c:idx val="1"/>
          <c:order val="6"/>
          <c:tx>
            <c:strRef>
              <c:f>Sheet1!$H$1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4.3491149999999994</c:v>
                </c:pt>
                <c:pt idx="9">
                  <c:v>4.9111229999999999</c:v>
                </c:pt>
                <c:pt idx="10">
                  <c:v>5.4093289999999996</c:v>
                </c:pt>
                <c:pt idx="11">
                  <c:v>5.5373099999999997</c:v>
                </c:pt>
                <c:pt idx="12">
                  <c:v>6.104419</c:v>
                </c:pt>
                <c:pt idx="13">
                  <c:v>6.1390909999999996</c:v>
                </c:pt>
                <c:pt idx="14">
                  <c:v>6.2015469999999997</c:v>
                </c:pt>
                <c:pt idx="15">
                  <c:v>6.2877970000000003</c:v>
                </c:pt>
                <c:pt idx="16">
                  <c:v>6.4176330000000004</c:v>
                </c:pt>
                <c:pt idx="17">
                  <c:v>6.5354619999999999</c:v>
                </c:pt>
                <c:pt idx="18">
                  <c:v>6.5953140000000001</c:v>
                </c:pt>
                <c:pt idx="19">
                  <c:v>6.6080220000000001</c:v>
                </c:pt>
                <c:pt idx="20">
                  <c:v>6.5874449999999998</c:v>
                </c:pt>
                <c:pt idx="21">
                  <c:v>6.5791440000000003</c:v>
                </c:pt>
                <c:pt idx="22">
                  <c:v>6.5466559999999996</c:v>
                </c:pt>
                <c:pt idx="23">
                  <c:v>6.5279600000000002</c:v>
                </c:pt>
                <c:pt idx="24">
                  <c:v>6.5532690000000002</c:v>
                </c:pt>
                <c:pt idx="25">
                  <c:v>6.5828139999999999</c:v>
                </c:pt>
                <c:pt idx="26">
                  <c:v>6.5647390000000003</c:v>
                </c:pt>
                <c:pt idx="27">
                  <c:v>6.5101180000000003</c:v>
                </c:pt>
                <c:pt idx="28">
                  <c:v>6.4747579999999996</c:v>
                </c:pt>
                <c:pt idx="29">
                  <c:v>6.4651990000000001</c:v>
                </c:pt>
                <c:pt idx="30">
                  <c:v>6.4785719999999998</c:v>
                </c:pt>
                <c:pt idx="31">
                  <c:v>6.4893970000000003</c:v>
                </c:pt>
                <c:pt idx="32">
                  <c:v>6.4913210000000001</c:v>
                </c:pt>
                <c:pt idx="33">
                  <c:v>6.4950260000000002</c:v>
                </c:pt>
                <c:pt idx="34">
                  <c:v>6.4672900000000002</c:v>
                </c:pt>
                <c:pt idx="35">
                  <c:v>6.4365389999999998</c:v>
                </c:pt>
                <c:pt idx="36">
                  <c:v>6.3792070000000001</c:v>
                </c:pt>
                <c:pt idx="37">
                  <c:v>6.3622680000000003</c:v>
                </c:pt>
                <c:pt idx="38">
                  <c:v>6.3688459999999996</c:v>
                </c:pt>
                <c:pt idx="39">
                  <c:v>6.3253019999999998</c:v>
                </c:pt>
                <c:pt idx="40">
                  <c:v>6.1756760000000002</c:v>
                </c:pt>
              </c:numCache>
            </c:numRef>
          </c:val>
          <c:smooth val="0"/>
        </c:ser>
        <c:dLbls>
          <c:showLegendKey val="0"/>
          <c:showVal val="0"/>
          <c:showCatName val="0"/>
          <c:showSerName val="0"/>
          <c:showPercent val="0"/>
          <c:showBubbleSize val="0"/>
        </c:dLbls>
        <c:smooth val="0"/>
        <c:axId val="240400384"/>
        <c:axId val="240392224"/>
        <c:extLst/>
      </c:lineChart>
      <c:catAx>
        <c:axId val="2404003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0392224"/>
        <c:crosses val="autoZero"/>
        <c:auto val="1"/>
        <c:lblAlgn val="ctr"/>
        <c:lblOffset val="100"/>
        <c:tickLblSkip val="10"/>
        <c:tickMarkSkip val="10"/>
        <c:noMultiLvlLbl val="0"/>
      </c:catAx>
      <c:valAx>
        <c:axId val="24039222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0400384"/>
        <c:crossesAt val="1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Sheet1!$F$1</c:f>
              <c:strCache>
                <c:ptCount val="1"/>
                <c:pt idx="0">
                  <c:v>natural gas - iron &amp; steel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numRef>
          </c:cat>
          <c:val>
            <c:numRef>
              <c:f>Sheet1!$F$2:$F$33</c:f>
              <c:numCache>
                <c:formatCode>General</c:formatCode>
                <c:ptCount val="2"/>
                <c:pt idx="0">
                  <c:v>432.41650399999997</c:v>
                </c:pt>
                <c:pt idx="1">
                  <c:v>372.18951399999997</c:v>
                </c:pt>
              </c:numCache>
            </c:numRef>
          </c:val>
          <c:extLst/>
        </c:ser>
        <c:ser>
          <c:idx val="3"/>
          <c:order val="1"/>
          <c:tx>
            <c:strRef>
              <c:f>Sheet1!$B$1</c:f>
              <c:strCache>
                <c:ptCount val="1"/>
                <c:pt idx="0">
                  <c:v>distillate fuel oil - iron &amp; steel industry</c:v>
                </c:pt>
              </c:strCache>
            </c:strRef>
          </c:tx>
          <c:spPr>
            <a:solidFill>
              <a:srgbClr val="000000"/>
            </a:solidFill>
            <a:ln>
              <a:noFill/>
            </a:ln>
          </c:spPr>
          <c:invertIfNegative val="0"/>
          <c:dPt>
            <c:idx val="0"/>
            <c:invertIfNegative val="0"/>
            <c:bubble3D val="0"/>
          </c:dPt>
          <c:dPt>
            <c:idx val="1"/>
            <c:invertIfNegative val="0"/>
            <c:bubble3D val="0"/>
            <c:spPr>
              <a:solidFill>
                <a:srgbClr val="000000">
                  <a:lumMod val="65000"/>
                  <a:lumOff val="35000"/>
                </a:srgbClr>
              </a:solidFill>
              <a:ln>
                <a:noFill/>
              </a:ln>
            </c:spPr>
          </c:dPt>
          <c:cat>
            <c:numRef>
              <c:f>Sheet1!$A$2:$A$33</c:f>
              <c:numCache>
                <c:formatCode>General</c:formatCode>
                <c:ptCount val="2"/>
                <c:pt idx="0">
                  <c:v>2019</c:v>
                </c:pt>
                <c:pt idx="1">
                  <c:v>2050</c:v>
                </c:pt>
              </c:numCache>
            </c:numRef>
          </c:cat>
          <c:val>
            <c:numRef>
              <c:f>Sheet1!$B$2:$B$33</c:f>
              <c:numCache>
                <c:formatCode>General</c:formatCode>
                <c:ptCount val="2"/>
                <c:pt idx="0">
                  <c:v>2.6846950000000001</c:v>
                </c:pt>
                <c:pt idx="1">
                  <c:v>1.528394</c:v>
                </c:pt>
              </c:numCache>
            </c:numRef>
          </c:val>
          <c:extLst/>
        </c:ser>
        <c:ser>
          <c:idx val="2"/>
          <c:order val="2"/>
          <c:tx>
            <c:strRef>
              <c:f>Sheet1!$C$1</c:f>
              <c:strCache>
                <c:ptCount val="1"/>
                <c:pt idx="0">
                  <c:v>residual fuel oil - iron &amp; steel industry</c:v>
                </c:pt>
              </c:strCache>
            </c:strRef>
          </c:tx>
          <c:spPr>
            <a:solidFill>
              <a:srgbClr val="000000"/>
            </a:solidFill>
            <a:ln>
              <a:noFill/>
            </a:ln>
          </c:spPr>
          <c:invertIfNegative val="0"/>
          <c:dPt>
            <c:idx val="1"/>
            <c:invertIfNegative val="0"/>
            <c:bubble3D val="0"/>
            <c:spPr>
              <a:solidFill>
                <a:srgbClr val="000000">
                  <a:lumMod val="65000"/>
                  <a:lumOff val="35000"/>
                </a:srgbClr>
              </a:solidFill>
              <a:ln>
                <a:noFill/>
              </a:ln>
            </c:spPr>
          </c:dPt>
          <c:cat>
            <c:numRef>
              <c:f>Sheet1!$A$2:$A$33</c:f>
              <c:numCache>
                <c:formatCode>General</c:formatCode>
                <c:ptCount val="2"/>
                <c:pt idx="0">
                  <c:v>2019</c:v>
                </c:pt>
                <c:pt idx="1">
                  <c:v>2050</c:v>
                </c:pt>
              </c:numCache>
            </c:numRef>
          </c:cat>
          <c:val>
            <c:numRef>
              <c:f>Sheet1!$C$2:$C$33</c:f>
              <c:numCache>
                <c:formatCode>General</c:formatCode>
                <c:ptCount val="2"/>
                <c:pt idx="0">
                  <c:v>2.8816670000000002</c:v>
                </c:pt>
                <c:pt idx="1">
                  <c:v>2.987568</c:v>
                </c:pt>
              </c:numCache>
            </c:numRef>
          </c:val>
          <c:extLst/>
        </c:ser>
        <c:ser>
          <c:idx val="4"/>
          <c:order val="3"/>
          <c:tx>
            <c:strRef>
              <c:f>Sheet1!$D$1</c:f>
              <c:strCache>
                <c:ptCount val="1"/>
                <c:pt idx="0">
                  <c:v>propane - iron &amp; steel industry</c:v>
                </c:pt>
              </c:strCache>
            </c:strRef>
          </c:tx>
          <c:spPr>
            <a:solidFill>
              <a:srgbClr val="B38B09"/>
            </a:solidFill>
            <a:ln>
              <a:noFill/>
            </a:ln>
          </c:spPr>
          <c:invertIfNegative val="0"/>
          <c:dPt>
            <c:idx val="0"/>
            <c:invertIfNegative val="0"/>
            <c:bubble3D val="0"/>
            <c:spPr>
              <a:solidFill>
                <a:srgbClr val="675005"/>
              </a:solidFill>
              <a:ln>
                <a:noFill/>
              </a:ln>
            </c:spPr>
          </c:dPt>
          <c:cat>
            <c:numRef>
              <c:f>Sheet1!$A$2:$A$33</c:f>
              <c:numCache>
                <c:formatCode>General</c:formatCode>
                <c:ptCount val="2"/>
                <c:pt idx="0">
                  <c:v>2019</c:v>
                </c:pt>
                <c:pt idx="1">
                  <c:v>2050</c:v>
                </c:pt>
              </c:numCache>
            </c:numRef>
          </c:cat>
          <c:val>
            <c:numRef>
              <c:f>Sheet1!$D$2:$D$33</c:f>
              <c:numCache>
                <c:formatCode>General</c:formatCode>
                <c:ptCount val="2"/>
                <c:pt idx="0">
                  <c:v>0.19735800000000001</c:v>
                </c:pt>
                <c:pt idx="1">
                  <c:v>7.1305999999999994E-2</c:v>
                </c:pt>
              </c:numCache>
            </c:numRef>
          </c:val>
          <c:extLst/>
        </c:ser>
        <c:ser>
          <c:idx val="0"/>
          <c:order val="4"/>
          <c:tx>
            <c:strRef>
              <c:f>Sheet1!$E$1</c:f>
              <c:strCache>
                <c:ptCount val="1"/>
                <c:pt idx="0">
                  <c:v>petroleum products - iron &amp; steel industry</c:v>
                </c:pt>
              </c:strCache>
            </c:strRef>
          </c:tx>
          <c:spPr>
            <a:solidFill>
              <a:srgbClr val="BD732A"/>
            </a:solidFill>
            <a:ln>
              <a:noFill/>
            </a:ln>
          </c:spPr>
          <c:invertIfNegative val="0"/>
          <c:dPt>
            <c:idx val="1"/>
            <c:invertIfNegative val="0"/>
            <c:bubble3D val="0"/>
            <c:spPr>
              <a:solidFill>
                <a:srgbClr val="BD732A">
                  <a:lumMod val="40000"/>
                  <a:lumOff val="60000"/>
                </a:srgbClr>
              </a:solidFill>
              <a:ln>
                <a:noFill/>
              </a:ln>
            </c:spPr>
          </c:dPt>
          <c:cat>
            <c:numRef>
              <c:f>Sheet1!$A$2:$A$33</c:f>
              <c:numCache>
                <c:formatCode>General</c:formatCode>
                <c:ptCount val="2"/>
                <c:pt idx="0">
                  <c:v>2019</c:v>
                </c:pt>
                <c:pt idx="1">
                  <c:v>2050</c:v>
                </c:pt>
              </c:numCache>
            </c:numRef>
          </c:cat>
          <c:val>
            <c:numRef>
              <c:f>Sheet1!$E$2:$E$33</c:f>
              <c:numCache>
                <c:formatCode>General</c:formatCode>
                <c:ptCount val="2"/>
                <c:pt idx="0">
                  <c:v>18.74605</c:v>
                </c:pt>
                <c:pt idx="1">
                  <c:v>20.489912</c:v>
                </c:pt>
              </c:numCache>
            </c:numRef>
          </c:val>
          <c:extLst/>
        </c:ser>
        <c:ser>
          <c:idx val="5"/>
          <c:order val="5"/>
          <c:tx>
            <c:strRef>
              <c:f>Sheet1!$G$1</c:f>
              <c:strCache>
                <c:ptCount val="1"/>
                <c:pt idx="0">
                  <c:v>coal - iron &amp; steel industry</c:v>
                </c:pt>
              </c:strCache>
            </c:strRef>
          </c:tx>
          <c:spPr>
            <a:solidFill>
              <a:srgbClr val="A6A6A6"/>
            </a:solidFill>
            <a:ln>
              <a:noFill/>
            </a:ln>
          </c:spPr>
          <c:invertIfNegative val="0"/>
          <c:dPt>
            <c:idx val="1"/>
            <c:invertIfNegative val="0"/>
            <c:bubble3D val="0"/>
            <c:spPr>
              <a:solidFill>
                <a:srgbClr val="FFFFFF">
                  <a:lumMod val="85000"/>
                </a:srgbClr>
              </a:solidFill>
              <a:ln>
                <a:noFill/>
              </a:ln>
            </c:spPr>
          </c:dPt>
          <c:cat>
            <c:numRef>
              <c:f>Sheet1!$A$2:$A$33</c:f>
              <c:numCache>
                <c:formatCode>General</c:formatCode>
                <c:ptCount val="2"/>
                <c:pt idx="0">
                  <c:v>2019</c:v>
                </c:pt>
                <c:pt idx="1">
                  <c:v>2050</c:v>
                </c:pt>
              </c:numCache>
            </c:numRef>
          </c:cat>
          <c:val>
            <c:numRef>
              <c:f>Sheet1!$G$2:$G$33</c:f>
              <c:numCache>
                <c:formatCode>General</c:formatCode>
                <c:ptCount val="2"/>
                <c:pt idx="0">
                  <c:v>654.26226799999995</c:v>
                </c:pt>
                <c:pt idx="1">
                  <c:v>471.36441000000002</c:v>
                </c:pt>
              </c:numCache>
            </c:numRef>
          </c:val>
          <c:extLst/>
        </c:ser>
        <c:ser>
          <c:idx val="6"/>
          <c:order val="6"/>
          <c:tx>
            <c:strRef>
              <c:f>Sheet1!$H$1</c:f>
              <c:strCache>
                <c:ptCount val="1"/>
                <c:pt idx="0">
                  <c:v>renewables - iron &amp; steel industry</c:v>
                </c:pt>
              </c:strCache>
            </c:strRef>
          </c:tx>
          <c:spPr>
            <a:solidFill>
              <a:srgbClr val="5D9732"/>
            </a:solidFill>
            <a:ln>
              <a:noFill/>
            </a:ln>
          </c:spPr>
          <c:invertIfNegative val="0"/>
          <c:cat>
            <c:numRef>
              <c:f>Sheet1!$A$2:$A$33</c:f>
              <c:numCache>
                <c:formatCode>General</c:formatCode>
                <c:ptCount val="2"/>
                <c:pt idx="0">
                  <c:v>2019</c:v>
                </c:pt>
                <c:pt idx="1">
                  <c:v>2050</c:v>
                </c:pt>
              </c:numCache>
            </c:numRef>
          </c:cat>
          <c:val>
            <c:numRef>
              <c:f>Sheet1!$H$2:$H$33</c:f>
              <c:numCache>
                <c:formatCode>General</c:formatCode>
                <c:ptCount val="2"/>
                <c:pt idx="0">
                  <c:v>0</c:v>
                </c:pt>
                <c:pt idx="1">
                  <c:v>0</c:v>
                </c:pt>
              </c:numCache>
            </c:numRef>
          </c:val>
          <c:extLst xmlns:c15="http://schemas.microsoft.com/office/drawing/2012/chart"/>
        </c:ser>
        <c:ser>
          <c:idx val="7"/>
          <c:order val="7"/>
          <c:tx>
            <c:strRef>
              <c:f>Sheet1!$I$1</c:f>
              <c:strCache>
                <c:ptCount val="1"/>
                <c:pt idx="0">
                  <c:v>purchased electricity - iron &amp; steel industry</c:v>
                </c:pt>
              </c:strCache>
            </c:strRef>
          </c:tx>
          <c:spPr>
            <a:solidFill>
              <a:srgbClr val="FFC702"/>
            </a:solidFill>
            <a:ln>
              <a:noFill/>
            </a:ln>
          </c:spPr>
          <c:invertIfNegative val="0"/>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numRef>
          </c:cat>
          <c:val>
            <c:numRef>
              <c:f>Sheet1!$I$2:$I$33</c:f>
              <c:numCache>
                <c:formatCode>General</c:formatCode>
                <c:ptCount val="2"/>
                <c:pt idx="0">
                  <c:v>210.04583700000001</c:v>
                </c:pt>
                <c:pt idx="1">
                  <c:v>203.791855</c:v>
                </c:pt>
              </c:numCache>
            </c:numRef>
          </c:val>
          <c:extLst xmlns:c15="http://schemas.microsoft.com/office/drawing/2012/chart"/>
        </c:ser>
        <c:dLbls>
          <c:showLegendKey val="0"/>
          <c:showVal val="0"/>
          <c:showCatName val="0"/>
          <c:showSerName val="0"/>
          <c:showPercent val="0"/>
          <c:showBubbleSize val="0"/>
        </c:dLbls>
        <c:gapWidth val="0"/>
        <c:overlap val="100"/>
        <c:axId val="233699088"/>
        <c:axId val="233690928"/>
      </c:barChart>
      <c:catAx>
        <c:axId val="233699088"/>
        <c:scaling>
          <c:orientation val="maxMin"/>
        </c:scaling>
        <c:delete val="1"/>
        <c:axPos val="l"/>
        <c:numFmt formatCode="General" sourceLinked="1"/>
        <c:majorTickMark val="none"/>
        <c:minorTickMark val="none"/>
        <c:tickLblPos val="nextTo"/>
        <c:crossAx val="233690928"/>
        <c:crosses val="autoZero"/>
        <c:auto val="1"/>
        <c:lblAlgn val="ctr"/>
        <c:lblOffset val="100"/>
        <c:noMultiLvlLbl val="0"/>
      </c:catAx>
      <c:valAx>
        <c:axId val="233690928"/>
        <c:scaling>
          <c:orientation val="minMax"/>
          <c:min val="0"/>
        </c:scaling>
        <c:delete val="1"/>
        <c:axPos val="b"/>
        <c:majorGridlines>
          <c:spPr>
            <a:ln>
              <a:solidFill>
                <a:schemeClr val="bg1">
                  <a:lumMod val="65000"/>
                </a:schemeClr>
              </a:solidFill>
            </a:ln>
          </c:spPr>
        </c:majorGridlines>
        <c:numFmt formatCode="0%" sourceLinked="1"/>
        <c:majorTickMark val="out"/>
        <c:minorTickMark val="none"/>
        <c:tickLblPos val="nextTo"/>
        <c:crossAx val="233699088"/>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Sheet1!$F$1</c:f>
              <c:strCache>
                <c:ptCount val="1"/>
                <c:pt idx="0">
                  <c:v>natural gas - aluminum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numRef>
          </c:cat>
          <c:val>
            <c:numRef>
              <c:f>Sheet1!$F$2:$F$33</c:f>
              <c:numCache>
                <c:formatCode>General</c:formatCode>
                <c:ptCount val="2"/>
                <c:pt idx="0">
                  <c:v>108.48111</c:v>
                </c:pt>
                <c:pt idx="1">
                  <c:v>120.61921700000001</c:v>
                </c:pt>
              </c:numCache>
            </c:numRef>
          </c:val>
          <c:extLst/>
        </c:ser>
        <c:ser>
          <c:idx val="3"/>
          <c:order val="1"/>
          <c:tx>
            <c:strRef>
              <c:f>Sheet1!$B$1</c:f>
              <c:strCache>
                <c:ptCount val="1"/>
                <c:pt idx="0">
                  <c:v>residual fuel oil - aluminum industry</c:v>
                </c:pt>
              </c:strCache>
            </c:strRef>
          </c:tx>
          <c:spPr>
            <a:solidFill>
              <a:srgbClr val="000000"/>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Sheet1!$B$2:$B$33</c:f>
              <c:numCache>
                <c:formatCode>General</c:formatCode>
                <c:ptCount val="2"/>
                <c:pt idx="0">
                  <c:v>0</c:v>
                </c:pt>
                <c:pt idx="1">
                  <c:v>0</c:v>
                </c:pt>
              </c:numCache>
            </c:numRef>
          </c:val>
          <c:extLst/>
        </c:ser>
        <c:ser>
          <c:idx val="2"/>
          <c:order val="2"/>
          <c:tx>
            <c:strRef>
              <c:f>Sheet1!$C$1</c:f>
              <c:strCache>
                <c:ptCount val="1"/>
                <c:pt idx="0">
                  <c:v>distillate fuel oil - aluminum industry</c:v>
                </c:pt>
              </c:strCache>
            </c:strRef>
          </c:tx>
          <c:spPr>
            <a:solidFill>
              <a:srgbClr val="000000"/>
            </a:solidFill>
            <a:ln>
              <a:noFill/>
            </a:ln>
          </c:spPr>
          <c:invertIfNegative val="0"/>
          <c:dPt>
            <c:idx val="1"/>
            <c:invertIfNegative val="0"/>
            <c:bubble3D val="0"/>
            <c:spPr>
              <a:solidFill>
                <a:srgbClr val="000000">
                  <a:lumMod val="65000"/>
                  <a:lumOff val="35000"/>
                </a:srgbClr>
              </a:solidFill>
              <a:ln>
                <a:noFill/>
              </a:ln>
            </c:spPr>
          </c:dPt>
          <c:cat>
            <c:numRef>
              <c:f>Sheet1!$A$2:$A$33</c:f>
              <c:numCache>
                <c:formatCode>General</c:formatCode>
                <c:ptCount val="2"/>
                <c:pt idx="0">
                  <c:v>2019</c:v>
                </c:pt>
                <c:pt idx="1">
                  <c:v>2050</c:v>
                </c:pt>
              </c:numCache>
            </c:numRef>
          </c:cat>
          <c:val>
            <c:numRef>
              <c:f>Sheet1!$C$2:$C$33</c:f>
              <c:numCache>
                <c:formatCode>General</c:formatCode>
                <c:ptCount val="2"/>
                <c:pt idx="0">
                  <c:v>1.028626</c:v>
                </c:pt>
                <c:pt idx="1">
                  <c:v>0.72891799999999995</c:v>
                </c:pt>
              </c:numCache>
            </c:numRef>
          </c:val>
          <c:extLst/>
        </c:ser>
        <c:ser>
          <c:idx val="4"/>
          <c:order val="3"/>
          <c:tx>
            <c:strRef>
              <c:f>Sheet1!$D$1</c:f>
              <c:strCache>
                <c:ptCount val="1"/>
                <c:pt idx="0">
                  <c:v>propane - aluminum industry</c:v>
                </c:pt>
              </c:strCache>
            </c:strRef>
          </c:tx>
          <c:spPr>
            <a:solidFill>
              <a:srgbClr val="675005"/>
            </a:solidFill>
            <a:ln>
              <a:noFill/>
            </a:ln>
          </c:spPr>
          <c:invertIfNegative val="0"/>
          <c:cat>
            <c:numRef>
              <c:f>Sheet1!$A$2:$A$33</c:f>
              <c:numCache>
                <c:formatCode>General</c:formatCode>
                <c:ptCount val="2"/>
                <c:pt idx="0">
                  <c:v>2019</c:v>
                </c:pt>
                <c:pt idx="1">
                  <c:v>2050</c:v>
                </c:pt>
              </c:numCache>
            </c:numRef>
          </c:cat>
          <c:val>
            <c:numRef>
              <c:f>Sheet1!$D$2:$D$33</c:f>
              <c:numCache>
                <c:formatCode>General</c:formatCode>
                <c:ptCount val="2"/>
                <c:pt idx="0">
                  <c:v>0.109694</c:v>
                </c:pt>
                <c:pt idx="1">
                  <c:v>4.8108999999999999E-2</c:v>
                </c:pt>
              </c:numCache>
            </c:numRef>
          </c:val>
          <c:extLst/>
        </c:ser>
        <c:ser>
          <c:idx val="0"/>
          <c:order val="4"/>
          <c:tx>
            <c:strRef>
              <c:f>Sheet1!$E$1</c:f>
              <c:strCache>
                <c:ptCount val="1"/>
                <c:pt idx="0">
                  <c:v>petroleum products - aluminum industry</c:v>
                </c:pt>
              </c:strCache>
            </c:strRef>
          </c:tx>
          <c:spPr>
            <a:solidFill>
              <a:srgbClr val="BD732A"/>
            </a:solidFill>
            <a:ln>
              <a:noFill/>
            </a:ln>
          </c:spPr>
          <c:invertIfNegative val="0"/>
          <c:dPt>
            <c:idx val="1"/>
            <c:invertIfNegative val="0"/>
            <c:bubble3D val="0"/>
            <c:spPr>
              <a:solidFill>
                <a:srgbClr val="BD732A">
                  <a:lumMod val="40000"/>
                  <a:lumOff val="60000"/>
                </a:srgbClr>
              </a:solidFill>
              <a:ln>
                <a:noFill/>
              </a:ln>
            </c:spPr>
          </c:dPt>
          <c:cat>
            <c:numRef>
              <c:f>Sheet1!$A$2:$A$33</c:f>
              <c:numCache>
                <c:formatCode>General</c:formatCode>
                <c:ptCount val="2"/>
                <c:pt idx="0">
                  <c:v>2019</c:v>
                </c:pt>
                <c:pt idx="1">
                  <c:v>2050</c:v>
                </c:pt>
              </c:numCache>
            </c:numRef>
          </c:cat>
          <c:val>
            <c:numRef>
              <c:f>Sheet1!$E$2:$E$33</c:f>
              <c:numCache>
                <c:formatCode>General</c:formatCode>
                <c:ptCount val="2"/>
                <c:pt idx="0">
                  <c:v>10.618423</c:v>
                </c:pt>
                <c:pt idx="1">
                  <c:v>8.8366849999999992</c:v>
                </c:pt>
              </c:numCache>
            </c:numRef>
          </c:val>
          <c:extLst/>
        </c:ser>
        <c:ser>
          <c:idx val="5"/>
          <c:order val="5"/>
          <c:tx>
            <c:strRef>
              <c:f>Sheet1!$G$1</c:f>
              <c:strCache>
                <c:ptCount val="1"/>
                <c:pt idx="0">
                  <c:v>coal - aluminum industry</c:v>
                </c:pt>
              </c:strCache>
            </c:strRef>
          </c:tx>
          <c:spPr>
            <a:solidFill>
              <a:srgbClr val="A6A6A6"/>
            </a:solidFill>
            <a:ln>
              <a:noFill/>
            </a:ln>
          </c:spPr>
          <c:invertIfNegative val="0"/>
          <c:cat>
            <c:numRef>
              <c:f>Sheet1!$A$2:$A$33</c:f>
              <c:numCache>
                <c:formatCode>General</c:formatCode>
                <c:ptCount val="2"/>
                <c:pt idx="0">
                  <c:v>2019</c:v>
                </c:pt>
                <c:pt idx="1">
                  <c:v>2050</c:v>
                </c:pt>
              </c:numCache>
            </c:numRef>
          </c:cat>
          <c:val>
            <c:numRef>
              <c:f>Sheet1!$G$2:$G$33</c:f>
              <c:numCache>
                <c:formatCode>General</c:formatCode>
                <c:ptCount val="2"/>
                <c:pt idx="0">
                  <c:v>0</c:v>
                </c:pt>
                <c:pt idx="1">
                  <c:v>0</c:v>
                </c:pt>
              </c:numCache>
            </c:numRef>
          </c:val>
        </c:ser>
        <c:ser>
          <c:idx val="6"/>
          <c:order val="6"/>
          <c:tx>
            <c:strRef>
              <c:f>Sheet1!$H$1</c:f>
              <c:strCache>
                <c:ptCount val="1"/>
                <c:pt idx="0">
                  <c:v>renewables - aluminum industry</c:v>
                </c:pt>
              </c:strCache>
            </c:strRef>
          </c:tx>
          <c:spPr>
            <a:solidFill>
              <a:srgbClr val="5D9732"/>
            </a:solidFill>
            <a:ln>
              <a:noFill/>
            </a:ln>
          </c:spPr>
          <c:invertIfNegative val="0"/>
          <c:cat>
            <c:numRef>
              <c:f>Sheet1!$A$2:$A$33</c:f>
              <c:numCache>
                <c:formatCode>General</c:formatCode>
                <c:ptCount val="2"/>
                <c:pt idx="0">
                  <c:v>2019</c:v>
                </c:pt>
                <c:pt idx="1">
                  <c:v>2050</c:v>
                </c:pt>
              </c:numCache>
            </c:numRef>
          </c:cat>
          <c:val>
            <c:numRef>
              <c:f>Sheet1!$H$2:$H$33</c:f>
              <c:numCache>
                <c:formatCode>General</c:formatCode>
                <c:ptCount val="2"/>
                <c:pt idx="0">
                  <c:v>0</c:v>
                </c:pt>
                <c:pt idx="1">
                  <c:v>0</c:v>
                </c:pt>
              </c:numCache>
            </c:numRef>
          </c:val>
          <c:extLst xmlns:c15="http://schemas.microsoft.com/office/drawing/2012/chart"/>
        </c:ser>
        <c:ser>
          <c:idx val="7"/>
          <c:order val="7"/>
          <c:tx>
            <c:strRef>
              <c:f>Sheet1!$I$1</c:f>
              <c:strCache>
                <c:ptCount val="1"/>
                <c:pt idx="0">
                  <c:v>purchased electricity - aluminum industry</c:v>
                </c:pt>
              </c:strCache>
            </c:strRef>
          </c:tx>
          <c:spPr>
            <a:solidFill>
              <a:srgbClr val="FFC702"/>
            </a:solidFill>
            <a:ln>
              <a:noFill/>
            </a:ln>
          </c:spPr>
          <c:invertIfNegative val="0"/>
          <c:dPt>
            <c:idx val="0"/>
            <c:invertIfNegative val="0"/>
            <c:bubble3D val="0"/>
          </c:dPt>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numRef>
          </c:cat>
          <c:val>
            <c:numRef>
              <c:f>Sheet1!$I$2:$I$33</c:f>
              <c:numCache>
                <c:formatCode>General</c:formatCode>
                <c:ptCount val="2"/>
                <c:pt idx="0">
                  <c:v>98.222579999999994</c:v>
                </c:pt>
                <c:pt idx="1">
                  <c:v>121.05392500000001</c:v>
                </c:pt>
              </c:numCache>
            </c:numRef>
          </c:val>
          <c:extLst/>
        </c:ser>
        <c:dLbls>
          <c:showLegendKey val="0"/>
          <c:showVal val="0"/>
          <c:showCatName val="0"/>
          <c:showSerName val="0"/>
          <c:showPercent val="0"/>
          <c:showBubbleSize val="0"/>
        </c:dLbls>
        <c:gapWidth val="0"/>
        <c:overlap val="100"/>
        <c:axId val="233699632"/>
        <c:axId val="233688208"/>
        <c:extLst/>
      </c:barChart>
      <c:catAx>
        <c:axId val="233699632"/>
        <c:scaling>
          <c:orientation val="maxMin"/>
        </c:scaling>
        <c:delete val="1"/>
        <c:axPos val="l"/>
        <c:numFmt formatCode="General" sourceLinked="1"/>
        <c:majorTickMark val="none"/>
        <c:minorTickMark val="none"/>
        <c:tickLblPos val="nextTo"/>
        <c:crossAx val="233688208"/>
        <c:crosses val="autoZero"/>
        <c:auto val="1"/>
        <c:lblAlgn val="ctr"/>
        <c:lblOffset val="100"/>
        <c:noMultiLvlLbl val="0"/>
      </c:catAx>
      <c:valAx>
        <c:axId val="233688208"/>
        <c:scaling>
          <c:orientation val="minMax"/>
        </c:scaling>
        <c:delete val="1"/>
        <c:axPos val="b"/>
        <c:majorGridlines>
          <c:spPr>
            <a:ln>
              <a:solidFill>
                <a:schemeClr val="bg1">
                  <a:lumMod val="65000"/>
                </a:schemeClr>
              </a:solidFill>
            </a:ln>
          </c:spPr>
        </c:majorGridlines>
        <c:numFmt formatCode="0%" sourceLinked="1"/>
        <c:majorTickMark val="out"/>
        <c:minorTickMark val="none"/>
        <c:tickLblPos val="nextTo"/>
        <c:crossAx val="233699632"/>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Sheet1!$F$1</c:f>
              <c:strCache>
                <c:ptCount val="1"/>
                <c:pt idx="0">
                  <c:v>natural gas - glass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numRef>
          </c:cat>
          <c:val>
            <c:numRef>
              <c:f>Sheet1!$F$2:$F$33</c:f>
              <c:numCache>
                <c:formatCode>General</c:formatCode>
                <c:ptCount val="2"/>
                <c:pt idx="0">
                  <c:v>205.14591999999999</c:v>
                </c:pt>
                <c:pt idx="1">
                  <c:v>235.907196</c:v>
                </c:pt>
              </c:numCache>
            </c:numRef>
          </c:val>
          <c:extLst/>
        </c:ser>
        <c:ser>
          <c:idx val="3"/>
          <c:order val="1"/>
          <c:tx>
            <c:strRef>
              <c:f>Sheet1!$B$1</c:f>
              <c:strCache>
                <c:ptCount val="1"/>
                <c:pt idx="0">
                  <c:v>residual fuel oil - glass industry</c:v>
                </c:pt>
              </c:strCache>
            </c:strRef>
          </c:tx>
          <c:spPr>
            <a:solidFill>
              <a:srgbClr val="0096D7"/>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Sheet1!$B$2:$B$33</c:f>
              <c:numCache>
                <c:formatCode>General</c:formatCode>
                <c:ptCount val="2"/>
                <c:pt idx="0">
                  <c:v>0</c:v>
                </c:pt>
                <c:pt idx="1">
                  <c:v>0</c:v>
                </c:pt>
              </c:numCache>
            </c:numRef>
          </c:val>
          <c:extLst/>
        </c:ser>
        <c:ser>
          <c:idx val="2"/>
          <c:order val="2"/>
          <c:tx>
            <c:strRef>
              <c:f>Sheet1!$C$1</c:f>
              <c:strCache>
                <c:ptCount val="1"/>
                <c:pt idx="0">
                  <c:v>distillate fuel oil - glass industry</c:v>
                </c:pt>
              </c:strCache>
            </c:strRef>
          </c:tx>
          <c:spPr>
            <a:solidFill>
              <a:srgbClr val="675005"/>
            </a:solidFill>
            <a:ln>
              <a:noFill/>
            </a:ln>
          </c:spPr>
          <c:invertIfNegative val="0"/>
          <c:dPt>
            <c:idx val="0"/>
            <c:invertIfNegative val="0"/>
            <c:bubble3D val="0"/>
            <c:spPr>
              <a:solidFill>
                <a:srgbClr val="000000"/>
              </a:solidFill>
              <a:ln>
                <a:noFill/>
              </a:ln>
            </c:spPr>
          </c:dPt>
          <c:dPt>
            <c:idx val="1"/>
            <c:invertIfNegative val="0"/>
            <c:bubble3D val="0"/>
            <c:spPr>
              <a:solidFill>
                <a:srgbClr val="000000">
                  <a:lumMod val="65000"/>
                  <a:lumOff val="35000"/>
                </a:srgbClr>
              </a:solidFill>
              <a:ln>
                <a:noFill/>
              </a:ln>
            </c:spPr>
          </c:dPt>
          <c:cat>
            <c:numRef>
              <c:f>Sheet1!$A$2:$A$33</c:f>
              <c:numCache>
                <c:formatCode>General</c:formatCode>
                <c:ptCount val="2"/>
                <c:pt idx="0">
                  <c:v>2019</c:v>
                </c:pt>
                <c:pt idx="1">
                  <c:v>2050</c:v>
                </c:pt>
              </c:numCache>
            </c:numRef>
          </c:cat>
          <c:val>
            <c:numRef>
              <c:f>Sheet1!$C$2:$C$33</c:f>
              <c:numCache>
                <c:formatCode>General</c:formatCode>
                <c:ptCount val="2"/>
                <c:pt idx="0">
                  <c:v>0.41736699999999999</c:v>
                </c:pt>
                <c:pt idx="1">
                  <c:v>0.39860299999999999</c:v>
                </c:pt>
              </c:numCache>
            </c:numRef>
          </c:val>
          <c:extLst/>
        </c:ser>
        <c:ser>
          <c:idx val="4"/>
          <c:order val="3"/>
          <c:tx>
            <c:strRef>
              <c:f>Sheet1!$D$1</c:f>
              <c:strCache>
                <c:ptCount val="1"/>
                <c:pt idx="0">
                  <c:v>propane - glass industry</c:v>
                </c:pt>
              </c:strCache>
            </c:strRef>
          </c:tx>
          <c:spPr>
            <a:solidFill>
              <a:srgbClr val="B38B09"/>
            </a:solidFill>
            <a:ln>
              <a:noFill/>
            </a:ln>
          </c:spPr>
          <c:invertIfNegative val="0"/>
          <c:dPt>
            <c:idx val="0"/>
            <c:invertIfNegative val="0"/>
            <c:bubble3D val="0"/>
            <c:spPr>
              <a:solidFill>
                <a:srgbClr val="675005"/>
              </a:solidFill>
              <a:ln>
                <a:noFill/>
              </a:ln>
            </c:spPr>
          </c:dPt>
          <c:cat>
            <c:numRef>
              <c:f>Sheet1!$A$2:$A$33</c:f>
              <c:numCache>
                <c:formatCode>General</c:formatCode>
                <c:ptCount val="2"/>
                <c:pt idx="0">
                  <c:v>2019</c:v>
                </c:pt>
                <c:pt idx="1">
                  <c:v>2050</c:v>
                </c:pt>
              </c:numCache>
            </c:numRef>
          </c:cat>
          <c:val>
            <c:numRef>
              <c:f>Sheet1!$D$2:$D$33</c:f>
              <c:numCache>
                <c:formatCode>General</c:formatCode>
                <c:ptCount val="2"/>
                <c:pt idx="0">
                  <c:v>1.3677980000000001</c:v>
                </c:pt>
                <c:pt idx="1">
                  <c:v>0.81589100000000003</c:v>
                </c:pt>
              </c:numCache>
            </c:numRef>
          </c:val>
          <c:extLst/>
        </c:ser>
        <c:ser>
          <c:idx val="0"/>
          <c:order val="4"/>
          <c:tx>
            <c:strRef>
              <c:f>Sheet1!$E$1</c:f>
              <c:strCache>
                <c:ptCount val="1"/>
                <c:pt idx="0">
                  <c:v>petroleum products - glass industry</c:v>
                </c:pt>
              </c:strCache>
            </c:strRef>
          </c:tx>
          <c:spPr>
            <a:solidFill>
              <a:srgbClr val="BD732A"/>
            </a:solidFill>
            <a:ln>
              <a:noFill/>
            </a:ln>
          </c:spPr>
          <c:invertIfNegative val="0"/>
          <c:cat>
            <c:numRef>
              <c:f>Sheet1!$A$2:$A$33</c:f>
              <c:numCache>
                <c:formatCode>General</c:formatCode>
                <c:ptCount val="2"/>
                <c:pt idx="0">
                  <c:v>2019</c:v>
                </c:pt>
                <c:pt idx="1">
                  <c:v>2050</c:v>
                </c:pt>
              </c:numCache>
            </c:numRef>
          </c:cat>
          <c:val>
            <c:numRef>
              <c:f>Sheet1!$E$2:$E$33</c:f>
              <c:numCache>
                <c:formatCode>General</c:formatCode>
                <c:ptCount val="2"/>
                <c:pt idx="0">
                  <c:v>0</c:v>
                </c:pt>
                <c:pt idx="1">
                  <c:v>0</c:v>
                </c:pt>
              </c:numCache>
            </c:numRef>
          </c:val>
          <c:extLst/>
        </c:ser>
        <c:ser>
          <c:idx val="5"/>
          <c:order val="5"/>
          <c:tx>
            <c:strRef>
              <c:f>Sheet1!$G$1</c:f>
              <c:strCache>
                <c:ptCount val="1"/>
                <c:pt idx="0">
                  <c:v>coal - glass industry</c:v>
                </c:pt>
              </c:strCache>
            </c:strRef>
          </c:tx>
          <c:spPr>
            <a:solidFill>
              <a:srgbClr val="FFFFFF">
                <a:lumMod val="75000"/>
              </a:srgbClr>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Sheet1!$G$2:$G$33</c:f>
              <c:numCache>
                <c:formatCode>General</c:formatCode>
                <c:ptCount val="2"/>
                <c:pt idx="0">
                  <c:v>0</c:v>
                </c:pt>
                <c:pt idx="1">
                  <c:v>0</c:v>
                </c:pt>
              </c:numCache>
            </c:numRef>
          </c:val>
          <c:extLst/>
        </c:ser>
        <c:ser>
          <c:idx val="6"/>
          <c:order val="6"/>
          <c:tx>
            <c:strRef>
              <c:f>Sheet1!$H$1</c:f>
              <c:strCache>
                <c:ptCount val="1"/>
                <c:pt idx="0">
                  <c:v>purchased electricity - glass industry</c:v>
                </c:pt>
              </c:strCache>
            </c:strRef>
          </c:tx>
          <c:spPr>
            <a:solidFill>
              <a:srgbClr val="FFC702"/>
            </a:solidFill>
            <a:ln>
              <a:noFill/>
            </a:ln>
          </c:spPr>
          <c:invertIfNegative val="0"/>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numRef>
          </c:cat>
          <c:val>
            <c:numRef>
              <c:f>Sheet1!$H$2:$H$33</c:f>
              <c:numCache>
                <c:formatCode>General</c:formatCode>
                <c:ptCount val="2"/>
                <c:pt idx="0">
                  <c:v>23.545715000000001</c:v>
                </c:pt>
                <c:pt idx="1">
                  <c:v>29.726804999999999</c:v>
                </c:pt>
              </c:numCache>
            </c:numRef>
          </c:val>
          <c:extLst xmlns:c15="http://schemas.microsoft.com/office/drawing/2012/chart"/>
        </c:ser>
        <c:dLbls>
          <c:showLegendKey val="0"/>
          <c:showVal val="0"/>
          <c:showCatName val="0"/>
          <c:showSerName val="0"/>
          <c:showPercent val="0"/>
          <c:showBubbleSize val="0"/>
        </c:dLbls>
        <c:gapWidth val="0"/>
        <c:overlap val="100"/>
        <c:axId val="233704528"/>
        <c:axId val="233700176"/>
        <c:extLst/>
      </c:barChart>
      <c:catAx>
        <c:axId val="233704528"/>
        <c:scaling>
          <c:orientation val="maxMin"/>
        </c:scaling>
        <c:delete val="1"/>
        <c:axPos val="l"/>
        <c:numFmt formatCode="General" sourceLinked="1"/>
        <c:majorTickMark val="none"/>
        <c:minorTickMark val="none"/>
        <c:tickLblPos val="nextTo"/>
        <c:crossAx val="233700176"/>
        <c:crosses val="autoZero"/>
        <c:auto val="1"/>
        <c:lblAlgn val="ctr"/>
        <c:lblOffset val="100"/>
        <c:noMultiLvlLbl val="0"/>
      </c:catAx>
      <c:valAx>
        <c:axId val="233700176"/>
        <c:scaling>
          <c:orientation val="minMax"/>
          <c:min val="0"/>
        </c:scaling>
        <c:delete val="1"/>
        <c:axPos val="b"/>
        <c:majorGridlines>
          <c:spPr>
            <a:ln>
              <a:solidFill>
                <a:schemeClr val="bg1">
                  <a:lumMod val="65000"/>
                </a:schemeClr>
              </a:solidFill>
            </a:ln>
          </c:spPr>
        </c:majorGridlines>
        <c:numFmt formatCode="0%" sourceLinked="1"/>
        <c:majorTickMark val="out"/>
        <c:minorTickMark val="none"/>
        <c:tickLblPos val="nextTo"/>
        <c:crossAx val="233704528"/>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Sheet1!$F$1</c:f>
              <c:strCache>
                <c:ptCount val="1"/>
                <c:pt idx="0">
                  <c:v>natural gas - food industry</c:v>
                </c:pt>
              </c:strCache>
            </c:strRef>
          </c:tx>
          <c:spPr>
            <a:solidFill>
              <a:srgbClr val="0096D7"/>
            </a:solidFill>
            <a:ln>
              <a:noFill/>
            </a:ln>
          </c:spPr>
          <c:invertIfNegative val="0"/>
          <c:dPt>
            <c:idx val="0"/>
            <c:invertIfNegative val="0"/>
            <c:bubble3D val="0"/>
          </c:dPt>
          <c:dPt>
            <c:idx val="1"/>
            <c:invertIfNegative val="0"/>
            <c:bubble3D val="0"/>
            <c:spPr>
              <a:solidFill>
                <a:srgbClr val="0096D7">
                  <a:lumMod val="40000"/>
                  <a:lumOff val="60000"/>
                </a:srgbClr>
              </a:solidFill>
              <a:ln>
                <a:noFill/>
              </a:ln>
            </c:spPr>
          </c:dPt>
          <c:cat>
            <c:numRef>
              <c:f>Sheet1!$A$2:$A$33</c:f>
              <c:numCache>
                <c:formatCode>General</c:formatCode>
                <c:ptCount val="2"/>
                <c:pt idx="0">
                  <c:v>2019</c:v>
                </c:pt>
                <c:pt idx="1">
                  <c:v>2050</c:v>
                </c:pt>
              </c:numCache>
            </c:numRef>
          </c:cat>
          <c:val>
            <c:numRef>
              <c:f>Sheet1!$F$2:$F$33</c:f>
              <c:numCache>
                <c:formatCode>General</c:formatCode>
                <c:ptCount val="2"/>
                <c:pt idx="0">
                  <c:v>634.89221199999997</c:v>
                </c:pt>
                <c:pt idx="1">
                  <c:v>756.97772199999997</c:v>
                </c:pt>
              </c:numCache>
            </c:numRef>
          </c:val>
          <c:extLst/>
        </c:ser>
        <c:ser>
          <c:idx val="3"/>
          <c:order val="1"/>
          <c:tx>
            <c:strRef>
              <c:f>Sheet1!$B$1</c:f>
              <c:strCache>
                <c:ptCount val="1"/>
                <c:pt idx="0">
                  <c:v>residual fuel oil - food industry</c:v>
                </c:pt>
              </c:strCache>
            </c:strRef>
          </c:tx>
          <c:spPr>
            <a:solidFill>
              <a:srgbClr val="000000">
                <a:lumMod val="65000"/>
                <a:lumOff val="35000"/>
              </a:srgbClr>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Sheet1!$B$2:$B$33</c:f>
              <c:numCache>
                <c:formatCode>General</c:formatCode>
                <c:ptCount val="2"/>
                <c:pt idx="0">
                  <c:v>2.2086049999999999</c:v>
                </c:pt>
                <c:pt idx="1">
                  <c:v>0.59179300000000001</c:v>
                </c:pt>
              </c:numCache>
            </c:numRef>
          </c:val>
          <c:extLst/>
        </c:ser>
        <c:ser>
          <c:idx val="2"/>
          <c:order val="2"/>
          <c:tx>
            <c:strRef>
              <c:f>Sheet1!$C$1</c:f>
              <c:strCache>
                <c:ptCount val="1"/>
                <c:pt idx="0">
                  <c:v>distillate fuel oil - food industry</c:v>
                </c:pt>
              </c:strCache>
            </c:strRef>
          </c:tx>
          <c:spPr>
            <a:solidFill>
              <a:srgbClr val="000000">
                <a:lumMod val="65000"/>
                <a:lumOff val="35000"/>
              </a:srgbClr>
            </a:solidFill>
            <a:ln>
              <a:noFill/>
            </a:ln>
          </c:spPr>
          <c:invertIfNegative val="0"/>
          <c:cat>
            <c:numRef>
              <c:f>Sheet1!$A$2:$A$33</c:f>
              <c:numCache>
                <c:formatCode>General</c:formatCode>
                <c:ptCount val="2"/>
                <c:pt idx="0">
                  <c:v>2019</c:v>
                </c:pt>
                <c:pt idx="1">
                  <c:v>2050</c:v>
                </c:pt>
              </c:numCache>
            </c:numRef>
          </c:cat>
          <c:val>
            <c:numRef>
              <c:f>Sheet1!$C$2:$C$33</c:f>
              <c:numCache>
                <c:formatCode>General</c:formatCode>
                <c:ptCount val="2"/>
                <c:pt idx="0">
                  <c:v>10.761920999999999</c:v>
                </c:pt>
                <c:pt idx="1">
                  <c:v>10.692443000000001</c:v>
                </c:pt>
              </c:numCache>
            </c:numRef>
          </c:val>
          <c:extLst/>
        </c:ser>
        <c:ser>
          <c:idx val="4"/>
          <c:order val="3"/>
          <c:tx>
            <c:strRef>
              <c:f>Sheet1!$D$1</c:f>
              <c:strCache>
                <c:ptCount val="1"/>
                <c:pt idx="0">
                  <c:v>propane - food industry</c:v>
                </c:pt>
              </c:strCache>
            </c:strRef>
          </c:tx>
          <c:spPr>
            <a:solidFill>
              <a:srgbClr val="BD732A">
                <a:lumMod val="40000"/>
                <a:lumOff val="60000"/>
              </a:srgbClr>
            </a:solidFill>
            <a:ln>
              <a:noFill/>
            </a:ln>
          </c:spPr>
          <c:invertIfNegative val="0"/>
          <c:dPt>
            <c:idx val="0"/>
            <c:invertIfNegative val="0"/>
            <c:bubble3D val="0"/>
          </c:dPt>
          <c:cat>
            <c:numRef>
              <c:f>Sheet1!$A$2:$A$33</c:f>
              <c:numCache>
                <c:formatCode>General</c:formatCode>
                <c:ptCount val="2"/>
                <c:pt idx="0">
                  <c:v>2019</c:v>
                </c:pt>
                <c:pt idx="1">
                  <c:v>2050</c:v>
                </c:pt>
              </c:numCache>
            </c:numRef>
          </c:cat>
          <c:val>
            <c:numRef>
              <c:f>Sheet1!$D$2:$D$33</c:f>
              <c:numCache>
                <c:formatCode>General</c:formatCode>
                <c:ptCount val="2"/>
                <c:pt idx="0">
                  <c:v>5.3806180000000001</c:v>
                </c:pt>
                <c:pt idx="1">
                  <c:v>3.3194669999999999</c:v>
                </c:pt>
              </c:numCache>
            </c:numRef>
          </c:val>
          <c:extLst/>
        </c:ser>
        <c:ser>
          <c:idx val="0"/>
          <c:order val="4"/>
          <c:tx>
            <c:strRef>
              <c:f>Sheet1!$E$1</c:f>
              <c:strCache>
                <c:ptCount val="1"/>
                <c:pt idx="0">
                  <c:v>petroleum products - food industry</c:v>
                </c:pt>
              </c:strCache>
            </c:strRef>
          </c:tx>
          <c:spPr>
            <a:solidFill>
              <a:srgbClr val="B38B09"/>
            </a:solidFill>
            <a:ln>
              <a:noFill/>
            </a:ln>
          </c:spPr>
          <c:invertIfNegative val="0"/>
          <c:cat>
            <c:numRef>
              <c:f>Sheet1!$A$2:$A$33</c:f>
              <c:numCache>
                <c:formatCode>General</c:formatCode>
                <c:ptCount val="2"/>
                <c:pt idx="0">
                  <c:v>2019</c:v>
                </c:pt>
                <c:pt idx="1">
                  <c:v>2050</c:v>
                </c:pt>
              </c:numCache>
            </c:numRef>
          </c:cat>
          <c:val>
            <c:numRef>
              <c:f>Sheet1!$E$2:$E$33</c:f>
              <c:numCache>
                <c:formatCode>General</c:formatCode>
                <c:ptCount val="2"/>
                <c:pt idx="0">
                  <c:v>0</c:v>
                </c:pt>
                <c:pt idx="1">
                  <c:v>0</c:v>
                </c:pt>
              </c:numCache>
            </c:numRef>
          </c:val>
          <c:extLst/>
        </c:ser>
        <c:ser>
          <c:idx val="5"/>
          <c:order val="5"/>
          <c:tx>
            <c:strRef>
              <c:f>Sheet1!$G$1</c:f>
              <c:strCache>
                <c:ptCount val="1"/>
                <c:pt idx="0">
                  <c:v>coal - food industry</c:v>
                </c:pt>
              </c:strCache>
            </c:strRef>
          </c:tx>
          <c:spPr>
            <a:solidFill>
              <a:srgbClr val="A6A6A6"/>
            </a:solidFill>
            <a:ln>
              <a:noFill/>
            </a:ln>
          </c:spPr>
          <c:invertIfNegative val="0"/>
          <c:dPt>
            <c:idx val="0"/>
            <c:invertIfNegative val="0"/>
            <c:bubble3D val="0"/>
          </c:dPt>
          <c:dPt>
            <c:idx val="1"/>
            <c:invertIfNegative val="0"/>
            <c:bubble3D val="0"/>
            <c:spPr>
              <a:solidFill>
                <a:srgbClr val="FFFFFF">
                  <a:lumMod val="85000"/>
                </a:srgbClr>
              </a:solidFill>
              <a:ln>
                <a:noFill/>
              </a:ln>
            </c:spPr>
          </c:dPt>
          <c:cat>
            <c:numRef>
              <c:f>Sheet1!$A$2:$A$33</c:f>
              <c:numCache>
                <c:formatCode>General</c:formatCode>
                <c:ptCount val="2"/>
                <c:pt idx="0">
                  <c:v>2019</c:v>
                </c:pt>
                <c:pt idx="1">
                  <c:v>2050</c:v>
                </c:pt>
              </c:numCache>
            </c:numRef>
          </c:cat>
          <c:val>
            <c:numRef>
              <c:f>Sheet1!$G$2:$G$33</c:f>
              <c:numCache>
                <c:formatCode>General</c:formatCode>
                <c:ptCount val="2"/>
                <c:pt idx="0">
                  <c:v>103.69601400000001</c:v>
                </c:pt>
                <c:pt idx="1">
                  <c:v>122.593994</c:v>
                </c:pt>
              </c:numCache>
            </c:numRef>
          </c:val>
          <c:extLst/>
        </c:ser>
        <c:ser>
          <c:idx val="6"/>
          <c:order val="6"/>
          <c:tx>
            <c:strRef>
              <c:f>Sheet1!$H$1</c:f>
              <c:strCache>
                <c:ptCount val="1"/>
                <c:pt idx="0">
                  <c:v>renewables - food industry</c:v>
                </c:pt>
              </c:strCache>
            </c:strRef>
          </c:tx>
          <c:spPr>
            <a:solidFill>
              <a:srgbClr val="5D9732"/>
            </a:solidFill>
            <a:ln>
              <a:noFill/>
            </a:ln>
          </c:spPr>
          <c:invertIfNegative val="0"/>
          <c:dPt>
            <c:idx val="1"/>
            <c:invertIfNegative val="0"/>
            <c:bubble3D val="0"/>
            <c:spPr>
              <a:solidFill>
                <a:srgbClr val="5D9732">
                  <a:lumMod val="40000"/>
                  <a:lumOff val="60000"/>
                </a:srgbClr>
              </a:solidFill>
              <a:ln>
                <a:noFill/>
              </a:ln>
            </c:spPr>
          </c:dPt>
          <c:cat>
            <c:numRef>
              <c:f>Sheet1!$A$2:$A$33</c:f>
              <c:numCache>
                <c:formatCode>General</c:formatCode>
                <c:ptCount val="2"/>
                <c:pt idx="0">
                  <c:v>2019</c:v>
                </c:pt>
                <c:pt idx="1">
                  <c:v>2050</c:v>
                </c:pt>
              </c:numCache>
            </c:numRef>
          </c:cat>
          <c:val>
            <c:numRef>
              <c:f>Sheet1!$H$2:$H$33</c:f>
              <c:numCache>
                <c:formatCode>General</c:formatCode>
                <c:ptCount val="2"/>
                <c:pt idx="0">
                  <c:v>160.46487400000001</c:v>
                </c:pt>
                <c:pt idx="1">
                  <c:v>311.49939000000001</c:v>
                </c:pt>
              </c:numCache>
            </c:numRef>
          </c:val>
          <c:extLst xmlns:c15="http://schemas.microsoft.com/office/drawing/2012/chart"/>
        </c:ser>
        <c:ser>
          <c:idx val="7"/>
          <c:order val="7"/>
          <c:tx>
            <c:strRef>
              <c:f>Sheet1!$I$1</c:f>
              <c:strCache>
                <c:ptCount val="1"/>
                <c:pt idx="0">
                  <c:v>purchased electricity - food industry</c:v>
                </c:pt>
              </c:strCache>
            </c:strRef>
          </c:tx>
          <c:spPr>
            <a:solidFill>
              <a:srgbClr val="FFC702"/>
            </a:solidFill>
            <a:ln>
              <a:noFill/>
            </a:ln>
          </c:spPr>
          <c:invertIfNegative val="0"/>
          <c:dPt>
            <c:idx val="0"/>
            <c:invertIfNegative val="0"/>
            <c:bubble3D val="0"/>
          </c:dPt>
          <c:dPt>
            <c:idx val="1"/>
            <c:invertIfNegative val="0"/>
            <c:bubble3D val="0"/>
            <c:spPr>
              <a:solidFill>
                <a:srgbClr val="FFC702">
                  <a:lumMod val="40000"/>
                  <a:lumOff val="60000"/>
                </a:srgbClr>
              </a:solidFill>
              <a:ln>
                <a:noFill/>
              </a:ln>
            </c:spPr>
          </c:dPt>
          <c:cat>
            <c:numRef>
              <c:f>Sheet1!$A$2:$A$33</c:f>
              <c:numCache>
                <c:formatCode>General</c:formatCode>
                <c:ptCount val="2"/>
                <c:pt idx="0">
                  <c:v>2019</c:v>
                </c:pt>
                <c:pt idx="1">
                  <c:v>2050</c:v>
                </c:pt>
              </c:numCache>
            </c:numRef>
          </c:cat>
          <c:val>
            <c:numRef>
              <c:f>Sheet1!$I$2:$I$33</c:f>
              <c:numCache>
                <c:formatCode>General</c:formatCode>
                <c:ptCount val="2"/>
                <c:pt idx="0">
                  <c:v>236.83085600000001</c:v>
                </c:pt>
                <c:pt idx="1">
                  <c:v>347.344604</c:v>
                </c:pt>
              </c:numCache>
            </c:numRef>
          </c:val>
          <c:extLst/>
        </c:ser>
        <c:dLbls>
          <c:showLegendKey val="0"/>
          <c:showVal val="0"/>
          <c:showCatName val="0"/>
          <c:showSerName val="0"/>
          <c:showPercent val="0"/>
          <c:showBubbleSize val="0"/>
        </c:dLbls>
        <c:gapWidth val="0"/>
        <c:overlap val="100"/>
        <c:axId val="233705072"/>
        <c:axId val="233687120"/>
        <c:extLst/>
      </c:barChart>
      <c:catAx>
        <c:axId val="233705072"/>
        <c:scaling>
          <c:orientation val="maxMin"/>
        </c:scaling>
        <c:delete val="1"/>
        <c:axPos val="l"/>
        <c:numFmt formatCode="General" sourceLinked="1"/>
        <c:majorTickMark val="none"/>
        <c:minorTickMark val="none"/>
        <c:tickLblPos val="nextTo"/>
        <c:crossAx val="233687120"/>
        <c:crosses val="autoZero"/>
        <c:auto val="1"/>
        <c:lblAlgn val="ctr"/>
        <c:lblOffset val="100"/>
        <c:noMultiLvlLbl val="0"/>
      </c:catAx>
      <c:valAx>
        <c:axId val="233687120"/>
        <c:scaling>
          <c:orientation val="minMax"/>
        </c:scaling>
        <c:delete val="1"/>
        <c:axPos val="b"/>
        <c:majorGridlines>
          <c:spPr>
            <a:ln>
              <a:solidFill>
                <a:schemeClr val="bg1">
                  <a:lumMod val="65000"/>
                </a:schemeClr>
              </a:solidFill>
            </a:ln>
          </c:spPr>
        </c:majorGridlines>
        <c:numFmt formatCode="0%" sourceLinked="1"/>
        <c:majorTickMark val="none"/>
        <c:minorTickMark val="none"/>
        <c:tickLblPos val="nextTo"/>
        <c:crossAx val="233705072"/>
        <c:crosses val="max"/>
        <c:crossBetween val="between"/>
        <c:majorUnit val="0.25"/>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6951478440989E-2"/>
          <c:y val="0.17475467285111956"/>
          <c:w val="0.77744328823314035"/>
          <c:h val="0.7451311731134066"/>
        </c:manualLayout>
      </c:layout>
      <c:areaChart>
        <c:grouping val="stacked"/>
        <c:varyColors val="0"/>
        <c:ser>
          <c:idx val="0"/>
          <c:order val="0"/>
          <c:tx>
            <c:strRef>
              <c:f>Sheet1!$B$1</c:f>
              <c:strCache>
                <c:ptCount val="1"/>
                <c:pt idx="0">
                  <c:v>paper</c:v>
                </c:pt>
              </c:strCache>
            </c:strRef>
          </c:tx>
          <c:spPr>
            <a:solidFill>
              <a:schemeClr val="accent3">
                <a:lumMod val="75000"/>
              </a:schemeClr>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27.159023000000001</c:v>
                </c:pt>
                <c:pt idx="1">
                  <c:v>26.670074</c:v>
                </c:pt>
                <c:pt idx="2">
                  <c:v>26.472956</c:v>
                </c:pt>
                <c:pt idx="3">
                  <c:v>25.814254999999999</c:v>
                </c:pt>
                <c:pt idx="4">
                  <c:v>25.839359000000002</c:v>
                </c:pt>
                <c:pt idx="5">
                  <c:v>25.689087000000001</c:v>
                </c:pt>
                <c:pt idx="6">
                  <c:v>25.599871</c:v>
                </c:pt>
                <c:pt idx="7">
                  <c:v>25.614414</c:v>
                </c:pt>
                <c:pt idx="8">
                  <c:v>25.653307000000002</c:v>
                </c:pt>
                <c:pt idx="9">
                  <c:v>25.767561000000001</c:v>
                </c:pt>
                <c:pt idx="10">
                  <c:v>25.861708</c:v>
                </c:pt>
                <c:pt idx="11">
                  <c:v>26.003623999999999</c:v>
                </c:pt>
                <c:pt idx="12">
                  <c:v>26.123121000000001</c:v>
                </c:pt>
                <c:pt idx="13">
                  <c:v>26.268250999999999</c:v>
                </c:pt>
                <c:pt idx="14">
                  <c:v>26.409668</c:v>
                </c:pt>
                <c:pt idx="15">
                  <c:v>26.564444999999999</c:v>
                </c:pt>
                <c:pt idx="16">
                  <c:v>26.726381</c:v>
                </c:pt>
                <c:pt idx="17">
                  <c:v>26.879871000000001</c:v>
                </c:pt>
                <c:pt idx="18">
                  <c:v>27.023765999999998</c:v>
                </c:pt>
                <c:pt idx="19">
                  <c:v>27.169674000000001</c:v>
                </c:pt>
                <c:pt idx="20">
                  <c:v>27.299721000000002</c:v>
                </c:pt>
                <c:pt idx="21">
                  <c:v>27.419564999999999</c:v>
                </c:pt>
                <c:pt idx="22">
                  <c:v>27.557473999999999</c:v>
                </c:pt>
                <c:pt idx="23">
                  <c:v>27.693107999999999</c:v>
                </c:pt>
                <c:pt idx="24">
                  <c:v>27.824787000000001</c:v>
                </c:pt>
                <c:pt idx="25">
                  <c:v>27.956841000000001</c:v>
                </c:pt>
                <c:pt idx="26">
                  <c:v>28.084986000000001</c:v>
                </c:pt>
                <c:pt idx="27">
                  <c:v>28.218594</c:v>
                </c:pt>
                <c:pt idx="28">
                  <c:v>28.369135</c:v>
                </c:pt>
                <c:pt idx="29">
                  <c:v>28.486647000000001</c:v>
                </c:pt>
                <c:pt idx="30">
                  <c:v>28.610682000000001</c:v>
                </c:pt>
                <c:pt idx="31">
                  <c:v>28.769741</c:v>
                </c:pt>
                <c:pt idx="32">
                  <c:v>28.962706000000001</c:v>
                </c:pt>
                <c:pt idx="33">
                  <c:v>29.115065000000001</c:v>
                </c:pt>
                <c:pt idx="34">
                  <c:v>29.262373</c:v>
                </c:pt>
                <c:pt idx="35">
                  <c:v>29.378274999999999</c:v>
                </c:pt>
              </c:numCache>
            </c:numRef>
          </c:val>
        </c:ser>
        <c:ser>
          <c:idx val="1"/>
          <c:order val="1"/>
          <c:tx>
            <c:strRef>
              <c:f>Sheet1!$C$1</c:f>
              <c:strCache>
                <c:ptCount val="1"/>
                <c:pt idx="0">
                  <c:v>refining</c:v>
                </c:pt>
              </c:strCache>
            </c:strRef>
          </c:tx>
          <c:spPr>
            <a:solidFill>
              <a:schemeClr val="accent4">
                <a:lumMod val="75000"/>
              </a:schemeClr>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28.494133000000001</c:v>
                </c:pt>
                <c:pt idx="1">
                  <c:v>28.642171999999999</c:v>
                </c:pt>
                <c:pt idx="2">
                  <c:v>32.517811000000002</c:v>
                </c:pt>
                <c:pt idx="3">
                  <c:v>36.393371999999999</c:v>
                </c:pt>
                <c:pt idx="4">
                  <c:v>36.393371999999999</c:v>
                </c:pt>
                <c:pt idx="5">
                  <c:v>36.393371999999999</c:v>
                </c:pt>
                <c:pt idx="6">
                  <c:v>39.675705000000001</c:v>
                </c:pt>
                <c:pt idx="7">
                  <c:v>39.974586000000002</c:v>
                </c:pt>
                <c:pt idx="8">
                  <c:v>40.061005000000002</c:v>
                </c:pt>
                <c:pt idx="9">
                  <c:v>40.268990000000002</c:v>
                </c:pt>
                <c:pt idx="10">
                  <c:v>40.268990000000002</c:v>
                </c:pt>
                <c:pt idx="11">
                  <c:v>40.268990000000002</c:v>
                </c:pt>
                <c:pt idx="12">
                  <c:v>40.268990000000002</c:v>
                </c:pt>
                <c:pt idx="13">
                  <c:v>40.268990000000002</c:v>
                </c:pt>
                <c:pt idx="14">
                  <c:v>40.268990000000002</c:v>
                </c:pt>
                <c:pt idx="15">
                  <c:v>39.917983999999997</c:v>
                </c:pt>
                <c:pt idx="16">
                  <c:v>39.986930999999998</c:v>
                </c:pt>
                <c:pt idx="17">
                  <c:v>40.244422999999998</c:v>
                </c:pt>
                <c:pt idx="18">
                  <c:v>39.216560000000001</c:v>
                </c:pt>
                <c:pt idx="19">
                  <c:v>39.821396</c:v>
                </c:pt>
                <c:pt idx="20">
                  <c:v>40.029274000000001</c:v>
                </c:pt>
                <c:pt idx="21">
                  <c:v>39.724800000000002</c:v>
                </c:pt>
                <c:pt idx="22">
                  <c:v>39.152405000000002</c:v>
                </c:pt>
                <c:pt idx="23">
                  <c:v>39.170513</c:v>
                </c:pt>
                <c:pt idx="24">
                  <c:v>39.252136</c:v>
                </c:pt>
                <c:pt idx="25">
                  <c:v>38.625335999999997</c:v>
                </c:pt>
                <c:pt idx="26">
                  <c:v>38.661797</c:v>
                </c:pt>
                <c:pt idx="27">
                  <c:v>38.974013999999997</c:v>
                </c:pt>
                <c:pt idx="28">
                  <c:v>39.061638000000002</c:v>
                </c:pt>
                <c:pt idx="29">
                  <c:v>39.11871</c:v>
                </c:pt>
                <c:pt idx="30">
                  <c:v>39.930923</c:v>
                </c:pt>
                <c:pt idx="31">
                  <c:v>39.560093000000002</c:v>
                </c:pt>
                <c:pt idx="32">
                  <c:v>40.234389999999998</c:v>
                </c:pt>
                <c:pt idx="33">
                  <c:v>40.268990000000002</c:v>
                </c:pt>
                <c:pt idx="34">
                  <c:v>40.268990000000002</c:v>
                </c:pt>
                <c:pt idx="35">
                  <c:v>40.268990000000002</c:v>
                </c:pt>
              </c:numCache>
            </c:numRef>
          </c:val>
        </c:ser>
        <c:ser>
          <c:idx val="3"/>
          <c:order val="2"/>
          <c:tx>
            <c:strRef>
              <c:f>Sheet1!$D$1</c:f>
              <c:strCache>
                <c:ptCount val="1"/>
                <c:pt idx="0">
                  <c:v>bulk chemical</c:v>
                </c:pt>
              </c:strCache>
            </c:strRef>
          </c:tx>
          <c:spPr>
            <a:solidFill>
              <a:schemeClr val="accent1">
                <a:lumMod val="75000"/>
              </a:schemeClr>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55.761935999999999</c:v>
                </c:pt>
                <c:pt idx="1">
                  <c:v>57.167892000000002</c:v>
                </c:pt>
                <c:pt idx="2">
                  <c:v>55.094326000000002</c:v>
                </c:pt>
                <c:pt idx="3">
                  <c:v>57.310574000000003</c:v>
                </c:pt>
                <c:pt idx="4">
                  <c:v>60.512698999999998</c:v>
                </c:pt>
                <c:pt idx="5">
                  <c:v>62.897316000000004</c:v>
                </c:pt>
                <c:pt idx="6">
                  <c:v>64.404587000000006</c:v>
                </c:pt>
                <c:pt idx="7">
                  <c:v>65.496521000000001</c:v>
                </c:pt>
                <c:pt idx="8">
                  <c:v>66.640358000000006</c:v>
                </c:pt>
                <c:pt idx="9">
                  <c:v>67.832419999999999</c:v>
                </c:pt>
                <c:pt idx="10">
                  <c:v>69.083229000000003</c:v>
                </c:pt>
                <c:pt idx="11">
                  <c:v>70.382828000000003</c:v>
                </c:pt>
                <c:pt idx="12">
                  <c:v>71.719481999999999</c:v>
                </c:pt>
                <c:pt idx="13">
                  <c:v>73.096969999999999</c:v>
                </c:pt>
                <c:pt idx="14">
                  <c:v>74.517723000000004</c:v>
                </c:pt>
                <c:pt idx="15">
                  <c:v>75.959594999999993</c:v>
                </c:pt>
                <c:pt idx="16">
                  <c:v>77.445510999999996</c:v>
                </c:pt>
                <c:pt idx="17">
                  <c:v>78.990523999999994</c:v>
                </c:pt>
                <c:pt idx="18">
                  <c:v>80.599113000000003</c:v>
                </c:pt>
                <c:pt idx="19">
                  <c:v>82.268921000000006</c:v>
                </c:pt>
                <c:pt idx="20">
                  <c:v>84.006423999999996</c:v>
                </c:pt>
                <c:pt idx="21">
                  <c:v>85.818047000000007</c:v>
                </c:pt>
                <c:pt idx="22">
                  <c:v>87.708281999999997</c:v>
                </c:pt>
                <c:pt idx="23">
                  <c:v>89.674721000000005</c:v>
                </c:pt>
                <c:pt idx="24">
                  <c:v>91.718399000000005</c:v>
                </c:pt>
                <c:pt idx="25">
                  <c:v>93.836212000000003</c:v>
                </c:pt>
                <c:pt idx="26">
                  <c:v>96.104590999999999</c:v>
                </c:pt>
                <c:pt idx="27">
                  <c:v>98.534660000000002</c:v>
                </c:pt>
                <c:pt idx="28">
                  <c:v>101.130089</c:v>
                </c:pt>
                <c:pt idx="29">
                  <c:v>103.90844</c:v>
                </c:pt>
                <c:pt idx="30">
                  <c:v>106.89355500000001</c:v>
                </c:pt>
                <c:pt idx="31">
                  <c:v>110.130684</c:v>
                </c:pt>
                <c:pt idx="32">
                  <c:v>113.665245</c:v>
                </c:pt>
                <c:pt idx="33">
                  <c:v>117.563362</c:v>
                </c:pt>
                <c:pt idx="34">
                  <c:v>121.883591</c:v>
                </c:pt>
                <c:pt idx="35">
                  <c:v>126.668289</c:v>
                </c:pt>
              </c:numCache>
            </c:numRef>
          </c:val>
        </c:ser>
        <c:dLbls>
          <c:showLegendKey val="0"/>
          <c:showVal val="0"/>
          <c:showCatName val="0"/>
          <c:showSerName val="0"/>
          <c:showPercent val="0"/>
          <c:showBubbleSize val="0"/>
        </c:dLbls>
        <c:axId val="233690384"/>
        <c:axId val="289920192"/>
        <c:extLst/>
      </c:areaChart>
      <c:catAx>
        <c:axId val="233690384"/>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9920192"/>
        <c:crosses val="autoZero"/>
        <c:auto val="1"/>
        <c:lblAlgn val="ctr"/>
        <c:lblOffset val="100"/>
        <c:tickLblSkip val="10"/>
        <c:tickMarkSkip val="5"/>
        <c:noMultiLvlLbl val="0"/>
      </c:catAx>
      <c:valAx>
        <c:axId val="289920192"/>
        <c:scaling>
          <c:orientation val="minMax"/>
          <c:max val="3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3690384"/>
        <c:crossesAt val="5"/>
        <c:crossBetween val="midCat"/>
        <c:majorUnit val="5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4036162146397"/>
          <c:y val="0.17321546192104567"/>
          <c:w val="0.82840286411566977"/>
          <c:h val="0.74667038404348052"/>
        </c:manualLayout>
      </c:layout>
      <c:areaChart>
        <c:grouping val="stacked"/>
        <c:varyColors val="0"/>
        <c:ser>
          <c:idx val="4"/>
          <c:order val="0"/>
          <c:tx>
            <c:strRef>
              <c:f>Sheet1!$B$1</c:f>
              <c:strCache>
                <c:ptCount val="1"/>
                <c:pt idx="0">
                  <c:v>paper</c:v>
                </c:pt>
              </c:strCache>
            </c:strRef>
          </c:tx>
          <c:spPr>
            <a:solidFill>
              <a:schemeClr val="accent3">
                <a:lumMod val="7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64.331358733880421</c:v>
                </c:pt>
                <c:pt idx="1">
                  <c:v>66.148894196951943</c:v>
                </c:pt>
                <c:pt idx="2">
                  <c:v>65.269031946072687</c:v>
                </c:pt>
                <c:pt idx="3">
                  <c:v>61.168218933177023</c:v>
                </c:pt>
                <c:pt idx="4">
                  <c:v>60.156407385697541</c:v>
                </c:pt>
                <c:pt idx="5">
                  <c:v>58.820538980070353</c:v>
                </c:pt>
                <c:pt idx="6">
                  <c:v>59.441077960140689</c:v>
                </c:pt>
                <c:pt idx="7">
                  <c:v>60.162587924970701</c:v>
                </c:pt>
                <c:pt idx="8">
                  <c:v>60.461592028135989</c:v>
                </c:pt>
                <c:pt idx="9">
                  <c:v>60.83929630715123</c:v>
                </c:pt>
                <c:pt idx="10">
                  <c:v>61.136833821805389</c:v>
                </c:pt>
                <c:pt idx="11">
                  <c:v>61.444004103165298</c:v>
                </c:pt>
                <c:pt idx="12">
                  <c:v>61.359342907385702</c:v>
                </c:pt>
                <c:pt idx="13">
                  <c:v>61.220497655334121</c:v>
                </c:pt>
                <c:pt idx="14">
                  <c:v>60.963110785463073</c:v>
                </c:pt>
                <c:pt idx="15">
                  <c:v>60.600513188745602</c:v>
                </c:pt>
                <c:pt idx="16">
                  <c:v>59.888028135990623</c:v>
                </c:pt>
                <c:pt idx="17">
                  <c:v>59.074097889800697</c:v>
                </c:pt>
                <c:pt idx="18">
                  <c:v>58.16755041031653</c:v>
                </c:pt>
                <c:pt idx="19">
                  <c:v>57.243409730363418</c:v>
                </c:pt>
                <c:pt idx="20">
                  <c:v>56.364343493552177</c:v>
                </c:pt>
                <c:pt idx="21">
                  <c:v>55.531916471277853</c:v>
                </c:pt>
                <c:pt idx="22">
                  <c:v>54.807396834701059</c:v>
                </c:pt>
                <c:pt idx="23">
                  <c:v>54.172967467760849</c:v>
                </c:pt>
                <c:pt idx="24">
                  <c:v>53.647415885111378</c:v>
                </c:pt>
                <c:pt idx="25">
                  <c:v>53.237007327080889</c:v>
                </c:pt>
                <c:pt idx="26">
                  <c:v>52.911004982415008</c:v>
                </c:pt>
                <c:pt idx="27">
                  <c:v>52.6710723915592</c:v>
                </c:pt>
                <c:pt idx="28">
                  <c:v>52.494473915592032</c:v>
                </c:pt>
                <c:pt idx="29">
                  <c:v>52.322405627198123</c:v>
                </c:pt>
                <c:pt idx="30">
                  <c:v>52.199414126611963</c:v>
                </c:pt>
                <c:pt idx="31">
                  <c:v>52.157188452520522</c:v>
                </c:pt>
                <c:pt idx="32">
                  <c:v>52.167662075029313</c:v>
                </c:pt>
                <c:pt idx="33">
                  <c:v>52.14813247362251</c:v>
                </c:pt>
                <c:pt idx="34">
                  <c:v>52.140087338804229</c:v>
                </c:pt>
                <c:pt idx="35">
                  <c:v>52.081976846424389</c:v>
                </c:pt>
              </c:numCache>
            </c:numRef>
          </c:val>
        </c:ser>
        <c:ser>
          <c:idx val="0"/>
          <c:order val="1"/>
          <c:tx>
            <c:strRef>
              <c:f>Sheet1!$C$1</c:f>
              <c:strCache>
                <c:ptCount val="1"/>
                <c:pt idx="0">
                  <c:v>refining</c:v>
                </c:pt>
              </c:strCache>
            </c:strRef>
          </c:tx>
          <c:spPr>
            <a:solidFill>
              <a:schemeClr val="accent4">
                <a:lumMod val="7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57.705157971864011</c:v>
                </c:pt>
                <c:pt idx="1">
                  <c:v>58.23329454865182</c:v>
                </c:pt>
                <c:pt idx="2">
                  <c:v>59.408261723329417</c:v>
                </c:pt>
                <c:pt idx="3">
                  <c:v>58.931419988276673</c:v>
                </c:pt>
                <c:pt idx="4">
                  <c:v>58.931419988276673</c:v>
                </c:pt>
                <c:pt idx="5">
                  <c:v>58.931419988276673</c:v>
                </c:pt>
                <c:pt idx="6">
                  <c:v>58.003683763188747</c:v>
                </c:pt>
                <c:pt idx="7">
                  <c:v>58.061047479484181</c:v>
                </c:pt>
                <c:pt idx="8">
                  <c:v>57.51117643610786</c:v>
                </c:pt>
                <c:pt idx="9">
                  <c:v>55.882935814771393</c:v>
                </c:pt>
                <c:pt idx="10">
                  <c:v>55.842664712778429</c:v>
                </c:pt>
                <c:pt idx="11">
                  <c:v>56.061256154747952</c:v>
                </c:pt>
                <c:pt idx="12">
                  <c:v>54.176384232121919</c:v>
                </c:pt>
                <c:pt idx="13">
                  <c:v>55.176702520515832</c:v>
                </c:pt>
                <c:pt idx="14">
                  <c:v>55.172011137162961</c:v>
                </c:pt>
                <c:pt idx="15">
                  <c:v>54.281429366940223</c:v>
                </c:pt>
                <c:pt idx="16">
                  <c:v>54.008018757327093</c:v>
                </c:pt>
                <c:pt idx="17">
                  <c:v>54.147029308323567</c:v>
                </c:pt>
                <c:pt idx="18">
                  <c:v>54.364856096131298</c:v>
                </c:pt>
                <c:pt idx="19">
                  <c:v>55.253309495896843</c:v>
                </c:pt>
                <c:pt idx="20">
                  <c:v>55.417565064478318</c:v>
                </c:pt>
                <c:pt idx="21">
                  <c:v>55.621237690504103</c:v>
                </c:pt>
                <c:pt idx="22">
                  <c:v>57.980710726846432</c:v>
                </c:pt>
                <c:pt idx="23">
                  <c:v>58.717197831184059</c:v>
                </c:pt>
                <c:pt idx="24">
                  <c:v>59.123948124267287</c:v>
                </c:pt>
                <c:pt idx="25">
                  <c:v>59.661811547479488</c:v>
                </c:pt>
                <c:pt idx="26">
                  <c:v>60.239190504103163</c:v>
                </c:pt>
                <c:pt idx="27">
                  <c:v>60.642765533411492</c:v>
                </c:pt>
                <c:pt idx="28">
                  <c:v>61.002737983587338</c:v>
                </c:pt>
                <c:pt idx="29">
                  <c:v>61.547211019929669</c:v>
                </c:pt>
                <c:pt idx="30">
                  <c:v>62.144021101992969</c:v>
                </c:pt>
                <c:pt idx="31">
                  <c:v>62.32428253223916</c:v>
                </c:pt>
                <c:pt idx="32">
                  <c:v>63.410974794841742</c:v>
                </c:pt>
                <c:pt idx="33">
                  <c:v>64.611714536928488</c:v>
                </c:pt>
                <c:pt idx="34">
                  <c:v>65.317952227432599</c:v>
                </c:pt>
                <c:pt idx="35">
                  <c:v>66.767309202813607</c:v>
                </c:pt>
              </c:numCache>
            </c:numRef>
          </c:val>
        </c:ser>
        <c:ser>
          <c:idx val="3"/>
          <c:order val="2"/>
          <c:tx>
            <c:strRef>
              <c:f>Sheet1!$D$1</c:f>
              <c:strCache>
                <c:ptCount val="1"/>
                <c:pt idx="0">
                  <c:v>bulk chemical</c:v>
                </c:pt>
              </c:strCache>
            </c:strRef>
          </c:tx>
          <c:spPr>
            <a:solidFill>
              <a:schemeClr val="accent1">
                <a:lumMod val="7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124.932659144197</c:v>
                </c:pt>
                <c:pt idx="1">
                  <c:v>134.29498182883941</c:v>
                </c:pt>
                <c:pt idx="2">
                  <c:v>128.9155697538101</c:v>
                </c:pt>
                <c:pt idx="3">
                  <c:v>125.729837045721</c:v>
                </c:pt>
                <c:pt idx="4">
                  <c:v>124.4562379835873</c:v>
                </c:pt>
                <c:pt idx="5">
                  <c:v>123.5363458382181</c:v>
                </c:pt>
                <c:pt idx="6">
                  <c:v>128.88107209847601</c:v>
                </c:pt>
                <c:pt idx="7">
                  <c:v>134.19806242672919</c:v>
                </c:pt>
                <c:pt idx="8">
                  <c:v>138.9193338218054</c:v>
                </c:pt>
                <c:pt idx="9">
                  <c:v>142.3494668815944</c:v>
                </c:pt>
                <c:pt idx="10">
                  <c:v>144.67890973036339</c:v>
                </c:pt>
                <c:pt idx="11">
                  <c:v>146.5386661781946</c:v>
                </c:pt>
                <c:pt idx="12">
                  <c:v>147.71458587338799</c:v>
                </c:pt>
                <c:pt idx="13">
                  <c:v>149.20651260257921</c:v>
                </c:pt>
                <c:pt idx="14">
                  <c:v>150.61596483001171</c:v>
                </c:pt>
                <c:pt idx="15">
                  <c:v>152.40936459554521</c:v>
                </c:pt>
                <c:pt idx="16">
                  <c:v>153.06593962485351</c:v>
                </c:pt>
                <c:pt idx="17">
                  <c:v>153.5089991207503</c:v>
                </c:pt>
                <c:pt idx="18">
                  <c:v>153.91955539273161</c:v>
                </c:pt>
                <c:pt idx="19">
                  <c:v>154.41001905041031</c:v>
                </c:pt>
                <c:pt idx="20">
                  <c:v>155.01047831184059</c:v>
                </c:pt>
                <c:pt idx="21">
                  <c:v>155.17451465416181</c:v>
                </c:pt>
                <c:pt idx="22">
                  <c:v>155.22420867526381</c:v>
                </c:pt>
                <c:pt idx="23">
                  <c:v>155.188414126612</c:v>
                </c:pt>
                <c:pt idx="24">
                  <c:v>155.30626260257921</c:v>
                </c:pt>
                <c:pt idx="25">
                  <c:v>155.44872567409141</c:v>
                </c:pt>
                <c:pt idx="26">
                  <c:v>155.28053927315361</c:v>
                </c:pt>
                <c:pt idx="27">
                  <c:v>155.53788130128959</c:v>
                </c:pt>
                <c:pt idx="28">
                  <c:v>155.17669724501761</c:v>
                </c:pt>
                <c:pt idx="29">
                  <c:v>154.9653994724502</c:v>
                </c:pt>
                <c:pt idx="30">
                  <c:v>154.61938452520519</c:v>
                </c:pt>
                <c:pt idx="31">
                  <c:v>154.46425644783119</c:v>
                </c:pt>
                <c:pt idx="32">
                  <c:v>153.62695515826499</c:v>
                </c:pt>
                <c:pt idx="33">
                  <c:v>152.48971922626029</c:v>
                </c:pt>
                <c:pt idx="34">
                  <c:v>151.47258587338811</c:v>
                </c:pt>
                <c:pt idx="35">
                  <c:v>149.19421424384529</c:v>
                </c:pt>
              </c:numCache>
            </c:numRef>
          </c:val>
        </c:ser>
        <c:dLbls>
          <c:showLegendKey val="0"/>
          <c:showVal val="0"/>
          <c:showCatName val="0"/>
          <c:showSerName val="0"/>
          <c:showPercent val="0"/>
          <c:showBubbleSize val="0"/>
        </c:dLbls>
        <c:axId val="318787728"/>
        <c:axId val="318785552"/>
        <c:extLst/>
      </c:areaChart>
      <c:catAx>
        <c:axId val="318787728"/>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5552"/>
        <c:crosses val="autoZero"/>
        <c:auto val="1"/>
        <c:lblAlgn val="ctr"/>
        <c:lblOffset val="100"/>
        <c:tickLblSkip val="10"/>
        <c:tickMarkSkip val="5"/>
        <c:noMultiLvlLbl val="0"/>
      </c:catAx>
      <c:valAx>
        <c:axId val="318785552"/>
        <c:scaling>
          <c:orientation val="minMax"/>
          <c:max val="3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8787728"/>
        <c:crossesAt val="5"/>
        <c:crossBetween val="midCat"/>
        <c:majorUnit val="5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1586468358122"/>
          <c:y val="0.11858111486064241"/>
          <c:w val="0.61639597834493431"/>
          <c:h val="0.78657542807149106"/>
        </c:manualLayout>
      </c:layout>
      <c:areaChart>
        <c:grouping val="stacked"/>
        <c:varyColors val="0"/>
        <c:ser>
          <c:idx val="1"/>
          <c:order val="0"/>
          <c:tx>
            <c:strRef>
              <c:f>Sheet1!$B$1</c:f>
              <c:strCache>
                <c:ptCount val="1"/>
                <c:pt idx="0">
                  <c:v>other</c:v>
                </c:pt>
              </c:strCache>
            </c:strRef>
          </c:tx>
          <c:spPr>
            <a:solidFill>
              <a:srgbClr val="A33340"/>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5.1003230000000004</c:v>
                </c:pt>
                <c:pt idx="1">
                  <c:v>4.614954</c:v>
                </c:pt>
                <c:pt idx="2">
                  <c:v>4.0815900000000003</c:v>
                </c:pt>
                <c:pt idx="3">
                  <c:v>4.6194959999999998</c:v>
                </c:pt>
                <c:pt idx="4">
                  <c:v>4.6300100000000004</c:v>
                </c:pt>
                <c:pt idx="5">
                  <c:v>4.6300100000000004</c:v>
                </c:pt>
                <c:pt idx="6">
                  <c:v>5.1248310000000004</c:v>
                </c:pt>
                <c:pt idx="7">
                  <c:v>5.1248310000000004</c:v>
                </c:pt>
                <c:pt idx="8">
                  <c:v>5.1248310000000004</c:v>
                </c:pt>
                <c:pt idx="9">
                  <c:v>5.1248310000000004</c:v>
                </c:pt>
                <c:pt idx="10">
                  <c:v>5.1248310000000004</c:v>
                </c:pt>
                <c:pt idx="11">
                  <c:v>5.1248310000000004</c:v>
                </c:pt>
                <c:pt idx="12">
                  <c:v>5.1248310000000004</c:v>
                </c:pt>
                <c:pt idx="13">
                  <c:v>5.1248310000000004</c:v>
                </c:pt>
                <c:pt idx="14">
                  <c:v>5.1248310000000004</c:v>
                </c:pt>
                <c:pt idx="15">
                  <c:v>5.1248310000000004</c:v>
                </c:pt>
                <c:pt idx="16">
                  <c:v>5.1248310000000004</c:v>
                </c:pt>
                <c:pt idx="17">
                  <c:v>5.1248310000000004</c:v>
                </c:pt>
                <c:pt idx="18">
                  <c:v>5.1248310000000004</c:v>
                </c:pt>
                <c:pt idx="19">
                  <c:v>5.1248310000000004</c:v>
                </c:pt>
                <c:pt idx="20">
                  <c:v>5.1248310000000004</c:v>
                </c:pt>
                <c:pt idx="21">
                  <c:v>5.1248310000000004</c:v>
                </c:pt>
                <c:pt idx="22">
                  <c:v>5.1248310000000004</c:v>
                </c:pt>
                <c:pt idx="23">
                  <c:v>5.1248310000000004</c:v>
                </c:pt>
                <c:pt idx="24">
                  <c:v>5.1248310000000004</c:v>
                </c:pt>
                <c:pt idx="25">
                  <c:v>5.1248310000000004</c:v>
                </c:pt>
                <c:pt idx="26">
                  <c:v>5.1248310000000004</c:v>
                </c:pt>
                <c:pt idx="27">
                  <c:v>5.1248310000000004</c:v>
                </c:pt>
                <c:pt idx="28">
                  <c:v>5.1248310000000004</c:v>
                </c:pt>
                <c:pt idx="29">
                  <c:v>5.1248310000000004</c:v>
                </c:pt>
                <c:pt idx="30">
                  <c:v>5.1248310000000004</c:v>
                </c:pt>
                <c:pt idx="31">
                  <c:v>5.1248310000000004</c:v>
                </c:pt>
                <c:pt idx="32">
                  <c:v>5.1248310000000004</c:v>
                </c:pt>
                <c:pt idx="33">
                  <c:v>5.1248310000000004</c:v>
                </c:pt>
                <c:pt idx="34">
                  <c:v>5.1248310000000004</c:v>
                </c:pt>
                <c:pt idx="35">
                  <c:v>5.1248310000000004</c:v>
                </c:pt>
              </c:numCache>
            </c:numRef>
          </c:val>
        </c:ser>
        <c:ser>
          <c:idx val="0"/>
          <c:order val="1"/>
          <c:tx>
            <c:strRef>
              <c:f>Sheet1!$C$1</c:f>
              <c:strCache>
                <c:ptCount val="1"/>
                <c:pt idx="0">
                  <c:v>coal</c:v>
                </c:pt>
              </c:strCache>
            </c:strRef>
          </c:tx>
          <c:spPr>
            <a:solidFill>
              <a:srgbClr val="7F7F7F"/>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2.3383560000000001</c:v>
                </c:pt>
                <c:pt idx="1">
                  <c:v>1.5188349999999999</c:v>
                </c:pt>
                <c:pt idx="2">
                  <c:v>1.165564</c:v>
                </c:pt>
                <c:pt idx="3">
                  <c:v>1.105124</c:v>
                </c:pt>
                <c:pt idx="4">
                  <c:v>1.105124</c:v>
                </c:pt>
                <c:pt idx="5">
                  <c:v>1.105124</c:v>
                </c:pt>
                <c:pt idx="6">
                  <c:v>1.105124</c:v>
                </c:pt>
                <c:pt idx="7">
                  <c:v>1.105124</c:v>
                </c:pt>
                <c:pt idx="8">
                  <c:v>1.105124</c:v>
                </c:pt>
                <c:pt idx="9">
                  <c:v>1.105124</c:v>
                </c:pt>
                <c:pt idx="10">
                  <c:v>1.105124</c:v>
                </c:pt>
                <c:pt idx="11">
                  <c:v>1.105124</c:v>
                </c:pt>
                <c:pt idx="12">
                  <c:v>1.105124</c:v>
                </c:pt>
                <c:pt idx="13">
                  <c:v>1.105124</c:v>
                </c:pt>
                <c:pt idx="14">
                  <c:v>1.105124</c:v>
                </c:pt>
                <c:pt idx="15">
                  <c:v>1.105124</c:v>
                </c:pt>
                <c:pt idx="16">
                  <c:v>1.105124</c:v>
                </c:pt>
                <c:pt idx="17">
                  <c:v>1.105124</c:v>
                </c:pt>
                <c:pt idx="18">
                  <c:v>1.105124</c:v>
                </c:pt>
                <c:pt idx="19">
                  <c:v>1.105124</c:v>
                </c:pt>
                <c:pt idx="20">
                  <c:v>1.105124</c:v>
                </c:pt>
                <c:pt idx="21">
                  <c:v>1.105124</c:v>
                </c:pt>
                <c:pt idx="22">
                  <c:v>1.105124</c:v>
                </c:pt>
                <c:pt idx="23">
                  <c:v>1.105124</c:v>
                </c:pt>
                <c:pt idx="24">
                  <c:v>1.105124</c:v>
                </c:pt>
                <c:pt idx="25">
                  <c:v>1.105124</c:v>
                </c:pt>
                <c:pt idx="26">
                  <c:v>1.105124</c:v>
                </c:pt>
                <c:pt idx="27">
                  <c:v>1.105124</c:v>
                </c:pt>
                <c:pt idx="28">
                  <c:v>1.105124</c:v>
                </c:pt>
                <c:pt idx="29">
                  <c:v>1.105124</c:v>
                </c:pt>
                <c:pt idx="30">
                  <c:v>1.105124</c:v>
                </c:pt>
                <c:pt idx="31">
                  <c:v>1.105124</c:v>
                </c:pt>
                <c:pt idx="32">
                  <c:v>1.105124</c:v>
                </c:pt>
                <c:pt idx="33">
                  <c:v>1.105124</c:v>
                </c:pt>
                <c:pt idx="34">
                  <c:v>1.105124</c:v>
                </c:pt>
                <c:pt idx="35">
                  <c:v>1.105124</c:v>
                </c:pt>
              </c:numCache>
            </c:numRef>
          </c:val>
        </c:ser>
        <c:ser>
          <c:idx val="3"/>
          <c:order val="2"/>
          <c:tx>
            <c:strRef>
              <c:f>Sheet1!$D$1</c:f>
              <c:strCache>
                <c:ptCount val="1"/>
                <c:pt idx="0">
                  <c:v>petroleum</c:v>
                </c:pt>
              </c:strCache>
            </c:strRef>
          </c:tx>
          <c:spPr>
            <a:solidFill>
              <a:srgbClr val="BD732A"/>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1.4690999999999999E-2</c:v>
                </c:pt>
                <c:pt idx="1">
                  <c:v>1.7024999999999998E-2</c:v>
                </c:pt>
                <c:pt idx="2">
                  <c:v>4.5849999999999997E-3</c:v>
                </c:pt>
                <c:pt idx="3">
                  <c:v>1.2290000000000001E-2</c:v>
                </c:pt>
                <c:pt idx="4">
                  <c:v>1.2290000000000001E-2</c:v>
                </c:pt>
                <c:pt idx="5">
                  <c:v>1.2290000000000001E-2</c:v>
                </c:pt>
                <c:pt idx="6">
                  <c:v>1.2290000000000001E-2</c:v>
                </c:pt>
                <c:pt idx="7">
                  <c:v>1.2290000000000001E-2</c:v>
                </c:pt>
                <c:pt idx="8">
                  <c:v>1.2290000000000001E-2</c:v>
                </c:pt>
                <c:pt idx="9">
                  <c:v>1.2290000000000001E-2</c:v>
                </c:pt>
                <c:pt idx="10">
                  <c:v>1.2290000000000001E-2</c:v>
                </c:pt>
                <c:pt idx="11">
                  <c:v>1.2290000000000001E-2</c:v>
                </c:pt>
                <c:pt idx="12">
                  <c:v>1.2290000000000001E-2</c:v>
                </c:pt>
                <c:pt idx="13">
                  <c:v>1.2290000000000001E-2</c:v>
                </c:pt>
                <c:pt idx="14">
                  <c:v>1.2290000000000001E-2</c:v>
                </c:pt>
                <c:pt idx="15">
                  <c:v>1.2290000000000001E-2</c:v>
                </c:pt>
                <c:pt idx="16">
                  <c:v>1.2290000000000001E-2</c:v>
                </c:pt>
                <c:pt idx="17">
                  <c:v>1.2290000000000001E-2</c:v>
                </c:pt>
                <c:pt idx="18">
                  <c:v>1.2290000000000001E-2</c:v>
                </c:pt>
                <c:pt idx="19">
                  <c:v>1.2290000000000001E-2</c:v>
                </c:pt>
                <c:pt idx="20">
                  <c:v>1.2290000000000001E-2</c:v>
                </c:pt>
                <c:pt idx="21">
                  <c:v>1.2290000000000001E-2</c:v>
                </c:pt>
                <c:pt idx="22">
                  <c:v>1.2290000000000001E-2</c:v>
                </c:pt>
                <c:pt idx="23">
                  <c:v>1.2290000000000001E-2</c:v>
                </c:pt>
                <c:pt idx="24">
                  <c:v>1.2290000000000001E-2</c:v>
                </c:pt>
                <c:pt idx="25">
                  <c:v>1.2290000000000001E-2</c:v>
                </c:pt>
                <c:pt idx="26">
                  <c:v>1.2290000000000001E-2</c:v>
                </c:pt>
                <c:pt idx="27">
                  <c:v>1.2290000000000001E-2</c:v>
                </c:pt>
                <c:pt idx="28">
                  <c:v>1.2290000000000001E-2</c:v>
                </c:pt>
                <c:pt idx="29">
                  <c:v>1.2290000000000001E-2</c:v>
                </c:pt>
                <c:pt idx="30">
                  <c:v>1.2290000000000001E-2</c:v>
                </c:pt>
                <c:pt idx="31">
                  <c:v>1.2290000000000001E-2</c:v>
                </c:pt>
                <c:pt idx="32">
                  <c:v>1.2290000000000001E-2</c:v>
                </c:pt>
                <c:pt idx="33">
                  <c:v>1.2290000000000001E-2</c:v>
                </c:pt>
                <c:pt idx="34">
                  <c:v>1.2290000000000001E-2</c:v>
                </c:pt>
                <c:pt idx="35">
                  <c:v>1.2290000000000001E-2</c:v>
                </c:pt>
              </c:numCache>
            </c:numRef>
          </c:val>
        </c:ser>
        <c:ser>
          <c:idx val="5"/>
          <c:order val="3"/>
          <c:tx>
            <c:strRef>
              <c:f>Sheet1!$E$1</c:f>
              <c:strCache>
                <c:ptCount val="1"/>
                <c:pt idx="0">
                  <c:v>natural gas</c:v>
                </c:pt>
              </c:strCache>
            </c:strRef>
          </c:tx>
          <c:spPr>
            <a:solidFill>
              <a:srgbClr val="0096D7"/>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48.308566999999996</c:v>
                </c:pt>
                <c:pt idx="1">
                  <c:v>51.017077999999998</c:v>
                </c:pt>
                <c:pt idx="2">
                  <c:v>49.842587000000002</c:v>
                </c:pt>
                <c:pt idx="3">
                  <c:v>51.573658000000002</c:v>
                </c:pt>
                <c:pt idx="4">
                  <c:v>54.765278000000002</c:v>
                </c:pt>
                <c:pt idx="5">
                  <c:v>57.149898999999998</c:v>
                </c:pt>
                <c:pt idx="6">
                  <c:v>58.162342000000002</c:v>
                </c:pt>
                <c:pt idx="7">
                  <c:v>59.254280000000001</c:v>
                </c:pt>
                <c:pt idx="8">
                  <c:v>60.398108999999998</c:v>
                </c:pt>
                <c:pt idx="9">
                  <c:v>61.590176</c:v>
                </c:pt>
                <c:pt idx="10">
                  <c:v>62.840988000000003</c:v>
                </c:pt>
                <c:pt idx="11">
                  <c:v>64.140586999999996</c:v>
                </c:pt>
                <c:pt idx="12">
                  <c:v>65.477233999999996</c:v>
                </c:pt>
                <c:pt idx="13">
                  <c:v>66.854729000000006</c:v>
                </c:pt>
                <c:pt idx="14">
                  <c:v>68.275475</c:v>
                </c:pt>
                <c:pt idx="15">
                  <c:v>69.717346000000006</c:v>
                </c:pt>
                <c:pt idx="16">
                  <c:v>71.203261999999995</c:v>
                </c:pt>
                <c:pt idx="17">
                  <c:v>72.748283000000001</c:v>
                </c:pt>
                <c:pt idx="18">
                  <c:v>74.356864999999999</c:v>
                </c:pt>
                <c:pt idx="19">
                  <c:v>76.026657</c:v>
                </c:pt>
                <c:pt idx="20">
                  <c:v>77.764183000000003</c:v>
                </c:pt>
                <c:pt idx="21">
                  <c:v>79.575798000000006</c:v>
                </c:pt>
                <c:pt idx="22">
                  <c:v>81.466042000000002</c:v>
                </c:pt>
                <c:pt idx="23">
                  <c:v>83.432486999999995</c:v>
                </c:pt>
                <c:pt idx="24">
                  <c:v>85.476157999999998</c:v>
                </c:pt>
                <c:pt idx="25">
                  <c:v>87.593970999999996</c:v>
                </c:pt>
                <c:pt idx="26">
                  <c:v>89.862350000000006</c:v>
                </c:pt>
                <c:pt idx="27">
                  <c:v>92.292418999999995</c:v>
                </c:pt>
                <c:pt idx="28">
                  <c:v>94.887848000000005</c:v>
                </c:pt>
                <c:pt idx="29">
                  <c:v>97.666190999999998</c:v>
                </c:pt>
                <c:pt idx="30">
                  <c:v>100.651314</c:v>
                </c:pt>
                <c:pt idx="31">
                  <c:v>103.888443</c:v>
                </c:pt>
                <c:pt idx="32">
                  <c:v>107.42300400000001</c:v>
                </c:pt>
                <c:pt idx="33">
                  <c:v>111.321136</c:v>
                </c:pt>
                <c:pt idx="34">
                  <c:v>115.64135</c:v>
                </c:pt>
                <c:pt idx="35">
                  <c:v>120.426056</c:v>
                </c:pt>
              </c:numCache>
            </c:numRef>
          </c:val>
        </c:ser>
        <c:dLbls>
          <c:showLegendKey val="0"/>
          <c:showVal val="0"/>
          <c:showCatName val="0"/>
          <c:showSerName val="0"/>
          <c:showPercent val="0"/>
          <c:showBubbleSize val="0"/>
        </c:dLbls>
        <c:axId val="318801328"/>
        <c:axId val="318793168"/>
      </c:areaChart>
      <c:catAx>
        <c:axId val="318801328"/>
        <c:scaling>
          <c:orientation val="minMax"/>
        </c:scaling>
        <c:delete val="0"/>
        <c:axPos val="b"/>
        <c:numFmt formatCode="0" sourceLinked="0"/>
        <c:majorTickMark val="out"/>
        <c:minorTickMark val="out"/>
        <c:tickLblPos val="low"/>
        <c:spPr>
          <a:ln w="12700">
            <a:solidFill>
              <a:srgbClr val="000000"/>
            </a:solidFill>
          </a:ln>
        </c:spPr>
        <c:txPr>
          <a:bodyPr/>
          <a:lstStyle/>
          <a:p>
            <a:pPr algn="ctr">
              <a:defRPr lang="en-US" sz="1400" b="0" i="0" u="none" strike="noStrike" kern="1200" baseline="0">
                <a:solidFill>
                  <a:schemeClr val="tx1"/>
                </a:solidFill>
                <a:latin typeface="+mn-lt"/>
                <a:ea typeface="+mn-ea"/>
                <a:cs typeface="+mn-cs"/>
              </a:defRPr>
            </a:pPr>
            <a:endParaRPr lang="en-US"/>
          </a:p>
        </c:txPr>
        <c:crossAx val="318793168"/>
        <c:crosses val="autoZero"/>
        <c:auto val="1"/>
        <c:lblAlgn val="ctr"/>
        <c:lblOffset val="100"/>
        <c:tickLblSkip val="10"/>
        <c:tickMarkSkip val="10"/>
        <c:noMultiLvlLbl val="0"/>
      </c:catAx>
      <c:valAx>
        <c:axId val="318793168"/>
        <c:scaling>
          <c:orientation val="minMax"/>
        </c:scaling>
        <c:delete val="0"/>
        <c:axPos val="l"/>
        <c:majorGridlines>
          <c:spPr>
            <a:ln>
              <a:solidFill>
                <a:srgbClr val="FFFFFF">
                  <a:lumMod val="85000"/>
                </a:srgbClr>
              </a:solidFill>
            </a:ln>
          </c:spPr>
        </c:majorGridlines>
        <c:numFmt formatCode="General" sourceLinked="1"/>
        <c:majorTickMark val="none"/>
        <c:minorTickMark val="none"/>
        <c:tickLblPos val="low"/>
        <c:spPr>
          <a:ln w="22225">
            <a:solidFill>
              <a:srgbClr val="FFFFFF">
                <a:lumMod val="65000"/>
              </a:srgbClr>
            </a:solidFill>
            <a:prstDash val="lgDash"/>
          </a:ln>
        </c:spPr>
        <c:txPr>
          <a:bodyPr/>
          <a:lstStyle/>
          <a:p>
            <a:pPr>
              <a:defRPr sz="1400"/>
            </a:pPr>
            <a:endParaRPr lang="en-US"/>
          </a:p>
        </c:txPr>
        <c:crossAx val="318801328"/>
        <c:crossesAt val="5"/>
        <c:crossBetween val="midCat"/>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1586468358122"/>
          <c:y val="0.1253830819330396"/>
          <c:w val="0.58938718100658338"/>
          <c:h val="0.78542358419964708"/>
        </c:manualLayout>
      </c:layout>
      <c:areaChart>
        <c:grouping val="stacked"/>
        <c:varyColors val="0"/>
        <c:ser>
          <c:idx val="2"/>
          <c:order val="0"/>
          <c:tx>
            <c:strRef>
              <c:f>Sheet1!$B$1</c:f>
              <c:strCache>
                <c:ptCount val="1"/>
                <c:pt idx="0">
                  <c:v>sales to the grid</c:v>
                </c:pt>
              </c:strCache>
            </c:strRef>
          </c:tx>
          <c:spPr>
            <a:solidFill>
              <a:srgbClr val="5D9732"/>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17.054493000000001</c:v>
                </c:pt>
                <c:pt idx="1">
                  <c:v>19.844172</c:v>
                </c:pt>
                <c:pt idx="2">
                  <c:v>18.008092999999999</c:v>
                </c:pt>
                <c:pt idx="3">
                  <c:v>20.032240000000002</c:v>
                </c:pt>
                <c:pt idx="4">
                  <c:v>21.118082000000001</c:v>
                </c:pt>
                <c:pt idx="5">
                  <c:v>21.622871</c:v>
                </c:pt>
                <c:pt idx="6">
                  <c:v>21.954592000000002</c:v>
                </c:pt>
                <c:pt idx="7">
                  <c:v>22.24428</c:v>
                </c:pt>
                <c:pt idx="8">
                  <c:v>22.547740999999998</c:v>
                </c:pt>
                <c:pt idx="9">
                  <c:v>22.863994999999999</c:v>
                </c:pt>
                <c:pt idx="10">
                  <c:v>23.195833</c:v>
                </c:pt>
                <c:pt idx="11">
                  <c:v>23.540617000000001</c:v>
                </c:pt>
                <c:pt idx="12">
                  <c:v>23.895233000000001</c:v>
                </c:pt>
                <c:pt idx="13">
                  <c:v>24.260677000000001</c:v>
                </c:pt>
                <c:pt idx="14">
                  <c:v>24.637604</c:v>
                </c:pt>
                <c:pt idx="15">
                  <c:v>25.020133999999999</c:v>
                </c:pt>
                <c:pt idx="16">
                  <c:v>25.414346999999999</c:v>
                </c:pt>
                <c:pt idx="17">
                  <c:v>25.824242000000002</c:v>
                </c:pt>
                <c:pt idx="18">
                  <c:v>26.250997999999999</c:v>
                </c:pt>
                <c:pt idx="19">
                  <c:v>26.693995999999999</c:v>
                </c:pt>
                <c:pt idx="20">
                  <c:v>27.154959000000002</c:v>
                </c:pt>
                <c:pt idx="21">
                  <c:v>27.635587999999998</c:v>
                </c:pt>
                <c:pt idx="22">
                  <c:v>28.137063999999999</c:v>
                </c:pt>
                <c:pt idx="23">
                  <c:v>28.658760000000001</c:v>
                </c:pt>
                <c:pt idx="24">
                  <c:v>29.200949000000001</c:v>
                </c:pt>
                <c:pt idx="25">
                  <c:v>29.762802000000001</c:v>
                </c:pt>
                <c:pt idx="26">
                  <c:v>30.364605000000001</c:v>
                </c:pt>
                <c:pt idx="27">
                  <c:v>31.009302000000002</c:v>
                </c:pt>
                <c:pt idx="28">
                  <c:v>31.697865</c:v>
                </c:pt>
                <c:pt idx="29">
                  <c:v>32.434967</c:v>
                </c:pt>
                <c:pt idx="30">
                  <c:v>33.226920999999997</c:v>
                </c:pt>
                <c:pt idx="31">
                  <c:v>34.085728000000003</c:v>
                </c:pt>
                <c:pt idx="32">
                  <c:v>35.023437999999999</c:v>
                </c:pt>
                <c:pt idx="33">
                  <c:v>36.057609999999997</c:v>
                </c:pt>
                <c:pt idx="34">
                  <c:v>37.203766000000002</c:v>
                </c:pt>
                <c:pt idx="35">
                  <c:v>38.473145000000002</c:v>
                </c:pt>
              </c:numCache>
            </c:numRef>
          </c:val>
        </c:ser>
        <c:ser>
          <c:idx val="4"/>
          <c:order val="1"/>
          <c:tx>
            <c:strRef>
              <c:f>Sheet1!$C$1</c:f>
              <c:strCache>
                <c:ptCount val="1"/>
                <c:pt idx="0">
                  <c:v>consumed on-site</c:v>
                </c:pt>
              </c:strCache>
            </c:strRef>
          </c:tx>
          <c:spPr>
            <a:solidFill>
              <a:srgbClr val="003953">
                <a:lumMod val="90000"/>
                <a:lumOff val="10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38.707447000000002</c:v>
                </c:pt>
                <c:pt idx="1">
                  <c:v>37.323723000000001</c:v>
                </c:pt>
                <c:pt idx="2">
                  <c:v>37.086235000000002</c:v>
                </c:pt>
                <c:pt idx="3">
                  <c:v>37.278331999999999</c:v>
                </c:pt>
                <c:pt idx="4">
                  <c:v>39.394618999999999</c:v>
                </c:pt>
                <c:pt idx="5">
                  <c:v>41.274445</c:v>
                </c:pt>
                <c:pt idx="6">
                  <c:v>42.449997000000003</c:v>
                </c:pt>
                <c:pt idx="7">
                  <c:v>43.252243</c:v>
                </c:pt>
                <c:pt idx="8">
                  <c:v>44.092616999999997</c:v>
                </c:pt>
                <c:pt idx="9">
                  <c:v>44.968426000000001</c:v>
                </c:pt>
                <c:pt idx="10">
                  <c:v>45.887394</c:v>
                </c:pt>
                <c:pt idx="11">
                  <c:v>46.842208999999997</c:v>
                </c:pt>
                <c:pt idx="12">
                  <c:v>47.824249000000002</c:v>
                </c:pt>
                <c:pt idx="13">
                  <c:v>48.836295999999997</c:v>
                </c:pt>
                <c:pt idx="14">
                  <c:v>49.880119000000001</c:v>
                </c:pt>
                <c:pt idx="15">
                  <c:v>50.939461000000001</c:v>
                </c:pt>
                <c:pt idx="16">
                  <c:v>52.031162000000002</c:v>
                </c:pt>
                <c:pt idx="17">
                  <c:v>53.166279000000003</c:v>
                </c:pt>
                <c:pt idx="18">
                  <c:v>54.348114000000002</c:v>
                </c:pt>
                <c:pt idx="19">
                  <c:v>55.574924000000003</c:v>
                </c:pt>
                <c:pt idx="20">
                  <c:v>56.851463000000003</c:v>
                </c:pt>
                <c:pt idx="21">
                  <c:v>58.182461000000004</c:v>
                </c:pt>
                <c:pt idx="22">
                  <c:v>59.571219999999997</c:v>
                </c:pt>
                <c:pt idx="23">
                  <c:v>61.015965000000001</c:v>
                </c:pt>
                <c:pt idx="24">
                  <c:v>62.517451999999999</c:v>
                </c:pt>
                <c:pt idx="25">
                  <c:v>64.073409999999996</c:v>
                </c:pt>
                <c:pt idx="26">
                  <c:v>65.739990000000006</c:v>
                </c:pt>
                <c:pt idx="27">
                  <c:v>67.525351999999998</c:v>
                </c:pt>
                <c:pt idx="28">
                  <c:v>69.432227999999995</c:v>
                </c:pt>
                <c:pt idx="29">
                  <c:v>71.473472999999998</c:v>
                </c:pt>
                <c:pt idx="30">
                  <c:v>73.666634000000002</c:v>
                </c:pt>
                <c:pt idx="31">
                  <c:v>76.044960000000003</c:v>
                </c:pt>
                <c:pt idx="32">
                  <c:v>78.641807999999997</c:v>
                </c:pt>
                <c:pt idx="33">
                  <c:v>81.505752999999999</c:v>
                </c:pt>
                <c:pt idx="34">
                  <c:v>84.679824999999994</c:v>
                </c:pt>
                <c:pt idx="35">
                  <c:v>88.195144999999997</c:v>
                </c:pt>
              </c:numCache>
            </c:numRef>
          </c:val>
        </c:ser>
        <c:dLbls>
          <c:showLegendKey val="0"/>
          <c:showVal val="0"/>
          <c:showCatName val="0"/>
          <c:showSerName val="0"/>
          <c:showPercent val="0"/>
          <c:showBubbleSize val="0"/>
        </c:dLbls>
        <c:axId val="318788816"/>
        <c:axId val="318789360"/>
      </c:areaChart>
      <c:catAx>
        <c:axId val="318788816"/>
        <c:scaling>
          <c:orientation val="minMax"/>
        </c:scaling>
        <c:delete val="0"/>
        <c:axPos val="b"/>
        <c:numFmt formatCode="0" sourceLinked="0"/>
        <c:majorTickMark val="out"/>
        <c:minorTickMark val="out"/>
        <c:tickLblPos val="nextTo"/>
        <c:spPr>
          <a:ln w="12700">
            <a:solidFill>
              <a:srgbClr val="000000"/>
            </a:solidFill>
          </a:ln>
        </c:spPr>
        <c:txPr>
          <a:bodyPr/>
          <a:lstStyle/>
          <a:p>
            <a:pPr>
              <a:defRPr sz="1400"/>
            </a:pPr>
            <a:endParaRPr lang="en-US"/>
          </a:p>
        </c:txPr>
        <c:crossAx val="318789360"/>
        <c:crossesAt val="0"/>
        <c:auto val="1"/>
        <c:lblAlgn val="ctr"/>
        <c:lblOffset val="100"/>
        <c:tickLblSkip val="10"/>
        <c:tickMarkSkip val="10"/>
        <c:noMultiLvlLbl val="0"/>
      </c:catAx>
      <c:valAx>
        <c:axId val="318789360"/>
        <c:scaling>
          <c:orientation val="minMax"/>
        </c:scaling>
        <c:delete val="0"/>
        <c:axPos val="l"/>
        <c:majorGridlines>
          <c:spPr>
            <a:ln>
              <a:solidFill>
                <a:srgbClr val="FFFFFF">
                  <a:lumMod val="85000"/>
                </a:srgbClr>
              </a:solidFill>
            </a:ln>
          </c:spPr>
        </c:majorGridlines>
        <c:numFmt formatCode="#,##0_);\(#,##0\)" sourceLinked="0"/>
        <c:majorTickMark val="none"/>
        <c:minorTickMark val="none"/>
        <c:tickLblPos val="low"/>
        <c:spPr>
          <a:ln w="22225">
            <a:solidFill>
              <a:srgbClr val="FFFFFF">
                <a:lumMod val="65000"/>
              </a:srgbClr>
            </a:solidFill>
            <a:prstDash val="lgDash"/>
          </a:ln>
        </c:spPr>
        <c:txPr>
          <a:bodyPr/>
          <a:lstStyle/>
          <a:p>
            <a:pPr>
              <a:defRPr sz="1400" b="0"/>
            </a:pPr>
            <a:endParaRPr lang="en-US"/>
          </a:p>
        </c:txPr>
        <c:crossAx val="318788816"/>
        <c:crossesAt val="5"/>
        <c:crossBetween val="midCat"/>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9681528767894549"/>
          <c:w val="0.72792903737201575"/>
          <c:h val="0.69555064292042346"/>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5.1239223629999993</c:v>
                </c:pt>
                <c:pt idx="10">
                  <c:v>5.0123291019999998</c:v>
                </c:pt>
                <c:pt idx="11">
                  <c:v>4.9737705079999994</c:v>
                </c:pt>
                <c:pt idx="12">
                  <c:v>4.9286777339999999</c:v>
                </c:pt>
                <c:pt idx="13">
                  <c:v>4.8617802729999999</c:v>
                </c:pt>
                <c:pt idx="14">
                  <c:v>4.8073593749999999</c:v>
                </c:pt>
                <c:pt idx="15">
                  <c:v>4.7123779299999997</c:v>
                </c:pt>
                <c:pt idx="16">
                  <c:v>4.7382890619999998</c:v>
                </c:pt>
                <c:pt idx="17">
                  <c:v>4.7383833009999998</c:v>
                </c:pt>
                <c:pt idx="18">
                  <c:v>4.725212891</c:v>
                </c:pt>
                <c:pt idx="19">
                  <c:v>4.7086738280000002</c:v>
                </c:pt>
                <c:pt idx="20">
                  <c:v>4.6835800780000003</c:v>
                </c:pt>
                <c:pt idx="21">
                  <c:v>4.6845170899999999</c:v>
                </c:pt>
                <c:pt idx="22">
                  <c:v>4.6877592770000005</c:v>
                </c:pt>
                <c:pt idx="23">
                  <c:v>4.6991284179999999</c:v>
                </c:pt>
                <c:pt idx="24">
                  <c:v>4.712401367</c:v>
                </c:pt>
                <c:pt idx="25">
                  <c:v>4.699653809</c:v>
                </c:pt>
                <c:pt idx="26">
                  <c:v>4.7262705079999998</c:v>
                </c:pt>
                <c:pt idx="27">
                  <c:v>4.7445664059999997</c:v>
                </c:pt>
                <c:pt idx="28">
                  <c:v>4.7651645509999998</c:v>
                </c:pt>
                <c:pt idx="29">
                  <c:v>4.78534375</c:v>
                </c:pt>
                <c:pt idx="30">
                  <c:v>4.7985449219999996</c:v>
                </c:pt>
                <c:pt idx="31">
                  <c:v>4.8127309569999994</c:v>
                </c:pt>
                <c:pt idx="32">
                  <c:v>4.8345317379999999</c:v>
                </c:pt>
                <c:pt idx="33">
                  <c:v>4.8552216799999997</c:v>
                </c:pt>
                <c:pt idx="34">
                  <c:v>4.8801166990000002</c:v>
                </c:pt>
                <c:pt idx="35">
                  <c:v>4.9073627929999999</c:v>
                </c:pt>
                <c:pt idx="36">
                  <c:v>4.9510527340000001</c:v>
                </c:pt>
                <c:pt idx="37">
                  <c:v>4.9795957030000002</c:v>
                </c:pt>
                <c:pt idx="38">
                  <c:v>5.0157016599999995</c:v>
                </c:pt>
                <c:pt idx="39">
                  <c:v>5.0579233400000003</c:v>
                </c:pt>
                <c:pt idx="40">
                  <c:v>5.0992993159999997</c:v>
                </c:pt>
              </c:numCache>
            </c:numRef>
          </c:val>
          <c:smooth val="0"/>
          <c:extLst xmlns:c16r2="http://schemas.microsoft.com/office/drawing/2015/06/chart">
            <c:ext xmlns:c16="http://schemas.microsoft.com/office/drawing/2014/chart" uri="{C3380CC4-5D6E-409C-BE32-E72D297353CC}">
              <c16:uniqueId val="{00000000-3455-45C3-B502-83C39185B576}"/>
            </c:ext>
          </c:extLst>
        </c:ser>
        <c:ser>
          <c:idx val="1"/>
          <c:order val="1"/>
          <c:tx>
            <c:strRef>
              <c:f>Sheet1!$C$1</c:f>
              <c:strCache>
                <c:ptCount val="1"/>
                <c:pt idx="0">
                  <c:v>high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5.1235639650000007</c:v>
                </c:pt>
                <c:pt idx="10">
                  <c:v>5.0221835940000004</c:v>
                </c:pt>
                <c:pt idx="11">
                  <c:v>5.0152709959999999</c:v>
                </c:pt>
                <c:pt idx="12">
                  <c:v>4.9810678710000005</c:v>
                </c:pt>
                <c:pt idx="13">
                  <c:v>4.9404145509999999</c:v>
                </c:pt>
                <c:pt idx="14">
                  <c:v>4.8771933589999996</c:v>
                </c:pt>
                <c:pt idx="15">
                  <c:v>4.791145996</c:v>
                </c:pt>
                <c:pt idx="16">
                  <c:v>4.7662944340000006</c:v>
                </c:pt>
                <c:pt idx="17">
                  <c:v>4.7014028319999994</c:v>
                </c:pt>
                <c:pt idx="18">
                  <c:v>4.6471738279999997</c:v>
                </c:pt>
                <c:pt idx="19">
                  <c:v>4.593921387</c:v>
                </c:pt>
                <c:pt idx="20">
                  <c:v>4.5753710940000003</c:v>
                </c:pt>
                <c:pt idx="21">
                  <c:v>4.5664799800000004</c:v>
                </c:pt>
                <c:pt idx="22">
                  <c:v>4.5594633789999994</c:v>
                </c:pt>
                <c:pt idx="23">
                  <c:v>4.5709013670000003</c:v>
                </c:pt>
                <c:pt idx="24">
                  <c:v>4.5721254879999993</c:v>
                </c:pt>
                <c:pt idx="25">
                  <c:v>4.5347363280000001</c:v>
                </c:pt>
                <c:pt idx="26">
                  <c:v>4.5232548829999999</c:v>
                </c:pt>
                <c:pt idx="27">
                  <c:v>4.4682280270000003</c:v>
                </c:pt>
                <c:pt idx="28">
                  <c:v>4.4432456050000004</c:v>
                </c:pt>
                <c:pt idx="29">
                  <c:v>4.4298271480000002</c:v>
                </c:pt>
                <c:pt idx="30">
                  <c:v>4.4177519529999998</c:v>
                </c:pt>
                <c:pt idx="31">
                  <c:v>4.4027709960000001</c:v>
                </c:pt>
                <c:pt idx="32">
                  <c:v>4.39194043</c:v>
                </c:pt>
                <c:pt idx="33">
                  <c:v>4.4001137699999999</c:v>
                </c:pt>
                <c:pt idx="34">
                  <c:v>4.4081386719999998</c:v>
                </c:pt>
                <c:pt idx="35">
                  <c:v>4.4131928710000006</c:v>
                </c:pt>
                <c:pt idx="36">
                  <c:v>4.439713867</c:v>
                </c:pt>
                <c:pt idx="37">
                  <c:v>4.4483237300000003</c:v>
                </c:pt>
                <c:pt idx="38">
                  <c:v>4.4634248049999998</c:v>
                </c:pt>
                <c:pt idx="39">
                  <c:v>4.4865810549999994</c:v>
                </c:pt>
                <c:pt idx="40">
                  <c:v>4.514386719</c:v>
                </c:pt>
              </c:numCache>
            </c:numRef>
          </c:val>
          <c:smooth val="0"/>
          <c:extLst xmlns:c16r2="http://schemas.microsoft.com/office/drawing/2015/06/chart">
            <c:ext xmlns:c16="http://schemas.microsoft.com/office/drawing/2014/chart" uri="{C3380CC4-5D6E-409C-BE32-E72D297353CC}">
              <c16:uniqueId val="{00000001-3455-45C3-B502-83C39185B576}"/>
            </c:ext>
          </c:extLst>
        </c:ser>
        <c:ser>
          <c:idx val="2"/>
          <c:order val="2"/>
          <c:tx>
            <c:strRef>
              <c:f>Sheet1!$D$1</c:f>
              <c:strCache>
                <c:ptCount val="1"/>
                <c:pt idx="0">
                  <c:v>high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5.1236088870000005</c:v>
                </c:pt>
                <c:pt idx="10">
                  <c:v>5.0036923829999997</c:v>
                </c:pt>
                <c:pt idx="11">
                  <c:v>4.970891602</c:v>
                </c:pt>
                <c:pt idx="12">
                  <c:v>4.9463916019999994</c:v>
                </c:pt>
                <c:pt idx="13">
                  <c:v>4.8726821290000002</c:v>
                </c:pt>
                <c:pt idx="14">
                  <c:v>4.8330761720000002</c:v>
                </c:pt>
                <c:pt idx="15">
                  <c:v>4.7887363279999997</c:v>
                </c:pt>
                <c:pt idx="16">
                  <c:v>4.8056083980000004</c:v>
                </c:pt>
                <c:pt idx="17">
                  <c:v>4.7847504879999994</c:v>
                </c:pt>
                <c:pt idx="18">
                  <c:v>4.7822539060000002</c:v>
                </c:pt>
                <c:pt idx="19">
                  <c:v>4.7853867189999999</c:v>
                </c:pt>
                <c:pt idx="20">
                  <c:v>4.7631347660000003</c:v>
                </c:pt>
                <c:pt idx="21">
                  <c:v>4.7601450199999995</c:v>
                </c:pt>
                <c:pt idx="22">
                  <c:v>4.7682119140000001</c:v>
                </c:pt>
                <c:pt idx="23">
                  <c:v>4.7669794920000008</c:v>
                </c:pt>
                <c:pt idx="24">
                  <c:v>4.7830131840000005</c:v>
                </c:pt>
                <c:pt idx="25">
                  <c:v>4.7775678710000005</c:v>
                </c:pt>
                <c:pt idx="26">
                  <c:v>4.7854604490000003</c:v>
                </c:pt>
                <c:pt idx="27">
                  <c:v>4.8050366210000002</c:v>
                </c:pt>
                <c:pt idx="28">
                  <c:v>4.8127485349999999</c:v>
                </c:pt>
                <c:pt idx="29">
                  <c:v>4.826415527</c:v>
                </c:pt>
                <c:pt idx="30">
                  <c:v>4.8427685549999993</c:v>
                </c:pt>
                <c:pt idx="31">
                  <c:v>4.8645825199999999</c:v>
                </c:pt>
                <c:pt idx="32">
                  <c:v>4.8881298829999995</c:v>
                </c:pt>
                <c:pt idx="33">
                  <c:v>4.916672363</c:v>
                </c:pt>
                <c:pt idx="34">
                  <c:v>4.9499531250000004</c:v>
                </c:pt>
                <c:pt idx="35">
                  <c:v>4.9839663090000004</c:v>
                </c:pt>
                <c:pt idx="36">
                  <c:v>5.0164487300000005</c:v>
                </c:pt>
                <c:pt idx="37">
                  <c:v>5.0525615230000005</c:v>
                </c:pt>
                <c:pt idx="38">
                  <c:v>5.0905117190000002</c:v>
                </c:pt>
                <c:pt idx="39">
                  <c:v>5.119984863</c:v>
                </c:pt>
                <c:pt idx="40">
                  <c:v>5.1541708980000003</c:v>
                </c:pt>
              </c:numCache>
            </c:numRef>
          </c:val>
          <c:smooth val="0"/>
          <c:extLst xmlns:c16r2="http://schemas.microsoft.com/office/drawing/2015/06/chart">
            <c:ext xmlns:c16="http://schemas.microsoft.com/office/drawing/2014/chart" uri="{C3380CC4-5D6E-409C-BE32-E72D297353CC}">
              <c16:uniqueId val="{00000002-3455-45C3-B502-83C39185B576}"/>
            </c:ext>
          </c:extLst>
        </c:ser>
        <c:ser>
          <c:idx val="4"/>
          <c:order val="3"/>
          <c:tx>
            <c:strRef>
              <c:f>Sheet1!$E$1</c:f>
              <c:strCache>
                <c:ptCount val="1"/>
                <c:pt idx="0">
                  <c:v>low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5.1236337890000003</c:v>
                </c:pt>
                <c:pt idx="10">
                  <c:v>5.0037255859999998</c:v>
                </c:pt>
                <c:pt idx="11">
                  <c:v>4.9715156250000003</c:v>
                </c:pt>
                <c:pt idx="12">
                  <c:v>4.9232099609999995</c:v>
                </c:pt>
                <c:pt idx="13">
                  <c:v>4.8420400390000005</c:v>
                </c:pt>
                <c:pt idx="14">
                  <c:v>4.7858935549999995</c:v>
                </c:pt>
                <c:pt idx="15">
                  <c:v>4.6992128910000002</c:v>
                </c:pt>
                <c:pt idx="16">
                  <c:v>4.721266602</c:v>
                </c:pt>
                <c:pt idx="17">
                  <c:v>4.6849077150000005</c:v>
                </c:pt>
                <c:pt idx="18">
                  <c:v>4.6689013670000001</c:v>
                </c:pt>
                <c:pt idx="19">
                  <c:v>4.6535219730000001</c:v>
                </c:pt>
                <c:pt idx="20">
                  <c:v>4.6257255859999997</c:v>
                </c:pt>
                <c:pt idx="21">
                  <c:v>4.6181591799999993</c:v>
                </c:pt>
                <c:pt idx="22">
                  <c:v>4.6153251950000005</c:v>
                </c:pt>
                <c:pt idx="23">
                  <c:v>4.6129648440000004</c:v>
                </c:pt>
                <c:pt idx="24">
                  <c:v>4.6159340819999999</c:v>
                </c:pt>
                <c:pt idx="25">
                  <c:v>4.593771973</c:v>
                </c:pt>
                <c:pt idx="26">
                  <c:v>4.5791586909999999</c:v>
                </c:pt>
                <c:pt idx="27">
                  <c:v>4.5726005859999992</c:v>
                </c:pt>
                <c:pt idx="28">
                  <c:v>4.5596538090000003</c:v>
                </c:pt>
                <c:pt idx="29">
                  <c:v>4.5572255859999995</c:v>
                </c:pt>
                <c:pt idx="30">
                  <c:v>4.5745595699999999</c:v>
                </c:pt>
                <c:pt idx="31">
                  <c:v>4.5804853519999993</c:v>
                </c:pt>
                <c:pt idx="32">
                  <c:v>4.5895405270000005</c:v>
                </c:pt>
                <c:pt idx="33">
                  <c:v>4.6002236329999997</c:v>
                </c:pt>
                <c:pt idx="34">
                  <c:v>4.6094941409999999</c:v>
                </c:pt>
                <c:pt idx="35">
                  <c:v>4.6291474609999996</c:v>
                </c:pt>
                <c:pt idx="36">
                  <c:v>4.6418334960000003</c:v>
                </c:pt>
                <c:pt idx="37">
                  <c:v>4.6555781249999999</c:v>
                </c:pt>
                <c:pt idx="38">
                  <c:v>4.6697226560000002</c:v>
                </c:pt>
                <c:pt idx="39">
                  <c:v>4.6837797849999996</c:v>
                </c:pt>
                <c:pt idx="40">
                  <c:v>4.6913344729999995</c:v>
                </c:pt>
              </c:numCache>
            </c:numRef>
          </c:val>
          <c:smooth val="0"/>
          <c:extLst xmlns:c16r2="http://schemas.microsoft.com/office/drawing/2015/06/chart">
            <c:ext xmlns:c16="http://schemas.microsoft.com/office/drawing/2014/chart" uri="{C3380CC4-5D6E-409C-BE32-E72D297353CC}">
              <c16:uniqueId val="{00000003-3455-45C3-B502-83C39185B576}"/>
            </c:ext>
          </c:extLst>
        </c:ser>
        <c:ser>
          <c:idx val="3"/>
          <c:order val="4"/>
          <c:tx>
            <c:strRef>
              <c:f>Sheet1!$F$1</c:f>
              <c:strCache>
                <c:ptCount val="1"/>
                <c:pt idx="0">
                  <c:v>low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5.1237255859999999</c:v>
                </c:pt>
                <c:pt idx="10">
                  <c:v>4.9835000000000003</c:v>
                </c:pt>
                <c:pt idx="11">
                  <c:v>4.9878720700000008</c:v>
                </c:pt>
                <c:pt idx="12">
                  <c:v>4.928729004</c:v>
                </c:pt>
                <c:pt idx="13">
                  <c:v>4.849587402</c:v>
                </c:pt>
                <c:pt idx="14">
                  <c:v>4.7981928710000004</c:v>
                </c:pt>
                <c:pt idx="15">
                  <c:v>4.7358022460000004</c:v>
                </c:pt>
                <c:pt idx="16">
                  <c:v>4.7017788090000003</c:v>
                </c:pt>
                <c:pt idx="17">
                  <c:v>4.649416016</c:v>
                </c:pt>
                <c:pt idx="18">
                  <c:v>4.6058686519999998</c:v>
                </c:pt>
                <c:pt idx="19">
                  <c:v>4.5752739259999995</c:v>
                </c:pt>
                <c:pt idx="20">
                  <c:v>4.5512011719999999</c:v>
                </c:pt>
                <c:pt idx="21">
                  <c:v>4.5191054690000003</c:v>
                </c:pt>
                <c:pt idx="22">
                  <c:v>4.5017514649999999</c:v>
                </c:pt>
                <c:pt idx="23">
                  <c:v>4.4935258789999999</c:v>
                </c:pt>
                <c:pt idx="24">
                  <c:v>4.4967104490000001</c:v>
                </c:pt>
                <c:pt idx="25">
                  <c:v>4.4875585940000002</c:v>
                </c:pt>
                <c:pt idx="26">
                  <c:v>4.493407715</c:v>
                </c:pt>
                <c:pt idx="27">
                  <c:v>4.5002348629999993</c:v>
                </c:pt>
                <c:pt idx="28">
                  <c:v>4.5088486329999995</c:v>
                </c:pt>
                <c:pt idx="29">
                  <c:v>4.5145468749999997</c:v>
                </c:pt>
                <c:pt idx="30">
                  <c:v>4.515603027</c:v>
                </c:pt>
                <c:pt idx="31">
                  <c:v>4.5146147460000003</c:v>
                </c:pt>
                <c:pt idx="32">
                  <c:v>4.5167485349999996</c:v>
                </c:pt>
                <c:pt idx="33">
                  <c:v>4.5197304689999998</c:v>
                </c:pt>
                <c:pt idx="34">
                  <c:v>4.535437988</c:v>
                </c:pt>
                <c:pt idx="35">
                  <c:v>4.549129883</c:v>
                </c:pt>
                <c:pt idx="36">
                  <c:v>4.5693124999999997</c:v>
                </c:pt>
                <c:pt idx="37">
                  <c:v>4.5753369140000002</c:v>
                </c:pt>
                <c:pt idx="38">
                  <c:v>4.5873188479999998</c:v>
                </c:pt>
                <c:pt idx="39">
                  <c:v>4.6047089840000002</c:v>
                </c:pt>
                <c:pt idx="40">
                  <c:v>4.6199941410000003</c:v>
                </c:pt>
              </c:numCache>
            </c:numRef>
          </c:val>
          <c:smooth val="0"/>
          <c:extLst xmlns:c16r2="http://schemas.microsoft.com/office/drawing/2015/06/chart">
            <c:ext xmlns:c16="http://schemas.microsoft.com/office/drawing/2014/chart" uri="{C3380CC4-5D6E-409C-BE32-E72D297353CC}">
              <c16:uniqueId val="{00000004-3455-45C3-B502-83C39185B576}"/>
            </c:ext>
          </c:extLst>
        </c:ser>
        <c:ser>
          <c:idx val="5"/>
          <c:order val="5"/>
          <c:tx>
            <c:strRef>
              <c:f>Sheet1!$G$1</c:f>
              <c:strCache>
                <c:ptCount val="1"/>
                <c:pt idx="0">
                  <c:v>low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5.1243251949999999</c:v>
                </c:pt>
                <c:pt idx="10">
                  <c:v>4.9701801759999995</c:v>
                </c:pt>
                <c:pt idx="11">
                  <c:v>4.9312592770000006</c:v>
                </c:pt>
                <c:pt idx="12">
                  <c:v>4.8761689450000008</c:v>
                </c:pt>
                <c:pt idx="13">
                  <c:v>4.8000185549999994</c:v>
                </c:pt>
                <c:pt idx="14">
                  <c:v>4.7656674800000003</c:v>
                </c:pt>
                <c:pt idx="15">
                  <c:v>4.7096967770000004</c:v>
                </c:pt>
                <c:pt idx="16">
                  <c:v>4.7329501949999999</c:v>
                </c:pt>
                <c:pt idx="17">
                  <c:v>4.7162211909999998</c:v>
                </c:pt>
                <c:pt idx="18">
                  <c:v>4.7023627929999998</c:v>
                </c:pt>
                <c:pt idx="19">
                  <c:v>4.6966982420000001</c:v>
                </c:pt>
                <c:pt idx="20">
                  <c:v>4.6706894529999996</c:v>
                </c:pt>
                <c:pt idx="21">
                  <c:v>4.6694873049999996</c:v>
                </c:pt>
                <c:pt idx="22">
                  <c:v>4.6815131839999999</c:v>
                </c:pt>
                <c:pt idx="23">
                  <c:v>4.701978027</c:v>
                </c:pt>
                <c:pt idx="24">
                  <c:v>4.7225063479999996</c:v>
                </c:pt>
                <c:pt idx="25">
                  <c:v>4.7234287109999995</c:v>
                </c:pt>
                <c:pt idx="26">
                  <c:v>4.7454350590000001</c:v>
                </c:pt>
                <c:pt idx="27">
                  <c:v>4.7559521480000004</c:v>
                </c:pt>
                <c:pt idx="28">
                  <c:v>4.7776274409999999</c:v>
                </c:pt>
                <c:pt idx="29">
                  <c:v>4.7953999019999998</c:v>
                </c:pt>
                <c:pt idx="30">
                  <c:v>4.8062602539999997</c:v>
                </c:pt>
                <c:pt idx="31">
                  <c:v>4.8136547849999998</c:v>
                </c:pt>
                <c:pt idx="32">
                  <c:v>4.8311875000000004</c:v>
                </c:pt>
                <c:pt idx="33">
                  <c:v>4.847282227</c:v>
                </c:pt>
                <c:pt idx="34">
                  <c:v>4.8690688479999995</c:v>
                </c:pt>
                <c:pt idx="35">
                  <c:v>4.893328125</c:v>
                </c:pt>
                <c:pt idx="36">
                  <c:v>4.931079102</c:v>
                </c:pt>
                <c:pt idx="37">
                  <c:v>4.9621455079999999</c:v>
                </c:pt>
                <c:pt idx="38">
                  <c:v>4.9925693359999999</c:v>
                </c:pt>
                <c:pt idx="39">
                  <c:v>5.0338237299999999</c:v>
                </c:pt>
                <c:pt idx="40">
                  <c:v>5.0857143550000004</c:v>
                </c:pt>
              </c:numCache>
            </c:numRef>
          </c:val>
          <c:smooth val="0"/>
          <c:extLst xmlns:c16r2="http://schemas.microsoft.com/office/drawing/2015/06/chart">
            <c:ext xmlns:c16="http://schemas.microsoft.com/office/drawing/2014/chart" uri="{C3380CC4-5D6E-409C-BE32-E72D297353CC}">
              <c16:uniqueId val="{00000005-3455-45C3-B502-83C39185B576}"/>
            </c:ext>
          </c:extLst>
        </c:ser>
        <c:ser>
          <c:idx val="6"/>
          <c:order val="6"/>
          <c:tx>
            <c:strRef>
              <c:f>Sheet1!$H$1</c:f>
              <c:strCache>
                <c:ptCount val="1"/>
                <c:pt idx="0">
                  <c:v>high macro</c:v>
                </c:pt>
              </c:strCache>
            </c:strRef>
          </c:tx>
          <c:spPr>
            <a:ln w="22225" cap="rnd">
              <a:solidFill>
                <a:srgbClr val="0071A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5.1238007809999999</c:v>
                </c:pt>
                <c:pt idx="10">
                  <c:v>5.0064477539999999</c:v>
                </c:pt>
                <c:pt idx="11">
                  <c:v>4.9910258789999995</c:v>
                </c:pt>
                <c:pt idx="12">
                  <c:v>4.9802294920000003</c:v>
                </c:pt>
                <c:pt idx="13">
                  <c:v>4.9202495120000007</c:v>
                </c:pt>
                <c:pt idx="14">
                  <c:v>4.8922871089999997</c:v>
                </c:pt>
                <c:pt idx="15">
                  <c:v>4.8452822269999993</c:v>
                </c:pt>
                <c:pt idx="16">
                  <c:v>4.877684082</c:v>
                </c:pt>
                <c:pt idx="17">
                  <c:v>4.8547075199999998</c:v>
                </c:pt>
                <c:pt idx="18">
                  <c:v>4.8463051759999995</c:v>
                </c:pt>
                <c:pt idx="19">
                  <c:v>4.8399365230000004</c:v>
                </c:pt>
                <c:pt idx="20">
                  <c:v>4.8427514650000001</c:v>
                </c:pt>
                <c:pt idx="21">
                  <c:v>4.8589477539999999</c:v>
                </c:pt>
                <c:pt idx="22">
                  <c:v>4.8820278319999995</c:v>
                </c:pt>
                <c:pt idx="23">
                  <c:v>4.8956596680000004</c:v>
                </c:pt>
                <c:pt idx="24">
                  <c:v>4.9229858399999999</c:v>
                </c:pt>
                <c:pt idx="25">
                  <c:v>4.9311083980000001</c:v>
                </c:pt>
                <c:pt idx="26">
                  <c:v>4.9554633790000002</c:v>
                </c:pt>
                <c:pt idx="27">
                  <c:v>4.9952324219999999</c:v>
                </c:pt>
                <c:pt idx="28">
                  <c:v>5.0202446289999996</c:v>
                </c:pt>
                <c:pt idx="29">
                  <c:v>5.0361093749999997</c:v>
                </c:pt>
                <c:pt idx="30">
                  <c:v>5.0658466799999999</c:v>
                </c:pt>
                <c:pt idx="31">
                  <c:v>5.0999750979999998</c:v>
                </c:pt>
                <c:pt idx="32">
                  <c:v>5.1322744140000003</c:v>
                </c:pt>
                <c:pt idx="33">
                  <c:v>5.1811909180000004</c:v>
                </c:pt>
                <c:pt idx="34">
                  <c:v>5.2353041989999998</c:v>
                </c:pt>
                <c:pt idx="35">
                  <c:v>5.2858505859999996</c:v>
                </c:pt>
                <c:pt idx="36">
                  <c:v>5.3439892579999997</c:v>
                </c:pt>
                <c:pt idx="37">
                  <c:v>5.384781738</c:v>
                </c:pt>
                <c:pt idx="38">
                  <c:v>5.4343320310000003</c:v>
                </c:pt>
                <c:pt idx="39">
                  <c:v>5.4863212890000002</c:v>
                </c:pt>
                <c:pt idx="40">
                  <c:v>5.5422324219999997</c:v>
                </c:pt>
              </c:numCache>
            </c:numRef>
          </c:val>
          <c:smooth val="0"/>
          <c:extLst xmlns:c16r2="http://schemas.microsoft.com/office/drawing/2015/06/chart">
            <c:ext xmlns:c16="http://schemas.microsoft.com/office/drawing/2014/chart" uri="{C3380CC4-5D6E-409C-BE32-E72D297353CC}">
              <c16:uniqueId val="{00000006-3455-45C3-B502-83C39185B576}"/>
            </c:ext>
          </c:extLst>
        </c:ser>
        <c:ser>
          <c:idx val="7"/>
          <c:order val="7"/>
          <c:tx>
            <c:strRef>
              <c:f>Sheet1!$I$1</c:f>
              <c:strCache>
                <c:ptCount val="1"/>
                <c:pt idx="0">
                  <c:v>low macro</c:v>
                </c:pt>
              </c:strCache>
            </c:strRef>
          </c:tx>
          <c:spPr>
            <a:ln w="22225" cap="rnd">
              <a:solidFill>
                <a:srgbClr val="89DBF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5.1237812500000004</c:v>
                </c:pt>
                <c:pt idx="10">
                  <c:v>4.9979316410000001</c:v>
                </c:pt>
                <c:pt idx="11">
                  <c:v>4.9201762699999998</c:v>
                </c:pt>
                <c:pt idx="12">
                  <c:v>4.8517485349999996</c:v>
                </c:pt>
                <c:pt idx="13">
                  <c:v>4.7390986329999993</c:v>
                </c:pt>
                <c:pt idx="14">
                  <c:v>4.6650854490000002</c:v>
                </c:pt>
                <c:pt idx="15">
                  <c:v>4.5687675780000001</c:v>
                </c:pt>
                <c:pt idx="16">
                  <c:v>4.5815424800000004</c:v>
                </c:pt>
                <c:pt idx="17">
                  <c:v>4.5321206050000002</c:v>
                </c:pt>
                <c:pt idx="18">
                  <c:v>4.518312012</c:v>
                </c:pt>
                <c:pt idx="19">
                  <c:v>4.4974492189999999</c:v>
                </c:pt>
                <c:pt idx="20">
                  <c:v>4.4640024409999999</c:v>
                </c:pt>
                <c:pt idx="21">
                  <c:v>4.4511821290000002</c:v>
                </c:pt>
                <c:pt idx="22">
                  <c:v>4.4335810549999994</c:v>
                </c:pt>
                <c:pt idx="23">
                  <c:v>4.4256806640000006</c:v>
                </c:pt>
                <c:pt idx="24">
                  <c:v>4.4353027339999995</c:v>
                </c:pt>
                <c:pt idx="25">
                  <c:v>4.4082470700000007</c:v>
                </c:pt>
                <c:pt idx="26">
                  <c:v>4.3856586909999997</c:v>
                </c:pt>
                <c:pt idx="27">
                  <c:v>4.3848203119999996</c:v>
                </c:pt>
                <c:pt idx="28">
                  <c:v>4.3739355470000003</c:v>
                </c:pt>
                <c:pt idx="29">
                  <c:v>4.3512016600000001</c:v>
                </c:pt>
                <c:pt idx="30">
                  <c:v>4.3448876950000006</c:v>
                </c:pt>
                <c:pt idx="31">
                  <c:v>4.3354663090000001</c:v>
                </c:pt>
                <c:pt idx="32">
                  <c:v>4.3284824220000004</c:v>
                </c:pt>
                <c:pt idx="33">
                  <c:v>4.3253842770000004</c:v>
                </c:pt>
                <c:pt idx="34">
                  <c:v>4.3187509769999997</c:v>
                </c:pt>
                <c:pt idx="35">
                  <c:v>4.3193525390000005</c:v>
                </c:pt>
                <c:pt idx="36">
                  <c:v>4.3347138670000005</c:v>
                </c:pt>
                <c:pt idx="37">
                  <c:v>4.3364965819999997</c:v>
                </c:pt>
                <c:pt idx="38">
                  <c:v>4.3510727539999996</c:v>
                </c:pt>
                <c:pt idx="39">
                  <c:v>4.3652949220000004</c:v>
                </c:pt>
                <c:pt idx="40">
                  <c:v>4.3761235349999996</c:v>
                </c:pt>
              </c:numCache>
            </c:numRef>
          </c:val>
          <c:smooth val="0"/>
          <c:extLst xmlns:c16r2="http://schemas.microsoft.com/office/drawing/2015/06/chart">
            <c:ext xmlns:c16="http://schemas.microsoft.com/office/drawing/2014/chart" uri="{C3380CC4-5D6E-409C-BE32-E72D297353CC}">
              <c16:uniqueId val="{00000007-3455-45C3-B502-83C39185B576}"/>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5.1230126950000008</c:v>
                </c:pt>
                <c:pt idx="10">
                  <c:v>4.9929062499999999</c:v>
                </c:pt>
                <c:pt idx="11">
                  <c:v>4.9572114259999998</c:v>
                </c:pt>
                <c:pt idx="12">
                  <c:v>4.9085102539999994</c:v>
                </c:pt>
                <c:pt idx="13">
                  <c:v>4.8367333980000007</c:v>
                </c:pt>
                <c:pt idx="14">
                  <c:v>4.7963847660000001</c:v>
                </c:pt>
                <c:pt idx="15">
                  <c:v>4.732554199</c:v>
                </c:pt>
                <c:pt idx="16">
                  <c:v>4.755107422</c:v>
                </c:pt>
                <c:pt idx="17">
                  <c:v>4.7241562500000001</c:v>
                </c:pt>
                <c:pt idx="18">
                  <c:v>4.7075551759999996</c:v>
                </c:pt>
                <c:pt idx="19">
                  <c:v>4.6939096679999999</c:v>
                </c:pt>
                <c:pt idx="20">
                  <c:v>4.6739082029999999</c:v>
                </c:pt>
                <c:pt idx="21">
                  <c:v>4.6705336909999993</c:v>
                </c:pt>
                <c:pt idx="22">
                  <c:v>4.6747963870000007</c:v>
                </c:pt>
                <c:pt idx="23">
                  <c:v>4.6835224609999999</c:v>
                </c:pt>
                <c:pt idx="24">
                  <c:v>4.6982753910000001</c:v>
                </c:pt>
                <c:pt idx="25">
                  <c:v>4.6914565430000001</c:v>
                </c:pt>
                <c:pt idx="26">
                  <c:v>4.6851386719999999</c:v>
                </c:pt>
                <c:pt idx="27">
                  <c:v>4.6947324220000004</c:v>
                </c:pt>
                <c:pt idx="28">
                  <c:v>4.6952475590000002</c:v>
                </c:pt>
                <c:pt idx="29">
                  <c:v>4.7005424800000002</c:v>
                </c:pt>
                <c:pt idx="30">
                  <c:v>4.71501123</c:v>
                </c:pt>
                <c:pt idx="31">
                  <c:v>4.7279946289999994</c:v>
                </c:pt>
                <c:pt idx="32">
                  <c:v>4.7386254879999994</c:v>
                </c:pt>
                <c:pt idx="33">
                  <c:v>4.7530346680000006</c:v>
                </c:pt>
                <c:pt idx="34">
                  <c:v>4.7665307620000004</c:v>
                </c:pt>
                <c:pt idx="35">
                  <c:v>4.7818271480000005</c:v>
                </c:pt>
                <c:pt idx="36">
                  <c:v>4.8068945310000002</c:v>
                </c:pt>
                <c:pt idx="37">
                  <c:v>4.8340058589999995</c:v>
                </c:pt>
                <c:pt idx="38">
                  <c:v>4.8645053709999999</c:v>
                </c:pt>
                <c:pt idx="39">
                  <c:v>4.892406738</c:v>
                </c:pt>
                <c:pt idx="40">
                  <c:v>4.9219272460000001</c:v>
                </c:pt>
              </c:numCache>
            </c:numRef>
          </c:val>
          <c:smooth val="0"/>
          <c:extLst xmlns:c16r2="http://schemas.microsoft.com/office/drawing/2015/06/chart">
            <c:ext xmlns:c16="http://schemas.microsoft.com/office/drawing/2014/chart" uri="{C3380CC4-5D6E-409C-BE32-E72D297353CC}">
              <c16:uniqueId val="{00000008-3455-45C3-B502-83C39185B576}"/>
            </c:ext>
          </c:extLst>
        </c:ser>
        <c:dLbls>
          <c:showLegendKey val="0"/>
          <c:showVal val="0"/>
          <c:showCatName val="0"/>
          <c:showSerName val="0"/>
          <c:showPercent val="0"/>
          <c:showBubbleSize val="0"/>
        </c:dLbls>
        <c:smooth val="0"/>
        <c:axId val="318804048"/>
        <c:axId val="318805680"/>
      </c:lineChart>
      <c:catAx>
        <c:axId val="3188040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5680"/>
        <c:crosses val="autoZero"/>
        <c:auto val="1"/>
        <c:lblAlgn val="ctr"/>
        <c:lblOffset val="100"/>
        <c:tickLblSkip val="10"/>
        <c:tickMarkSkip val="10"/>
        <c:noMultiLvlLbl val="0"/>
      </c:catAx>
      <c:valAx>
        <c:axId val="318805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4048"/>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0.21461211136183128"/>
          <c:w val="0.81903714881957801"/>
          <c:h val="0.69245998558797384"/>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1.8310489999999999</c:v>
                </c:pt>
                <c:pt idx="1">
                  <c:v>1.829607</c:v>
                </c:pt>
                <c:pt idx="2">
                  <c:v>1.84345</c:v>
                </c:pt>
                <c:pt idx="3">
                  <c:v>1.9191120000000002</c:v>
                </c:pt>
                <c:pt idx="4">
                  <c:v>1.9438789999999999</c:v>
                </c:pt>
                <c:pt idx="5">
                  <c:v>1.9600499999999998</c:v>
                </c:pt>
                <c:pt idx="6">
                  <c:v>2.033261</c:v>
                </c:pt>
                <c:pt idx="7">
                  <c:v>2.1014009999999996</c:v>
                </c:pt>
                <c:pt idx="8">
                  <c:v>2.1917900000000001</c:v>
                </c:pt>
                <c:pt idx="9">
                  <c:v>2.2044259999999998</c:v>
                </c:pt>
                <c:pt idx="10">
                  <c:v>2.3102</c:v>
                </c:pt>
                <c:pt idx="11">
                  <c:v>2.2726840000000004</c:v>
                </c:pt>
                <c:pt idx="12">
                  <c:v>2.2880729999999998</c:v>
                </c:pt>
                <c:pt idx="13">
                  <c:v>2.3192339999999998</c:v>
                </c:pt>
                <c:pt idx="14">
                  <c:v>2.3503859999999999</c:v>
                </c:pt>
                <c:pt idx="15">
                  <c:v>2.4156050000000002</c:v>
                </c:pt>
                <c:pt idx="16">
                  <c:v>2.3583569999999998</c:v>
                </c:pt>
                <c:pt idx="17">
                  <c:v>2.4249679999999998</c:v>
                </c:pt>
                <c:pt idx="18">
                  <c:v>2.3729</c:v>
                </c:pt>
                <c:pt idx="19">
                  <c:v>2.1579009999999998</c:v>
                </c:pt>
                <c:pt idx="20">
                  <c:v>2.2703270000000004</c:v>
                </c:pt>
                <c:pt idx="21">
                  <c:v>2.1697310000000001</c:v>
                </c:pt>
                <c:pt idx="22">
                  <c:v>2.034367</c:v>
                </c:pt>
                <c:pt idx="23">
                  <c:v>2.0498949999999998</c:v>
                </c:pt>
                <c:pt idx="24">
                  <c:v>2.0499019999999999</c:v>
                </c:pt>
                <c:pt idx="25">
                  <c:v>1.9125840000000001</c:v>
                </c:pt>
                <c:pt idx="26">
                  <c:v>1.8212760000000001</c:v>
                </c:pt>
                <c:pt idx="27">
                  <c:v>1.7428459999999999</c:v>
                </c:pt>
                <c:pt idx="28">
                  <c:v>1.7626279999999999</c:v>
                </c:pt>
                <c:pt idx="29">
                  <c:v>1.61634729</c:v>
                </c:pt>
                <c:pt idx="30">
                  <c:v>1.5153745120000002</c:v>
                </c:pt>
                <c:pt idx="31">
                  <c:v>1.4874300539999998</c:v>
                </c:pt>
                <c:pt idx="32">
                  <c:v>1.433051514</c:v>
                </c:pt>
                <c:pt idx="33">
                  <c:v>1.362103149</c:v>
                </c:pt>
                <c:pt idx="34">
                  <c:v>1.336344727</c:v>
                </c:pt>
                <c:pt idx="35">
                  <c:v>1.2856988530000002</c:v>
                </c:pt>
                <c:pt idx="36">
                  <c:v>1.321692627</c:v>
                </c:pt>
                <c:pt idx="37">
                  <c:v>1.3106473390000002</c:v>
                </c:pt>
                <c:pt idx="38">
                  <c:v>1.305157471</c:v>
                </c:pt>
                <c:pt idx="39">
                  <c:v>1.298537842</c:v>
                </c:pt>
                <c:pt idx="40">
                  <c:v>1.284568726</c:v>
                </c:pt>
                <c:pt idx="41">
                  <c:v>1.2845944819999999</c:v>
                </c:pt>
                <c:pt idx="42">
                  <c:v>1.29066394</c:v>
                </c:pt>
                <c:pt idx="43">
                  <c:v>1.307531738</c:v>
                </c:pt>
                <c:pt idx="44">
                  <c:v>1.3181013180000001</c:v>
                </c:pt>
                <c:pt idx="45">
                  <c:v>1.311239136</c:v>
                </c:pt>
                <c:pt idx="46">
                  <c:v>1.3095766599999998</c:v>
                </c:pt>
                <c:pt idx="47">
                  <c:v>1.3128089600000001</c:v>
                </c:pt>
                <c:pt idx="48">
                  <c:v>1.3096311040000002</c:v>
                </c:pt>
                <c:pt idx="49">
                  <c:v>1.3088348390000002</c:v>
                </c:pt>
                <c:pt idx="50">
                  <c:v>1.3133436280000002</c:v>
                </c:pt>
                <c:pt idx="51">
                  <c:v>1.3125955810000001</c:v>
                </c:pt>
                <c:pt idx="52">
                  <c:v>1.3113271480000002</c:v>
                </c:pt>
                <c:pt idx="53">
                  <c:v>1.311380371</c:v>
                </c:pt>
                <c:pt idx="54">
                  <c:v>1.3095273440000001</c:v>
                </c:pt>
                <c:pt idx="55">
                  <c:v>1.305427246</c:v>
                </c:pt>
                <c:pt idx="56">
                  <c:v>1.314208008</c:v>
                </c:pt>
                <c:pt idx="57">
                  <c:v>1.320265137</c:v>
                </c:pt>
                <c:pt idx="58">
                  <c:v>1.3295043949999998</c:v>
                </c:pt>
                <c:pt idx="59">
                  <c:v>1.3365753170000001</c:v>
                </c:pt>
                <c:pt idx="60">
                  <c:v>1.3463083499999999</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1.5844099999999999</c:v>
                </c:pt>
                <c:pt idx="1">
                  <c:v>1.5647939999999998</c:v>
                </c:pt>
                <c:pt idx="2">
                  <c:v>1.5884960000000001</c:v>
                </c:pt>
                <c:pt idx="3">
                  <c:v>1.6010489999999999</c:v>
                </c:pt>
                <c:pt idx="4">
                  <c:v>1.6407960000000001</c:v>
                </c:pt>
                <c:pt idx="5">
                  <c:v>1.6753049999999998</c:v>
                </c:pt>
                <c:pt idx="6">
                  <c:v>1.720577</c:v>
                </c:pt>
                <c:pt idx="7">
                  <c:v>1.7389049999999999</c:v>
                </c:pt>
                <c:pt idx="8">
                  <c:v>1.7761170000000002</c:v>
                </c:pt>
                <c:pt idx="9">
                  <c:v>1.8222349999999998</c:v>
                </c:pt>
                <c:pt idx="10">
                  <c:v>1.866069</c:v>
                </c:pt>
                <c:pt idx="11">
                  <c:v>1.8453089999999999</c:v>
                </c:pt>
                <c:pt idx="12">
                  <c:v>1.886134</c:v>
                </c:pt>
                <c:pt idx="13">
                  <c:v>1.886196</c:v>
                </c:pt>
                <c:pt idx="14">
                  <c:v>1.9526189999999999</c:v>
                </c:pt>
                <c:pt idx="15">
                  <c:v>1.97923</c:v>
                </c:pt>
                <c:pt idx="16">
                  <c:v>2.0076040000000002</c:v>
                </c:pt>
                <c:pt idx="17">
                  <c:v>2.0126029999999999</c:v>
                </c:pt>
                <c:pt idx="18">
                  <c:v>1.888433</c:v>
                </c:pt>
                <c:pt idx="19">
                  <c:v>1.8198789999999998</c:v>
                </c:pt>
                <c:pt idx="20">
                  <c:v>1.838192</c:v>
                </c:pt>
                <c:pt idx="21">
                  <c:v>1.8045119999999999</c:v>
                </c:pt>
                <c:pt idx="22">
                  <c:v>1.769396</c:v>
                </c:pt>
                <c:pt idx="23">
                  <c:v>1.7921560000000001</c:v>
                </c:pt>
                <c:pt idx="24">
                  <c:v>1.810681</c:v>
                </c:pt>
                <c:pt idx="25">
                  <c:v>1.834951</c:v>
                </c:pt>
                <c:pt idx="26">
                  <c:v>1.867335</c:v>
                </c:pt>
                <c:pt idx="27">
                  <c:v>1.883985</c:v>
                </c:pt>
                <c:pt idx="28">
                  <c:v>1.911616</c:v>
                </c:pt>
                <c:pt idx="29">
                  <c:v>1.8846854020000001</c:v>
                </c:pt>
                <c:pt idx="30">
                  <c:v>1.8620274480000001</c:v>
                </c:pt>
                <c:pt idx="31">
                  <c:v>1.8411017949999999</c:v>
                </c:pt>
                <c:pt idx="32">
                  <c:v>1.8256861629999999</c:v>
                </c:pt>
                <c:pt idx="33">
                  <c:v>1.8106302169999999</c:v>
                </c:pt>
                <c:pt idx="34">
                  <c:v>1.7864394379999999</c:v>
                </c:pt>
                <c:pt idx="35">
                  <c:v>1.7614299369999999</c:v>
                </c:pt>
                <c:pt idx="36">
                  <c:v>1.739734919</c:v>
                </c:pt>
                <c:pt idx="37">
                  <c:v>1.7218430680000001</c:v>
                </c:pt>
                <c:pt idx="38">
                  <c:v>1.7015707259999999</c:v>
                </c:pt>
                <c:pt idx="39">
                  <c:v>1.6882432179999998</c:v>
                </c:pt>
                <c:pt idx="40">
                  <c:v>1.67996477</c:v>
                </c:pt>
                <c:pt idx="41">
                  <c:v>1.6705861440000001</c:v>
                </c:pt>
                <c:pt idx="42">
                  <c:v>1.6613429940000002</c:v>
                </c:pt>
                <c:pt idx="43">
                  <c:v>1.65243355</c:v>
                </c:pt>
                <c:pt idx="44">
                  <c:v>1.645534848</c:v>
                </c:pt>
                <c:pt idx="45">
                  <c:v>1.638695875</c:v>
                </c:pt>
                <c:pt idx="46">
                  <c:v>1.6299600070000002</c:v>
                </c:pt>
                <c:pt idx="47">
                  <c:v>1.626495955</c:v>
                </c:pt>
                <c:pt idx="48">
                  <c:v>1.6230602099999998</c:v>
                </c:pt>
                <c:pt idx="49">
                  <c:v>1.6219886889999999</c:v>
                </c:pt>
                <c:pt idx="50">
                  <c:v>1.624025515</c:v>
                </c:pt>
                <c:pt idx="51">
                  <c:v>1.628588366</c:v>
                </c:pt>
                <c:pt idx="52">
                  <c:v>1.6309523740000003</c:v>
                </c:pt>
                <c:pt idx="53">
                  <c:v>1.6367819139999999</c:v>
                </c:pt>
                <c:pt idx="54">
                  <c:v>1.642047163</c:v>
                </c:pt>
                <c:pt idx="55">
                  <c:v>1.650013073</c:v>
                </c:pt>
                <c:pt idx="56">
                  <c:v>1.657530298</c:v>
                </c:pt>
                <c:pt idx="57">
                  <c:v>1.6659550679999999</c:v>
                </c:pt>
                <c:pt idx="58">
                  <c:v>1.675399774</c:v>
                </c:pt>
                <c:pt idx="59">
                  <c:v>1.6854150280000002</c:v>
                </c:pt>
                <c:pt idx="60">
                  <c:v>1.6960833970000002</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1.058881</c:v>
                </c:pt>
                <c:pt idx="1">
                  <c:v>1.0257960000000004</c:v>
                </c:pt>
                <c:pt idx="2">
                  <c:v>1.0776620000000003</c:v>
                </c:pt>
                <c:pt idx="3">
                  <c:v>1.0681390000000002</c:v>
                </c:pt>
                <c:pt idx="4">
                  <c:v>1.0866239999999998</c:v>
                </c:pt>
                <c:pt idx="5">
                  <c:v>1.0961350000000003</c:v>
                </c:pt>
                <c:pt idx="6">
                  <c:v>1.1295360000000001</c:v>
                </c:pt>
                <c:pt idx="7">
                  <c:v>1.13192</c:v>
                </c:pt>
                <c:pt idx="8">
                  <c:v>1.1024990000000001</c:v>
                </c:pt>
                <c:pt idx="9">
                  <c:v>1.081747</c:v>
                </c:pt>
                <c:pt idx="10">
                  <c:v>1.0719529999999999</c:v>
                </c:pt>
                <c:pt idx="11">
                  <c:v>1.05023</c:v>
                </c:pt>
                <c:pt idx="12">
                  <c:v>1.0375169999999998</c:v>
                </c:pt>
                <c:pt idx="13">
                  <c:v>1.0286659999999999</c:v>
                </c:pt>
                <c:pt idx="14">
                  <c:v>1.0674490000000001</c:v>
                </c:pt>
                <c:pt idx="15">
                  <c:v>1.0137369999999999</c:v>
                </c:pt>
                <c:pt idx="16">
                  <c:v>1.01806</c:v>
                </c:pt>
                <c:pt idx="17">
                  <c:v>1.005949</c:v>
                </c:pt>
                <c:pt idx="18">
                  <c:v>0.9730160000000001</c:v>
                </c:pt>
                <c:pt idx="19">
                  <c:v>0.85366200000000003</c:v>
                </c:pt>
                <c:pt idx="20">
                  <c:v>0.92111799999999999</c:v>
                </c:pt>
                <c:pt idx="21">
                  <c:v>0.92557500000000004</c:v>
                </c:pt>
                <c:pt idx="22">
                  <c:v>0.93973399999999996</c:v>
                </c:pt>
                <c:pt idx="23">
                  <c:v>0.96025000000000016</c:v>
                </c:pt>
                <c:pt idx="24">
                  <c:v>0.97093099999999988</c:v>
                </c:pt>
                <c:pt idx="25">
                  <c:v>0.95394400000000013</c:v>
                </c:pt>
                <c:pt idx="26">
                  <c:v>0.95207800000000009</c:v>
                </c:pt>
                <c:pt idx="27">
                  <c:v>0.96921799999999991</c:v>
                </c:pt>
                <c:pt idx="28">
                  <c:v>1.0055069999999999</c:v>
                </c:pt>
                <c:pt idx="29">
                  <c:v>1.0271080629999998</c:v>
                </c:pt>
                <c:pt idx="30">
                  <c:v>1.0328074949999999</c:v>
                </c:pt>
                <c:pt idx="31">
                  <c:v>1.0496054689999998</c:v>
                </c:pt>
                <c:pt idx="32">
                  <c:v>1.0712651369999999</c:v>
                </c:pt>
                <c:pt idx="33">
                  <c:v>1.0870800780000001</c:v>
                </c:pt>
                <c:pt idx="34">
                  <c:v>1.098443206</c:v>
                </c:pt>
                <c:pt idx="35">
                  <c:v>1.1126733389999999</c:v>
                </c:pt>
                <c:pt idx="36">
                  <c:v>1.1236364130000003</c:v>
                </c:pt>
                <c:pt idx="37">
                  <c:v>1.124102173</c:v>
                </c:pt>
                <c:pt idx="38">
                  <c:v>1.1352390130000001</c:v>
                </c:pt>
                <c:pt idx="39">
                  <c:v>1.1428244929999998</c:v>
                </c:pt>
                <c:pt idx="40">
                  <c:v>1.1464317019999999</c:v>
                </c:pt>
                <c:pt idx="41">
                  <c:v>1.1530993050000002</c:v>
                </c:pt>
                <c:pt idx="42">
                  <c:v>1.1610271299999999</c:v>
                </c:pt>
                <c:pt idx="43">
                  <c:v>1.1625425110000001</c:v>
                </c:pt>
                <c:pt idx="44">
                  <c:v>1.1744854730000001</c:v>
                </c:pt>
                <c:pt idx="45">
                  <c:v>1.1819049069999998</c:v>
                </c:pt>
                <c:pt idx="46">
                  <c:v>1.186200744</c:v>
                </c:pt>
                <c:pt idx="47">
                  <c:v>1.196429596</c:v>
                </c:pt>
                <c:pt idx="48">
                  <c:v>1.2039613039999999</c:v>
                </c:pt>
                <c:pt idx="49">
                  <c:v>1.2115604849999999</c:v>
                </c:pt>
                <c:pt idx="50">
                  <c:v>1.2196332400000001</c:v>
                </c:pt>
                <c:pt idx="51">
                  <c:v>1.2289457699999997</c:v>
                </c:pt>
                <c:pt idx="52">
                  <c:v>1.238699218</c:v>
                </c:pt>
                <c:pt idx="53">
                  <c:v>1.2473918160000002</c:v>
                </c:pt>
                <c:pt idx="54">
                  <c:v>1.2574803460000001</c:v>
                </c:pt>
                <c:pt idx="55">
                  <c:v>1.2689781499999999</c:v>
                </c:pt>
                <c:pt idx="56">
                  <c:v>1.2777770689999999</c:v>
                </c:pt>
                <c:pt idx="57">
                  <c:v>1.290496887</c:v>
                </c:pt>
                <c:pt idx="58">
                  <c:v>1.302334992</c:v>
                </c:pt>
                <c:pt idx="59">
                  <c:v>1.3131587209999998</c:v>
                </c:pt>
                <c:pt idx="60">
                  <c:v>1.3222890319999998</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893F48"/>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0.33941099999999996</c:v>
                </c:pt>
                <c:pt idx="1">
                  <c:v>0.34720699999999999</c:v>
                </c:pt>
                <c:pt idx="2">
                  <c:v>0.35705300000000001</c:v>
                </c:pt>
                <c:pt idx="3">
                  <c:v>0.37212300000000004</c:v>
                </c:pt>
                <c:pt idx="4">
                  <c:v>0.36419000000000007</c:v>
                </c:pt>
                <c:pt idx="5">
                  <c:v>0.36092399999999997</c:v>
                </c:pt>
                <c:pt idx="6">
                  <c:v>0.38933200000000012</c:v>
                </c:pt>
                <c:pt idx="7">
                  <c:v>0.3710440000000001</c:v>
                </c:pt>
                <c:pt idx="8">
                  <c:v>0.33858400000000005</c:v>
                </c:pt>
                <c:pt idx="9">
                  <c:v>0.35955500000000007</c:v>
                </c:pt>
                <c:pt idx="10">
                  <c:v>0.37986999999999999</c:v>
                </c:pt>
                <c:pt idx="11">
                  <c:v>0.36694299999999996</c:v>
                </c:pt>
                <c:pt idx="12">
                  <c:v>0.36722900000000003</c:v>
                </c:pt>
                <c:pt idx="13">
                  <c:v>0.38509699999999986</c:v>
                </c:pt>
                <c:pt idx="14">
                  <c:v>0.37125100000000011</c:v>
                </c:pt>
                <c:pt idx="15">
                  <c:v>0.36405899999999997</c:v>
                </c:pt>
                <c:pt idx="16">
                  <c:v>0.32288499999999998</c:v>
                </c:pt>
                <c:pt idx="17">
                  <c:v>0.34371099999999988</c:v>
                </c:pt>
                <c:pt idx="18">
                  <c:v>0.35706399999999994</c:v>
                </c:pt>
                <c:pt idx="19">
                  <c:v>0.33817499999999995</c:v>
                </c:pt>
                <c:pt idx="20">
                  <c:v>0.33536899999999992</c:v>
                </c:pt>
                <c:pt idx="21">
                  <c:v>0.325519</c:v>
                </c:pt>
                <c:pt idx="22">
                  <c:v>0.28582900000000006</c:v>
                </c:pt>
                <c:pt idx="23">
                  <c:v>0.33224000000000015</c:v>
                </c:pt>
                <c:pt idx="24">
                  <c:v>0.34896500000000003</c:v>
                </c:pt>
                <c:pt idx="25">
                  <c:v>0.32258299999999995</c:v>
                </c:pt>
                <c:pt idx="26">
                  <c:v>0.29893200000000003</c:v>
                </c:pt>
                <c:pt idx="27">
                  <c:v>0.30148599999999998</c:v>
                </c:pt>
                <c:pt idx="28">
                  <c:v>0.33752300000000002</c:v>
                </c:pt>
                <c:pt idx="29">
                  <c:v>0.33956378199999993</c:v>
                </c:pt>
                <c:pt idx="30">
                  <c:v>0.33101818900000002</c:v>
                </c:pt>
                <c:pt idx="31">
                  <c:v>0.32482507299999996</c:v>
                </c:pt>
                <c:pt idx="32">
                  <c:v>0.32304602100000002</c:v>
                </c:pt>
                <c:pt idx="33">
                  <c:v>0.32108114599999998</c:v>
                </c:pt>
                <c:pt idx="34">
                  <c:v>0.31916232300000008</c:v>
                </c:pt>
                <c:pt idx="35">
                  <c:v>0.31704202299999995</c:v>
                </c:pt>
                <c:pt idx="36">
                  <c:v>0.31470993000000003</c:v>
                </c:pt>
                <c:pt idx="37">
                  <c:v>0.31247900299999998</c:v>
                </c:pt>
                <c:pt idx="38">
                  <c:v>0.31045465099999997</c:v>
                </c:pt>
                <c:pt idx="39">
                  <c:v>0.308789704</c:v>
                </c:pt>
                <c:pt idx="40">
                  <c:v>0.30716995199999997</c:v>
                </c:pt>
                <c:pt idx="41">
                  <c:v>0.30585760500000003</c:v>
                </c:pt>
                <c:pt idx="42">
                  <c:v>0.30463336099999994</c:v>
                </c:pt>
                <c:pt idx="43">
                  <c:v>0.30336270199999993</c:v>
                </c:pt>
                <c:pt idx="44">
                  <c:v>0.30208099300000002</c:v>
                </c:pt>
                <c:pt idx="45">
                  <c:v>0.30096643099999992</c:v>
                </c:pt>
                <c:pt idx="46">
                  <c:v>0.29998471100000001</c:v>
                </c:pt>
                <c:pt idx="47">
                  <c:v>0.29894754000000001</c:v>
                </c:pt>
                <c:pt idx="48">
                  <c:v>0.29793115200000003</c:v>
                </c:pt>
                <c:pt idx="49">
                  <c:v>0.29690087900000001</c:v>
                </c:pt>
                <c:pt idx="50">
                  <c:v>0.29598846399999995</c:v>
                </c:pt>
                <c:pt idx="51">
                  <c:v>0.29512194799999997</c:v>
                </c:pt>
                <c:pt idx="52">
                  <c:v>0.29421920800000001</c:v>
                </c:pt>
                <c:pt idx="53">
                  <c:v>0.29336062599999996</c:v>
                </c:pt>
                <c:pt idx="54">
                  <c:v>0.29256961100000001</c:v>
                </c:pt>
                <c:pt idx="55">
                  <c:v>0.29180035400000004</c:v>
                </c:pt>
                <c:pt idx="56">
                  <c:v>0.29105731199999996</c:v>
                </c:pt>
                <c:pt idx="57">
                  <c:v>0.29031704700000005</c:v>
                </c:pt>
                <c:pt idx="58">
                  <c:v>0.28957513399999996</c:v>
                </c:pt>
                <c:pt idx="59">
                  <c:v>0.28884790099999996</c:v>
                </c:pt>
                <c:pt idx="60">
                  <c:v>0.28811285400000003</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9B8BD"/>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0.22665599999999994</c:v>
                </c:pt>
                <c:pt idx="1">
                  <c:v>0.22775000000000001</c:v>
                </c:pt>
                <c:pt idx="2">
                  <c:v>0.22881999999999994</c:v>
                </c:pt>
                <c:pt idx="3">
                  <c:v>0.22587900000000002</c:v>
                </c:pt>
                <c:pt idx="4">
                  <c:v>0.22857499999999994</c:v>
                </c:pt>
                <c:pt idx="5">
                  <c:v>0.23134500000000002</c:v>
                </c:pt>
                <c:pt idx="6">
                  <c:v>0.24001600000000006</c:v>
                </c:pt>
                <c:pt idx="7">
                  <c:v>0.24018399999999998</c:v>
                </c:pt>
                <c:pt idx="8">
                  <c:v>0.22297699999999998</c:v>
                </c:pt>
                <c:pt idx="9">
                  <c:v>0.22564800000000002</c:v>
                </c:pt>
                <c:pt idx="10">
                  <c:v>0.23914300000000002</c:v>
                </c:pt>
                <c:pt idx="11">
                  <c:v>0.23013200000000006</c:v>
                </c:pt>
                <c:pt idx="12">
                  <c:v>0.23096099999999989</c:v>
                </c:pt>
                <c:pt idx="13">
                  <c:v>0.24130000000000007</c:v>
                </c:pt>
                <c:pt idx="14">
                  <c:v>0.23782899999999996</c:v>
                </c:pt>
                <c:pt idx="15">
                  <c:v>0.22719999999999993</c:v>
                </c:pt>
                <c:pt idx="16">
                  <c:v>0.20762200000000008</c:v>
                </c:pt>
                <c:pt idx="17">
                  <c:v>0.21670299999999998</c:v>
                </c:pt>
                <c:pt idx="18">
                  <c:v>0.22592899999999996</c:v>
                </c:pt>
                <c:pt idx="19">
                  <c:v>0.22308699999999998</c:v>
                </c:pt>
                <c:pt idx="20">
                  <c:v>0.220611</c:v>
                </c:pt>
                <c:pt idx="21">
                  <c:v>0.22148099999999998</c:v>
                </c:pt>
                <c:pt idx="22">
                  <c:v>0.20081200000000002</c:v>
                </c:pt>
                <c:pt idx="23">
                  <c:v>0.22259100000000001</c:v>
                </c:pt>
                <c:pt idx="24">
                  <c:v>0.23389699999999994</c:v>
                </c:pt>
                <c:pt idx="25">
                  <c:v>0.23994200000000002</c:v>
                </c:pt>
                <c:pt idx="26">
                  <c:v>0.23197000000000004</c:v>
                </c:pt>
                <c:pt idx="27">
                  <c:v>0.23334100000000002</c:v>
                </c:pt>
                <c:pt idx="28">
                  <c:v>0.25283099999999992</c:v>
                </c:pt>
                <c:pt idx="29">
                  <c:v>0.25530816700000003</c:v>
                </c:pt>
                <c:pt idx="30">
                  <c:v>0.25167883299999994</c:v>
                </c:pt>
                <c:pt idx="31">
                  <c:v>0.25424926800000003</c:v>
                </c:pt>
                <c:pt idx="32">
                  <c:v>0.25546170000000001</c:v>
                </c:pt>
                <c:pt idx="33">
                  <c:v>0.25583905000000007</c:v>
                </c:pt>
                <c:pt idx="34">
                  <c:v>0.25599465900000001</c:v>
                </c:pt>
                <c:pt idx="35">
                  <c:v>0.25571048000000002</c:v>
                </c:pt>
                <c:pt idx="36">
                  <c:v>0.25533395400000003</c:v>
                </c:pt>
                <c:pt idx="37">
                  <c:v>0.25508474799999992</c:v>
                </c:pt>
                <c:pt idx="38">
                  <c:v>0.25513317900000004</c:v>
                </c:pt>
                <c:pt idx="39">
                  <c:v>0.25551403799999994</c:v>
                </c:pt>
                <c:pt idx="40">
                  <c:v>0.25577328499999996</c:v>
                </c:pt>
                <c:pt idx="41">
                  <c:v>0.25639587400000002</c:v>
                </c:pt>
                <c:pt idx="42">
                  <c:v>0.25712872300000006</c:v>
                </c:pt>
                <c:pt idx="43">
                  <c:v>0.25765170300000007</c:v>
                </c:pt>
                <c:pt idx="44">
                  <c:v>0.25807247899999997</c:v>
                </c:pt>
                <c:pt idx="45">
                  <c:v>0.25864977999999994</c:v>
                </c:pt>
                <c:pt idx="46">
                  <c:v>0.25941671699999996</c:v>
                </c:pt>
                <c:pt idx="47">
                  <c:v>0.26005056700000001</c:v>
                </c:pt>
                <c:pt idx="48">
                  <c:v>0.26066409300000004</c:v>
                </c:pt>
                <c:pt idx="49">
                  <c:v>0.26125793399999997</c:v>
                </c:pt>
                <c:pt idx="50">
                  <c:v>0.26202118000000002</c:v>
                </c:pt>
                <c:pt idx="51">
                  <c:v>0.26274279800000006</c:v>
                </c:pt>
                <c:pt idx="52">
                  <c:v>0.26342709399999997</c:v>
                </c:pt>
                <c:pt idx="53">
                  <c:v>0.26412039200000004</c:v>
                </c:pt>
                <c:pt idx="54">
                  <c:v>0.26490618900000001</c:v>
                </c:pt>
                <c:pt idx="55">
                  <c:v>0.26560833700000003</c:v>
                </c:pt>
                <c:pt idx="56">
                  <c:v>0.26632180800000005</c:v>
                </c:pt>
                <c:pt idx="57">
                  <c:v>0.26697204600000002</c:v>
                </c:pt>
                <c:pt idx="58">
                  <c:v>0.267691071</c:v>
                </c:pt>
                <c:pt idx="59">
                  <c:v>0.26840982100000005</c:v>
                </c:pt>
                <c:pt idx="60">
                  <c:v>0.26913412499999995</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318802960"/>
        <c:axId val="318803504"/>
      </c:lineChart>
      <c:catAx>
        <c:axId val="3188029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3504"/>
        <c:crosses val="autoZero"/>
        <c:auto val="1"/>
        <c:lblAlgn val="ctr"/>
        <c:lblOffset val="100"/>
        <c:tickLblSkip val="10"/>
        <c:tickMarkSkip val="10"/>
        <c:noMultiLvlLbl val="0"/>
      </c:catAx>
      <c:valAx>
        <c:axId val="3188035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2960"/>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4703658136482939"/>
          <c:w val="0.55032511914799354"/>
          <c:h val="0.66328712817147861"/>
        </c:manualLayout>
      </c:layout>
      <c:lineChart>
        <c:grouping val="standard"/>
        <c:varyColors val="0"/>
        <c:ser>
          <c:idx val="1"/>
          <c:order val="0"/>
          <c:tx>
            <c:strRef>
              <c:f>Sheet1!$B$1</c:f>
              <c:strCache>
                <c:ptCount val="1"/>
                <c:pt idx="0">
                  <c:v>Low Oil Price</c:v>
                </c:pt>
              </c:strCache>
            </c:strRef>
          </c:tx>
          <c:spPr>
            <a:ln w="22225" cap="rnd">
              <a:solidFill>
                <a:srgbClr val="A33340">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7.2590249999999994</c:v>
                </c:pt>
                <c:pt idx="10">
                  <c:v>7.5517020000000006</c:v>
                </c:pt>
                <c:pt idx="11">
                  <c:v>7.8703379999999994</c:v>
                </c:pt>
                <c:pt idx="12">
                  <c:v>8.9094549999999995</c:v>
                </c:pt>
                <c:pt idx="13">
                  <c:v>10.072569</c:v>
                </c:pt>
                <c:pt idx="14">
                  <c:v>11.773115000000001</c:v>
                </c:pt>
                <c:pt idx="15">
                  <c:v>12.772977999999998</c:v>
                </c:pt>
                <c:pt idx="16">
                  <c:v>12.339843999999999</c:v>
                </c:pt>
                <c:pt idx="17">
                  <c:v>13.134354999999999</c:v>
                </c:pt>
                <c:pt idx="18">
                  <c:v>15.339564000000001</c:v>
                </c:pt>
                <c:pt idx="19">
                  <c:v>17.173081</c:v>
                </c:pt>
                <c:pt idx="20">
                  <c:v>17.622381000000001</c:v>
                </c:pt>
                <c:pt idx="21">
                  <c:v>17.812911</c:v>
                </c:pt>
                <c:pt idx="22">
                  <c:v>18.523015999999998</c:v>
                </c:pt>
                <c:pt idx="23">
                  <c:v>18.615953999999999</c:v>
                </c:pt>
                <c:pt idx="24">
                  <c:v>18.650867999999999</c:v>
                </c:pt>
                <c:pt idx="25">
                  <c:v>18.654389999999999</c:v>
                </c:pt>
                <c:pt idx="26">
                  <c:v>18.797609999999999</c:v>
                </c:pt>
                <c:pt idx="27">
                  <c:v>18.85275</c:v>
                </c:pt>
                <c:pt idx="28">
                  <c:v>18.711416999999997</c:v>
                </c:pt>
                <c:pt idx="29">
                  <c:v>18.584606000000001</c:v>
                </c:pt>
                <c:pt idx="30">
                  <c:v>18.444344000000001</c:v>
                </c:pt>
                <c:pt idx="31">
                  <c:v>18.291802999999998</c:v>
                </c:pt>
                <c:pt idx="32">
                  <c:v>18.131036999999999</c:v>
                </c:pt>
                <c:pt idx="33">
                  <c:v>17.937624</c:v>
                </c:pt>
                <c:pt idx="34">
                  <c:v>17.712565999999999</c:v>
                </c:pt>
                <c:pt idx="35">
                  <c:v>17.491052</c:v>
                </c:pt>
                <c:pt idx="36">
                  <c:v>17.046896</c:v>
                </c:pt>
                <c:pt idx="37">
                  <c:v>16.681809999999999</c:v>
                </c:pt>
                <c:pt idx="38">
                  <c:v>16.251924000000002</c:v>
                </c:pt>
                <c:pt idx="39">
                  <c:v>15.856199</c:v>
                </c:pt>
                <c:pt idx="40">
                  <c:v>15.682022999999999</c:v>
                </c:pt>
                <c:pt idx="41">
                  <c:v>15.560560000000001</c:v>
                </c:pt>
                <c:pt idx="42">
                  <c:v>15.398537000000001</c:v>
                </c:pt>
                <c:pt idx="43">
                  <c:v>15.254175999999999</c:v>
                </c:pt>
                <c:pt idx="44">
                  <c:v>15.137216</c:v>
                </c:pt>
                <c:pt idx="45">
                  <c:v>14.989926000000001</c:v>
                </c:pt>
                <c:pt idx="46">
                  <c:v>14.874748</c:v>
                </c:pt>
                <c:pt idx="47">
                  <c:v>14.651636</c:v>
                </c:pt>
                <c:pt idx="48">
                  <c:v>14.521323000000001</c:v>
                </c:pt>
                <c:pt idx="49">
                  <c:v>14.159314</c:v>
                </c:pt>
                <c:pt idx="50">
                  <c:v>14.087519</c:v>
                </c:pt>
              </c:numCache>
            </c:numRef>
          </c:val>
          <c:smooth val="0"/>
        </c:ser>
        <c:ser>
          <c:idx val="2"/>
          <c:order val="1"/>
          <c:tx>
            <c:strRef>
              <c:f>Sheet1!$C$1</c:f>
              <c:strCache>
                <c:ptCount val="1"/>
                <c:pt idx="0">
                  <c:v>High Oil Price</c:v>
                </c:pt>
              </c:strCache>
            </c:strRef>
          </c:tx>
          <c:spPr>
            <a:ln w="22225" cap="rnd">
              <a:solidFill>
                <a:srgbClr val="A33340">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7.2590249999999994</c:v>
                </c:pt>
                <c:pt idx="10">
                  <c:v>7.5517020000000006</c:v>
                </c:pt>
                <c:pt idx="11">
                  <c:v>7.8703379999999994</c:v>
                </c:pt>
                <c:pt idx="12">
                  <c:v>8.9094549999999995</c:v>
                </c:pt>
                <c:pt idx="13">
                  <c:v>10.072569</c:v>
                </c:pt>
                <c:pt idx="14">
                  <c:v>11.773115000000001</c:v>
                </c:pt>
                <c:pt idx="15">
                  <c:v>12.772977999999998</c:v>
                </c:pt>
                <c:pt idx="16">
                  <c:v>12.339843999999999</c:v>
                </c:pt>
                <c:pt idx="17">
                  <c:v>13.134354999999999</c:v>
                </c:pt>
                <c:pt idx="18">
                  <c:v>15.339564000000001</c:v>
                </c:pt>
                <c:pt idx="19">
                  <c:v>17.173082000000001</c:v>
                </c:pt>
                <c:pt idx="20">
                  <c:v>19.820129999999999</c:v>
                </c:pt>
                <c:pt idx="21">
                  <c:v>21.444458000000001</c:v>
                </c:pt>
                <c:pt idx="22">
                  <c:v>24.652835</c:v>
                </c:pt>
                <c:pt idx="23">
                  <c:v>25.941597999999999</c:v>
                </c:pt>
                <c:pt idx="24">
                  <c:v>26.432679</c:v>
                </c:pt>
                <c:pt idx="25">
                  <c:v>26.626370000000001</c:v>
                </c:pt>
                <c:pt idx="26">
                  <c:v>26.633431999999999</c:v>
                </c:pt>
                <c:pt idx="27">
                  <c:v>26.240175000000001</c:v>
                </c:pt>
                <c:pt idx="28">
                  <c:v>25.976176000000002</c:v>
                </c:pt>
                <c:pt idx="29">
                  <c:v>25.851329</c:v>
                </c:pt>
                <c:pt idx="30">
                  <c:v>25.799320999999999</c:v>
                </c:pt>
                <c:pt idx="31">
                  <c:v>25.551270000000002</c:v>
                </c:pt>
                <c:pt idx="32">
                  <c:v>25.545281000000003</c:v>
                </c:pt>
                <c:pt idx="33">
                  <c:v>25.442152</c:v>
                </c:pt>
                <c:pt idx="34">
                  <c:v>24.971036000000002</c:v>
                </c:pt>
                <c:pt idx="35">
                  <c:v>24.550756</c:v>
                </c:pt>
                <c:pt idx="36">
                  <c:v>24.057299999999998</c:v>
                </c:pt>
                <c:pt idx="37">
                  <c:v>23.696659</c:v>
                </c:pt>
                <c:pt idx="38">
                  <c:v>23.233710000000002</c:v>
                </c:pt>
                <c:pt idx="39">
                  <c:v>22.849304</c:v>
                </c:pt>
                <c:pt idx="40">
                  <c:v>22.251203</c:v>
                </c:pt>
                <c:pt idx="41">
                  <c:v>21.525362000000001</c:v>
                </c:pt>
                <c:pt idx="42">
                  <c:v>21.124690999999999</c:v>
                </c:pt>
                <c:pt idx="43">
                  <c:v>20.661911</c:v>
                </c:pt>
                <c:pt idx="44">
                  <c:v>20.227018000000001</c:v>
                </c:pt>
                <c:pt idx="45">
                  <c:v>19.613282999999999</c:v>
                </c:pt>
                <c:pt idx="46">
                  <c:v>19.350301999999999</c:v>
                </c:pt>
                <c:pt idx="47">
                  <c:v>18.799693999999999</c:v>
                </c:pt>
                <c:pt idx="48">
                  <c:v>18.28471</c:v>
                </c:pt>
                <c:pt idx="49">
                  <c:v>17.941582</c:v>
                </c:pt>
                <c:pt idx="50">
                  <c:v>17.562845000000003</c:v>
                </c:pt>
              </c:numCache>
            </c:numRef>
          </c:val>
          <c:smooth val="0"/>
        </c:ser>
        <c:ser>
          <c:idx val="3"/>
          <c:order val="2"/>
          <c:tx>
            <c:strRef>
              <c:f>Sheet1!$D$1</c:f>
              <c:strCache>
                <c:ptCount val="1"/>
                <c:pt idx="0">
                  <c:v>Low Economic Growth</c:v>
                </c:pt>
              </c:strCache>
            </c:strRef>
          </c:tx>
          <c:spPr>
            <a:ln w="22225" cap="rnd">
              <a:solidFill>
                <a:srgbClr val="0096D7">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7.2590249999999994</c:v>
                </c:pt>
                <c:pt idx="10">
                  <c:v>7.5517020000000006</c:v>
                </c:pt>
                <c:pt idx="11">
                  <c:v>7.8703379999999994</c:v>
                </c:pt>
                <c:pt idx="12">
                  <c:v>8.9094549999999995</c:v>
                </c:pt>
                <c:pt idx="13">
                  <c:v>10.072569</c:v>
                </c:pt>
                <c:pt idx="14">
                  <c:v>11.773115000000001</c:v>
                </c:pt>
                <c:pt idx="15">
                  <c:v>12.772977999999998</c:v>
                </c:pt>
                <c:pt idx="16">
                  <c:v>12.339843999999999</c:v>
                </c:pt>
                <c:pt idx="17">
                  <c:v>13.134354999999999</c:v>
                </c:pt>
                <c:pt idx="18">
                  <c:v>15.339564000000001</c:v>
                </c:pt>
                <c:pt idx="19">
                  <c:v>17.173081</c:v>
                </c:pt>
                <c:pt idx="20">
                  <c:v>18.573543999999998</c:v>
                </c:pt>
                <c:pt idx="21">
                  <c:v>19.223047999999999</c:v>
                </c:pt>
                <c:pt idx="22">
                  <c:v>20.145315</c:v>
                </c:pt>
                <c:pt idx="23">
                  <c:v>20.222684000000001</c:v>
                </c:pt>
                <c:pt idx="24">
                  <c:v>20.350387999999999</c:v>
                </c:pt>
                <c:pt idx="25">
                  <c:v>20.377447</c:v>
                </c:pt>
                <c:pt idx="26">
                  <c:v>20.577932000000001</c:v>
                </c:pt>
                <c:pt idx="27">
                  <c:v>20.707467000000001</c:v>
                </c:pt>
                <c:pt idx="28">
                  <c:v>20.634487</c:v>
                </c:pt>
                <c:pt idx="29">
                  <c:v>20.582294000000001</c:v>
                </c:pt>
                <c:pt idx="30">
                  <c:v>20.631081000000002</c:v>
                </c:pt>
                <c:pt idx="31">
                  <c:v>20.709762999999999</c:v>
                </c:pt>
                <c:pt idx="32">
                  <c:v>20.690384999999999</c:v>
                </c:pt>
                <c:pt idx="33">
                  <c:v>20.719556999999998</c:v>
                </c:pt>
                <c:pt idx="34">
                  <c:v>20.635185999999997</c:v>
                </c:pt>
                <c:pt idx="35">
                  <c:v>20.588540999999999</c:v>
                </c:pt>
                <c:pt idx="36">
                  <c:v>20.398417999999999</c:v>
                </c:pt>
                <c:pt idx="37">
                  <c:v>20.145724999999999</c:v>
                </c:pt>
                <c:pt idx="38">
                  <c:v>19.97927</c:v>
                </c:pt>
                <c:pt idx="39">
                  <c:v>19.667266999999999</c:v>
                </c:pt>
                <c:pt idx="40">
                  <c:v>19.790886</c:v>
                </c:pt>
                <c:pt idx="41">
                  <c:v>19.935257</c:v>
                </c:pt>
                <c:pt idx="42">
                  <c:v>19.955831</c:v>
                </c:pt>
                <c:pt idx="43">
                  <c:v>19.901752000000002</c:v>
                </c:pt>
                <c:pt idx="44">
                  <c:v>19.829274000000002</c:v>
                </c:pt>
                <c:pt idx="45">
                  <c:v>19.575831000000001</c:v>
                </c:pt>
                <c:pt idx="46">
                  <c:v>19.354624000000001</c:v>
                </c:pt>
                <c:pt idx="47">
                  <c:v>19.11215</c:v>
                </c:pt>
                <c:pt idx="48">
                  <c:v>18.722902000000001</c:v>
                </c:pt>
                <c:pt idx="49">
                  <c:v>18.345928000000001</c:v>
                </c:pt>
                <c:pt idx="50">
                  <c:v>18.128706000000001</c:v>
                </c:pt>
              </c:numCache>
            </c:numRef>
          </c:val>
          <c:smooth val="0"/>
        </c:ser>
        <c:ser>
          <c:idx val="4"/>
          <c:order val="3"/>
          <c:tx>
            <c:strRef>
              <c:f>Sheet1!$E$1</c:f>
              <c:strCache>
                <c:ptCount val="1"/>
                <c:pt idx="0">
                  <c:v>High Economic Growth</c:v>
                </c:pt>
              </c:strCache>
            </c:strRef>
          </c:tx>
          <c:spPr>
            <a:ln w="22225" cap="rnd">
              <a:solidFill>
                <a:srgbClr val="0096D7">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7.2590249999999994</c:v>
                </c:pt>
                <c:pt idx="10">
                  <c:v>7.5517020000000006</c:v>
                </c:pt>
                <c:pt idx="11">
                  <c:v>7.8703379999999994</c:v>
                </c:pt>
                <c:pt idx="12">
                  <c:v>8.9094549999999995</c:v>
                </c:pt>
                <c:pt idx="13">
                  <c:v>10.072569</c:v>
                </c:pt>
                <c:pt idx="14">
                  <c:v>11.773115000000001</c:v>
                </c:pt>
                <c:pt idx="15">
                  <c:v>12.772977999999998</c:v>
                </c:pt>
                <c:pt idx="16">
                  <c:v>12.339843999999999</c:v>
                </c:pt>
                <c:pt idx="17">
                  <c:v>13.134354999999999</c:v>
                </c:pt>
                <c:pt idx="18">
                  <c:v>15.339564000000001</c:v>
                </c:pt>
                <c:pt idx="19">
                  <c:v>17.173081</c:v>
                </c:pt>
                <c:pt idx="20">
                  <c:v>18.572939000000002</c:v>
                </c:pt>
                <c:pt idx="21">
                  <c:v>19.237371</c:v>
                </c:pt>
                <c:pt idx="22">
                  <c:v>20.203982</c:v>
                </c:pt>
                <c:pt idx="23">
                  <c:v>20.324650999999999</c:v>
                </c:pt>
                <c:pt idx="24">
                  <c:v>20.527947999999999</c:v>
                </c:pt>
                <c:pt idx="25">
                  <c:v>20.634197</c:v>
                </c:pt>
                <c:pt idx="26">
                  <c:v>20.848445000000002</c:v>
                </c:pt>
                <c:pt idx="27">
                  <c:v>20.994548000000002</c:v>
                </c:pt>
                <c:pt idx="28">
                  <c:v>21.019811999999998</c:v>
                </c:pt>
                <c:pt idx="29">
                  <c:v>21.05395</c:v>
                </c:pt>
                <c:pt idx="30">
                  <c:v>21.121652999999998</c:v>
                </c:pt>
                <c:pt idx="31">
                  <c:v>21.301580000000001</c:v>
                </c:pt>
                <c:pt idx="32">
                  <c:v>21.353923999999999</c:v>
                </c:pt>
                <c:pt idx="33">
                  <c:v>21.400534999999998</c:v>
                </c:pt>
                <c:pt idx="34">
                  <c:v>21.378160000000001</c:v>
                </c:pt>
                <c:pt idx="35">
                  <c:v>21.362005</c:v>
                </c:pt>
                <c:pt idx="36">
                  <c:v>21.228031999999999</c:v>
                </c:pt>
                <c:pt idx="37">
                  <c:v>21.077176000000001</c:v>
                </c:pt>
                <c:pt idx="38">
                  <c:v>20.839694000000001</c:v>
                </c:pt>
                <c:pt idx="39">
                  <c:v>20.668337999999999</c:v>
                </c:pt>
                <c:pt idx="40">
                  <c:v>20.745865000000002</c:v>
                </c:pt>
                <c:pt idx="41">
                  <c:v>20.792148999999998</c:v>
                </c:pt>
                <c:pt idx="42">
                  <c:v>20.715861</c:v>
                </c:pt>
                <c:pt idx="43">
                  <c:v>20.646304999999998</c:v>
                </c:pt>
                <c:pt idx="44">
                  <c:v>20.420587999999999</c:v>
                </c:pt>
                <c:pt idx="45">
                  <c:v>20.218395999999998</c:v>
                </c:pt>
                <c:pt idx="46">
                  <c:v>20.018127</c:v>
                </c:pt>
                <c:pt idx="47">
                  <c:v>19.522205999999997</c:v>
                </c:pt>
                <c:pt idx="48">
                  <c:v>19.286301999999999</c:v>
                </c:pt>
                <c:pt idx="49">
                  <c:v>18.864266999999998</c:v>
                </c:pt>
                <c:pt idx="50">
                  <c:v>18.463487000000001</c:v>
                </c:pt>
              </c:numCache>
            </c:numRef>
          </c:val>
          <c:smooth val="0"/>
        </c:ser>
        <c:ser>
          <c:idx val="5"/>
          <c:order val="4"/>
          <c:tx>
            <c:strRef>
              <c:f>Sheet1!$F$1</c:f>
              <c:strCache>
                <c:ptCount val="1"/>
                <c:pt idx="0">
                  <c:v>Low Oil 
and Gas 
Resource 
and 
Technology
</c:v>
                </c:pt>
              </c:strCache>
            </c:strRef>
          </c:tx>
          <c:spPr>
            <a:ln w="22225" cap="rnd">
              <a:solidFill>
                <a:srgbClr val="BD732A">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7.2590249999999994</c:v>
                </c:pt>
                <c:pt idx="10">
                  <c:v>7.5517020000000006</c:v>
                </c:pt>
                <c:pt idx="11">
                  <c:v>7.8703379999999994</c:v>
                </c:pt>
                <c:pt idx="12">
                  <c:v>8.9094549999999995</c:v>
                </c:pt>
                <c:pt idx="13">
                  <c:v>10.072569</c:v>
                </c:pt>
                <c:pt idx="14">
                  <c:v>11.773115000000001</c:v>
                </c:pt>
                <c:pt idx="15">
                  <c:v>12.772977999999998</c:v>
                </c:pt>
                <c:pt idx="16">
                  <c:v>12.339843999999999</c:v>
                </c:pt>
                <c:pt idx="17">
                  <c:v>13.134354999999999</c:v>
                </c:pt>
                <c:pt idx="18">
                  <c:v>15.339564000000001</c:v>
                </c:pt>
                <c:pt idx="19">
                  <c:v>17.173081</c:v>
                </c:pt>
                <c:pt idx="20">
                  <c:v>17.372326000000001</c:v>
                </c:pt>
                <c:pt idx="21">
                  <c:v>17.593710000000002</c:v>
                </c:pt>
                <c:pt idx="22">
                  <c:v>18.290233000000001</c:v>
                </c:pt>
                <c:pt idx="23">
                  <c:v>18.144373999999999</c:v>
                </c:pt>
                <c:pt idx="24">
                  <c:v>18.072554</c:v>
                </c:pt>
                <c:pt idx="25">
                  <c:v>17.848063</c:v>
                </c:pt>
                <c:pt idx="26">
                  <c:v>17.852705999999998</c:v>
                </c:pt>
                <c:pt idx="27">
                  <c:v>17.765809000000001</c:v>
                </c:pt>
                <c:pt idx="28">
                  <c:v>17.539189</c:v>
                </c:pt>
                <c:pt idx="29">
                  <c:v>17.397026</c:v>
                </c:pt>
                <c:pt idx="30">
                  <c:v>17.310531999999998</c:v>
                </c:pt>
                <c:pt idx="31">
                  <c:v>16.925439999999998</c:v>
                </c:pt>
                <c:pt idx="32">
                  <c:v>16.646864999999998</c:v>
                </c:pt>
                <c:pt idx="33">
                  <c:v>16.286317</c:v>
                </c:pt>
                <c:pt idx="34">
                  <c:v>15.946172000000001</c:v>
                </c:pt>
                <c:pt idx="35">
                  <c:v>15.760895999999999</c:v>
                </c:pt>
                <c:pt idx="36">
                  <c:v>15.623868000000002</c:v>
                </c:pt>
                <c:pt idx="37">
                  <c:v>15.469929</c:v>
                </c:pt>
                <c:pt idx="38">
                  <c:v>15.233749</c:v>
                </c:pt>
                <c:pt idx="39">
                  <c:v>15.011092999999999</c:v>
                </c:pt>
                <c:pt idx="40">
                  <c:v>14.915225</c:v>
                </c:pt>
                <c:pt idx="41">
                  <c:v>14.769183</c:v>
                </c:pt>
                <c:pt idx="42">
                  <c:v>14.620345</c:v>
                </c:pt>
                <c:pt idx="43">
                  <c:v>14.38813</c:v>
                </c:pt>
                <c:pt idx="44">
                  <c:v>14.194832999999999</c:v>
                </c:pt>
                <c:pt idx="45">
                  <c:v>13.897216999999999</c:v>
                </c:pt>
                <c:pt idx="46">
                  <c:v>13.67398</c:v>
                </c:pt>
                <c:pt idx="47">
                  <c:v>13.308987999999999</c:v>
                </c:pt>
                <c:pt idx="48">
                  <c:v>13.080363999999999</c:v>
                </c:pt>
                <c:pt idx="49">
                  <c:v>12.858816000000001</c:v>
                </c:pt>
                <c:pt idx="50">
                  <c:v>12.556307</c:v>
                </c:pt>
              </c:numCache>
            </c:numRef>
          </c:val>
          <c:smooth val="0"/>
        </c:ser>
        <c:ser>
          <c:idx val="6"/>
          <c:order val="5"/>
          <c:tx>
            <c:strRef>
              <c:f>Sheet1!$G$1</c:f>
              <c:strCache>
                <c:ptCount val="1"/>
                <c:pt idx="0">
                  <c:v>High Oil 
and Gas 
Resource 
and 
Technology
</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7.2590249999999994</c:v>
                </c:pt>
                <c:pt idx="10">
                  <c:v>7.5517020000000006</c:v>
                </c:pt>
                <c:pt idx="11">
                  <c:v>7.8703379999999994</c:v>
                </c:pt>
                <c:pt idx="12">
                  <c:v>8.9094549999999995</c:v>
                </c:pt>
                <c:pt idx="13">
                  <c:v>10.072569</c:v>
                </c:pt>
                <c:pt idx="14">
                  <c:v>11.773115000000001</c:v>
                </c:pt>
                <c:pt idx="15">
                  <c:v>12.772977999999998</c:v>
                </c:pt>
                <c:pt idx="16">
                  <c:v>12.339843999999999</c:v>
                </c:pt>
                <c:pt idx="17">
                  <c:v>13.134354999999999</c:v>
                </c:pt>
                <c:pt idx="18">
                  <c:v>15.339564000000001</c:v>
                </c:pt>
                <c:pt idx="19">
                  <c:v>17.173081</c:v>
                </c:pt>
                <c:pt idx="20">
                  <c:v>19.686993000000001</c:v>
                </c:pt>
                <c:pt idx="21">
                  <c:v>21.673847000000002</c:v>
                </c:pt>
                <c:pt idx="22">
                  <c:v>23.204847000000001</c:v>
                </c:pt>
                <c:pt idx="23">
                  <c:v>23.684439999999999</c:v>
                </c:pt>
                <c:pt idx="24">
                  <c:v>24.194118</c:v>
                </c:pt>
                <c:pt idx="25">
                  <c:v>24.508868</c:v>
                </c:pt>
                <c:pt idx="26">
                  <c:v>24.953820999999998</c:v>
                </c:pt>
                <c:pt idx="27">
                  <c:v>25.282097999999998</c:v>
                </c:pt>
                <c:pt idx="28">
                  <c:v>25.50376</c:v>
                </c:pt>
                <c:pt idx="29">
                  <c:v>25.666917000000002</c:v>
                </c:pt>
                <c:pt idx="30">
                  <c:v>25.76099</c:v>
                </c:pt>
                <c:pt idx="31">
                  <c:v>25.982340999999998</c:v>
                </c:pt>
                <c:pt idx="32">
                  <c:v>26.136811999999999</c:v>
                </c:pt>
                <c:pt idx="33">
                  <c:v>26.35201</c:v>
                </c:pt>
                <c:pt idx="34">
                  <c:v>26.166193</c:v>
                </c:pt>
                <c:pt idx="35">
                  <c:v>26.266113000000001</c:v>
                </c:pt>
                <c:pt idx="36">
                  <c:v>26.253885999999998</c:v>
                </c:pt>
                <c:pt idx="37">
                  <c:v>26.205998999999998</c:v>
                </c:pt>
                <c:pt idx="38">
                  <c:v>26.144229000000003</c:v>
                </c:pt>
                <c:pt idx="39">
                  <c:v>26.121704000000001</c:v>
                </c:pt>
                <c:pt idx="40">
                  <c:v>26.121654999999997</c:v>
                </c:pt>
                <c:pt idx="41">
                  <c:v>26.087281000000001</c:v>
                </c:pt>
                <c:pt idx="42">
                  <c:v>26.122229000000001</c:v>
                </c:pt>
                <c:pt idx="43">
                  <c:v>25.991742000000002</c:v>
                </c:pt>
                <c:pt idx="44">
                  <c:v>25.958609000000003</c:v>
                </c:pt>
                <c:pt idx="45">
                  <c:v>26.018256000000001</c:v>
                </c:pt>
                <c:pt idx="46">
                  <c:v>26.088295000000002</c:v>
                </c:pt>
                <c:pt idx="47">
                  <c:v>26.254311999999999</c:v>
                </c:pt>
                <c:pt idx="48">
                  <c:v>26.504873</c:v>
                </c:pt>
                <c:pt idx="49">
                  <c:v>26.818185</c:v>
                </c:pt>
                <c:pt idx="50">
                  <c:v>27.037079000000002</c:v>
                </c:pt>
              </c:numCache>
            </c:numRef>
          </c:val>
          <c:smooth val="0"/>
        </c:ser>
        <c:ser>
          <c:idx val="7"/>
          <c:order val="6"/>
          <c:tx>
            <c:strRef>
              <c:f>Sheet1!$H$1</c:f>
              <c:strCache>
                <c:ptCount val="1"/>
                <c:pt idx="0">
                  <c:v>Reference Case crude only</c:v>
                </c:pt>
              </c:strCache>
            </c:strRef>
          </c:tx>
          <c:spPr>
            <a:ln w="22225" cap="rnd">
              <a:solidFill>
                <a:schemeClr val="tx2"/>
              </a:solidFill>
              <a:prstDash val="lg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5.8216040000000007</c:v>
                </c:pt>
                <c:pt idx="1">
                  <c:v>5.8014010000000003</c:v>
                </c:pt>
                <c:pt idx="2">
                  <c:v>5.744078</c:v>
                </c:pt>
                <c:pt idx="3">
                  <c:v>5.6493000000000002</c:v>
                </c:pt>
                <c:pt idx="4">
                  <c:v>5.4409679999999998</c:v>
                </c:pt>
                <c:pt idx="5">
                  <c:v>5.1838220000000002</c:v>
                </c:pt>
                <c:pt idx="6">
                  <c:v>5.0858639999999999</c:v>
                </c:pt>
                <c:pt idx="7">
                  <c:v>5.0739000000000001</c:v>
                </c:pt>
                <c:pt idx="8">
                  <c:v>4.9996710000000002</c:v>
                </c:pt>
                <c:pt idx="9">
                  <c:v>5.3490959999999994</c:v>
                </c:pt>
                <c:pt idx="10">
                  <c:v>5.4776769999999999</c:v>
                </c:pt>
                <c:pt idx="11">
                  <c:v>5.6542700000000004</c:v>
                </c:pt>
                <c:pt idx="12">
                  <c:v>6.5015150000000004</c:v>
                </c:pt>
                <c:pt idx="13">
                  <c:v>7.466933</c:v>
                </c:pt>
                <c:pt idx="14">
                  <c:v>8.7585999999999995</c:v>
                </c:pt>
                <c:pt idx="15">
                  <c:v>9.4306520000000003</c:v>
                </c:pt>
                <c:pt idx="16">
                  <c:v>8.8306719999999999</c:v>
                </c:pt>
                <c:pt idx="17">
                  <c:v>9.3516100000000009</c:v>
                </c:pt>
                <c:pt idx="18">
                  <c:v>10.990449</c:v>
                </c:pt>
                <c:pt idx="19">
                  <c:v>12.261958999999999</c:v>
                </c:pt>
                <c:pt idx="20">
                  <c:v>13.172336</c:v>
                </c:pt>
                <c:pt idx="21">
                  <c:v>13.680123</c:v>
                </c:pt>
                <c:pt idx="22">
                  <c:v>14.066001</c:v>
                </c:pt>
                <c:pt idx="23">
                  <c:v>14.140658999999999</c:v>
                </c:pt>
                <c:pt idx="24">
                  <c:v>14.242001</c:v>
                </c:pt>
                <c:pt idx="25">
                  <c:v>14.240686</c:v>
                </c:pt>
                <c:pt idx="26">
                  <c:v>14.309772000000001</c:v>
                </c:pt>
                <c:pt idx="27">
                  <c:v>14.302415999999999</c:v>
                </c:pt>
                <c:pt idx="28">
                  <c:v>14.180681</c:v>
                </c:pt>
                <c:pt idx="29">
                  <c:v>14.190842</c:v>
                </c:pt>
                <c:pt idx="30">
                  <c:v>14.294427000000001</c:v>
                </c:pt>
                <c:pt idx="31">
                  <c:v>14.363588999999999</c:v>
                </c:pt>
                <c:pt idx="32">
                  <c:v>14.458277000000001</c:v>
                </c:pt>
                <c:pt idx="33">
                  <c:v>14.448696</c:v>
                </c:pt>
                <c:pt idx="34">
                  <c:v>14.351178000000001</c:v>
                </c:pt>
                <c:pt idx="35">
                  <c:v>14.269261999999999</c:v>
                </c:pt>
                <c:pt idx="36">
                  <c:v>14.149505</c:v>
                </c:pt>
                <c:pt idx="37">
                  <c:v>13.968852999999999</c:v>
                </c:pt>
                <c:pt idx="38">
                  <c:v>13.821405</c:v>
                </c:pt>
                <c:pt idx="39">
                  <c:v>13.750158000000001</c:v>
                </c:pt>
                <c:pt idx="40">
                  <c:v>13.901033999999999</c:v>
                </c:pt>
                <c:pt idx="41">
                  <c:v>13.992411000000001</c:v>
                </c:pt>
                <c:pt idx="42">
                  <c:v>14.005679000000001</c:v>
                </c:pt>
                <c:pt idx="43">
                  <c:v>13.959785</c:v>
                </c:pt>
                <c:pt idx="44">
                  <c:v>13.803349000000001</c:v>
                </c:pt>
                <c:pt idx="45">
                  <c:v>13.581115</c:v>
                </c:pt>
                <c:pt idx="46">
                  <c:v>13.321482</c:v>
                </c:pt>
                <c:pt idx="47">
                  <c:v>13.03613</c:v>
                </c:pt>
                <c:pt idx="48">
                  <c:v>12.78139</c:v>
                </c:pt>
                <c:pt idx="49">
                  <c:v>12.489962999999999</c:v>
                </c:pt>
                <c:pt idx="50">
                  <c:v>11.961895</c:v>
                </c:pt>
              </c:numCache>
            </c:numRef>
          </c:val>
          <c:smooth val="0"/>
        </c:ser>
        <c:ser>
          <c:idx val="0"/>
          <c:order val="7"/>
          <c:tx>
            <c:strRef>
              <c:f>Sheet1!$I$1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Sheet1!$I$2:$I$52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7.2590249999999994</c:v>
                </c:pt>
                <c:pt idx="10">
                  <c:v>7.5517020000000006</c:v>
                </c:pt>
                <c:pt idx="11">
                  <c:v>7.8703379999999994</c:v>
                </c:pt>
                <c:pt idx="12">
                  <c:v>8.9094549999999995</c:v>
                </c:pt>
                <c:pt idx="13">
                  <c:v>10.072569</c:v>
                </c:pt>
                <c:pt idx="14">
                  <c:v>11.773115000000001</c:v>
                </c:pt>
                <c:pt idx="15">
                  <c:v>12.772977999999998</c:v>
                </c:pt>
                <c:pt idx="16">
                  <c:v>12.339843999999999</c:v>
                </c:pt>
                <c:pt idx="17">
                  <c:v>13.134354999999999</c:v>
                </c:pt>
                <c:pt idx="18">
                  <c:v>15.339564000000001</c:v>
                </c:pt>
                <c:pt idx="19">
                  <c:v>17.173082000000001</c:v>
                </c:pt>
                <c:pt idx="20">
                  <c:v>18.581665000000001</c:v>
                </c:pt>
                <c:pt idx="21">
                  <c:v>19.217433</c:v>
                </c:pt>
                <c:pt idx="22">
                  <c:v>20.17042</c:v>
                </c:pt>
                <c:pt idx="23">
                  <c:v>20.27975</c:v>
                </c:pt>
                <c:pt idx="24">
                  <c:v>20.443548</c:v>
                </c:pt>
                <c:pt idx="25">
                  <c:v>20.528483000000001</c:v>
                </c:pt>
                <c:pt idx="26">
                  <c:v>20.727405000000001</c:v>
                </c:pt>
                <c:pt idx="27">
                  <c:v>20.837878</c:v>
                </c:pt>
                <c:pt idx="28">
                  <c:v>20.775995000000002</c:v>
                </c:pt>
                <c:pt idx="29">
                  <c:v>20.798864000000002</c:v>
                </c:pt>
                <c:pt idx="30">
                  <c:v>20.881872000000001</c:v>
                </c:pt>
                <c:pt idx="31">
                  <c:v>20.942733</c:v>
                </c:pt>
                <c:pt idx="32">
                  <c:v>21.004933000000001</c:v>
                </c:pt>
                <c:pt idx="33">
                  <c:v>20.976655999999998</c:v>
                </c:pt>
                <c:pt idx="34">
                  <c:v>20.904447000000001</c:v>
                </c:pt>
                <c:pt idx="35">
                  <c:v>20.852076</c:v>
                </c:pt>
                <c:pt idx="36">
                  <c:v>20.714244000000001</c:v>
                </c:pt>
                <c:pt idx="37">
                  <c:v>20.478971000000001</c:v>
                </c:pt>
                <c:pt idx="38">
                  <c:v>20.296163</c:v>
                </c:pt>
                <c:pt idx="39">
                  <c:v>20.215357000000001</c:v>
                </c:pt>
                <c:pt idx="40">
                  <c:v>20.379605999999999</c:v>
                </c:pt>
                <c:pt idx="41">
                  <c:v>20.481808000000001</c:v>
                </c:pt>
                <c:pt idx="42">
                  <c:v>20.497</c:v>
                </c:pt>
                <c:pt idx="43">
                  <c:v>20.454810999999999</c:v>
                </c:pt>
                <c:pt idx="44">
                  <c:v>20.270639000000003</c:v>
                </c:pt>
                <c:pt idx="45">
                  <c:v>20.017654</c:v>
                </c:pt>
                <c:pt idx="46">
                  <c:v>19.700689000000001</c:v>
                </c:pt>
                <c:pt idx="47">
                  <c:v>19.398398</c:v>
                </c:pt>
                <c:pt idx="48">
                  <c:v>19.150236</c:v>
                </c:pt>
                <c:pt idx="49">
                  <c:v>18.815265</c:v>
                </c:pt>
                <c:pt idx="50">
                  <c:v>18.137571000000001</c:v>
                </c:pt>
              </c:numCache>
            </c:numRef>
          </c:val>
          <c:smooth val="0"/>
        </c:ser>
        <c:dLbls>
          <c:showLegendKey val="0"/>
          <c:showVal val="0"/>
          <c:showCatName val="0"/>
          <c:showSerName val="0"/>
          <c:showPercent val="0"/>
          <c:showBubbleSize val="0"/>
        </c:dLbls>
        <c:smooth val="0"/>
        <c:axId val="240399840"/>
        <c:axId val="240387872"/>
      </c:lineChart>
      <c:catAx>
        <c:axId val="2403998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0387872"/>
        <c:crosses val="autoZero"/>
        <c:auto val="1"/>
        <c:lblAlgn val="ctr"/>
        <c:lblOffset val="100"/>
        <c:tickLblSkip val="10"/>
        <c:tickMarkSkip val="10"/>
        <c:noMultiLvlLbl val="0"/>
      </c:catAx>
      <c:valAx>
        <c:axId val="2403878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0399840"/>
        <c:crossesAt val="2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9901932147985"/>
          <c:y val="0.2115029008147529"/>
          <c:w val="0.80909274662968644"/>
          <c:h val="0.70283222613205409"/>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2.1857800000000003</c:v>
                </c:pt>
                <c:pt idx="1">
                  <c:v>2.1314540000000002</c:v>
                </c:pt>
                <c:pt idx="2">
                  <c:v>2.178998</c:v>
                </c:pt>
                <c:pt idx="3">
                  <c:v>2.1833170000000002</c:v>
                </c:pt>
                <c:pt idx="4">
                  <c:v>2.2241660000000003</c:v>
                </c:pt>
                <c:pt idx="5">
                  <c:v>2.2144710000000001</c:v>
                </c:pt>
                <c:pt idx="6">
                  <c:v>2.2998090000000002</c:v>
                </c:pt>
                <c:pt idx="7">
                  <c:v>2.3186360000000001</c:v>
                </c:pt>
                <c:pt idx="8">
                  <c:v>2.3635949999999997</c:v>
                </c:pt>
                <c:pt idx="9">
                  <c:v>2.4226719999999999</c:v>
                </c:pt>
                <c:pt idx="10">
                  <c:v>2.4547489999999996</c:v>
                </c:pt>
                <c:pt idx="11">
                  <c:v>2.4730509999999999</c:v>
                </c:pt>
                <c:pt idx="12">
                  <c:v>2.4715050000000001</c:v>
                </c:pt>
                <c:pt idx="13">
                  <c:v>2.517353</c:v>
                </c:pt>
                <c:pt idx="14">
                  <c:v>2.6071309999999999</c:v>
                </c:pt>
                <c:pt idx="15">
                  <c:v>2.6235249999999999</c:v>
                </c:pt>
                <c:pt idx="16">
                  <c:v>2.5849220000000002</c:v>
                </c:pt>
                <c:pt idx="17">
                  <c:v>2.5740369999999997</c:v>
                </c:pt>
                <c:pt idx="18">
                  <c:v>2.4103780000000001</c:v>
                </c:pt>
                <c:pt idx="19">
                  <c:v>2.2718259999999999</c:v>
                </c:pt>
                <c:pt idx="20">
                  <c:v>2.2968029999999997</c:v>
                </c:pt>
                <c:pt idx="21">
                  <c:v>2.2481930000000001</c:v>
                </c:pt>
                <c:pt idx="22">
                  <c:v>2.1897609999999998</c:v>
                </c:pt>
                <c:pt idx="23">
                  <c:v>2.218769</c:v>
                </c:pt>
                <c:pt idx="24">
                  <c:v>2.2496879999999999</c:v>
                </c:pt>
                <c:pt idx="25">
                  <c:v>2.2891439999999998</c:v>
                </c:pt>
                <c:pt idx="26">
                  <c:v>2.3117429999999999</c:v>
                </c:pt>
                <c:pt idx="27">
                  <c:v>2.3298110000000003</c:v>
                </c:pt>
                <c:pt idx="28">
                  <c:v>2.3712409999999999</c:v>
                </c:pt>
                <c:pt idx="29">
                  <c:v>2.353739746</c:v>
                </c:pt>
                <c:pt idx="30">
                  <c:v>2.3180620119999999</c:v>
                </c:pt>
                <c:pt idx="31">
                  <c:v>2.2936728520000003</c:v>
                </c:pt>
                <c:pt idx="32">
                  <c:v>2.2826569819999998</c:v>
                </c:pt>
                <c:pt idx="33">
                  <c:v>2.2680861820000002</c:v>
                </c:pt>
                <c:pt idx="34">
                  <c:v>2.2407697750000004</c:v>
                </c:pt>
                <c:pt idx="35">
                  <c:v>2.218195557</c:v>
                </c:pt>
                <c:pt idx="36">
                  <c:v>2.2007453609999996</c:v>
                </c:pt>
                <c:pt idx="37">
                  <c:v>2.1810498050000002</c:v>
                </c:pt>
                <c:pt idx="38">
                  <c:v>2.1671018069999999</c:v>
                </c:pt>
                <c:pt idx="39">
                  <c:v>2.1554707029999998</c:v>
                </c:pt>
                <c:pt idx="40">
                  <c:v>2.1513530270000003</c:v>
                </c:pt>
                <c:pt idx="41">
                  <c:v>2.142746582</c:v>
                </c:pt>
                <c:pt idx="42">
                  <c:v>2.1346779790000001</c:v>
                </c:pt>
                <c:pt idx="43">
                  <c:v>2.1237612299999999</c:v>
                </c:pt>
                <c:pt idx="44">
                  <c:v>2.120803955</c:v>
                </c:pt>
                <c:pt idx="45">
                  <c:v>2.1150979000000003</c:v>
                </c:pt>
                <c:pt idx="46">
                  <c:v>2.1050207519999997</c:v>
                </c:pt>
                <c:pt idx="47">
                  <c:v>2.1021228030000003</c:v>
                </c:pt>
                <c:pt idx="48">
                  <c:v>2.0994658199999998</c:v>
                </c:pt>
                <c:pt idx="49">
                  <c:v>2.0989013669999999</c:v>
                </c:pt>
                <c:pt idx="50">
                  <c:v>2.0985407710000001</c:v>
                </c:pt>
                <c:pt idx="51">
                  <c:v>2.1040847170000001</c:v>
                </c:pt>
                <c:pt idx="52">
                  <c:v>2.1072626949999997</c:v>
                </c:pt>
                <c:pt idx="53">
                  <c:v>2.1136745609999998</c:v>
                </c:pt>
                <c:pt idx="54">
                  <c:v>2.120025391</c:v>
                </c:pt>
                <c:pt idx="55">
                  <c:v>2.1307463379999998</c:v>
                </c:pt>
                <c:pt idx="56">
                  <c:v>2.1391542970000001</c:v>
                </c:pt>
                <c:pt idx="57">
                  <c:v>2.1493654790000001</c:v>
                </c:pt>
                <c:pt idx="58">
                  <c:v>2.1605520019999997</c:v>
                </c:pt>
                <c:pt idx="59">
                  <c:v>2.171677002</c:v>
                </c:pt>
                <c:pt idx="60">
                  <c:v>2.1854128420000003</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1.0273079999999999</c:v>
                </c:pt>
                <c:pt idx="1">
                  <c:v>1.0490730000000001</c:v>
                </c:pt>
                <c:pt idx="2">
                  <c:v>1.0846230000000001</c:v>
                </c:pt>
                <c:pt idx="3">
                  <c:v>1.1113309999999998</c:v>
                </c:pt>
                <c:pt idx="4">
                  <c:v>1.136951</c:v>
                </c:pt>
                <c:pt idx="5">
                  <c:v>1.185835</c:v>
                </c:pt>
                <c:pt idx="6">
                  <c:v>1.207144</c:v>
                </c:pt>
                <c:pt idx="7">
                  <c:v>1.2141780000000002</c:v>
                </c:pt>
                <c:pt idx="8">
                  <c:v>1.1930889999999998</c:v>
                </c:pt>
                <c:pt idx="9">
                  <c:v>1.1976089999999999</c:v>
                </c:pt>
                <c:pt idx="10">
                  <c:v>1.246173</c:v>
                </c:pt>
                <c:pt idx="11">
                  <c:v>1.1927070000000002</c:v>
                </c:pt>
                <c:pt idx="12">
                  <c:v>1.231363</c:v>
                </c:pt>
                <c:pt idx="13">
                  <c:v>1.1963309999999998</c:v>
                </c:pt>
                <c:pt idx="14">
                  <c:v>1.2013289999999999</c:v>
                </c:pt>
                <c:pt idx="15">
                  <c:v>1.183406</c:v>
                </c:pt>
                <c:pt idx="16">
                  <c:v>1.1706259999999999</c:v>
                </c:pt>
                <c:pt idx="17">
                  <c:v>1.2458589999999998</c:v>
                </c:pt>
                <c:pt idx="18">
                  <c:v>1.2552290000000002</c:v>
                </c:pt>
                <c:pt idx="19">
                  <c:v>1.2335119999999999</c:v>
                </c:pt>
                <c:pt idx="20">
                  <c:v>1.2915460000000001</c:v>
                </c:pt>
                <c:pt idx="21">
                  <c:v>1.3114220000000001</c:v>
                </c:pt>
                <c:pt idx="22">
                  <c:v>1.371561</c:v>
                </c:pt>
                <c:pt idx="23">
                  <c:v>1.409354</c:v>
                </c:pt>
                <c:pt idx="24">
                  <c:v>1.4395260000000001</c:v>
                </c:pt>
                <c:pt idx="25">
                  <c:v>1.4829839999999999</c:v>
                </c:pt>
                <c:pt idx="26">
                  <c:v>1.493981</c:v>
                </c:pt>
                <c:pt idx="27">
                  <c:v>1.473935</c:v>
                </c:pt>
                <c:pt idx="28">
                  <c:v>1.629235</c:v>
                </c:pt>
                <c:pt idx="29">
                  <c:v>1.6803403319999999</c:v>
                </c:pt>
                <c:pt idx="30">
                  <c:v>1.683153809</c:v>
                </c:pt>
                <c:pt idx="31">
                  <c:v>1.7280881349999999</c:v>
                </c:pt>
                <c:pt idx="32">
                  <c:v>1.7238011469999999</c:v>
                </c:pt>
                <c:pt idx="33">
                  <c:v>1.7225004879999999</c:v>
                </c:pt>
                <c:pt idx="34">
                  <c:v>1.7211689449999998</c:v>
                </c:pt>
                <c:pt idx="35">
                  <c:v>1.7259284669999999</c:v>
                </c:pt>
                <c:pt idx="36">
                  <c:v>1.7261193850000001</c:v>
                </c:pt>
                <c:pt idx="37">
                  <c:v>1.7168859860000001</c:v>
                </c:pt>
                <c:pt idx="38">
                  <c:v>1.7165744629999999</c:v>
                </c:pt>
                <c:pt idx="39">
                  <c:v>1.7178125</c:v>
                </c:pt>
                <c:pt idx="40">
                  <c:v>1.704325928</c:v>
                </c:pt>
                <c:pt idx="41">
                  <c:v>1.71458252</c:v>
                </c:pt>
                <c:pt idx="42">
                  <c:v>1.7285767820000002</c:v>
                </c:pt>
                <c:pt idx="43">
                  <c:v>1.742178711</c:v>
                </c:pt>
                <c:pt idx="44">
                  <c:v>1.7667851559999999</c:v>
                </c:pt>
                <c:pt idx="45">
                  <c:v>1.7753496090000001</c:v>
                </c:pt>
                <c:pt idx="46">
                  <c:v>1.7850021970000001</c:v>
                </c:pt>
                <c:pt idx="47">
                  <c:v>1.7997534180000001</c:v>
                </c:pt>
                <c:pt idx="48">
                  <c:v>1.811948975</c:v>
                </c:pt>
                <c:pt idx="49">
                  <c:v>1.823473267</c:v>
                </c:pt>
                <c:pt idx="50">
                  <c:v>1.840740601</c:v>
                </c:pt>
                <c:pt idx="51">
                  <c:v>1.8516303709999999</c:v>
                </c:pt>
                <c:pt idx="52">
                  <c:v>1.8620361330000001</c:v>
                </c:pt>
                <c:pt idx="53">
                  <c:v>1.872885742</c:v>
                </c:pt>
                <c:pt idx="54">
                  <c:v>1.880144287</c:v>
                </c:pt>
                <c:pt idx="55">
                  <c:v>1.8884414059999999</c:v>
                </c:pt>
                <c:pt idx="56">
                  <c:v>1.8987443849999999</c:v>
                </c:pt>
                <c:pt idx="57">
                  <c:v>1.91655957</c:v>
                </c:pt>
                <c:pt idx="58">
                  <c:v>1.936672607</c:v>
                </c:pt>
                <c:pt idx="59">
                  <c:v>1.956546143</c:v>
                </c:pt>
                <c:pt idx="60">
                  <c:v>1.9699479980000001</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1.821142</c:v>
                </c:pt>
                <c:pt idx="1">
                  <c:v>1.8070219999999999</c:v>
                </c:pt>
                <c:pt idx="2">
                  <c:v>1.8229819999999999</c:v>
                </c:pt>
                <c:pt idx="3">
                  <c:v>1.882647</c:v>
                </c:pt>
                <c:pt idx="4">
                  <c:v>1.89324</c:v>
                </c:pt>
                <c:pt idx="5">
                  <c:v>1.9131149999999999</c:v>
                </c:pt>
                <c:pt idx="6">
                  <c:v>1.9954829999999999</c:v>
                </c:pt>
                <c:pt idx="7">
                  <c:v>2.0399340000000001</c:v>
                </c:pt>
                <c:pt idx="8">
                  <c:v>2.0647410000000002</c:v>
                </c:pt>
                <c:pt idx="9">
                  <c:v>2.0626819999999997</c:v>
                </c:pt>
                <c:pt idx="10">
                  <c:v>2.1558069999999998</c:v>
                </c:pt>
                <c:pt idx="11">
                  <c:v>2.088292</c:v>
                </c:pt>
                <c:pt idx="12">
                  <c:v>2.0939259999999997</c:v>
                </c:pt>
                <c:pt idx="13">
                  <c:v>2.134995</c:v>
                </c:pt>
                <c:pt idx="14">
                  <c:v>2.1595300000000002</c:v>
                </c:pt>
                <c:pt idx="15">
                  <c:v>2.1812750000000003</c:v>
                </c:pt>
                <c:pt idx="16">
                  <c:v>2.1470770000000003</c:v>
                </c:pt>
                <c:pt idx="17">
                  <c:v>2.1723699999999999</c:v>
                </c:pt>
                <c:pt idx="18">
                  <c:v>2.1397399999999998</c:v>
                </c:pt>
                <c:pt idx="19">
                  <c:v>1.8757349999999999</c:v>
                </c:pt>
                <c:pt idx="20">
                  <c:v>1.9858659999999999</c:v>
                </c:pt>
                <c:pt idx="21">
                  <c:v>1.875481</c:v>
                </c:pt>
                <c:pt idx="22">
                  <c:v>1.656979</c:v>
                </c:pt>
                <c:pt idx="23">
                  <c:v>1.71753</c:v>
                </c:pt>
                <c:pt idx="24">
                  <c:v>1.7136130000000001</c:v>
                </c:pt>
                <c:pt idx="25">
                  <c:v>1.4803900000000001</c:v>
                </c:pt>
                <c:pt idx="26">
                  <c:v>1.354217</c:v>
                </c:pt>
                <c:pt idx="27">
                  <c:v>1.3160340000000001</c:v>
                </c:pt>
                <c:pt idx="28">
                  <c:v>1.258534</c:v>
                </c:pt>
                <c:pt idx="29">
                  <c:v>1.077824219</c:v>
                </c:pt>
                <c:pt idx="30">
                  <c:v>0.98058392300000008</c:v>
                </c:pt>
                <c:pt idx="31">
                  <c:v>0.92433044400000008</c:v>
                </c:pt>
                <c:pt idx="32">
                  <c:v>0.89093682900000004</c:v>
                </c:pt>
                <c:pt idx="33">
                  <c:v>0.835004089</c:v>
                </c:pt>
                <c:pt idx="34">
                  <c:v>0.82327838099999995</c:v>
                </c:pt>
                <c:pt idx="35">
                  <c:v>0.77723846400000007</c:v>
                </c:pt>
                <c:pt idx="36">
                  <c:v>0.81701507600000001</c:v>
                </c:pt>
                <c:pt idx="37">
                  <c:v>0.81495812999999995</c:v>
                </c:pt>
                <c:pt idx="38">
                  <c:v>0.81258117699999999</c:v>
                </c:pt>
                <c:pt idx="39">
                  <c:v>0.80929583699999996</c:v>
                </c:pt>
                <c:pt idx="40">
                  <c:v>0.80686321999999999</c:v>
                </c:pt>
                <c:pt idx="41">
                  <c:v>0.80179589799999995</c:v>
                </c:pt>
                <c:pt idx="42">
                  <c:v>0.80008721900000002</c:v>
                </c:pt>
                <c:pt idx="43">
                  <c:v>0.80608911100000002</c:v>
                </c:pt>
                <c:pt idx="44">
                  <c:v>0.79915801999999991</c:v>
                </c:pt>
                <c:pt idx="45">
                  <c:v>0.78943121299999996</c:v>
                </c:pt>
                <c:pt idx="46">
                  <c:v>0.78349121100000008</c:v>
                </c:pt>
                <c:pt idx="47">
                  <c:v>0.78117944299999997</c:v>
                </c:pt>
                <c:pt idx="48">
                  <c:v>0.77211065699999992</c:v>
                </c:pt>
                <c:pt idx="49">
                  <c:v>0.76640197799999998</c:v>
                </c:pt>
                <c:pt idx="50">
                  <c:v>0.76393768299999998</c:v>
                </c:pt>
                <c:pt idx="51">
                  <c:v>0.76045819100000001</c:v>
                </c:pt>
                <c:pt idx="52">
                  <c:v>0.75747497600000002</c:v>
                </c:pt>
                <c:pt idx="53">
                  <c:v>0.75459558100000002</c:v>
                </c:pt>
                <c:pt idx="54">
                  <c:v>0.75445532199999998</c:v>
                </c:pt>
                <c:pt idx="55">
                  <c:v>0.75070922900000003</c:v>
                </c:pt>
                <c:pt idx="56">
                  <c:v>0.75704174800000001</c:v>
                </c:pt>
                <c:pt idx="57">
                  <c:v>0.75610394299999995</c:v>
                </c:pt>
                <c:pt idx="58">
                  <c:v>0.75527905299999998</c:v>
                </c:pt>
                <c:pt idx="59">
                  <c:v>0.75216656500000001</c:v>
                </c:pt>
                <c:pt idx="60">
                  <c:v>0.754540039</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318788272"/>
        <c:axId val="318804592"/>
      </c:lineChart>
      <c:catAx>
        <c:axId val="3187882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4592"/>
        <c:crosses val="autoZero"/>
        <c:auto val="1"/>
        <c:lblAlgn val="ctr"/>
        <c:lblOffset val="100"/>
        <c:tickLblSkip val="10"/>
        <c:tickMarkSkip val="10"/>
        <c:noMultiLvlLbl val="0"/>
      </c:catAx>
      <c:valAx>
        <c:axId val="318804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8272"/>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5.1239223629999993</c:v>
                </c:pt>
                <c:pt idx="10">
                  <c:v>5.0123291019999998</c:v>
                </c:pt>
                <c:pt idx="11">
                  <c:v>4.9737705079999994</c:v>
                </c:pt>
                <c:pt idx="12">
                  <c:v>4.9286777339999999</c:v>
                </c:pt>
                <c:pt idx="13">
                  <c:v>4.8617802729999999</c:v>
                </c:pt>
                <c:pt idx="14">
                  <c:v>4.8073593749999999</c:v>
                </c:pt>
                <c:pt idx="15">
                  <c:v>4.7123779299999997</c:v>
                </c:pt>
                <c:pt idx="16">
                  <c:v>4.7382890619999998</c:v>
                </c:pt>
                <c:pt idx="17">
                  <c:v>4.7383833009999998</c:v>
                </c:pt>
                <c:pt idx="18">
                  <c:v>4.725212891</c:v>
                </c:pt>
                <c:pt idx="19">
                  <c:v>4.7086738280000002</c:v>
                </c:pt>
                <c:pt idx="20">
                  <c:v>4.6835800780000003</c:v>
                </c:pt>
                <c:pt idx="21">
                  <c:v>4.6845170899999999</c:v>
                </c:pt>
                <c:pt idx="22">
                  <c:v>4.6877592770000005</c:v>
                </c:pt>
                <c:pt idx="23">
                  <c:v>4.6991284179999999</c:v>
                </c:pt>
                <c:pt idx="24">
                  <c:v>4.712401367</c:v>
                </c:pt>
                <c:pt idx="25">
                  <c:v>4.699653809</c:v>
                </c:pt>
                <c:pt idx="26">
                  <c:v>4.7262705079999998</c:v>
                </c:pt>
                <c:pt idx="27">
                  <c:v>4.7445664059999997</c:v>
                </c:pt>
                <c:pt idx="28">
                  <c:v>4.7651645509999998</c:v>
                </c:pt>
                <c:pt idx="29">
                  <c:v>4.78534375</c:v>
                </c:pt>
                <c:pt idx="30">
                  <c:v>4.7985449219999996</c:v>
                </c:pt>
                <c:pt idx="31">
                  <c:v>4.8127309569999994</c:v>
                </c:pt>
                <c:pt idx="32">
                  <c:v>4.8345317379999999</c:v>
                </c:pt>
                <c:pt idx="33">
                  <c:v>4.8552216799999997</c:v>
                </c:pt>
                <c:pt idx="34">
                  <c:v>4.8801166990000002</c:v>
                </c:pt>
                <c:pt idx="35">
                  <c:v>4.9073627929999999</c:v>
                </c:pt>
                <c:pt idx="36">
                  <c:v>4.9510527340000001</c:v>
                </c:pt>
                <c:pt idx="37">
                  <c:v>4.9795957030000002</c:v>
                </c:pt>
                <c:pt idx="38">
                  <c:v>5.0157016599999995</c:v>
                </c:pt>
                <c:pt idx="39">
                  <c:v>5.0579233400000003</c:v>
                </c:pt>
                <c:pt idx="40">
                  <c:v>5.0992993159999997</c:v>
                </c:pt>
              </c:numCache>
            </c:numRef>
          </c:val>
          <c:smooth val="0"/>
          <c:extLst xmlns:c16r2="http://schemas.microsoft.com/office/drawing/2015/06/chart">
            <c:ext xmlns:c16="http://schemas.microsoft.com/office/drawing/2014/chart" uri="{C3380CC4-5D6E-409C-BE32-E72D297353CC}">
              <c16:uniqueId val="{00000000-69ED-4A38-B5D9-0E3CDC6B0040}"/>
            </c:ext>
          </c:extLst>
        </c:ser>
        <c:ser>
          <c:idx val="2"/>
          <c:order val="1"/>
          <c:tx>
            <c:strRef>
              <c:f>Sheet1!$C$1</c:f>
              <c:strCache>
                <c:ptCount val="1"/>
                <c:pt idx="0">
                  <c:v>high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5.1238007809999999</c:v>
                </c:pt>
                <c:pt idx="10">
                  <c:v>5.0064477539999999</c:v>
                </c:pt>
                <c:pt idx="11">
                  <c:v>4.9910258789999995</c:v>
                </c:pt>
                <c:pt idx="12">
                  <c:v>4.9802294920000003</c:v>
                </c:pt>
                <c:pt idx="13">
                  <c:v>4.9202495120000007</c:v>
                </c:pt>
                <c:pt idx="14">
                  <c:v>4.8922871089999997</c:v>
                </c:pt>
                <c:pt idx="15">
                  <c:v>4.8452822269999993</c:v>
                </c:pt>
                <c:pt idx="16">
                  <c:v>4.877684082</c:v>
                </c:pt>
                <c:pt idx="17">
                  <c:v>4.8547075199999998</c:v>
                </c:pt>
                <c:pt idx="18">
                  <c:v>4.8463051759999995</c:v>
                </c:pt>
                <c:pt idx="19">
                  <c:v>4.8399365230000004</c:v>
                </c:pt>
                <c:pt idx="20">
                  <c:v>4.8427514650000001</c:v>
                </c:pt>
                <c:pt idx="21">
                  <c:v>4.8589477539999999</c:v>
                </c:pt>
                <c:pt idx="22">
                  <c:v>4.8820278319999995</c:v>
                </c:pt>
                <c:pt idx="23">
                  <c:v>4.8956596680000004</c:v>
                </c:pt>
                <c:pt idx="24">
                  <c:v>4.9229858399999999</c:v>
                </c:pt>
                <c:pt idx="25">
                  <c:v>4.9311083980000001</c:v>
                </c:pt>
                <c:pt idx="26">
                  <c:v>4.9554633790000002</c:v>
                </c:pt>
                <c:pt idx="27">
                  <c:v>4.9952324219999999</c:v>
                </c:pt>
                <c:pt idx="28">
                  <c:v>5.0202446289999996</c:v>
                </c:pt>
                <c:pt idx="29">
                  <c:v>5.0361093749999997</c:v>
                </c:pt>
                <c:pt idx="30">
                  <c:v>5.0658466799999999</c:v>
                </c:pt>
                <c:pt idx="31">
                  <c:v>5.0999750979999998</c:v>
                </c:pt>
                <c:pt idx="32">
                  <c:v>5.1322744140000003</c:v>
                </c:pt>
                <c:pt idx="33">
                  <c:v>5.1811909180000004</c:v>
                </c:pt>
                <c:pt idx="34">
                  <c:v>5.2353041989999998</c:v>
                </c:pt>
                <c:pt idx="35">
                  <c:v>5.2858505859999996</c:v>
                </c:pt>
                <c:pt idx="36">
                  <c:v>5.3439892579999997</c:v>
                </c:pt>
                <c:pt idx="37">
                  <c:v>5.384781738</c:v>
                </c:pt>
                <c:pt idx="38">
                  <c:v>5.4343320310000003</c:v>
                </c:pt>
                <c:pt idx="39">
                  <c:v>5.4863212890000002</c:v>
                </c:pt>
                <c:pt idx="40">
                  <c:v>5.5422324219999997</c:v>
                </c:pt>
              </c:numCache>
            </c:numRef>
          </c:val>
          <c:smooth val="0"/>
          <c:extLst xmlns:c16r2="http://schemas.microsoft.com/office/drawing/2015/06/chart">
            <c:ext xmlns:c16="http://schemas.microsoft.com/office/drawing/2014/chart" uri="{C3380CC4-5D6E-409C-BE32-E72D297353CC}">
              <c16:uniqueId val="{00000001-69ED-4A38-B5D9-0E3CDC6B0040}"/>
            </c:ext>
          </c:extLst>
        </c:ser>
        <c:ser>
          <c:idx val="4"/>
          <c:order val="2"/>
          <c:tx>
            <c:strRef>
              <c:f>Sheet1!$D$1</c:f>
              <c:strCache>
                <c:ptCount val="1"/>
                <c:pt idx="0">
                  <c:v>high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5.1236088870000005</c:v>
                </c:pt>
                <c:pt idx="10">
                  <c:v>5.0036923829999997</c:v>
                </c:pt>
                <c:pt idx="11">
                  <c:v>4.970891602</c:v>
                </c:pt>
                <c:pt idx="12">
                  <c:v>4.9463916019999994</c:v>
                </c:pt>
                <c:pt idx="13">
                  <c:v>4.8726821290000002</c:v>
                </c:pt>
                <c:pt idx="14">
                  <c:v>4.8330761720000002</c:v>
                </c:pt>
                <c:pt idx="15">
                  <c:v>4.7887363279999997</c:v>
                </c:pt>
                <c:pt idx="16">
                  <c:v>4.8056083980000004</c:v>
                </c:pt>
                <c:pt idx="17">
                  <c:v>4.7847504879999994</c:v>
                </c:pt>
                <c:pt idx="18">
                  <c:v>4.7822539060000002</c:v>
                </c:pt>
                <c:pt idx="19">
                  <c:v>4.7853867189999999</c:v>
                </c:pt>
                <c:pt idx="20">
                  <c:v>4.7631347660000003</c:v>
                </c:pt>
                <c:pt idx="21">
                  <c:v>4.7601450199999995</c:v>
                </c:pt>
                <c:pt idx="22">
                  <c:v>4.7682119140000001</c:v>
                </c:pt>
                <c:pt idx="23">
                  <c:v>4.7669794920000008</c:v>
                </c:pt>
                <c:pt idx="24">
                  <c:v>4.7830131840000005</c:v>
                </c:pt>
                <c:pt idx="25">
                  <c:v>4.7775678710000005</c:v>
                </c:pt>
                <c:pt idx="26">
                  <c:v>4.7854604490000003</c:v>
                </c:pt>
                <c:pt idx="27">
                  <c:v>4.8050366210000002</c:v>
                </c:pt>
                <c:pt idx="28">
                  <c:v>4.8127485349999999</c:v>
                </c:pt>
                <c:pt idx="29">
                  <c:v>4.826415527</c:v>
                </c:pt>
                <c:pt idx="30">
                  <c:v>4.8427685549999993</c:v>
                </c:pt>
                <c:pt idx="31">
                  <c:v>4.8645825199999999</c:v>
                </c:pt>
                <c:pt idx="32">
                  <c:v>4.8881298829999995</c:v>
                </c:pt>
                <c:pt idx="33">
                  <c:v>4.916672363</c:v>
                </c:pt>
                <c:pt idx="34">
                  <c:v>4.9499531250000004</c:v>
                </c:pt>
                <c:pt idx="35">
                  <c:v>4.9839663090000004</c:v>
                </c:pt>
                <c:pt idx="36">
                  <c:v>5.0164487300000005</c:v>
                </c:pt>
                <c:pt idx="37">
                  <c:v>5.0525615230000005</c:v>
                </c:pt>
                <c:pt idx="38">
                  <c:v>5.0905117190000002</c:v>
                </c:pt>
                <c:pt idx="39">
                  <c:v>5.119984863</c:v>
                </c:pt>
                <c:pt idx="40">
                  <c:v>5.1541708980000003</c:v>
                </c:pt>
              </c:numCache>
            </c:numRef>
          </c:val>
          <c:smooth val="0"/>
          <c:extLst xmlns:c16r2="http://schemas.microsoft.com/office/drawing/2015/06/chart">
            <c:ext xmlns:c16="http://schemas.microsoft.com/office/drawing/2014/chart" uri="{C3380CC4-5D6E-409C-BE32-E72D297353CC}">
              <c16:uniqueId val="{00000002-69ED-4A38-B5D9-0E3CDC6B0040}"/>
            </c:ext>
          </c:extLst>
        </c:ser>
        <c:ser>
          <c:idx val="3"/>
          <c:order val="3"/>
          <c:tx>
            <c:strRef>
              <c:f>Sheet1!$E$1</c:f>
              <c:strCache>
                <c:ptCount val="1"/>
                <c:pt idx="0">
                  <c:v>low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5.1236337890000003</c:v>
                </c:pt>
                <c:pt idx="10">
                  <c:v>5.0037255859999998</c:v>
                </c:pt>
                <c:pt idx="11">
                  <c:v>4.9715156250000003</c:v>
                </c:pt>
                <c:pt idx="12">
                  <c:v>4.9232099609999995</c:v>
                </c:pt>
                <c:pt idx="13">
                  <c:v>4.8420400390000005</c:v>
                </c:pt>
                <c:pt idx="14">
                  <c:v>4.7858935549999995</c:v>
                </c:pt>
                <c:pt idx="15">
                  <c:v>4.6992128910000002</c:v>
                </c:pt>
                <c:pt idx="16">
                  <c:v>4.721266602</c:v>
                </c:pt>
                <c:pt idx="17">
                  <c:v>4.6849077150000005</c:v>
                </c:pt>
                <c:pt idx="18">
                  <c:v>4.6689013670000001</c:v>
                </c:pt>
                <c:pt idx="19">
                  <c:v>4.6535219730000001</c:v>
                </c:pt>
                <c:pt idx="20">
                  <c:v>4.6257255859999997</c:v>
                </c:pt>
                <c:pt idx="21">
                  <c:v>4.6181591799999993</c:v>
                </c:pt>
                <c:pt idx="22">
                  <c:v>4.6153251950000005</c:v>
                </c:pt>
                <c:pt idx="23">
                  <c:v>4.6129648440000004</c:v>
                </c:pt>
                <c:pt idx="24">
                  <c:v>4.6159340819999999</c:v>
                </c:pt>
                <c:pt idx="25">
                  <c:v>4.593771973</c:v>
                </c:pt>
                <c:pt idx="26">
                  <c:v>4.5791586909999999</c:v>
                </c:pt>
                <c:pt idx="27">
                  <c:v>4.5726005859999992</c:v>
                </c:pt>
                <c:pt idx="28">
                  <c:v>4.5596538090000003</c:v>
                </c:pt>
                <c:pt idx="29">
                  <c:v>4.5572255859999995</c:v>
                </c:pt>
                <c:pt idx="30">
                  <c:v>4.5745595699999999</c:v>
                </c:pt>
                <c:pt idx="31">
                  <c:v>4.5804853519999993</c:v>
                </c:pt>
                <c:pt idx="32">
                  <c:v>4.5895405270000005</c:v>
                </c:pt>
                <c:pt idx="33">
                  <c:v>4.6002236329999997</c:v>
                </c:pt>
                <c:pt idx="34">
                  <c:v>4.6094941409999999</c:v>
                </c:pt>
                <c:pt idx="35">
                  <c:v>4.6291474609999996</c:v>
                </c:pt>
                <c:pt idx="36">
                  <c:v>4.6418334960000003</c:v>
                </c:pt>
                <c:pt idx="37">
                  <c:v>4.6555781249999999</c:v>
                </c:pt>
                <c:pt idx="38">
                  <c:v>4.6697226560000002</c:v>
                </c:pt>
                <c:pt idx="39">
                  <c:v>4.6837797849999996</c:v>
                </c:pt>
                <c:pt idx="40">
                  <c:v>4.6913344729999995</c:v>
                </c:pt>
              </c:numCache>
            </c:numRef>
          </c:val>
          <c:smooth val="0"/>
          <c:extLst xmlns:c16r2="http://schemas.microsoft.com/office/drawing/2015/06/chart">
            <c:ext xmlns:c16="http://schemas.microsoft.com/office/drawing/2014/chart" uri="{C3380CC4-5D6E-409C-BE32-E72D297353CC}">
              <c16:uniqueId val="{00000003-69ED-4A38-B5D9-0E3CDC6B0040}"/>
            </c:ext>
          </c:extLst>
        </c:ser>
        <c:ser>
          <c:idx val="6"/>
          <c:order val="4"/>
          <c:tx>
            <c:strRef>
              <c:f>Sheet1!$F$1</c:f>
              <c:strCache>
                <c:ptCount val="1"/>
                <c:pt idx="0">
                  <c:v>low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5.1237255859999999</c:v>
                </c:pt>
                <c:pt idx="10">
                  <c:v>4.9835000000000003</c:v>
                </c:pt>
                <c:pt idx="11">
                  <c:v>4.9878720700000008</c:v>
                </c:pt>
                <c:pt idx="12">
                  <c:v>4.928729004</c:v>
                </c:pt>
                <c:pt idx="13">
                  <c:v>4.849587402</c:v>
                </c:pt>
                <c:pt idx="14">
                  <c:v>4.7981928710000004</c:v>
                </c:pt>
                <c:pt idx="15">
                  <c:v>4.7358022460000004</c:v>
                </c:pt>
                <c:pt idx="16">
                  <c:v>4.7017788090000003</c:v>
                </c:pt>
                <c:pt idx="17">
                  <c:v>4.649416016</c:v>
                </c:pt>
                <c:pt idx="18">
                  <c:v>4.6058686519999998</c:v>
                </c:pt>
                <c:pt idx="19">
                  <c:v>4.5752739259999995</c:v>
                </c:pt>
                <c:pt idx="20">
                  <c:v>4.5512011719999999</c:v>
                </c:pt>
                <c:pt idx="21">
                  <c:v>4.5191054690000003</c:v>
                </c:pt>
                <c:pt idx="22">
                  <c:v>4.5017514649999999</c:v>
                </c:pt>
                <c:pt idx="23">
                  <c:v>4.4935258789999999</c:v>
                </c:pt>
                <c:pt idx="24">
                  <c:v>4.4967104490000001</c:v>
                </c:pt>
                <c:pt idx="25">
                  <c:v>4.4875585940000002</c:v>
                </c:pt>
                <c:pt idx="26">
                  <c:v>4.493407715</c:v>
                </c:pt>
                <c:pt idx="27">
                  <c:v>4.5002348629999993</c:v>
                </c:pt>
                <c:pt idx="28">
                  <c:v>4.5088486329999995</c:v>
                </c:pt>
                <c:pt idx="29">
                  <c:v>4.5145468749999997</c:v>
                </c:pt>
                <c:pt idx="30">
                  <c:v>4.515603027</c:v>
                </c:pt>
                <c:pt idx="31">
                  <c:v>4.5146147460000003</c:v>
                </c:pt>
                <c:pt idx="32">
                  <c:v>4.5167485349999996</c:v>
                </c:pt>
                <c:pt idx="33">
                  <c:v>4.5197304689999998</c:v>
                </c:pt>
                <c:pt idx="34">
                  <c:v>4.535437988</c:v>
                </c:pt>
                <c:pt idx="35">
                  <c:v>4.549129883</c:v>
                </c:pt>
                <c:pt idx="36">
                  <c:v>4.5693124999999997</c:v>
                </c:pt>
                <c:pt idx="37">
                  <c:v>4.5753369140000002</c:v>
                </c:pt>
                <c:pt idx="38">
                  <c:v>4.5873188479999998</c:v>
                </c:pt>
                <c:pt idx="39">
                  <c:v>4.6047089840000002</c:v>
                </c:pt>
                <c:pt idx="40">
                  <c:v>4.6199941410000003</c:v>
                </c:pt>
              </c:numCache>
            </c:numRef>
          </c:val>
          <c:smooth val="0"/>
          <c:extLst xmlns:c16r2="http://schemas.microsoft.com/office/drawing/2015/06/chart">
            <c:ext xmlns:c16="http://schemas.microsoft.com/office/drawing/2014/chart" uri="{C3380CC4-5D6E-409C-BE32-E72D297353CC}">
              <c16:uniqueId val="{00000004-69ED-4A38-B5D9-0E3CDC6B0040}"/>
            </c:ext>
          </c:extLst>
        </c:ser>
        <c:ser>
          <c:idx val="7"/>
          <c:order val="5"/>
          <c:tx>
            <c:strRef>
              <c:f>Sheet1!$G$1</c:f>
              <c:strCache>
                <c:ptCount val="1"/>
                <c:pt idx="0">
                  <c:v>low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5.1237812500000004</c:v>
                </c:pt>
                <c:pt idx="10">
                  <c:v>4.9979316410000001</c:v>
                </c:pt>
                <c:pt idx="11">
                  <c:v>4.9201762699999998</c:v>
                </c:pt>
                <c:pt idx="12">
                  <c:v>4.8517485349999996</c:v>
                </c:pt>
                <c:pt idx="13">
                  <c:v>4.7390986329999993</c:v>
                </c:pt>
                <c:pt idx="14">
                  <c:v>4.6650854490000002</c:v>
                </c:pt>
                <c:pt idx="15">
                  <c:v>4.5687675780000001</c:v>
                </c:pt>
                <c:pt idx="16">
                  <c:v>4.5815424800000004</c:v>
                </c:pt>
                <c:pt idx="17">
                  <c:v>4.5321206050000002</c:v>
                </c:pt>
                <c:pt idx="18">
                  <c:v>4.518312012</c:v>
                </c:pt>
                <c:pt idx="19">
                  <c:v>4.4974492189999999</c:v>
                </c:pt>
                <c:pt idx="20">
                  <c:v>4.4640024409999999</c:v>
                </c:pt>
                <c:pt idx="21">
                  <c:v>4.4511821290000002</c:v>
                </c:pt>
                <c:pt idx="22">
                  <c:v>4.4335810549999994</c:v>
                </c:pt>
                <c:pt idx="23">
                  <c:v>4.4256806640000006</c:v>
                </c:pt>
                <c:pt idx="24">
                  <c:v>4.4353027339999995</c:v>
                </c:pt>
                <c:pt idx="25">
                  <c:v>4.4082470700000007</c:v>
                </c:pt>
                <c:pt idx="26">
                  <c:v>4.3856586909999997</c:v>
                </c:pt>
                <c:pt idx="27">
                  <c:v>4.3848203119999996</c:v>
                </c:pt>
                <c:pt idx="28">
                  <c:v>4.3739355470000003</c:v>
                </c:pt>
                <c:pt idx="29">
                  <c:v>4.3512016600000001</c:v>
                </c:pt>
                <c:pt idx="30">
                  <c:v>4.3448876950000006</c:v>
                </c:pt>
                <c:pt idx="31">
                  <c:v>4.3354663090000001</c:v>
                </c:pt>
                <c:pt idx="32">
                  <c:v>4.3284824220000004</c:v>
                </c:pt>
                <c:pt idx="33">
                  <c:v>4.3253842770000004</c:v>
                </c:pt>
                <c:pt idx="34">
                  <c:v>4.3187509769999997</c:v>
                </c:pt>
                <c:pt idx="35">
                  <c:v>4.3193525390000005</c:v>
                </c:pt>
                <c:pt idx="36">
                  <c:v>4.3347138670000005</c:v>
                </c:pt>
                <c:pt idx="37">
                  <c:v>4.3364965819999997</c:v>
                </c:pt>
                <c:pt idx="38">
                  <c:v>4.3510727539999996</c:v>
                </c:pt>
                <c:pt idx="39">
                  <c:v>4.3652949220000004</c:v>
                </c:pt>
                <c:pt idx="40">
                  <c:v>4.3761235349999996</c:v>
                </c:pt>
              </c:numCache>
            </c:numRef>
          </c:val>
          <c:smooth val="0"/>
          <c:extLst xmlns:c16r2="http://schemas.microsoft.com/office/drawing/2015/06/chart">
            <c:ext xmlns:c16="http://schemas.microsoft.com/office/drawing/2014/chart" uri="{C3380CC4-5D6E-409C-BE32-E72D297353CC}">
              <c16:uniqueId val="{00000005-69ED-4A38-B5D9-0E3CDC6B0040}"/>
            </c:ext>
          </c:extLst>
        </c:ser>
        <c:ser>
          <c:idx val="5"/>
          <c:order val="6"/>
          <c:tx>
            <c:strRef>
              <c:f>Sheet1!$H$1</c:f>
              <c:strCache>
                <c:ptCount val="1"/>
                <c:pt idx="0">
                  <c:v>low oil price</c:v>
                </c:pt>
              </c:strCache>
            </c:strRef>
          </c:tx>
          <c:spPr>
            <a:ln w="22225" cap="rnd">
              <a:solidFill>
                <a:srgbClr val="E3A5AC"/>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5.1243251949999999</c:v>
                </c:pt>
                <c:pt idx="10">
                  <c:v>4.9701801759999995</c:v>
                </c:pt>
                <c:pt idx="11">
                  <c:v>4.9312592770000006</c:v>
                </c:pt>
                <c:pt idx="12">
                  <c:v>4.8761689450000008</c:v>
                </c:pt>
                <c:pt idx="13">
                  <c:v>4.8000185549999994</c:v>
                </c:pt>
                <c:pt idx="14">
                  <c:v>4.7656674800000003</c:v>
                </c:pt>
                <c:pt idx="15">
                  <c:v>4.7096967770000004</c:v>
                </c:pt>
                <c:pt idx="16">
                  <c:v>4.7329501949999999</c:v>
                </c:pt>
                <c:pt idx="17">
                  <c:v>4.7162211909999998</c:v>
                </c:pt>
                <c:pt idx="18">
                  <c:v>4.7023627929999998</c:v>
                </c:pt>
                <c:pt idx="19">
                  <c:v>4.6966982420000001</c:v>
                </c:pt>
                <c:pt idx="20">
                  <c:v>4.6706894529999996</c:v>
                </c:pt>
                <c:pt idx="21">
                  <c:v>4.6694873049999996</c:v>
                </c:pt>
                <c:pt idx="22">
                  <c:v>4.6815131839999999</c:v>
                </c:pt>
                <c:pt idx="23">
                  <c:v>4.701978027</c:v>
                </c:pt>
                <c:pt idx="24">
                  <c:v>4.7225063479999996</c:v>
                </c:pt>
                <c:pt idx="25">
                  <c:v>4.7234287109999995</c:v>
                </c:pt>
                <c:pt idx="26">
                  <c:v>4.7454350590000001</c:v>
                </c:pt>
                <c:pt idx="27">
                  <c:v>4.7559521480000004</c:v>
                </c:pt>
                <c:pt idx="28">
                  <c:v>4.7776274409999999</c:v>
                </c:pt>
                <c:pt idx="29">
                  <c:v>4.7953999019999998</c:v>
                </c:pt>
                <c:pt idx="30">
                  <c:v>4.8062602539999997</c:v>
                </c:pt>
                <c:pt idx="31">
                  <c:v>4.8136547849999998</c:v>
                </c:pt>
                <c:pt idx="32">
                  <c:v>4.8311875000000004</c:v>
                </c:pt>
                <c:pt idx="33">
                  <c:v>4.847282227</c:v>
                </c:pt>
                <c:pt idx="34">
                  <c:v>4.8690688479999995</c:v>
                </c:pt>
                <c:pt idx="35">
                  <c:v>4.893328125</c:v>
                </c:pt>
                <c:pt idx="36">
                  <c:v>4.931079102</c:v>
                </c:pt>
                <c:pt idx="37">
                  <c:v>4.9621455079999999</c:v>
                </c:pt>
                <c:pt idx="38">
                  <c:v>4.9925693359999999</c:v>
                </c:pt>
                <c:pt idx="39">
                  <c:v>5.0338237299999999</c:v>
                </c:pt>
                <c:pt idx="40">
                  <c:v>5.0857143550000004</c:v>
                </c:pt>
              </c:numCache>
            </c:numRef>
          </c:val>
          <c:smooth val="0"/>
          <c:extLst xmlns:c16r2="http://schemas.microsoft.com/office/drawing/2015/06/chart">
            <c:ext xmlns:c16="http://schemas.microsoft.com/office/drawing/2014/chart" uri="{C3380CC4-5D6E-409C-BE32-E72D297353CC}">
              <c16:uniqueId val="{00000006-69ED-4A38-B5D9-0E3CDC6B0040}"/>
            </c:ext>
          </c:extLst>
        </c:ser>
        <c:ser>
          <c:idx val="1"/>
          <c:order val="7"/>
          <c:tx>
            <c:strRef>
              <c:f>Sheet1!$I$1</c:f>
              <c:strCache>
                <c:ptCount val="1"/>
                <c:pt idx="0">
                  <c:v>high oil price</c:v>
                </c:pt>
              </c:strCache>
            </c:strRef>
          </c:tx>
          <c:spPr>
            <a:ln w="2222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5.1235639650000007</c:v>
                </c:pt>
                <c:pt idx="10">
                  <c:v>5.0221835940000004</c:v>
                </c:pt>
                <c:pt idx="11">
                  <c:v>5.0152709959999999</c:v>
                </c:pt>
                <c:pt idx="12">
                  <c:v>4.9810678710000005</c:v>
                </c:pt>
                <c:pt idx="13">
                  <c:v>4.9404145509999999</c:v>
                </c:pt>
                <c:pt idx="14">
                  <c:v>4.8771933589999996</c:v>
                </c:pt>
                <c:pt idx="15">
                  <c:v>4.791145996</c:v>
                </c:pt>
                <c:pt idx="16">
                  <c:v>4.7662944340000006</c:v>
                </c:pt>
                <c:pt idx="17">
                  <c:v>4.7014028319999994</c:v>
                </c:pt>
                <c:pt idx="18">
                  <c:v>4.6471738279999997</c:v>
                </c:pt>
                <c:pt idx="19">
                  <c:v>4.593921387</c:v>
                </c:pt>
                <c:pt idx="20">
                  <c:v>4.5753710940000003</c:v>
                </c:pt>
                <c:pt idx="21">
                  <c:v>4.5664799800000004</c:v>
                </c:pt>
                <c:pt idx="22">
                  <c:v>4.5594633789999994</c:v>
                </c:pt>
                <c:pt idx="23">
                  <c:v>4.5709013670000003</c:v>
                </c:pt>
                <c:pt idx="24">
                  <c:v>4.5721254879999993</c:v>
                </c:pt>
                <c:pt idx="25">
                  <c:v>4.5347363280000001</c:v>
                </c:pt>
                <c:pt idx="26">
                  <c:v>4.5232548829999999</c:v>
                </c:pt>
                <c:pt idx="27">
                  <c:v>4.4682280270000003</c:v>
                </c:pt>
                <c:pt idx="28">
                  <c:v>4.4432456050000004</c:v>
                </c:pt>
                <c:pt idx="29">
                  <c:v>4.4298271480000002</c:v>
                </c:pt>
                <c:pt idx="30">
                  <c:v>4.4177519529999998</c:v>
                </c:pt>
                <c:pt idx="31">
                  <c:v>4.4027709960000001</c:v>
                </c:pt>
                <c:pt idx="32">
                  <c:v>4.39194043</c:v>
                </c:pt>
                <c:pt idx="33">
                  <c:v>4.4001137699999999</c:v>
                </c:pt>
                <c:pt idx="34">
                  <c:v>4.4081386719999998</c:v>
                </c:pt>
                <c:pt idx="35">
                  <c:v>4.4131928710000006</c:v>
                </c:pt>
                <c:pt idx="36">
                  <c:v>4.439713867</c:v>
                </c:pt>
                <c:pt idx="37">
                  <c:v>4.4483237300000003</c:v>
                </c:pt>
                <c:pt idx="38">
                  <c:v>4.4634248049999998</c:v>
                </c:pt>
                <c:pt idx="39">
                  <c:v>4.4865810549999994</c:v>
                </c:pt>
                <c:pt idx="40">
                  <c:v>4.514386719</c:v>
                </c:pt>
              </c:numCache>
            </c:numRef>
          </c:val>
          <c:smooth val="0"/>
          <c:extLst xmlns:c16r2="http://schemas.microsoft.com/office/drawing/2015/06/chart">
            <c:ext xmlns:c16="http://schemas.microsoft.com/office/drawing/2014/chart" uri="{C3380CC4-5D6E-409C-BE32-E72D297353CC}">
              <c16:uniqueId val="{00000007-69ED-4A38-B5D9-0E3CDC6B0040}"/>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5.1230126950000008</c:v>
                </c:pt>
                <c:pt idx="10">
                  <c:v>4.9929062499999999</c:v>
                </c:pt>
                <c:pt idx="11">
                  <c:v>4.9572114259999998</c:v>
                </c:pt>
                <c:pt idx="12">
                  <c:v>4.9085102539999994</c:v>
                </c:pt>
                <c:pt idx="13">
                  <c:v>4.8367333980000007</c:v>
                </c:pt>
                <c:pt idx="14">
                  <c:v>4.7963847660000001</c:v>
                </c:pt>
                <c:pt idx="15">
                  <c:v>4.732554199</c:v>
                </c:pt>
                <c:pt idx="16">
                  <c:v>4.755107422</c:v>
                </c:pt>
                <c:pt idx="17">
                  <c:v>4.7241562500000001</c:v>
                </c:pt>
                <c:pt idx="18">
                  <c:v>4.7075551759999996</c:v>
                </c:pt>
                <c:pt idx="19">
                  <c:v>4.6939096679999999</c:v>
                </c:pt>
                <c:pt idx="20">
                  <c:v>4.6739082029999999</c:v>
                </c:pt>
                <c:pt idx="21">
                  <c:v>4.6705336909999993</c:v>
                </c:pt>
                <c:pt idx="22">
                  <c:v>4.6747963870000007</c:v>
                </c:pt>
                <c:pt idx="23">
                  <c:v>4.6835224609999999</c:v>
                </c:pt>
                <c:pt idx="24">
                  <c:v>4.6982753910000001</c:v>
                </c:pt>
                <c:pt idx="25">
                  <c:v>4.6914565430000001</c:v>
                </c:pt>
                <c:pt idx="26">
                  <c:v>4.6851386719999999</c:v>
                </c:pt>
                <c:pt idx="27">
                  <c:v>4.6947324220000004</c:v>
                </c:pt>
                <c:pt idx="28">
                  <c:v>4.6952475590000002</c:v>
                </c:pt>
                <c:pt idx="29">
                  <c:v>4.7005424800000002</c:v>
                </c:pt>
                <c:pt idx="30">
                  <c:v>4.71501123</c:v>
                </c:pt>
                <c:pt idx="31">
                  <c:v>4.7279946289999994</c:v>
                </c:pt>
                <c:pt idx="32">
                  <c:v>4.7386254879999994</c:v>
                </c:pt>
                <c:pt idx="33">
                  <c:v>4.7530346680000006</c:v>
                </c:pt>
                <c:pt idx="34">
                  <c:v>4.7665307620000004</c:v>
                </c:pt>
                <c:pt idx="35">
                  <c:v>4.7818271480000005</c:v>
                </c:pt>
                <c:pt idx="36">
                  <c:v>4.8068945310000002</c:v>
                </c:pt>
                <c:pt idx="37">
                  <c:v>4.8340058589999995</c:v>
                </c:pt>
                <c:pt idx="38">
                  <c:v>4.8645053709999999</c:v>
                </c:pt>
                <c:pt idx="39">
                  <c:v>4.892406738</c:v>
                </c:pt>
                <c:pt idx="40">
                  <c:v>4.9219272460000001</c:v>
                </c:pt>
              </c:numCache>
            </c:numRef>
          </c:val>
          <c:smooth val="0"/>
          <c:extLst xmlns:c16r2="http://schemas.microsoft.com/office/drawing/2015/06/chart">
            <c:ext xmlns:c16="http://schemas.microsoft.com/office/drawing/2014/chart" uri="{C3380CC4-5D6E-409C-BE32-E72D297353CC}">
              <c16:uniqueId val="{00000008-69ED-4A38-B5D9-0E3CDC6B0040}"/>
            </c:ext>
          </c:extLst>
        </c:ser>
        <c:dLbls>
          <c:showLegendKey val="0"/>
          <c:showVal val="0"/>
          <c:showCatName val="0"/>
          <c:showSerName val="0"/>
          <c:showPercent val="0"/>
          <c:showBubbleSize val="0"/>
        </c:dLbls>
        <c:smooth val="0"/>
        <c:axId val="318783376"/>
        <c:axId val="318792080"/>
      </c:lineChart>
      <c:catAx>
        <c:axId val="318783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2080"/>
        <c:crosses val="autoZero"/>
        <c:auto val="1"/>
        <c:lblAlgn val="ctr"/>
        <c:lblOffset val="100"/>
        <c:tickLblSkip val="10"/>
        <c:tickMarkSkip val="10"/>
        <c:noMultiLvlLbl val="0"/>
      </c:catAx>
      <c:valAx>
        <c:axId val="318792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3376"/>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low oil price</c:v>
                </c:pt>
              </c:strCache>
            </c:strRef>
          </c:tx>
          <c:spPr>
            <a:ln w="22225" cap="rnd">
              <a:solidFill>
                <a:srgbClr val="E3A5AC"/>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1.8428549999999999</c:v>
                </c:pt>
                <c:pt idx="1">
                  <c:v>1.808951</c:v>
                </c:pt>
                <c:pt idx="2">
                  <c:v>1.7734269999999999</c:v>
                </c:pt>
                <c:pt idx="3">
                  <c:v>1.7963520000000002</c:v>
                </c:pt>
                <c:pt idx="4">
                  <c:v>1.814905</c:v>
                </c:pt>
                <c:pt idx="5">
                  <c:v>1.8388370000000001</c:v>
                </c:pt>
                <c:pt idx="6">
                  <c:v>1.8709639999999998</c:v>
                </c:pt>
                <c:pt idx="7">
                  <c:v>1.8875060000000001</c:v>
                </c:pt>
                <c:pt idx="8">
                  <c:v>1.915203</c:v>
                </c:pt>
                <c:pt idx="9">
                  <c:v>1.8906313479999999</c:v>
                </c:pt>
                <c:pt idx="10">
                  <c:v>1.861352417</c:v>
                </c:pt>
                <c:pt idx="11">
                  <c:v>1.851646729</c:v>
                </c:pt>
                <c:pt idx="12">
                  <c:v>1.837725952</c:v>
                </c:pt>
                <c:pt idx="13">
                  <c:v>1.8122779539999998</c:v>
                </c:pt>
                <c:pt idx="14">
                  <c:v>1.7918828120000001</c:v>
                </c:pt>
                <c:pt idx="15">
                  <c:v>1.773496948</c:v>
                </c:pt>
                <c:pt idx="16">
                  <c:v>1.758797607</c:v>
                </c:pt>
                <c:pt idx="17">
                  <c:v>1.7448662109999999</c:v>
                </c:pt>
                <c:pt idx="18">
                  <c:v>1.7325578610000001</c:v>
                </c:pt>
                <c:pt idx="19">
                  <c:v>1.7225971680000001</c:v>
                </c:pt>
                <c:pt idx="20">
                  <c:v>1.7126030270000001</c:v>
                </c:pt>
                <c:pt idx="21">
                  <c:v>1.706202515</c:v>
                </c:pt>
                <c:pt idx="22">
                  <c:v>1.7010446779999999</c:v>
                </c:pt>
                <c:pt idx="23">
                  <c:v>1.699306641</c:v>
                </c:pt>
                <c:pt idx="24">
                  <c:v>1.6981369629999998</c:v>
                </c:pt>
                <c:pt idx="25">
                  <c:v>1.6981741939999999</c:v>
                </c:pt>
                <c:pt idx="26">
                  <c:v>1.7036143799999999</c:v>
                </c:pt>
                <c:pt idx="27">
                  <c:v>1.7042863769999999</c:v>
                </c:pt>
                <c:pt idx="28">
                  <c:v>1.709644897</c:v>
                </c:pt>
                <c:pt idx="29">
                  <c:v>1.7165649410000001</c:v>
                </c:pt>
                <c:pt idx="30">
                  <c:v>1.7219552</c:v>
                </c:pt>
                <c:pt idx="31">
                  <c:v>1.7274827880000001</c:v>
                </c:pt>
                <c:pt idx="32">
                  <c:v>1.7355211179999999</c:v>
                </c:pt>
                <c:pt idx="33">
                  <c:v>1.7457520750000002</c:v>
                </c:pt>
                <c:pt idx="34">
                  <c:v>1.758524048</c:v>
                </c:pt>
                <c:pt idx="35">
                  <c:v>1.774540649</c:v>
                </c:pt>
                <c:pt idx="36">
                  <c:v>1.7912387699999999</c:v>
                </c:pt>
                <c:pt idx="37">
                  <c:v>1.8163012699999999</c:v>
                </c:pt>
                <c:pt idx="38">
                  <c:v>1.8311116939999998</c:v>
                </c:pt>
                <c:pt idx="39">
                  <c:v>1.8511656490000001</c:v>
                </c:pt>
                <c:pt idx="40">
                  <c:v>1.8735379640000001</c:v>
                </c:pt>
              </c:numCache>
            </c:numRef>
          </c:val>
          <c:smooth val="0"/>
          <c:extLst xmlns:c16r2="http://schemas.microsoft.com/office/drawing/2015/06/chart">
            <c:ext xmlns:c16="http://schemas.microsoft.com/office/drawing/2014/chart" uri="{C3380CC4-5D6E-409C-BE32-E72D297353CC}">
              <c16:uniqueId val="{00000000-9512-423D-87E0-96196018F710}"/>
            </c:ext>
          </c:extLst>
        </c:ser>
        <c:ser>
          <c:idx val="1"/>
          <c:order val="1"/>
          <c:tx>
            <c:strRef>
              <c:f>Sheet1!$C$1</c:f>
              <c:strCache>
                <c:ptCount val="1"/>
                <c:pt idx="0">
                  <c:v>high oil price</c:v>
                </c:pt>
              </c:strCache>
            </c:strRef>
          </c:tx>
          <c:spPr>
            <a:ln w="2222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1.8428549999999999</c:v>
                </c:pt>
                <c:pt idx="1">
                  <c:v>1.808951</c:v>
                </c:pt>
                <c:pt idx="2">
                  <c:v>1.7734269999999999</c:v>
                </c:pt>
                <c:pt idx="3">
                  <c:v>1.7963520000000002</c:v>
                </c:pt>
                <c:pt idx="4">
                  <c:v>1.814905</c:v>
                </c:pt>
                <c:pt idx="5">
                  <c:v>1.8388370000000001</c:v>
                </c:pt>
                <c:pt idx="6">
                  <c:v>1.8709639999999998</c:v>
                </c:pt>
                <c:pt idx="7">
                  <c:v>1.8875060000000001</c:v>
                </c:pt>
                <c:pt idx="8">
                  <c:v>1.915203</c:v>
                </c:pt>
                <c:pt idx="9">
                  <c:v>1.8893903809999999</c:v>
                </c:pt>
                <c:pt idx="10">
                  <c:v>1.8617841800000001</c:v>
                </c:pt>
                <c:pt idx="11">
                  <c:v>1.8568925779999998</c:v>
                </c:pt>
                <c:pt idx="12">
                  <c:v>1.8536678469999999</c:v>
                </c:pt>
                <c:pt idx="13">
                  <c:v>1.8472132570000002</c:v>
                </c:pt>
                <c:pt idx="14">
                  <c:v>1.824378662</c:v>
                </c:pt>
                <c:pt idx="15">
                  <c:v>1.795176758</c:v>
                </c:pt>
                <c:pt idx="16">
                  <c:v>1.765334961</c:v>
                </c:pt>
                <c:pt idx="17">
                  <c:v>1.732680054</c:v>
                </c:pt>
                <c:pt idx="18">
                  <c:v>1.7032829589999998</c:v>
                </c:pt>
                <c:pt idx="19">
                  <c:v>1.676371826</c:v>
                </c:pt>
                <c:pt idx="20">
                  <c:v>1.6608083499999999</c:v>
                </c:pt>
                <c:pt idx="21">
                  <c:v>1.6446253660000001</c:v>
                </c:pt>
                <c:pt idx="22">
                  <c:v>1.6257856449999999</c:v>
                </c:pt>
                <c:pt idx="23">
                  <c:v>1.613463257</c:v>
                </c:pt>
                <c:pt idx="24">
                  <c:v>1.594407715</c:v>
                </c:pt>
                <c:pt idx="25">
                  <c:v>1.5696230470000001</c:v>
                </c:pt>
                <c:pt idx="26">
                  <c:v>1.550578003</c:v>
                </c:pt>
                <c:pt idx="27">
                  <c:v>1.527855347</c:v>
                </c:pt>
                <c:pt idx="28">
                  <c:v>1.5120876459999999</c:v>
                </c:pt>
                <c:pt idx="29">
                  <c:v>1.499025635</c:v>
                </c:pt>
                <c:pt idx="30">
                  <c:v>1.489303101</c:v>
                </c:pt>
                <c:pt idx="31">
                  <c:v>1.475919067</c:v>
                </c:pt>
                <c:pt idx="32">
                  <c:v>1.4677028809999999</c:v>
                </c:pt>
                <c:pt idx="33">
                  <c:v>1.4631165770000001</c:v>
                </c:pt>
                <c:pt idx="34">
                  <c:v>1.46191333</c:v>
                </c:pt>
                <c:pt idx="35">
                  <c:v>1.462749023</c:v>
                </c:pt>
                <c:pt idx="36">
                  <c:v>1.4672840579999999</c:v>
                </c:pt>
                <c:pt idx="37">
                  <c:v>1.472219849</c:v>
                </c:pt>
                <c:pt idx="38">
                  <c:v>1.476919678</c:v>
                </c:pt>
                <c:pt idx="39">
                  <c:v>1.4853222659999998</c:v>
                </c:pt>
                <c:pt idx="40">
                  <c:v>1.494823486</c:v>
                </c:pt>
              </c:numCache>
            </c:numRef>
          </c:val>
          <c:smooth val="0"/>
          <c:extLst xmlns:c16r2="http://schemas.microsoft.com/office/drawing/2015/06/chart">
            <c:ext xmlns:c16="http://schemas.microsoft.com/office/drawing/2014/chart" uri="{C3380CC4-5D6E-409C-BE32-E72D297353CC}">
              <c16:uniqueId val="{00000001-9512-423D-87E0-96196018F710}"/>
            </c:ext>
          </c:extLst>
        </c:ser>
        <c:ser>
          <c:idx val="2"/>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1.8428549999999999</c:v>
                </c:pt>
                <c:pt idx="1">
                  <c:v>1.808951</c:v>
                </c:pt>
                <c:pt idx="2">
                  <c:v>1.7734269999999999</c:v>
                </c:pt>
                <c:pt idx="3">
                  <c:v>1.7963520000000002</c:v>
                </c:pt>
                <c:pt idx="4">
                  <c:v>1.814905</c:v>
                </c:pt>
                <c:pt idx="5">
                  <c:v>1.8388370000000001</c:v>
                </c:pt>
                <c:pt idx="6">
                  <c:v>1.8709639999999998</c:v>
                </c:pt>
                <c:pt idx="7">
                  <c:v>1.8875060000000001</c:v>
                </c:pt>
                <c:pt idx="8">
                  <c:v>1.915203</c:v>
                </c:pt>
                <c:pt idx="9">
                  <c:v>1.8896730959999999</c:v>
                </c:pt>
                <c:pt idx="10">
                  <c:v>1.8675092770000001</c:v>
                </c:pt>
                <c:pt idx="11">
                  <c:v>1.847418091</c:v>
                </c:pt>
                <c:pt idx="12">
                  <c:v>1.8326495359999999</c:v>
                </c:pt>
                <c:pt idx="13">
                  <c:v>1.8179932859999999</c:v>
                </c:pt>
                <c:pt idx="14">
                  <c:v>1.7945520019999999</c:v>
                </c:pt>
                <c:pt idx="15">
                  <c:v>1.7699025879999999</c:v>
                </c:pt>
                <c:pt idx="16">
                  <c:v>1.749152466</c:v>
                </c:pt>
                <c:pt idx="17">
                  <c:v>1.7319936520000001</c:v>
                </c:pt>
                <c:pt idx="18">
                  <c:v>1.7125252689999999</c:v>
                </c:pt>
                <c:pt idx="19">
                  <c:v>1.6999232179999999</c:v>
                </c:pt>
                <c:pt idx="20">
                  <c:v>1.6923491209999999</c:v>
                </c:pt>
                <c:pt idx="21">
                  <c:v>1.6838583980000001</c:v>
                </c:pt>
                <c:pt idx="22">
                  <c:v>1.675671753</c:v>
                </c:pt>
                <c:pt idx="23">
                  <c:v>1.668005615</c:v>
                </c:pt>
                <c:pt idx="24">
                  <c:v>1.662337891</c:v>
                </c:pt>
                <c:pt idx="25">
                  <c:v>1.656400879</c:v>
                </c:pt>
                <c:pt idx="26">
                  <c:v>1.648706177</c:v>
                </c:pt>
                <c:pt idx="27">
                  <c:v>1.646373047</c:v>
                </c:pt>
                <c:pt idx="28">
                  <c:v>1.643992554</c:v>
                </c:pt>
                <c:pt idx="29">
                  <c:v>1.643982544</c:v>
                </c:pt>
                <c:pt idx="30">
                  <c:v>1.6471779790000001</c:v>
                </c:pt>
                <c:pt idx="31">
                  <c:v>1.6527742920000001</c:v>
                </c:pt>
                <c:pt idx="32">
                  <c:v>1.656089844</c:v>
                </c:pt>
                <c:pt idx="33">
                  <c:v>1.6628847659999999</c:v>
                </c:pt>
                <c:pt idx="34">
                  <c:v>1.6690905760000001</c:v>
                </c:pt>
                <c:pt idx="35">
                  <c:v>1.677897827</c:v>
                </c:pt>
                <c:pt idx="36">
                  <c:v>1.68646228</c:v>
                </c:pt>
                <c:pt idx="37">
                  <c:v>1.6959222409999999</c:v>
                </c:pt>
                <c:pt idx="38">
                  <c:v>1.7064451899999999</c:v>
                </c:pt>
                <c:pt idx="39">
                  <c:v>1.7174630130000001</c:v>
                </c:pt>
                <c:pt idx="40">
                  <c:v>1.729213745</c:v>
                </c:pt>
              </c:numCache>
            </c:numRef>
          </c:val>
          <c:smooth val="0"/>
          <c:extLst xmlns:c16r2="http://schemas.microsoft.com/office/drawing/2015/06/chart">
            <c:ext xmlns:c16="http://schemas.microsoft.com/office/drawing/2014/chart" uri="{C3380CC4-5D6E-409C-BE32-E72D297353CC}">
              <c16:uniqueId val="{00000002-9512-423D-87E0-96196018F710}"/>
            </c:ext>
          </c:extLst>
        </c:ser>
        <c:dLbls>
          <c:showLegendKey val="0"/>
          <c:showVal val="0"/>
          <c:showCatName val="0"/>
          <c:showSerName val="0"/>
          <c:showPercent val="0"/>
          <c:showBubbleSize val="0"/>
        </c:dLbls>
        <c:smooth val="0"/>
        <c:axId val="318789904"/>
        <c:axId val="318795888"/>
      </c:lineChart>
      <c:catAx>
        <c:axId val="3187899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5888"/>
        <c:crosses val="autoZero"/>
        <c:auto val="1"/>
        <c:lblAlgn val="ctr"/>
        <c:lblOffset val="100"/>
        <c:tickLblSkip val="10"/>
        <c:tickMarkSkip val="10"/>
        <c:noMultiLvlLbl val="0"/>
      </c:catAx>
      <c:valAx>
        <c:axId val="31879588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9904"/>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low oil price</c:v>
                </c:pt>
              </c:strCache>
            </c:strRef>
          </c:tx>
          <c:spPr>
            <a:ln w="22225" cap="rnd">
              <a:solidFill>
                <a:srgbClr val="E3A5AC"/>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3.7427609999999998</c:v>
                </c:pt>
                <c:pt idx="1">
                  <c:v>3.6378670000000004</c:v>
                </c:pt>
                <c:pt idx="2">
                  <c:v>3.4567120000000005</c:v>
                </c:pt>
                <c:pt idx="3">
                  <c:v>3.5607799999999998</c:v>
                </c:pt>
                <c:pt idx="4">
                  <c:v>3.5994710000000003</c:v>
                </c:pt>
                <c:pt idx="5">
                  <c:v>3.4251690000000004</c:v>
                </c:pt>
                <c:pt idx="6">
                  <c:v>3.3006270000000004</c:v>
                </c:pt>
                <c:pt idx="7">
                  <c:v>3.2433700000000001</c:v>
                </c:pt>
                <c:pt idx="8">
                  <c:v>3.3549019999999996</c:v>
                </c:pt>
                <c:pt idx="9">
                  <c:v>3.2336938470000005</c:v>
                </c:pt>
                <c:pt idx="10">
                  <c:v>3.108827759</c:v>
                </c:pt>
                <c:pt idx="11">
                  <c:v>3.0796125480000001</c:v>
                </c:pt>
                <c:pt idx="12">
                  <c:v>3.0384429930000008</c:v>
                </c:pt>
                <c:pt idx="13">
                  <c:v>2.9877406009999996</c:v>
                </c:pt>
                <c:pt idx="14">
                  <c:v>2.9737846680000004</c:v>
                </c:pt>
                <c:pt idx="15">
                  <c:v>2.936199829</c:v>
                </c:pt>
                <c:pt idx="16">
                  <c:v>2.9741525880000004</c:v>
                </c:pt>
                <c:pt idx="17">
                  <c:v>2.9713549799999996</c:v>
                </c:pt>
                <c:pt idx="18">
                  <c:v>2.9698049320000002</c:v>
                </c:pt>
                <c:pt idx="19">
                  <c:v>2.974101074</c:v>
                </c:pt>
                <c:pt idx="20">
                  <c:v>2.9580864259999999</c:v>
                </c:pt>
                <c:pt idx="21">
                  <c:v>2.9632847899999999</c:v>
                </c:pt>
                <c:pt idx="22">
                  <c:v>2.9804685060000002</c:v>
                </c:pt>
                <c:pt idx="23">
                  <c:v>3.0026713859999998</c:v>
                </c:pt>
                <c:pt idx="24">
                  <c:v>3.024369385</c:v>
                </c:pt>
                <c:pt idx="25">
                  <c:v>3.0252545169999996</c:v>
                </c:pt>
                <c:pt idx="26">
                  <c:v>3.0418206790000002</c:v>
                </c:pt>
                <c:pt idx="27">
                  <c:v>3.0516657710000006</c:v>
                </c:pt>
                <c:pt idx="28">
                  <c:v>3.0679825439999995</c:v>
                </c:pt>
                <c:pt idx="29">
                  <c:v>3.0788349610000001</c:v>
                </c:pt>
                <c:pt idx="30">
                  <c:v>3.0843050539999997</c:v>
                </c:pt>
                <c:pt idx="31">
                  <c:v>3.0861719969999997</c:v>
                </c:pt>
                <c:pt idx="32">
                  <c:v>3.0956663820000005</c:v>
                </c:pt>
                <c:pt idx="33">
                  <c:v>3.1015301519999992</c:v>
                </c:pt>
                <c:pt idx="34">
                  <c:v>3.1105447999999996</c:v>
                </c:pt>
                <c:pt idx="35">
                  <c:v>3.1187874760000001</c:v>
                </c:pt>
                <c:pt idx="36">
                  <c:v>3.1398403319999999</c:v>
                </c:pt>
                <c:pt idx="37">
                  <c:v>3.1458442379999996</c:v>
                </c:pt>
                <c:pt idx="38">
                  <c:v>3.1614576419999993</c:v>
                </c:pt>
                <c:pt idx="39">
                  <c:v>3.182658081</c:v>
                </c:pt>
                <c:pt idx="40">
                  <c:v>3.2121763909999999</c:v>
                </c:pt>
              </c:numCache>
            </c:numRef>
          </c:val>
          <c:smooth val="0"/>
          <c:extLst xmlns:c16r2="http://schemas.microsoft.com/office/drawing/2015/06/chart">
            <c:ext xmlns:c16="http://schemas.microsoft.com/office/drawing/2014/chart" uri="{C3380CC4-5D6E-409C-BE32-E72D297353CC}">
              <c16:uniqueId val="{00000000-BE66-4216-AA3F-03911FD27DD2}"/>
            </c:ext>
          </c:extLst>
        </c:ser>
        <c:ser>
          <c:idx val="1"/>
          <c:order val="1"/>
          <c:tx>
            <c:strRef>
              <c:f>Sheet1!$C$1</c:f>
              <c:strCache>
                <c:ptCount val="1"/>
                <c:pt idx="0">
                  <c:v>high oil price</c:v>
                </c:pt>
              </c:strCache>
            </c:strRef>
          </c:tx>
          <c:spPr>
            <a:ln w="2222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3.7427609999999998</c:v>
                </c:pt>
                <c:pt idx="1">
                  <c:v>3.6378670000000004</c:v>
                </c:pt>
                <c:pt idx="2">
                  <c:v>3.4567120000000005</c:v>
                </c:pt>
                <c:pt idx="3">
                  <c:v>3.5607799999999998</c:v>
                </c:pt>
                <c:pt idx="4">
                  <c:v>3.5994710000000003</c:v>
                </c:pt>
                <c:pt idx="5">
                  <c:v>3.4251690000000004</c:v>
                </c:pt>
                <c:pt idx="6">
                  <c:v>3.3006270000000004</c:v>
                </c:pt>
                <c:pt idx="7">
                  <c:v>3.2433700000000001</c:v>
                </c:pt>
                <c:pt idx="8">
                  <c:v>3.3549019999999996</c:v>
                </c:pt>
                <c:pt idx="9">
                  <c:v>3.2341735840000001</c:v>
                </c:pt>
                <c:pt idx="10">
                  <c:v>3.160399414</c:v>
                </c:pt>
                <c:pt idx="11">
                  <c:v>3.1583784180000003</c:v>
                </c:pt>
                <c:pt idx="12">
                  <c:v>3.1274000240000004</c:v>
                </c:pt>
                <c:pt idx="13">
                  <c:v>3.0932012939999995</c:v>
                </c:pt>
                <c:pt idx="14">
                  <c:v>3.0528146969999996</c:v>
                </c:pt>
                <c:pt idx="15">
                  <c:v>2.9959692380000003</c:v>
                </c:pt>
                <c:pt idx="16">
                  <c:v>3.0009594730000004</c:v>
                </c:pt>
                <c:pt idx="17">
                  <c:v>2.9687227779999996</c:v>
                </c:pt>
                <c:pt idx="18">
                  <c:v>2.9438908689999996</c:v>
                </c:pt>
                <c:pt idx="19">
                  <c:v>2.9175495610000004</c:v>
                </c:pt>
                <c:pt idx="20">
                  <c:v>2.9145627439999999</c:v>
                </c:pt>
                <c:pt idx="21">
                  <c:v>2.9218546139999999</c:v>
                </c:pt>
                <c:pt idx="22">
                  <c:v>2.9336777339999998</c:v>
                </c:pt>
                <c:pt idx="23">
                  <c:v>2.95743811</c:v>
                </c:pt>
                <c:pt idx="24">
                  <c:v>2.9777177729999993</c:v>
                </c:pt>
                <c:pt idx="25">
                  <c:v>2.9651132809999998</c:v>
                </c:pt>
                <c:pt idx="26">
                  <c:v>2.9726768799999994</c:v>
                </c:pt>
                <c:pt idx="27">
                  <c:v>2.9403726800000003</c:v>
                </c:pt>
                <c:pt idx="28">
                  <c:v>2.9311579590000001</c:v>
                </c:pt>
                <c:pt idx="29">
                  <c:v>2.9308015130000005</c:v>
                </c:pt>
                <c:pt idx="30">
                  <c:v>2.9284488519999998</c:v>
                </c:pt>
                <c:pt idx="31">
                  <c:v>2.9268519290000006</c:v>
                </c:pt>
                <c:pt idx="32">
                  <c:v>2.9242375489999994</c:v>
                </c:pt>
                <c:pt idx="33">
                  <c:v>2.9369971930000003</c:v>
                </c:pt>
                <c:pt idx="34">
                  <c:v>2.9462253419999995</c:v>
                </c:pt>
                <c:pt idx="35">
                  <c:v>2.9504438479999999</c:v>
                </c:pt>
                <c:pt idx="36">
                  <c:v>2.9724298090000003</c:v>
                </c:pt>
                <c:pt idx="37">
                  <c:v>2.9761038809999998</c:v>
                </c:pt>
                <c:pt idx="38">
                  <c:v>2.9865051269999996</c:v>
                </c:pt>
                <c:pt idx="39">
                  <c:v>3.0012587889999995</c:v>
                </c:pt>
                <c:pt idx="40">
                  <c:v>3.019563233</c:v>
                </c:pt>
              </c:numCache>
            </c:numRef>
          </c:val>
          <c:smooth val="0"/>
          <c:extLst xmlns:c16r2="http://schemas.microsoft.com/office/drawing/2015/06/chart">
            <c:ext xmlns:c16="http://schemas.microsoft.com/office/drawing/2014/chart" uri="{C3380CC4-5D6E-409C-BE32-E72D297353CC}">
              <c16:uniqueId val="{00000001-BE66-4216-AA3F-03911FD27DD2}"/>
            </c:ext>
          </c:extLst>
        </c:ser>
        <c:ser>
          <c:idx val="2"/>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3.7427609999999998</c:v>
                </c:pt>
                <c:pt idx="1">
                  <c:v>3.6378670000000004</c:v>
                </c:pt>
                <c:pt idx="2">
                  <c:v>3.4567120000000005</c:v>
                </c:pt>
                <c:pt idx="3">
                  <c:v>3.5607799999999998</c:v>
                </c:pt>
                <c:pt idx="4">
                  <c:v>3.5994710000000003</c:v>
                </c:pt>
                <c:pt idx="5">
                  <c:v>3.4251690000000004</c:v>
                </c:pt>
                <c:pt idx="6">
                  <c:v>3.3006270000000004</c:v>
                </c:pt>
                <c:pt idx="7">
                  <c:v>3.2433700000000001</c:v>
                </c:pt>
                <c:pt idx="8">
                  <c:v>3.3549019999999996</c:v>
                </c:pt>
                <c:pt idx="9">
                  <c:v>3.2333395990000002</c:v>
                </c:pt>
                <c:pt idx="10">
                  <c:v>3.125396973</c:v>
                </c:pt>
                <c:pt idx="11">
                  <c:v>3.109793335</c:v>
                </c:pt>
                <c:pt idx="12">
                  <c:v>3.0758607179999999</c:v>
                </c:pt>
                <c:pt idx="13">
                  <c:v>3.0187401120000006</c:v>
                </c:pt>
                <c:pt idx="14">
                  <c:v>3.0018327640000004</c:v>
                </c:pt>
                <c:pt idx="15">
                  <c:v>2.9626516110000001</c:v>
                </c:pt>
                <c:pt idx="16">
                  <c:v>3.0059549560000001</c:v>
                </c:pt>
                <c:pt idx="17">
                  <c:v>2.9921625979999997</c:v>
                </c:pt>
                <c:pt idx="18">
                  <c:v>2.9950299070000002</c:v>
                </c:pt>
                <c:pt idx="19">
                  <c:v>2.9939864500000004</c:v>
                </c:pt>
                <c:pt idx="20">
                  <c:v>2.981559082</c:v>
                </c:pt>
                <c:pt idx="21">
                  <c:v>2.9866752929999993</c:v>
                </c:pt>
                <c:pt idx="22">
                  <c:v>2.9991246340000002</c:v>
                </c:pt>
                <c:pt idx="23">
                  <c:v>3.0155168459999997</c:v>
                </c:pt>
                <c:pt idx="24">
                  <c:v>3.0359375000000002</c:v>
                </c:pt>
                <c:pt idx="25">
                  <c:v>3.0350556640000006</c:v>
                </c:pt>
                <c:pt idx="26">
                  <c:v>3.0364324950000001</c:v>
                </c:pt>
                <c:pt idx="27">
                  <c:v>3.048359375</c:v>
                </c:pt>
                <c:pt idx="28">
                  <c:v>3.0512550050000002</c:v>
                </c:pt>
                <c:pt idx="29">
                  <c:v>3.0565599360000002</c:v>
                </c:pt>
                <c:pt idx="30">
                  <c:v>3.0678332510000001</c:v>
                </c:pt>
                <c:pt idx="31">
                  <c:v>3.0752203369999997</c:v>
                </c:pt>
                <c:pt idx="32">
                  <c:v>3.0825356439999996</c:v>
                </c:pt>
                <c:pt idx="33">
                  <c:v>3.0901499020000003</c:v>
                </c:pt>
                <c:pt idx="34">
                  <c:v>3.0974401860000005</c:v>
                </c:pt>
                <c:pt idx="35">
                  <c:v>3.1039293210000007</c:v>
                </c:pt>
                <c:pt idx="36">
                  <c:v>3.120432251</c:v>
                </c:pt>
                <c:pt idx="37">
                  <c:v>3.1380836179999996</c:v>
                </c:pt>
                <c:pt idx="38">
                  <c:v>3.1580601810000002</c:v>
                </c:pt>
                <c:pt idx="39">
                  <c:v>3.1749437249999994</c:v>
                </c:pt>
                <c:pt idx="40">
                  <c:v>3.1927135010000001</c:v>
                </c:pt>
              </c:numCache>
            </c:numRef>
          </c:val>
          <c:smooth val="0"/>
          <c:extLst xmlns:c16r2="http://schemas.microsoft.com/office/drawing/2015/06/chart">
            <c:ext xmlns:c16="http://schemas.microsoft.com/office/drawing/2014/chart" uri="{C3380CC4-5D6E-409C-BE32-E72D297353CC}">
              <c16:uniqueId val="{00000002-BE66-4216-AA3F-03911FD27DD2}"/>
            </c:ext>
          </c:extLst>
        </c:ser>
        <c:dLbls>
          <c:showLegendKey val="0"/>
          <c:showVal val="0"/>
          <c:showCatName val="0"/>
          <c:showSerName val="0"/>
          <c:showPercent val="0"/>
          <c:showBubbleSize val="0"/>
        </c:dLbls>
        <c:smooth val="0"/>
        <c:axId val="318811664"/>
        <c:axId val="318783920"/>
      </c:lineChart>
      <c:catAx>
        <c:axId val="3188116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3920"/>
        <c:crosses val="autoZero"/>
        <c:auto val="1"/>
        <c:lblAlgn val="ctr"/>
        <c:lblOffset val="100"/>
        <c:tickLblSkip val="10"/>
        <c:tickMarkSkip val="10"/>
        <c:noMultiLvlLbl val="0"/>
      </c:catAx>
      <c:valAx>
        <c:axId val="31878392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11664"/>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1"/>
          <c:order val="0"/>
          <c:tx>
            <c:strRef>
              <c:f>Sheet1!$B$1</c:f>
              <c:strCache>
                <c:ptCount val="1"/>
                <c:pt idx="0">
                  <c:v>high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5.1238007809999999</c:v>
                </c:pt>
                <c:pt idx="10">
                  <c:v>5.0064477539999999</c:v>
                </c:pt>
                <c:pt idx="11">
                  <c:v>4.9910258789999995</c:v>
                </c:pt>
                <c:pt idx="12">
                  <c:v>4.9802294920000003</c:v>
                </c:pt>
                <c:pt idx="13">
                  <c:v>4.9202495120000007</c:v>
                </c:pt>
                <c:pt idx="14">
                  <c:v>4.8922871089999997</c:v>
                </c:pt>
                <c:pt idx="15">
                  <c:v>4.8452822269999993</c:v>
                </c:pt>
                <c:pt idx="16">
                  <c:v>4.877684082</c:v>
                </c:pt>
                <c:pt idx="17">
                  <c:v>4.8547075199999998</c:v>
                </c:pt>
                <c:pt idx="18">
                  <c:v>4.8463051759999995</c:v>
                </c:pt>
                <c:pt idx="19">
                  <c:v>4.8399365230000004</c:v>
                </c:pt>
                <c:pt idx="20">
                  <c:v>4.8427514650000001</c:v>
                </c:pt>
                <c:pt idx="21">
                  <c:v>4.8589477539999999</c:v>
                </c:pt>
                <c:pt idx="22">
                  <c:v>4.8820278319999995</c:v>
                </c:pt>
                <c:pt idx="23">
                  <c:v>4.8956596680000004</c:v>
                </c:pt>
                <c:pt idx="24">
                  <c:v>4.9229858399999999</c:v>
                </c:pt>
                <c:pt idx="25">
                  <c:v>4.9311083980000001</c:v>
                </c:pt>
                <c:pt idx="26">
                  <c:v>4.9554633790000002</c:v>
                </c:pt>
                <c:pt idx="27">
                  <c:v>4.9952324219999999</c:v>
                </c:pt>
                <c:pt idx="28">
                  <c:v>5.0202446289999996</c:v>
                </c:pt>
                <c:pt idx="29">
                  <c:v>5.0361093749999997</c:v>
                </c:pt>
                <c:pt idx="30">
                  <c:v>5.0658466799999999</c:v>
                </c:pt>
                <c:pt idx="31">
                  <c:v>5.0999750979999998</c:v>
                </c:pt>
                <c:pt idx="32">
                  <c:v>5.1322744140000003</c:v>
                </c:pt>
                <c:pt idx="33">
                  <c:v>5.1811909180000004</c:v>
                </c:pt>
                <c:pt idx="34">
                  <c:v>5.2353041989999998</c:v>
                </c:pt>
                <c:pt idx="35">
                  <c:v>5.2858505859999996</c:v>
                </c:pt>
                <c:pt idx="36">
                  <c:v>5.3439892579999997</c:v>
                </c:pt>
                <c:pt idx="37">
                  <c:v>5.384781738</c:v>
                </c:pt>
                <c:pt idx="38">
                  <c:v>5.4343320310000003</c:v>
                </c:pt>
                <c:pt idx="39">
                  <c:v>5.4863212890000002</c:v>
                </c:pt>
                <c:pt idx="40">
                  <c:v>5.5422324219999997</c:v>
                </c:pt>
              </c:numCache>
            </c:numRef>
          </c:val>
          <c:smooth val="0"/>
          <c:extLst xmlns:c16r2="http://schemas.microsoft.com/office/drawing/2015/06/chart">
            <c:ext xmlns:c16="http://schemas.microsoft.com/office/drawing/2014/chart" uri="{C3380CC4-5D6E-409C-BE32-E72D297353CC}">
              <c16:uniqueId val="{00000000-D869-48B1-B68D-61DBEFAB27F9}"/>
            </c:ext>
          </c:extLst>
        </c:ser>
        <c:ser>
          <c:idx val="2"/>
          <c:order val="1"/>
          <c:tx>
            <c:strRef>
              <c:f>Sheet1!$C$1</c:f>
              <c:strCache>
                <c:ptCount val="1"/>
                <c:pt idx="0">
                  <c:v>high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5.1235639650000007</c:v>
                </c:pt>
                <c:pt idx="10">
                  <c:v>5.0221835940000004</c:v>
                </c:pt>
                <c:pt idx="11">
                  <c:v>5.0152709959999999</c:v>
                </c:pt>
                <c:pt idx="12">
                  <c:v>4.9810678710000005</c:v>
                </c:pt>
                <c:pt idx="13">
                  <c:v>4.9404145509999999</c:v>
                </c:pt>
                <c:pt idx="14">
                  <c:v>4.8771933589999996</c:v>
                </c:pt>
                <c:pt idx="15">
                  <c:v>4.791145996</c:v>
                </c:pt>
                <c:pt idx="16">
                  <c:v>4.7662944340000006</c:v>
                </c:pt>
                <c:pt idx="17">
                  <c:v>4.7014028319999994</c:v>
                </c:pt>
                <c:pt idx="18">
                  <c:v>4.6471738279999997</c:v>
                </c:pt>
                <c:pt idx="19">
                  <c:v>4.593921387</c:v>
                </c:pt>
                <c:pt idx="20">
                  <c:v>4.5753710940000003</c:v>
                </c:pt>
                <c:pt idx="21">
                  <c:v>4.5664799800000004</c:v>
                </c:pt>
                <c:pt idx="22">
                  <c:v>4.5594633789999994</c:v>
                </c:pt>
                <c:pt idx="23">
                  <c:v>4.5709013670000003</c:v>
                </c:pt>
                <c:pt idx="24">
                  <c:v>4.5721254879999993</c:v>
                </c:pt>
                <c:pt idx="25">
                  <c:v>4.5347363280000001</c:v>
                </c:pt>
                <c:pt idx="26">
                  <c:v>4.5232548829999999</c:v>
                </c:pt>
                <c:pt idx="27">
                  <c:v>4.4682280270000003</c:v>
                </c:pt>
                <c:pt idx="28">
                  <c:v>4.4432456050000004</c:v>
                </c:pt>
                <c:pt idx="29">
                  <c:v>4.4298271480000002</c:v>
                </c:pt>
                <c:pt idx="30">
                  <c:v>4.4177519529999998</c:v>
                </c:pt>
                <c:pt idx="31">
                  <c:v>4.4027709960000001</c:v>
                </c:pt>
                <c:pt idx="32">
                  <c:v>4.39194043</c:v>
                </c:pt>
                <c:pt idx="33">
                  <c:v>4.4001137699999999</c:v>
                </c:pt>
                <c:pt idx="34">
                  <c:v>4.4081386719999998</c:v>
                </c:pt>
                <c:pt idx="35">
                  <c:v>4.4131928710000006</c:v>
                </c:pt>
                <c:pt idx="36">
                  <c:v>4.439713867</c:v>
                </c:pt>
                <c:pt idx="37">
                  <c:v>4.4483237300000003</c:v>
                </c:pt>
                <c:pt idx="38">
                  <c:v>4.4634248049999998</c:v>
                </c:pt>
                <c:pt idx="39">
                  <c:v>4.4865810549999994</c:v>
                </c:pt>
                <c:pt idx="40">
                  <c:v>4.514386719</c:v>
                </c:pt>
              </c:numCache>
            </c:numRef>
          </c:val>
          <c:smooth val="0"/>
          <c:extLst xmlns:c16r2="http://schemas.microsoft.com/office/drawing/2015/06/chart">
            <c:ext xmlns:c16="http://schemas.microsoft.com/office/drawing/2014/chart" uri="{C3380CC4-5D6E-409C-BE32-E72D297353CC}">
              <c16:uniqueId val="{00000001-D869-48B1-B68D-61DBEFAB27F9}"/>
            </c:ext>
          </c:extLst>
        </c:ser>
        <c:ser>
          <c:idx val="4"/>
          <c:order val="2"/>
          <c:tx>
            <c:strRef>
              <c:f>Sheet1!$D$1</c:f>
              <c:strCache>
                <c:ptCount val="1"/>
                <c:pt idx="0">
                  <c:v>high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5.1236088870000005</c:v>
                </c:pt>
                <c:pt idx="10">
                  <c:v>5.0036923829999997</c:v>
                </c:pt>
                <c:pt idx="11">
                  <c:v>4.970891602</c:v>
                </c:pt>
                <c:pt idx="12">
                  <c:v>4.9463916019999994</c:v>
                </c:pt>
                <c:pt idx="13">
                  <c:v>4.8726821290000002</c:v>
                </c:pt>
                <c:pt idx="14">
                  <c:v>4.8330761720000002</c:v>
                </c:pt>
                <c:pt idx="15">
                  <c:v>4.7887363279999997</c:v>
                </c:pt>
                <c:pt idx="16">
                  <c:v>4.8056083980000004</c:v>
                </c:pt>
                <c:pt idx="17">
                  <c:v>4.7847504879999994</c:v>
                </c:pt>
                <c:pt idx="18">
                  <c:v>4.7822539060000002</c:v>
                </c:pt>
                <c:pt idx="19">
                  <c:v>4.7853867189999999</c:v>
                </c:pt>
                <c:pt idx="20">
                  <c:v>4.7631347660000003</c:v>
                </c:pt>
                <c:pt idx="21">
                  <c:v>4.7601450199999995</c:v>
                </c:pt>
                <c:pt idx="22">
                  <c:v>4.7682119140000001</c:v>
                </c:pt>
                <c:pt idx="23">
                  <c:v>4.7669794920000008</c:v>
                </c:pt>
                <c:pt idx="24">
                  <c:v>4.7830131840000005</c:v>
                </c:pt>
                <c:pt idx="25">
                  <c:v>4.7775678710000005</c:v>
                </c:pt>
                <c:pt idx="26">
                  <c:v>4.7854604490000003</c:v>
                </c:pt>
                <c:pt idx="27">
                  <c:v>4.8050366210000002</c:v>
                </c:pt>
                <c:pt idx="28">
                  <c:v>4.8127485349999999</c:v>
                </c:pt>
                <c:pt idx="29">
                  <c:v>4.826415527</c:v>
                </c:pt>
                <c:pt idx="30">
                  <c:v>4.8427685549999993</c:v>
                </c:pt>
                <c:pt idx="31">
                  <c:v>4.8645825199999999</c:v>
                </c:pt>
                <c:pt idx="32">
                  <c:v>4.8881298829999995</c:v>
                </c:pt>
                <c:pt idx="33">
                  <c:v>4.916672363</c:v>
                </c:pt>
                <c:pt idx="34">
                  <c:v>4.9499531250000004</c:v>
                </c:pt>
                <c:pt idx="35">
                  <c:v>4.9839663090000004</c:v>
                </c:pt>
                <c:pt idx="36">
                  <c:v>5.0164487300000005</c:v>
                </c:pt>
                <c:pt idx="37">
                  <c:v>5.0525615230000005</c:v>
                </c:pt>
                <c:pt idx="38">
                  <c:v>5.0905117190000002</c:v>
                </c:pt>
                <c:pt idx="39">
                  <c:v>5.119984863</c:v>
                </c:pt>
                <c:pt idx="40">
                  <c:v>5.1541708980000003</c:v>
                </c:pt>
              </c:numCache>
            </c:numRef>
          </c:val>
          <c:smooth val="0"/>
          <c:extLst xmlns:c16r2="http://schemas.microsoft.com/office/drawing/2015/06/chart">
            <c:ext xmlns:c16="http://schemas.microsoft.com/office/drawing/2014/chart" uri="{C3380CC4-5D6E-409C-BE32-E72D297353CC}">
              <c16:uniqueId val="{00000002-D869-48B1-B68D-61DBEFAB27F9}"/>
            </c:ext>
          </c:extLst>
        </c:ser>
        <c:ser>
          <c:idx val="5"/>
          <c:order val="3"/>
          <c:tx>
            <c:strRef>
              <c:f>Sheet1!$E$1</c:f>
              <c:strCache>
                <c:ptCount val="1"/>
                <c:pt idx="0">
                  <c:v>low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5.1236337890000003</c:v>
                </c:pt>
                <c:pt idx="10">
                  <c:v>5.0037255859999998</c:v>
                </c:pt>
                <c:pt idx="11">
                  <c:v>4.9715156250000003</c:v>
                </c:pt>
                <c:pt idx="12">
                  <c:v>4.9232099609999995</c:v>
                </c:pt>
                <c:pt idx="13">
                  <c:v>4.8420400390000005</c:v>
                </c:pt>
                <c:pt idx="14">
                  <c:v>4.7858935549999995</c:v>
                </c:pt>
                <c:pt idx="15">
                  <c:v>4.6992128910000002</c:v>
                </c:pt>
                <c:pt idx="16">
                  <c:v>4.721266602</c:v>
                </c:pt>
                <c:pt idx="17">
                  <c:v>4.6849077150000005</c:v>
                </c:pt>
                <c:pt idx="18">
                  <c:v>4.6689013670000001</c:v>
                </c:pt>
                <c:pt idx="19">
                  <c:v>4.6535219730000001</c:v>
                </c:pt>
                <c:pt idx="20">
                  <c:v>4.6257255859999997</c:v>
                </c:pt>
                <c:pt idx="21">
                  <c:v>4.6181591799999993</c:v>
                </c:pt>
                <c:pt idx="22">
                  <c:v>4.6153251950000005</c:v>
                </c:pt>
                <c:pt idx="23">
                  <c:v>4.6129648440000004</c:v>
                </c:pt>
                <c:pt idx="24">
                  <c:v>4.6159340819999999</c:v>
                </c:pt>
                <c:pt idx="25">
                  <c:v>4.593771973</c:v>
                </c:pt>
                <c:pt idx="26">
                  <c:v>4.5791586909999999</c:v>
                </c:pt>
                <c:pt idx="27">
                  <c:v>4.5726005859999992</c:v>
                </c:pt>
                <c:pt idx="28">
                  <c:v>4.5596538090000003</c:v>
                </c:pt>
                <c:pt idx="29">
                  <c:v>4.5572255859999995</c:v>
                </c:pt>
                <c:pt idx="30">
                  <c:v>4.5745595699999999</c:v>
                </c:pt>
                <c:pt idx="31">
                  <c:v>4.5804853519999993</c:v>
                </c:pt>
                <c:pt idx="32">
                  <c:v>4.5895405270000005</c:v>
                </c:pt>
                <c:pt idx="33">
                  <c:v>4.6002236329999997</c:v>
                </c:pt>
                <c:pt idx="34">
                  <c:v>4.6094941409999999</c:v>
                </c:pt>
                <c:pt idx="35">
                  <c:v>4.6291474609999996</c:v>
                </c:pt>
                <c:pt idx="36">
                  <c:v>4.6418334960000003</c:v>
                </c:pt>
                <c:pt idx="37">
                  <c:v>4.6555781249999999</c:v>
                </c:pt>
                <c:pt idx="38">
                  <c:v>4.6697226560000002</c:v>
                </c:pt>
                <c:pt idx="39">
                  <c:v>4.6837797849999996</c:v>
                </c:pt>
                <c:pt idx="40">
                  <c:v>4.6913344729999995</c:v>
                </c:pt>
              </c:numCache>
            </c:numRef>
          </c:val>
          <c:smooth val="0"/>
          <c:extLst xmlns:c16r2="http://schemas.microsoft.com/office/drawing/2015/06/chart">
            <c:ext xmlns:c16="http://schemas.microsoft.com/office/drawing/2014/chart" uri="{C3380CC4-5D6E-409C-BE32-E72D297353CC}">
              <c16:uniqueId val="{00000003-D869-48B1-B68D-61DBEFAB27F9}"/>
            </c:ext>
          </c:extLst>
        </c:ser>
        <c:ser>
          <c:idx val="6"/>
          <c:order val="4"/>
          <c:tx>
            <c:strRef>
              <c:f>Sheet1!$F$1</c:f>
              <c:strCache>
                <c:ptCount val="1"/>
                <c:pt idx="0">
                  <c:v>low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5.1237812500000004</c:v>
                </c:pt>
                <c:pt idx="10">
                  <c:v>4.9979316410000001</c:v>
                </c:pt>
                <c:pt idx="11">
                  <c:v>4.9201762699999998</c:v>
                </c:pt>
                <c:pt idx="12">
                  <c:v>4.8517485349999996</c:v>
                </c:pt>
                <c:pt idx="13">
                  <c:v>4.7390986329999993</c:v>
                </c:pt>
                <c:pt idx="14">
                  <c:v>4.6650854490000002</c:v>
                </c:pt>
                <c:pt idx="15">
                  <c:v>4.5687675780000001</c:v>
                </c:pt>
                <c:pt idx="16">
                  <c:v>4.5815424800000004</c:v>
                </c:pt>
                <c:pt idx="17">
                  <c:v>4.5321206050000002</c:v>
                </c:pt>
                <c:pt idx="18">
                  <c:v>4.518312012</c:v>
                </c:pt>
                <c:pt idx="19">
                  <c:v>4.4974492189999999</c:v>
                </c:pt>
                <c:pt idx="20">
                  <c:v>4.4640024409999999</c:v>
                </c:pt>
                <c:pt idx="21">
                  <c:v>4.4511821290000002</c:v>
                </c:pt>
                <c:pt idx="22">
                  <c:v>4.4335810549999994</c:v>
                </c:pt>
                <c:pt idx="23">
                  <c:v>4.4256806640000006</c:v>
                </c:pt>
                <c:pt idx="24">
                  <c:v>4.4353027339999995</c:v>
                </c:pt>
                <c:pt idx="25">
                  <c:v>4.4082470700000007</c:v>
                </c:pt>
                <c:pt idx="26">
                  <c:v>4.3856586909999997</c:v>
                </c:pt>
                <c:pt idx="27">
                  <c:v>4.3848203119999996</c:v>
                </c:pt>
                <c:pt idx="28">
                  <c:v>4.3739355470000003</c:v>
                </c:pt>
                <c:pt idx="29">
                  <c:v>4.3512016600000001</c:v>
                </c:pt>
                <c:pt idx="30">
                  <c:v>4.3448876950000006</c:v>
                </c:pt>
                <c:pt idx="31">
                  <c:v>4.3354663090000001</c:v>
                </c:pt>
                <c:pt idx="32">
                  <c:v>4.3284824220000004</c:v>
                </c:pt>
                <c:pt idx="33">
                  <c:v>4.3253842770000004</c:v>
                </c:pt>
                <c:pt idx="34">
                  <c:v>4.3187509769999997</c:v>
                </c:pt>
                <c:pt idx="35">
                  <c:v>4.3193525390000005</c:v>
                </c:pt>
                <c:pt idx="36">
                  <c:v>4.3347138670000005</c:v>
                </c:pt>
                <c:pt idx="37">
                  <c:v>4.3364965819999997</c:v>
                </c:pt>
                <c:pt idx="38">
                  <c:v>4.3510727539999996</c:v>
                </c:pt>
                <c:pt idx="39">
                  <c:v>4.3652949220000004</c:v>
                </c:pt>
                <c:pt idx="40">
                  <c:v>4.3761235349999996</c:v>
                </c:pt>
              </c:numCache>
            </c:numRef>
          </c:val>
          <c:smooth val="0"/>
          <c:extLst xmlns:c16r2="http://schemas.microsoft.com/office/drawing/2015/06/chart">
            <c:ext xmlns:c16="http://schemas.microsoft.com/office/drawing/2014/chart" uri="{C3380CC4-5D6E-409C-BE32-E72D297353CC}">
              <c16:uniqueId val="{00000004-D869-48B1-B68D-61DBEFAB27F9}"/>
            </c:ext>
          </c:extLst>
        </c:ser>
        <c:ser>
          <c:idx val="7"/>
          <c:order val="5"/>
          <c:tx>
            <c:strRef>
              <c:f>Sheet1!$G$1</c:f>
              <c:strCache>
                <c:ptCount val="1"/>
                <c:pt idx="0">
                  <c:v>low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5.1243251949999999</c:v>
                </c:pt>
                <c:pt idx="10">
                  <c:v>4.9701801759999995</c:v>
                </c:pt>
                <c:pt idx="11">
                  <c:v>4.9312592770000006</c:v>
                </c:pt>
                <c:pt idx="12">
                  <c:v>4.8761689450000008</c:v>
                </c:pt>
                <c:pt idx="13">
                  <c:v>4.8000185549999994</c:v>
                </c:pt>
                <c:pt idx="14">
                  <c:v>4.7656674800000003</c:v>
                </c:pt>
                <c:pt idx="15">
                  <c:v>4.7096967770000004</c:v>
                </c:pt>
                <c:pt idx="16">
                  <c:v>4.7329501949999999</c:v>
                </c:pt>
                <c:pt idx="17">
                  <c:v>4.7162211909999998</c:v>
                </c:pt>
                <c:pt idx="18">
                  <c:v>4.7023627929999998</c:v>
                </c:pt>
                <c:pt idx="19">
                  <c:v>4.6966982420000001</c:v>
                </c:pt>
                <c:pt idx="20">
                  <c:v>4.6706894529999996</c:v>
                </c:pt>
                <c:pt idx="21">
                  <c:v>4.6694873049999996</c:v>
                </c:pt>
                <c:pt idx="22">
                  <c:v>4.6815131839999999</c:v>
                </c:pt>
                <c:pt idx="23">
                  <c:v>4.701978027</c:v>
                </c:pt>
                <c:pt idx="24">
                  <c:v>4.7225063479999996</c:v>
                </c:pt>
                <c:pt idx="25">
                  <c:v>4.7234287109999995</c:v>
                </c:pt>
                <c:pt idx="26">
                  <c:v>4.7454350590000001</c:v>
                </c:pt>
                <c:pt idx="27">
                  <c:v>4.7559521480000004</c:v>
                </c:pt>
                <c:pt idx="28">
                  <c:v>4.7776274409999999</c:v>
                </c:pt>
                <c:pt idx="29">
                  <c:v>4.7953999019999998</c:v>
                </c:pt>
                <c:pt idx="30">
                  <c:v>4.8062602539999997</c:v>
                </c:pt>
                <c:pt idx="31">
                  <c:v>4.8136547849999998</c:v>
                </c:pt>
                <c:pt idx="32">
                  <c:v>4.8311875000000004</c:v>
                </c:pt>
                <c:pt idx="33">
                  <c:v>4.847282227</c:v>
                </c:pt>
                <c:pt idx="34">
                  <c:v>4.8690688479999995</c:v>
                </c:pt>
                <c:pt idx="35">
                  <c:v>4.893328125</c:v>
                </c:pt>
                <c:pt idx="36">
                  <c:v>4.931079102</c:v>
                </c:pt>
                <c:pt idx="37">
                  <c:v>4.9621455079999999</c:v>
                </c:pt>
                <c:pt idx="38">
                  <c:v>4.9925693359999999</c:v>
                </c:pt>
                <c:pt idx="39">
                  <c:v>5.0338237299999999</c:v>
                </c:pt>
                <c:pt idx="40">
                  <c:v>5.0857143550000004</c:v>
                </c:pt>
              </c:numCache>
            </c:numRef>
          </c:val>
          <c:smooth val="0"/>
          <c:extLst xmlns:c16r2="http://schemas.microsoft.com/office/drawing/2015/06/chart">
            <c:ext xmlns:c16="http://schemas.microsoft.com/office/drawing/2014/chart" uri="{C3380CC4-5D6E-409C-BE32-E72D297353CC}">
              <c16:uniqueId val="{00000005-D869-48B1-B68D-61DBEFAB27F9}"/>
            </c:ext>
          </c:extLst>
        </c:ser>
        <c:ser>
          <c:idx val="0"/>
          <c:order val="6"/>
          <c:tx>
            <c:strRef>
              <c:f>Sheet1!$H$1</c:f>
              <c:strCache>
                <c:ptCount val="1"/>
                <c:pt idx="0">
                  <c:v>high oil and gas supply</c:v>
                </c:pt>
              </c:strCache>
            </c:strRef>
          </c:tx>
          <c:spPr>
            <a:ln w="22225" cap="rnd">
              <a:solidFill>
                <a:srgbClr val="8E561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5.1239223629999993</c:v>
                </c:pt>
                <c:pt idx="10">
                  <c:v>5.0123291019999998</c:v>
                </c:pt>
                <c:pt idx="11">
                  <c:v>4.9737705079999994</c:v>
                </c:pt>
                <c:pt idx="12">
                  <c:v>4.9286777339999999</c:v>
                </c:pt>
                <c:pt idx="13">
                  <c:v>4.8617802729999999</c:v>
                </c:pt>
                <c:pt idx="14">
                  <c:v>4.8073593749999999</c:v>
                </c:pt>
                <c:pt idx="15">
                  <c:v>4.7123779299999997</c:v>
                </c:pt>
                <c:pt idx="16">
                  <c:v>4.7382890619999998</c:v>
                </c:pt>
                <c:pt idx="17">
                  <c:v>4.7383833009999998</c:v>
                </c:pt>
                <c:pt idx="18">
                  <c:v>4.725212891</c:v>
                </c:pt>
                <c:pt idx="19">
                  <c:v>4.7086738280000002</c:v>
                </c:pt>
                <c:pt idx="20">
                  <c:v>4.6835800780000003</c:v>
                </c:pt>
                <c:pt idx="21">
                  <c:v>4.6845170899999999</c:v>
                </c:pt>
                <c:pt idx="22">
                  <c:v>4.6877592770000005</c:v>
                </c:pt>
                <c:pt idx="23">
                  <c:v>4.6991284179999999</c:v>
                </c:pt>
                <c:pt idx="24">
                  <c:v>4.712401367</c:v>
                </c:pt>
                <c:pt idx="25">
                  <c:v>4.699653809</c:v>
                </c:pt>
                <c:pt idx="26">
                  <c:v>4.7262705079999998</c:v>
                </c:pt>
                <c:pt idx="27">
                  <c:v>4.7445664059999997</c:v>
                </c:pt>
                <c:pt idx="28">
                  <c:v>4.7651645509999998</c:v>
                </c:pt>
                <c:pt idx="29">
                  <c:v>4.78534375</c:v>
                </c:pt>
                <c:pt idx="30">
                  <c:v>4.7985449219999996</c:v>
                </c:pt>
                <c:pt idx="31">
                  <c:v>4.8127309569999994</c:v>
                </c:pt>
                <c:pt idx="32">
                  <c:v>4.8345317379999999</c:v>
                </c:pt>
                <c:pt idx="33">
                  <c:v>4.8552216799999997</c:v>
                </c:pt>
                <c:pt idx="34">
                  <c:v>4.8801166990000002</c:v>
                </c:pt>
                <c:pt idx="35">
                  <c:v>4.9073627929999999</c:v>
                </c:pt>
                <c:pt idx="36">
                  <c:v>4.9510527340000001</c:v>
                </c:pt>
                <c:pt idx="37">
                  <c:v>4.9795957030000002</c:v>
                </c:pt>
                <c:pt idx="38">
                  <c:v>5.0157016599999995</c:v>
                </c:pt>
                <c:pt idx="39">
                  <c:v>5.0579233400000003</c:v>
                </c:pt>
                <c:pt idx="40">
                  <c:v>5.0992993159999997</c:v>
                </c:pt>
              </c:numCache>
            </c:numRef>
          </c:val>
          <c:smooth val="0"/>
          <c:extLst xmlns:c16r2="http://schemas.microsoft.com/office/drawing/2015/06/chart">
            <c:ext xmlns:c16="http://schemas.microsoft.com/office/drawing/2014/chart" uri="{C3380CC4-5D6E-409C-BE32-E72D297353CC}">
              <c16:uniqueId val="{00000006-D869-48B1-B68D-61DBEFAB27F9}"/>
            </c:ext>
          </c:extLst>
        </c:ser>
        <c:ser>
          <c:idx val="3"/>
          <c:order val="7"/>
          <c:tx>
            <c:strRef>
              <c:f>Sheet1!$I$1</c:f>
              <c:strCache>
                <c:ptCount val="1"/>
                <c:pt idx="0">
                  <c:v>low oil and gas supply</c:v>
                </c:pt>
              </c:strCache>
            </c:strRef>
          </c:tx>
          <c:spPr>
            <a:ln w="22225" cap="rnd">
              <a:solidFill>
                <a:srgbClr val="EBC7A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5.1237255859999999</c:v>
                </c:pt>
                <c:pt idx="10">
                  <c:v>4.9835000000000003</c:v>
                </c:pt>
                <c:pt idx="11">
                  <c:v>4.9878720700000008</c:v>
                </c:pt>
                <c:pt idx="12">
                  <c:v>4.928729004</c:v>
                </c:pt>
                <c:pt idx="13">
                  <c:v>4.849587402</c:v>
                </c:pt>
                <c:pt idx="14">
                  <c:v>4.7981928710000004</c:v>
                </c:pt>
                <c:pt idx="15">
                  <c:v>4.7358022460000004</c:v>
                </c:pt>
                <c:pt idx="16">
                  <c:v>4.7017788090000003</c:v>
                </c:pt>
                <c:pt idx="17">
                  <c:v>4.649416016</c:v>
                </c:pt>
                <c:pt idx="18">
                  <c:v>4.6058686519999998</c:v>
                </c:pt>
                <c:pt idx="19">
                  <c:v>4.5752739259999995</c:v>
                </c:pt>
                <c:pt idx="20">
                  <c:v>4.5512011719999999</c:v>
                </c:pt>
                <c:pt idx="21">
                  <c:v>4.5191054690000003</c:v>
                </c:pt>
                <c:pt idx="22">
                  <c:v>4.5017514649999999</c:v>
                </c:pt>
                <c:pt idx="23">
                  <c:v>4.4935258789999999</c:v>
                </c:pt>
                <c:pt idx="24">
                  <c:v>4.4967104490000001</c:v>
                </c:pt>
                <c:pt idx="25">
                  <c:v>4.4875585940000002</c:v>
                </c:pt>
                <c:pt idx="26">
                  <c:v>4.493407715</c:v>
                </c:pt>
                <c:pt idx="27">
                  <c:v>4.5002348629999993</c:v>
                </c:pt>
                <c:pt idx="28">
                  <c:v>4.5088486329999995</c:v>
                </c:pt>
                <c:pt idx="29">
                  <c:v>4.5145468749999997</c:v>
                </c:pt>
                <c:pt idx="30">
                  <c:v>4.515603027</c:v>
                </c:pt>
                <c:pt idx="31">
                  <c:v>4.5146147460000003</c:v>
                </c:pt>
                <c:pt idx="32">
                  <c:v>4.5167485349999996</c:v>
                </c:pt>
                <c:pt idx="33">
                  <c:v>4.5197304689999998</c:v>
                </c:pt>
                <c:pt idx="34">
                  <c:v>4.535437988</c:v>
                </c:pt>
                <c:pt idx="35">
                  <c:v>4.549129883</c:v>
                </c:pt>
                <c:pt idx="36">
                  <c:v>4.5693124999999997</c:v>
                </c:pt>
                <c:pt idx="37">
                  <c:v>4.5753369140000002</c:v>
                </c:pt>
                <c:pt idx="38">
                  <c:v>4.5873188479999998</c:v>
                </c:pt>
                <c:pt idx="39">
                  <c:v>4.6047089840000002</c:v>
                </c:pt>
                <c:pt idx="40">
                  <c:v>4.6199941410000003</c:v>
                </c:pt>
              </c:numCache>
            </c:numRef>
          </c:val>
          <c:smooth val="0"/>
          <c:extLst xmlns:c16r2="http://schemas.microsoft.com/office/drawing/2015/06/chart">
            <c:ext xmlns:c16="http://schemas.microsoft.com/office/drawing/2014/chart" uri="{C3380CC4-5D6E-409C-BE32-E72D297353CC}">
              <c16:uniqueId val="{00000007-D869-48B1-B68D-61DBEFAB27F9}"/>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5.1230126950000008</c:v>
                </c:pt>
                <c:pt idx="10">
                  <c:v>4.9929062499999999</c:v>
                </c:pt>
                <c:pt idx="11">
                  <c:v>4.9572114259999998</c:v>
                </c:pt>
                <c:pt idx="12">
                  <c:v>4.9085102539999994</c:v>
                </c:pt>
                <c:pt idx="13">
                  <c:v>4.8367333980000007</c:v>
                </c:pt>
                <c:pt idx="14">
                  <c:v>4.7963847660000001</c:v>
                </c:pt>
                <c:pt idx="15">
                  <c:v>4.732554199</c:v>
                </c:pt>
                <c:pt idx="16">
                  <c:v>4.755107422</c:v>
                </c:pt>
                <c:pt idx="17">
                  <c:v>4.7241562500000001</c:v>
                </c:pt>
                <c:pt idx="18">
                  <c:v>4.7075551759999996</c:v>
                </c:pt>
                <c:pt idx="19">
                  <c:v>4.6939096679999999</c:v>
                </c:pt>
                <c:pt idx="20">
                  <c:v>4.6739082029999999</c:v>
                </c:pt>
                <c:pt idx="21">
                  <c:v>4.6705336909999993</c:v>
                </c:pt>
                <c:pt idx="22">
                  <c:v>4.6747963870000007</c:v>
                </c:pt>
                <c:pt idx="23">
                  <c:v>4.6835224609999999</c:v>
                </c:pt>
                <c:pt idx="24">
                  <c:v>4.6982753910000001</c:v>
                </c:pt>
                <c:pt idx="25">
                  <c:v>4.6914565430000001</c:v>
                </c:pt>
                <c:pt idx="26">
                  <c:v>4.6851386719999999</c:v>
                </c:pt>
                <c:pt idx="27">
                  <c:v>4.6947324220000004</c:v>
                </c:pt>
                <c:pt idx="28">
                  <c:v>4.6952475590000002</c:v>
                </c:pt>
                <c:pt idx="29">
                  <c:v>4.7005424800000002</c:v>
                </c:pt>
                <c:pt idx="30">
                  <c:v>4.71501123</c:v>
                </c:pt>
                <c:pt idx="31">
                  <c:v>4.7279946289999994</c:v>
                </c:pt>
                <c:pt idx="32">
                  <c:v>4.7386254879999994</c:v>
                </c:pt>
                <c:pt idx="33">
                  <c:v>4.7530346680000006</c:v>
                </c:pt>
                <c:pt idx="34">
                  <c:v>4.7665307620000004</c:v>
                </c:pt>
                <c:pt idx="35">
                  <c:v>4.7818271480000005</c:v>
                </c:pt>
                <c:pt idx="36">
                  <c:v>4.8068945310000002</c:v>
                </c:pt>
                <c:pt idx="37">
                  <c:v>4.8340058589999995</c:v>
                </c:pt>
                <c:pt idx="38">
                  <c:v>4.8645053709999999</c:v>
                </c:pt>
                <c:pt idx="39">
                  <c:v>4.892406738</c:v>
                </c:pt>
                <c:pt idx="40">
                  <c:v>4.9219272460000001</c:v>
                </c:pt>
              </c:numCache>
            </c:numRef>
          </c:val>
          <c:smooth val="0"/>
          <c:extLst xmlns:c16r2="http://schemas.microsoft.com/office/drawing/2015/06/chart">
            <c:ext xmlns:c16="http://schemas.microsoft.com/office/drawing/2014/chart" uri="{C3380CC4-5D6E-409C-BE32-E72D297353CC}">
              <c16:uniqueId val="{00000008-D869-48B1-B68D-61DBEFAB27F9}"/>
            </c:ext>
          </c:extLst>
        </c:ser>
        <c:dLbls>
          <c:showLegendKey val="0"/>
          <c:showVal val="0"/>
          <c:showCatName val="0"/>
          <c:showSerName val="0"/>
          <c:showPercent val="0"/>
          <c:showBubbleSize val="0"/>
        </c:dLbls>
        <c:smooth val="0"/>
        <c:axId val="318780112"/>
        <c:axId val="318806224"/>
      </c:lineChart>
      <c:catAx>
        <c:axId val="3187801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6224"/>
        <c:crosses val="autoZero"/>
        <c:auto val="1"/>
        <c:lblAlgn val="ctr"/>
        <c:lblOffset val="100"/>
        <c:tickLblSkip val="10"/>
        <c:tickMarkSkip val="10"/>
        <c:noMultiLvlLbl val="0"/>
      </c:catAx>
      <c:valAx>
        <c:axId val="318806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0112"/>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high oil and gas supply</c:v>
                </c:pt>
              </c:strCache>
            </c:strRef>
          </c:tx>
          <c:spPr>
            <a:ln w="22225" cap="rnd">
              <a:solidFill>
                <a:srgbClr val="8E561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2.4146312939999999</c:v>
                </c:pt>
                <c:pt idx="8">
                  <c:v>2.5273404179999996</c:v>
                </c:pt>
                <c:pt idx="9">
                  <c:v>2.2968134989999998</c:v>
                </c:pt>
                <c:pt idx="10">
                  <c:v>2.2029779399999998</c:v>
                </c:pt>
                <c:pt idx="11">
                  <c:v>2.2413275509999999</c:v>
                </c:pt>
                <c:pt idx="12">
                  <c:v>2.2032156570000003</c:v>
                </c:pt>
                <c:pt idx="13">
                  <c:v>2.1712983590000006</c:v>
                </c:pt>
                <c:pt idx="14">
                  <c:v>2.16122316</c:v>
                </c:pt>
                <c:pt idx="15">
                  <c:v>2.149035241</c:v>
                </c:pt>
                <c:pt idx="16">
                  <c:v>2.267321871</c:v>
                </c:pt>
                <c:pt idx="17">
                  <c:v>2.3075010649999999</c:v>
                </c:pt>
                <c:pt idx="18">
                  <c:v>2.3149124909999999</c:v>
                </c:pt>
                <c:pt idx="19">
                  <c:v>2.3256874509999999</c:v>
                </c:pt>
                <c:pt idx="20">
                  <c:v>2.3220731720000001</c:v>
                </c:pt>
                <c:pt idx="21">
                  <c:v>2.34723002</c:v>
                </c:pt>
                <c:pt idx="22">
                  <c:v>2.3721953249999999</c:v>
                </c:pt>
                <c:pt idx="23">
                  <c:v>2.4084391090000001</c:v>
                </c:pt>
                <c:pt idx="24">
                  <c:v>2.4481619120000002</c:v>
                </c:pt>
                <c:pt idx="25">
                  <c:v>2.4428757409999999</c:v>
                </c:pt>
                <c:pt idx="26">
                  <c:v>2.5108009900000003</c:v>
                </c:pt>
                <c:pt idx="27">
                  <c:v>2.5415534760000003</c:v>
                </c:pt>
                <c:pt idx="28">
                  <c:v>2.6036864999999998</c:v>
                </c:pt>
                <c:pt idx="29">
                  <c:v>2.6493109839999995</c:v>
                </c:pt>
                <c:pt idx="30">
                  <c:v>2.6712919200000003</c:v>
                </c:pt>
                <c:pt idx="31">
                  <c:v>2.696319865</c:v>
                </c:pt>
                <c:pt idx="32">
                  <c:v>2.7262170890000004</c:v>
                </c:pt>
                <c:pt idx="33">
                  <c:v>2.751133169</c:v>
                </c:pt>
                <c:pt idx="34">
                  <c:v>2.780469922</c:v>
                </c:pt>
                <c:pt idx="35">
                  <c:v>2.8050581010000002</c:v>
                </c:pt>
                <c:pt idx="36">
                  <c:v>2.8383024519999998</c:v>
                </c:pt>
                <c:pt idx="37">
                  <c:v>2.8573280560000005</c:v>
                </c:pt>
                <c:pt idx="38">
                  <c:v>2.877505099</c:v>
                </c:pt>
                <c:pt idx="39">
                  <c:v>2.8980192059999998</c:v>
                </c:pt>
                <c:pt idx="40">
                  <c:v>2.9183165779999998</c:v>
                </c:pt>
              </c:numCache>
            </c:numRef>
          </c:val>
          <c:smooth val="0"/>
          <c:extLst xmlns:c16r2="http://schemas.microsoft.com/office/drawing/2015/06/chart">
            <c:ext xmlns:c16="http://schemas.microsoft.com/office/drawing/2014/chart" uri="{C3380CC4-5D6E-409C-BE32-E72D297353CC}">
              <c16:uniqueId val="{00000000-6FB2-40BD-8755-25D8472E1A3C}"/>
            </c:ext>
          </c:extLst>
        </c:ser>
        <c:ser>
          <c:idx val="1"/>
          <c:order val="1"/>
          <c:tx>
            <c:strRef>
              <c:f>Sheet1!$C$1</c:f>
              <c:strCache>
                <c:ptCount val="1"/>
                <c:pt idx="0">
                  <c:v>low oil and gas supply</c:v>
                </c:pt>
              </c:strCache>
            </c:strRef>
          </c:tx>
          <c:spPr>
            <a:ln w="22225" cap="rnd">
              <a:solidFill>
                <a:srgbClr val="EBC7A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2.4146312939999999</c:v>
                </c:pt>
                <c:pt idx="8">
                  <c:v>2.5273404179999996</c:v>
                </c:pt>
                <c:pt idx="9">
                  <c:v>2.2968720439999997</c:v>
                </c:pt>
                <c:pt idx="10">
                  <c:v>2.192158912</c:v>
                </c:pt>
                <c:pt idx="11">
                  <c:v>2.2140497749999999</c:v>
                </c:pt>
                <c:pt idx="12">
                  <c:v>2.1518110749999995</c:v>
                </c:pt>
                <c:pt idx="13">
                  <c:v>2.0778051259999999</c:v>
                </c:pt>
                <c:pt idx="14">
                  <c:v>2.019806751</c:v>
                </c:pt>
                <c:pt idx="15">
                  <c:v>2.0038751050000001</c:v>
                </c:pt>
                <c:pt idx="16">
                  <c:v>1.9565157370000001</c:v>
                </c:pt>
                <c:pt idx="17">
                  <c:v>1.8902171649999999</c:v>
                </c:pt>
                <c:pt idx="18">
                  <c:v>1.8174210480000001</c:v>
                </c:pt>
                <c:pt idx="19">
                  <c:v>1.781097009</c:v>
                </c:pt>
                <c:pt idx="20">
                  <c:v>1.7402351739999999</c:v>
                </c:pt>
                <c:pt idx="21">
                  <c:v>1.7064880600000001</c:v>
                </c:pt>
                <c:pt idx="22">
                  <c:v>1.6942968</c:v>
                </c:pt>
                <c:pt idx="23">
                  <c:v>1.6957545810000001</c:v>
                </c:pt>
                <c:pt idx="24">
                  <c:v>1.7097462650000002</c:v>
                </c:pt>
                <c:pt idx="25">
                  <c:v>1.6938246410000002</c:v>
                </c:pt>
                <c:pt idx="26">
                  <c:v>1.6929911129999999</c:v>
                </c:pt>
                <c:pt idx="27">
                  <c:v>1.694786449</c:v>
                </c:pt>
                <c:pt idx="28">
                  <c:v>1.6953381949999999</c:v>
                </c:pt>
                <c:pt idx="29">
                  <c:v>1.689579095</c:v>
                </c:pt>
                <c:pt idx="30">
                  <c:v>1.6807888200000001</c:v>
                </c:pt>
                <c:pt idx="31">
                  <c:v>1.6593739169999999</c:v>
                </c:pt>
                <c:pt idx="32">
                  <c:v>1.6390355920000002</c:v>
                </c:pt>
                <c:pt idx="33">
                  <c:v>1.627311894</c:v>
                </c:pt>
                <c:pt idx="34">
                  <c:v>1.6192877049999999</c:v>
                </c:pt>
                <c:pt idx="35">
                  <c:v>1.6181581740000002</c:v>
                </c:pt>
                <c:pt idx="36">
                  <c:v>1.615102434</c:v>
                </c:pt>
                <c:pt idx="37">
                  <c:v>1.6030634179999999</c:v>
                </c:pt>
                <c:pt idx="38">
                  <c:v>1.5859684919999999</c:v>
                </c:pt>
                <c:pt idx="39">
                  <c:v>1.5717306759999998</c:v>
                </c:pt>
                <c:pt idx="40">
                  <c:v>1.5470209179999999</c:v>
                </c:pt>
              </c:numCache>
            </c:numRef>
          </c:val>
          <c:smooth val="0"/>
          <c:extLst xmlns:c16r2="http://schemas.microsoft.com/office/drawing/2015/06/chart">
            <c:ext xmlns:c16="http://schemas.microsoft.com/office/drawing/2014/chart" uri="{C3380CC4-5D6E-409C-BE32-E72D297353CC}">
              <c16:uniqueId val="{00000001-6FB2-40BD-8755-25D8472E1A3C}"/>
            </c:ext>
          </c:extLst>
        </c:ser>
        <c:ser>
          <c:idx val="2"/>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2.4146312939999999</c:v>
                </c:pt>
                <c:pt idx="8">
                  <c:v>2.5273404179999996</c:v>
                </c:pt>
                <c:pt idx="9">
                  <c:v>2.2968823760000001</c:v>
                </c:pt>
                <c:pt idx="10">
                  <c:v>2.195597673</c:v>
                </c:pt>
                <c:pt idx="11">
                  <c:v>2.2271156319999998</c:v>
                </c:pt>
                <c:pt idx="12">
                  <c:v>2.1849534460000002</c:v>
                </c:pt>
                <c:pt idx="13">
                  <c:v>2.1252259940000005</c:v>
                </c:pt>
                <c:pt idx="14">
                  <c:v>2.0929987849999998</c:v>
                </c:pt>
                <c:pt idx="15">
                  <c:v>2.0814527980000004</c:v>
                </c:pt>
                <c:pt idx="16">
                  <c:v>2.1292574489999998</c:v>
                </c:pt>
                <c:pt idx="17">
                  <c:v>2.1130065289999997</c:v>
                </c:pt>
                <c:pt idx="18">
                  <c:v>2.1081386989999999</c:v>
                </c:pt>
                <c:pt idx="19">
                  <c:v>2.1023548780000003</c:v>
                </c:pt>
                <c:pt idx="20">
                  <c:v>2.0707580459999999</c:v>
                </c:pt>
                <c:pt idx="21">
                  <c:v>2.0825476170000004</c:v>
                </c:pt>
                <c:pt idx="22">
                  <c:v>2.1012476390000003</c:v>
                </c:pt>
                <c:pt idx="23">
                  <c:v>2.1368838349999999</c:v>
                </c:pt>
                <c:pt idx="24">
                  <c:v>2.1761551379999999</c:v>
                </c:pt>
                <c:pt idx="25">
                  <c:v>2.174656674</c:v>
                </c:pt>
                <c:pt idx="26">
                  <c:v>2.1826581759999999</c:v>
                </c:pt>
                <c:pt idx="27">
                  <c:v>2.2001662990000002</c:v>
                </c:pt>
                <c:pt idx="28">
                  <c:v>2.208904735</c:v>
                </c:pt>
                <c:pt idx="29">
                  <c:v>2.2197717309999998</c:v>
                </c:pt>
                <c:pt idx="30">
                  <c:v>2.2367246860000001</c:v>
                </c:pt>
                <c:pt idx="31">
                  <c:v>2.241464578</c:v>
                </c:pt>
                <c:pt idx="32">
                  <c:v>2.2432370970000002</c:v>
                </c:pt>
                <c:pt idx="33">
                  <c:v>2.248630345</c:v>
                </c:pt>
                <c:pt idx="34">
                  <c:v>2.2431143840000001</c:v>
                </c:pt>
                <c:pt idx="35">
                  <c:v>2.2368381129999997</c:v>
                </c:pt>
                <c:pt idx="36">
                  <c:v>2.2489056679999999</c:v>
                </c:pt>
                <c:pt idx="37">
                  <c:v>2.2658195070000002</c:v>
                </c:pt>
                <c:pt idx="38">
                  <c:v>2.2903217250000001</c:v>
                </c:pt>
                <c:pt idx="39">
                  <c:v>2.3139399680000001</c:v>
                </c:pt>
                <c:pt idx="40">
                  <c:v>2.334333956</c:v>
                </c:pt>
              </c:numCache>
            </c:numRef>
          </c:val>
          <c:smooth val="0"/>
          <c:extLst xmlns:c16r2="http://schemas.microsoft.com/office/drawing/2015/06/chart">
            <c:ext xmlns:c16="http://schemas.microsoft.com/office/drawing/2014/chart" uri="{C3380CC4-5D6E-409C-BE32-E72D297353CC}">
              <c16:uniqueId val="{00000002-6FB2-40BD-8755-25D8472E1A3C}"/>
            </c:ext>
          </c:extLst>
        </c:ser>
        <c:dLbls>
          <c:showLegendKey val="0"/>
          <c:showVal val="0"/>
          <c:showCatName val="0"/>
          <c:showSerName val="0"/>
          <c:showPercent val="0"/>
          <c:showBubbleSize val="0"/>
        </c:dLbls>
        <c:smooth val="0"/>
        <c:axId val="318793712"/>
        <c:axId val="318790448"/>
      </c:lineChart>
      <c:catAx>
        <c:axId val="3187937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0448"/>
        <c:crosses val="autoZero"/>
        <c:auto val="1"/>
        <c:lblAlgn val="ctr"/>
        <c:lblOffset val="100"/>
        <c:tickLblSkip val="10"/>
        <c:tickMarkSkip val="10"/>
        <c:noMultiLvlLbl val="0"/>
      </c:catAx>
      <c:valAx>
        <c:axId val="318790448"/>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3712"/>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high oil and gas supply - renewables</c:v>
                </c:pt>
              </c:strCache>
            </c:strRef>
          </c:tx>
          <c:spPr>
            <a:ln w="22225" cap="rnd">
              <a:solidFill>
                <a:srgbClr val="8E561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0.65787155300000011</c:v>
                </c:pt>
                <c:pt idx="8">
                  <c:v>0.68383459600000052</c:v>
                </c:pt>
                <c:pt idx="9">
                  <c:v>0.69907781999999996</c:v>
                </c:pt>
                <c:pt idx="10">
                  <c:v>0.76473034700000009</c:v>
                </c:pt>
                <c:pt idx="11">
                  <c:v>0.83281414800000009</c:v>
                </c:pt>
                <c:pt idx="12">
                  <c:v>0.93237567099999996</c:v>
                </c:pt>
                <c:pt idx="13">
                  <c:v>0.99334387200000007</c:v>
                </c:pt>
                <c:pt idx="14">
                  <c:v>1.017775146</c:v>
                </c:pt>
                <c:pt idx="15">
                  <c:v>1.0687327879999999</c:v>
                </c:pt>
                <c:pt idx="16">
                  <c:v>1.096220703</c:v>
                </c:pt>
                <c:pt idx="17">
                  <c:v>1.115023071</c:v>
                </c:pt>
                <c:pt idx="18">
                  <c:v>1.128872681</c:v>
                </c:pt>
                <c:pt idx="19">
                  <c:v>1.1467983400000001</c:v>
                </c:pt>
                <c:pt idx="20">
                  <c:v>1.184318848</c:v>
                </c:pt>
                <c:pt idx="21">
                  <c:v>1.195017456</c:v>
                </c:pt>
                <c:pt idx="22">
                  <c:v>1.1995355219999999</c:v>
                </c:pt>
                <c:pt idx="23">
                  <c:v>1.2049960940000002</c:v>
                </c:pt>
                <c:pt idx="24">
                  <c:v>1.212549316</c:v>
                </c:pt>
                <c:pt idx="25">
                  <c:v>1.247663696</c:v>
                </c:pt>
                <c:pt idx="26">
                  <c:v>1.2621733400000001</c:v>
                </c:pt>
                <c:pt idx="27">
                  <c:v>1.266854736</c:v>
                </c:pt>
                <c:pt idx="28">
                  <c:v>1.2761512450000001</c:v>
                </c:pt>
                <c:pt idx="29">
                  <c:v>1.2845439449999998</c:v>
                </c:pt>
                <c:pt idx="30">
                  <c:v>1.2949500729999999</c:v>
                </c:pt>
                <c:pt idx="31">
                  <c:v>1.304712646</c:v>
                </c:pt>
                <c:pt idx="32">
                  <c:v>1.3196724850000001</c:v>
                </c:pt>
                <c:pt idx="33">
                  <c:v>1.341369751</c:v>
                </c:pt>
                <c:pt idx="34">
                  <c:v>1.36938501</c:v>
                </c:pt>
                <c:pt idx="35">
                  <c:v>1.3973479</c:v>
                </c:pt>
                <c:pt idx="36">
                  <c:v>1.4257302250000001</c:v>
                </c:pt>
                <c:pt idx="37">
                  <c:v>1.4558994139999999</c:v>
                </c:pt>
                <c:pt idx="38">
                  <c:v>1.4886623540000001</c:v>
                </c:pt>
                <c:pt idx="39">
                  <c:v>1.5264241939999998</c:v>
                </c:pt>
                <c:pt idx="40">
                  <c:v>1.568947144</c:v>
                </c:pt>
              </c:numCache>
            </c:numRef>
          </c:val>
          <c:smooth val="0"/>
          <c:extLst xmlns:c16r2="http://schemas.microsoft.com/office/drawing/2015/06/chart">
            <c:ext xmlns:c16="http://schemas.microsoft.com/office/drawing/2014/chart" uri="{C3380CC4-5D6E-409C-BE32-E72D297353CC}">
              <c16:uniqueId val="{00000000-2B86-4682-8D84-EE468FB7CEC5}"/>
            </c:ext>
          </c:extLst>
        </c:ser>
        <c:ser>
          <c:idx val="1"/>
          <c:order val="1"/>
          <c:tx>
            <c:strRef>
              <c:f>Sheet1!$C$1</c:f>
              <c:strCache>
                <c:ptCount val="1"/>
                <c:pt idx="0">
                  <c:v>low oil and gas supply - renewables</c:v>
                </c:pt>
              </c:strCache>
            </c:strRef>
          </c:tx>
          <c:spPr>
            <a:ln w="22225" cap="rnd">
              <a:solidFill>
                <a:srgbClr val="EBC7A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0.65787155300000011</c:v>
                </c:pt>
                <c:pt idx="8">
                  <c:v>0.68383459600000052</c:v>
                </c:pt>
                <c:pt idx="9">
                  <c:v>0.699081116</c:v>
                </c:pt>
                <c:pt idx="10">
                  <c:v>0.76382946800000007</c:v>
                </c:pt>
                <c:pt idx="11">
                  <c:v>0.831572388</c:v>
                </c:pt>
                <c:pt idx="12">
                  <c:v>0.93837658699999993</c:v>
                </c:pt>
                <c:pt idx="13">
                  <c:v>1.026047363</c:v>
                </c:pt>
                <c:pt idx="14">
                  <c:v>1.0869008790000001</c:v>
                </c:pt>
                <c:pt idx="15">
                  <c:v>1.146060791</c:v>
                </c:pt>
                <c:pt idx="16">
                  <c:v>1.210660034</c:v>
                </c:pt>
                <c:pt idx="17">
                  <c:v>1.2900788569999999</c:v>
                </c:pt>
                <c:pt idx="18">
                  <c:v>1.380468018</c:v>
                </c:pt>
                <c:pt idx="19">
                  <c:v>1.4418092039999999</c:v>
                </c:pt>
                <c:pt idx="20">
                  <c:v>1.5039180910000001</c:v>
                </c:pt>
                <c:pt idx="21">
                  <c:v>1.5554871829999999</c:v>
                </c:pt>
                <c:pt idx="22">
                  <c:v>1.5835852050000001</c:v>
                </c:pt>
                <c:pt idx="23">
                  <c:v>1.6061228029999999</c:v>
                </c:pt>
                <c:pt idx="24">
                  <c:v>1.623619873</c:v>
                </c:pt>
                <c:pt idx="25">
                  <c:v>1.6724195560000001</c:v>
                </c:pt>
                <c:pt idx="26">
                  <c:v>1.713002197</c:v>
                </c:pt>
                <c:pt idx="27">
                  <c:v>1.750685303</c:v>
                </c:pt>
                <c:pt idx="28">
                  <c:v>1.7929736330000001</c:v>
                </c:pt>
                <c:pt idx="29">
                  <c:v>1.8395883790000001</c:v>
                </c:pt>
                <c:pt idx="30">
                  <c:v>1.8830971679999999</c:v>
                </c:pt>
                <c:pt idx="31">
                  <c:v>1.940223145</c:v>
                </c:pt>
                <c:pt idx="32">
                  <c:v>2.0016621090000002</c:v>
                </c:pt>
                <c:pt idx="33">
                  <c:v>2.0563740230000001</c:v>
                </c:pt>
                <c:pt idx="34">
                  <c:v>2.1104755860000002</c:v>
                </c:pt>
                <c:pt idx="35">
                  <c:v>2.1619648439999999</c:v>
                </c:pt>
                <c:pt idx="36">
                  <c:v>2.2202145999999998</c:v>
                </c:pt>
                <c:pt idx="37">
                  <c:v>2.2810842290000002</c:v>
                </c:pt>
                <c:pt idx="38">
                  <c:v>2.3542631840000001</c:v>
                </c:pt>
                <c:pt idx="39">
                  <c:v>2.4338786620000001</c:v>
                </c:pt>
                <c:pt idx="40">
                  <c:v>2.5236557619999997</c:v>
                </c:pt>
              </c:numCache>
            </c:numRef>
          </c:val>
          <c:smooth val="0"/>
          <c:extLst xmlns:c16r2="http://schemas.microsoft.com/office/drawing/2015/06/chart">
            <c:ext xmlns:c16="http://schemas.microsoft.com/office/drawing/2014/chart" uri="{C3380CC4-5D6E-409C-BE32-E72D297353CC}">
              <c16:uniqueId val="{00000001-2B86-4682-8D84-EE468FB7CEC5}"/>
            </c:ext>
          </c:extLst>
        </c:ser>
        <c:ser>
          <c:idx val="2"/>
          <c:order val="2"/>
          <c:tx>
            <c:strRef>
              <c:f>Sheet1!$D$1</c:f>
              <c:strCache>
                <c:ptCount val="1"/>
                <c:pt idx="0">
                  <c:v>Reference - renewables</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0.65787155300000011</c:v>
                </c:pt>
                <c:pt idx="8">
                  <c:v>0.68383459600000052</c:v>
                </c:pt>
                <c:pt idx="9">
                  <c:v>0.699078003</c:v>
                </c:pt>
                <c:pt idx="10">
                  <c:v>0.76463098100000004</c:v>
                </c:pt>
                <c:pt idx="11">
                  <c:v>0.83260571300000008</c:v>
                </c:pt>
                <c:pt idx="12">
                  <c:v>0.93209771699999999</c:v>
                </c:pt>
                <c:pt idx="13">
                  <c:v>1.0127832640000001</c:v>
                </c:pt>
                <c:pt idx="14">
                  <c:v>1.0580566409999999</c:v>
                </c:pt>
                <c:pt idx="15">
                  <c:v>1.1130517580000001</c:v>
                </c:pt>
                <c:pt idx="16">
                  <c:v>1.150951294</c:v>
                </c:pt>
                <c:pt idx="17">
                  <c:v>1.177488037</c:v>
                </c:pt>
                <c:pt idx="18">
                  <c:v>1.2038894040000001</c:v>
                </c:pt>
                <c:pt idx="19">
                  <c:v>1.240342163</c:v>
                </c:pt>
                <c:pt idx="20">
                  <c:v>1.2920689700000001</c:v>
                </c:pt>
                <c:pt idx="21">
                  <c:v>1.3063190919999998</c:v>
                </c:pt>
                <c:pt idx="22">
                  <c:v>1.3125415040000001</c:v>
                </c:pt>
                <c:pt idx="23">
                  <c:v>1.319681396</c:v>
                </c:pt>
                <c:pt idx="24">
                  <c:v>1.326109253</c:v>
                </c:pt>
                <c:pt idx="25">
                  <c:v>1.36102002</c:v>
                </c:pt>
                <c:pt idx="26">
                  <c:v>1.3870146480000001</c:v>
                </c:pt>
                <c:pt idx="27">
                  <c:v>1.4083757319999999</c:v>
                </c:pt>
                <c:pt idx="28">
                  <c:v>1.4338944090000001</c:v>
                </c:pt>
                <c:pt idx="29">
                  <c:v>1.458716919</c:v>
                </c:pt>
                <c:pt idx="30">
                  <c:v>1.4875479740000002</c:v>
                </c:pt>
                <c:pt idx="31">
                  <c:v>1.520050049</c:v>
                </c:pt>
                <c:pt idx="32">
                  <c:v>1.557446533</c:v>
                </c:pt>
                <c:pt idx="33">
                  <c:v>1.602235718</c:v>
                </c:pt>
                <c:pt idx="34">
                  <c:v>1.6494891359999999</c:v>
                </c:pt>
                <c:pt idx="35">
                  <c:v>1.6991743160000001</c:v>
                </c:pt>
                <c:pt idx="36">
                  <c:v>1.7341068120000001</c:v>
                </c:pt>
                <c:pt idx="37">
                  <c:v>1.7652429199999999</c:v>
                </c:pt>
                <c:pt idx="38">
                  <c:v>1.7890180660000001</c:v>
                </c:pt>
                <c:pt idx="39">
                  <c:v>1.8158829350000001</c:v>
                </c:pt>
                <c:pt idx="40">
                  <c:v>1.8458764650000001</c:v>
                </c:pt>
              </c:numCache>
            </c:numRef>
          </c:val>
          <c:smooth val="0"/>
          <c:extLst xmlns:c16r2="http://schemas.microsoft.com/office/drawing/2015/06/chart">
            <c:ext xmlns:c16="http://schemas.microsoft.com/office/drawing/2014/chart" uri="{C3380CC4-5D6E-409C-BE32-E72D297353CC}">
              <c16:uniqueId val="{00000002-2B86-4682-8D84-EE468FB7CEC5}"/>
            </c:ext>
          </c:extLst>
        </c:ser>
        <c:ser>
          <c:idx val="4"/>
          <c:order val="3"/>
          <c:tx>
            <c:strRef>
              <c:f>Sheet1!$E$1</c:f>
              <c:strCache>
                <c:ptCount val="1"/>
                <c:pt idx="0">
                  <c:v>high oil and gas supply - nuclear</c:v>
                </c:pt>
              </c:strCache>
            </c:strRef>
          </c:tx>
          <c:spPr>
            <a:ln w="22225" cap="rnd">
              <a:solidFill>
                <a:srgbClr val="8E561F"/>
              </a:solidFill>
              <a:prstDash val="sys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0.80696830099999994</c:v>
                </c:pt>
                <c:pt idx="1">
                  <c:v>0.79020436699999996</c:v>
                </c:pt>
                <c:pt idx="2">
                  <c:v>0.76933124899999994</c:v>
                </c:pt>
                <c:pt idx="3">
                  <c:v>0.789016473</c:v>
                </c:pt>
                <c:pt idx="4">
                  <c:v>0.797165982</c:v>
                </c:pt>
                <c:pt idx="5">
                  <c:v>0.79717787699999998</c:v>
                </c:pt>
                <c:pt idx="6">
                  <c:v>0.80569394799999994</c:v>
                </c:pt>
                <c:pt idx="7">
                  <c:v>0.80494963500000005</c:v>
                </c:pt>
                <c:pt idx="8">
                  <c:v>0.80707775900000001</c:v>
                </c:pt>
                <c:pt idx="9">
                  <c:v>0.80722167999999994</c:v>
                </c:pt>
                <c:pt idx="10">
                  <c:v>0.79279663100000008</c:v>
                </c:pt>
                <c:pt idx="11">
                  <c:v>0.77969580099999991</c:v>
                </c:pt>
                <c:pt idx="12">
                  <c:v>0.76515814199999999</c:v>
                </c:pt>
                <c:pt idx="13">
                  <c:v>0.76742828399999996</c:v>
                </c:pt>
                <c:pt idx="14">
                  <c:v>0.77039154099999996</c:v>
                </c:pt>
                <c:pt idx="15">
                  <c:v>0.75621923800000002</c:v>
                </c:pt>
                <c:pt idx="16">
                  <c:v>0.62885742200000005</c:v>
                </c:pt>
                <c:pt idx="17">
                  <c:v>0.5841182250000001</c:v>
                </c:pt>
                <c:pt idx="18">
                  <c:v>0.58453558299999997</c:v>
                </c:pt>
                <c:pt idx="19">
                  <c:v>0.58494482400000003</c:v>
                </c:pt>
                <c:pt idx="20">
                  <c:v>0.56730932600000006</c:v>
                </c:pt>
                <c:pt idx="21">
                  <c:v>0.55851855500000003</c:v>
                </c:pt>
                <c:pt idx="22">
                  <c:v>0.55213787800000003</c:v>
                </c:pt>
                <c:pt idx="23">
                  <c:v>0.53696356200000006</c:v>
                </c:pt>
                <c:pt idx="24">
                  <c:v>0.51265991199999994</c:v>
                </c:pt>
                <c:pt idx="25">
                  <c:v>0.51406500200000005</c:v>
                </c:pt>
                <c:pt idx="26">
                  <c:v>0.466788696</c:v>
                </c:pt>
                <c:pt idx="27">
                  <c:v>0.46699981699999998</c:v>
                </c:pt>
                <c:pt idx="28">
                  <c:v>0.43120535300000001</c:v>
                </c:pt>
                <c:pt idx="29">
                  <c:v>0.41401034499999995</c:v>
                </c:pt>
                <c:pt idx="30">
                  <c:v>0.41435519399999998</c:v>
                </c:pt>
                <c:pt idx="31">
                  <c:v>0.415607269</c:v>
                </c:pt>
                <c:pt idx="32">
                  <c:v>0.40856173699999998</c:v>
                </c:pt>
                <c:pt idx="33">
                  <c:v>0.40151690699999998</c:v>
                </c:pt>
                <c:pt idx="34">
                  <c:v>0.38699395800000003</c:v>
                </c:pt>
                <c:pt idx="35">
                  <c:v>0.38093566900000003</c:v>
                </c:pt>
                <c:pt idx="36">
                  <c:v>0.37457446299999997</c:v>
                </c:pt>
                <c:pt idx="37">
                  <c:v>0.37500048800000002</c:v>
                </c:pt>
                <c:pt idx="38">
                  <c:v>0.37526580799999998</c:v>
                </c:pt>
                <c:pt idx="39">
                  <c:v>0.37558642600000003</c:v>
                </c:pt>
                <c:pt idx="40">
                  <c:v>0.37604980500000001</c:v>
                </c:pt>
              </c:numCache>
            </c:numRef>
          </c:val>
          <c:smooth val="0"/>
          <c:extLst xmlns:c16r2="http://schemas.microsoft.com/office/drawing/2015/06/chart">
            <c:ext xmlns:c16="http://schemas.microsoft.com/office/drawing/2014/chart" uri="{C3380CC4-5D6E-409C-BE32-E72D297353CC}">
              <c16:uniqueId val="{00000003-2B86-4682-8D84-EE468FB7CEC5}"/>
            </c:ext>
          </c:extLst>
        </c:ser>
        <c:ser>
          <c:idx val="3"/>
          <c:order val="4"/>
          <c:tx>
            <c:strRef>
              <c:f>Sheet1!$F$1</c:f>
              <c:strCache>
                <c:ptCount val="1"/>
                <c:pt idx="0">
                  <c:v>low oil and gas supply - nuclear</c:v>
                </c:pt>
              </c:strCache>
            </c:strRef>
          </c:tx>
          <c:spPr>
            <a:ln w="22225" cap="rnd">
              <a:solidFill>
                <a:srgbClr val="EBC7A4"/>
              </a:solidFill>
              <a:prstDash val="sys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0.80696830099999994</c:v>
                </c:pt>
                <c:pt idx="1">
                  <c:v>0.79020436699999996</c:v>
                </c:pt>
                <c:pt idx="2">
                  <c:v>0.76933124899999994</c:v>
                </c:pt>
                <c:pt idx="3">
                  <c:v>0.789016473</c:v>
                </c:pt>
                <c:pt idx="4">
                  <c:v>0.797165982</c:v>
                </c:pt>
                <c:pt idx="5">
                  <c:v>0.79717787699999998</c:v>
                </c:pt>
                <c:pt idx="6">
                  <c:v>0.80569394799999994</c:v>
                </c:pt>
                <c:pt idx="7">
                  <c:v>0.80494963500000005</c:v>
                </c:pt>
                <c:pt idx="8">
                  <c:v>0.80707775900000001</c:v>
                </c:pt>
                <c:pt idx="9">
                  <c:v>0.80726245100000005</c:v>
                </c:pt>
                <c:pt idx="10">
                  <c:v>0.79167321800000001</c:v>
                </c:pt>
                <c:pt idx="11">
                  <c:v>0.78020544400000003</c:v>
                </c:pt>
                <c:pt idx="12">
                  <c:v>0.76582727100000003</c:v>
                </c:pt>
                <c:pt idx="13">
                  <c:v>0.76790789800000003</c:v>
                </c:pt>
                <c:pt idx="14">
                  <c:v>0.77099829099999995</c:v>
                </c:pt>
                <c:pt idx="15">
                  <c:v>0.74210449200000006</c:v>
                </c:pt>
                <c:pt idx="16">
                  <c:v>0.73328393600000008</c:v>
                </c:pt>
                <c:pt idx="17">
                  <c:v>0.73356091300000004</c:v>
                </c:pt>
                <c:pt idx="18">
                  <c:v>0.73383789099999996</c:v>
                </c:pt>
                <c:pt idx="19">
                  <c:v>0.73419201699999992</c:v>
                </c:pt>
                <c:pt idx="20">
                  <c:v>0.73487084999999996</c:v>
                </c:pt>
                <c:pt idx="21">
                  <c:v>0.73596319600000004</c:v>
                </c:pt>
                <c:pt idx="22">
                  <c:v>0.73672168000000005</c:v>
                </c:pt>
                <c:pt idx="23">
                  <c:v>0.73745080600000001</c:v>
                </c:pt>
                <c:pt idx="24">
                  <c:v>0.73107629399999996</c:v>
                </c:pt>
                <c:pt idx="25">
                  <c:v>0.73248132300000002</c:v>
                </c:pt>
                <c:pt idx="26">
                  <c:v>0.73352587899999999</c:v>
                </c:pt>
                <c:pt idx="27">
                  <c:v>0.73373706100000002</c:v>
                </c:pt>
                <c:pt idx="28">
                  <c:v>0.73394775400000001</c:v>
                </c:pt>
                <c:pt idx="29">
                  <c:v>0.73394775400000001</c:v>
                </c:pt>
                <c:pt idx="30">
                  <c:v>0.73429260299999999</c:v>
                </c:pt>
                <c:pt idx="31">
                  <c:v>0.73554467800000001</c:v>
                </c:pt>
                <c:pt idx="32">
                  <c:v>0.73645019499999997</c:v>
                </c:pt>
                <c:pt idx="33">
                  <c:v>0.73732372999999995</c:v>
                </c:pt>
                <c:pt idx="34">
                  <c:v>0.73807910200000004</c:v>
                </c:pt>
                <c:pt idx="35">
                  <c:v>0.73889758300000008</c:v>
                </c:pt>
                <c:pt idx="36">
                  <c:v>0.73932360800000008</c:v>
                </c:pt>
                <c:pt idx="37">
                  <c:v>0.73974975600000004</c:v>
                </c:pt>
                <c:pt idx="38">
                  <c:v>0.740015015</c:v>
                </c:pt>
                <c:pt idx="39">
                  <c:v>0.74033569300000002</c:v>
                </c:pt>
                <c:pt idx="40">
                  <c:v>0.739679321</c:v>
                </c:pt>
              </c:numCache>
            </c:numRef>
          </c:val>
          <c:smooth val="0"/>
          <c:extLst xmlns:c16r2="http://schemas.microsoft.com/office/drawing/2015/06/chart">
            <c:ext xmlns:c16="http://schemas.microsoft.com/office/drawing/2014/chart" uri="{C3380CC4-5D6E-409C-BE32-E72D297353CC}">
              <c16:uniqueId val="{00000004-2B86-4682-8D84-EE468FB7CEC5}"/>
            </c:ext>
          </c:extLst>
        </c:ser>
        <c:ser>
          <c:idx val="5"/>
          <c:order val="5"/>
          <c:tx>
            <c:strRef>
              <c:f>Sheet1!$G$1</c:f>
              <c:strCache>
                <c:ptCount val="1"/>
                <c:pt idx="0">
                  <c:v>Reference - nuclear</c:v>
                </c:pt>
              </c:strCache>
            </c:strRef>
          </c:tx>
          <c:spPr>
            <a:ln w="22225" cap="rnd">
              <a:solidFill>
                <a:srgbClr val="000000"/>
              </a:solidFill>
              <a:prstDash val="sys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0.80696830099999994</c:v>
                </c:pt>
                <c:pt idx="1">
                  <c:v>0.79020436699999996</c:v>
                </c:pt>
                <c:pt idx="2">
                  <c:v>0.76933124899999994</c:v>
                </c:pt>
                <c:pt idx="3">
                  <c:v>0.789016473</c:v>
                </c:pt>
                <c:pt idx="4">
                  <c:v>0.797165982</c:v>
                </c:pt>
                <c:pt idx="5">
                  <c:v>0.79717787699999998</c:v>
                </c:pt>
                <c:pt idx="6">
                  <c:v>0.80569394799999994</c:v>
                </c:pt>
                <c:pt idx="7">
                  <c:v>0.80494963500000005</c:v>
                </c:pt>
                <c:pt idx="8">
                  <c:v>0.80707775900000001</c:v>
                </c:pt>
                <c:pt idx="9">
                  <c:v>0.80725695800000008</c:v>
                </c:pt>
                <c:pt idx="10">
                  <c:v>0.79307165499999999</c:v>
                </c:pt>
                <c:pt idx="11">
                  <c:v>0.78021447799999999</c:v>
                </c:pt>
                <c:pt idx="12">
                  <c:v>0.76562353499999991</c:v>
                </c:pt>
                <c:pt idx="13">
                  <c:v>0.76771270800000002</c:v>
                </c:pt>
                <c:pt idx="14">
                  <c:v>0.77080505399999999</c:v>
                </c:pt>
                <c:pt idx="15">
                  <c:v>0.74774780299999999</c:v>
                </c:pt>
                <c:pt idx="16">
                  <c:v>0.67854431199999998</c:v>
                </c:pt>
                <c:pt idx="17">
                  <c:v>0.67882409700000002</c:v>
                </c:pt>
                <c:pt idx="18">
                  <c:v>0.67917993200000004</c:v>
                </c:pt>
                <c:pt idx="19">
                  <c:v>0.679534058</c:v>
                </c:pt>
                <c:pt idx="20">
                  <c:v>0.68021289100000004</c:v>
                </c:pt>
                <c:pt idx="21">
                  <c:v>0.68127758800000005</c:v>
                </c:pt>
                <c:pt idx="22">
                  <c:v>0.68200195299999999</c:v>
                </c:pt>
                <c:pt idx="23">
                  <c:v>0.66650482199999994</c:v>
                </c:pt>
                <c:pt idx="24">
                  <c:v>0.64991827400000002</c:v>
                </c:pt>
                <c:pt idx="25">
                  <c:v>0.65132324200000002</c:v>
                </c:pt>
                <c:pt idx="26">
                  <c:v>0.652367798</c:v>
                </c:pt>
                <c:pt idx="27">
                  <c:v>0.65257897900000006</c:v>
                </c:pt>
                <c:pt idx="28">
                  <c:v>0.65278967300000001</c:v>
                </c:pt>
                <c:pt idx="29">
                  <c:v>0.65278967300000001</c:v>
                </c:pt>
                <c:pt idx="30">
                  <c:v>0.64427893100000011</c:v>
                </c:pt>
                <c:pt idx="31">
                  <c:v>0.64553106699999996</c:v>
                </c:pt>
                <c:pt idx="32">
                  <c:v>0.64643664599999995</c:v>
                </c:pt>
                <c:pt idx="33">
                  <c:v>0.63855639599999992</c:v>
                </c:pt>
                <c:pt idx="34">
                  <c:v>0.639311768</c:v>
                </c:pt>
                <c:pt idx="35">
                  <c:v>0.64013024900000004</c:v>
                </c:pt>
                <c:pt idx="36">
                  <c:v>0.64055639599999992</c:v>
                </c:pt>
                <c:pt idx="37">
                  <c:v>0.640982422</c:v>
                </c:pt>
                <c:pt idx="38">
                  <c:v>0.64124768100000007</c:v>
                </c:pt>
                <c:pt idx="39">
                  <c:v>0.64156835899999998</c:v>
                </c:pt>
                <c:pt idx="40">
                  <c:v>0.64203173800000002</c:v>
                </c:pt>
              </c:numCache>
            </c:numRef>
          </c:val>
          <c:smooth val="0"/>
          <c:extLst xmlns:c16r2="http://schemas.microsoft.com/office/drawing/2015/06/chart">
            <c:ext xmlns:c16="http://schemas.microsoft.com/office/drawing/2014/chart" uri="{C3380CC4-5D6E-409C-BE32-E72D297353CC}">
              <c16:uniqueId val="{00000005-2B86-4682-8D84-EE468FB7CEC5}"/>
            </c:ext>
          </c:extLst>
        </c:ser>
        <c:dLbls>
          <c:showLegendKey val="0"/>
          <c:showVal val="0"/>
          <c:showCatName val="0"/>
          <c:showSerName val="0"/>
          <c:showPercent val="0"/>
          <c:showBubbleSize val="0"/>
        </c:dLbls>
        <c:smooth val="0"/>
        <c:axId val="318786096"/>
        <c:axId val="318784464"/>
      </c:lineChart>
      <c:catAx>
        <c:axId val="318786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4464"/>
        <c:crosses val="autoZero"/>
        <c:auto val="1"/>
        <c:lblAlgn val="ctr"/>
        <c:lblOffset val="100"/>
        <c:tickLblSkip val="10"/>
        <c:tickMarkSkip val="10"/>
        <c:noMultiLvlLbl val="0"/>
      </c:catAx>
      <c:valAx>
        <c:axId val="318784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6096"/>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5.1239223629999993</c:v>
                </c:pt>
                <c:pt idx="10">
                  <c:v>5.0123291019999998</c:v>
                </c:pt>
                <c:pt idx="11">
                  <c:v>4.9737705079999994</c:v>
                </c:pt>
                <c:pt idx="12">
                  <c:v>4.9286777339999999</c:v>
                </c:pt>
                <c:pt idx="13">
                  <c:v>4.8617802729999999</c:v>
                </c:pt>
                <c:pt idx="14">
                  <c:v>4.8073593749999999</c:v>
                </c:pt>
                <c:pt idx="15">
                  <c:v>4.7123779299999997</c:v>
                </c:pt>
                <c:pt idx="16">
                  <c:v>4.7382890619999998</c:v>
                </c:pt>
                <c:pt idx="17">
                  <c:v>4.7383833009999998</c:v>
                </c:pt>
                <c:pt idx="18">
                  <c:v>4.725212891</c:v>
                </c:pt>
                <c:pt idx="19">
                  <c:v>4.7086738280000002</c:v>
                </c:pt>
                <c:pt idx="20">
                  <c:v>4.6835800780000003</c:v>
                </c:pt>
                <c:pt idx="21">
                  <c:v>4.6845170899999999</c:v>
                </c:pt>
                <c:pt idx="22">
                  <c:v>4.6877592770000005</c:v>
                </c:pt>
                <c:pt idx="23">
                  <c:v>4.6991284179999999</c:v>
                </c:pt>
                <c:pt idx="24">
                  <c:v>4.712401367</c:v>
                </c:pt>
                <c:pt idx="25">
                  <c:v>4.699653809</c:v>
                </c:pt>
                <c:pt idx="26">
                  <c:v>4.7262705079999998</c:v>
                </c:pt>
                <c:pt idx="27">
                  <c:v>4.7445664059999997</c:v>
                </c:pt>
                <c:pt idx="28">
                  <c:v>4.7651645509999998</c:v>
                </c:pt>
                <c:pt idx="29">
                  <c:v>4.78534375</c:v>
                </c:pt>
                <c:pt idx="30">
                  <c:v>4.7985449219999996</c:v>
                </c:pt>
                <c:pt idx="31">
                  <c:v>4.8127309569999994</c:v>
                </c:pt>
                <c:pt idx="32">
                  <c:v>4.8345317379999999</c:v>
                </c:pt>
                <c:pt idx="33">
                  <c:v>4.8552216799999997</c:v>
                </c:pt>
                <c:pt idx="34">
                  <c:v>4.8801166990000002</c:v>
                </c:pt>
                <c:pt idx="35">
                  <c:v>4.9073627929999999</c:v>
                </c:pt>
                <c:pt idx="36">
                  <c:v>4.9510527340000001</c:v>
                </c:pt>
                <c:pt idx="37">
                  <c:v>4.9795957030000002</c:v>
                </c:pt>
                <c:pt idx="38">
                  <c:v>5.0157016599999995</c:v>
                </c:pt>
                <c:pt idx="39">
                  <c:v>5.0579233400000003</c:v>
                </c:pt>
                <c:pt idx="40">
                  <c:v>5.0992993159999997</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high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5.1235639650000007</c:v>
                </c:pt>
                <c:pt idx="10">
                  <c:v>5.0221835940000004</c:v>
                </c:pt>
                <c:pt idx="11">
                  <c:v>5.0152709959999999</c:v>
                </c:pt>
                <c:pt idx="12">
                  <c:v>4.9810678710000005</c:v>
                </c:pt>
                <c:pt idx="13">
                  <c:v>4.9404145509999999</c:v>
                </c:pt>
                <c:pt idx="14">
                  <c:v>4.8771933589999996</c:v>
                </c:pt>
                <c:pt idx="15">
                  <c:v>4.791145996</c:v>
                </c:pt>
                <c:pt idx="16">
                  <c:v>4.7662944340000006</c:v>
                </c:pt>
                <c:pt idx="17">
                  <c:v>4.7014028319999994</c:v>
                </c:pt>
                <c:pt idx="18">
                  <c:v>4.6471738279999997</c:v>
                </c:pt>
                <c:pt idx="19">
                  <c:v>4.593921387</c:v>
                </c:pt>
                <c:pt idx="20">
                  <c:v>4.5753710940000003</c:v>
                </c:pt>
                <c:pt idx="21">
                  <c:v>4.5664799800000004</c:v>
                </c:pt>
                <c:pt idx="22">
                  <c:v>4.5594633789999994</c:v>
                </c:pt>
                <c:pt idx="23">
                  <c:v>4.5709013670000003</c:v>
                </c:pt>
                <c:pt idx="24">
                  <c:v>4.5721254879999993</c:v>
                </c:pt>
                <c:pt idx="25">
                  <c:v>4.5347363280000001</c:v>
                </c:pt>
                <c:pt idx="26">
                  <c:v>4.5232548829999999</c:v>
                </c:pt>
                <c:pt idx="27">
                  <c:v>4.4682280270000003</c:v>
                </c:pt>
                <c:pt idx="28">
                  <c:v>4.4432456050000004</c:v>
                </c:pt>
                <c:pt idx="29">
                  <c:v>4.4298271480000002</c:v>
                </c:pt>
                <c:pt idx="30">
                  <c:v>4.4177519529999998</c:v>
                </c:pt>
                <c:pt idx="31">
                  <c:v>4.4027709960000001</c:v>
                </c:pt>
                <c:pt idx="32">
                  <c:v>4.39194043</c:v>
                </c:pt>
                <c:pt idx="33">
                  <c:v>4.4001137699999999</c:v>
                </c:pt>
                <c:pt idx="34">
                  <c:v>4.4081386719999998</c:v>
                </c:pt>
                <c:pt idx="35">
                  <c:v>4.4131928710000006</c:v>
                </c:pt>
                <c:pt idx="36">
                  <c:v>4.439713867</c:v>
                </c:pt>
                <c:pt idx="37">
                  <c:v>4.4483237300000003</c:v>
                </c:pt>
                <c:pt idx="38">
                  <c:v>4.4634248049999998</c:v>
                </c:pt>
                <c:pt idx="39">
                  <c:v>4.4865810549999994</c:v>
                </c:pt>
                <c:pt idx="40">
                  <c:v>4.514386719</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high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5.1238007809999999</c:v>
                </c:pt>
                <c:pt idx="10">
                  <c:v>5.0064477539999999</c:v>
                </c:pt>
                <c:pt idx="11">
                  <c:v>4.9910258789999995</c:v>
                </c:pt>
                <c:pt idx="12">
                  <c:v>4.9802294920000003</c:v>
                </c:pt>
                <c:pt idx="13">
                  <c:v>4.9202495120000007</c:v>
                </c:pt>
                <c:pt idx="14">
                  <c:v>4.8922871089999997</c:v>
                </c:pt>
                <c:pt idx="15">
                  <c:v>4.8452822269999993</c:v>
                </c:pt>
                <c:pt idx="16">
                  <c:v>4.877684082</c:v>
                </c:pt>
                <c:pt idx="17">
                  <c:v>4.8547075199999998</c:v>
                </c:pt>
                <c:pt idx="18">
                  <c:v>4.8463051759999995</c:v>
                </c:pt>
                <c:pt idx="19">
                  <c:v>4.8399365230000004</c:v>
                </c:pt>
                <c:pt idx="20">
                  <c:v>4.8427514650000001</c:v>
                </c:pt>
                <c:pt idx="21">
                  <c:v>4.8589477539999999</c:v>
                </c:pt>
                <c:pt idx="22">
                  <c:v>4.8820278319999995</c:v>
                </c:pt>
                <c:pt idx="23">
                  <c:v>4.8956596680000004</c:v>
                </c:pt>
                <c:pt idx="24">
                  <c:v>4.9229858399999999</c:v>
                </c:pt>
                <c:pt idx="25">
                  <c:v>4.9311083980000001</c:v>
                </c:pt>
                <c:pt idx="26">
                  <c:v>4.9554633790000002</c:v>
                </c:pt>
                <c:pt idx="27">
                  <c:v>4.9952324219999999</c:v>
                </c:pt>
                <c:pt idx="28">
                  <c:v>5.0202446289999996</c:v>
                </c:pt>
                <c:pt idx="29">
                  <c:v>5.0361093749999997</c:v>
                </c:pt>
                <c:pt idx="30">
                  <c:v>5.0658466799999999</c:v>
                </c:pt>
                <c:pt idx="31">
                  <c:v>5.0999750979999998</c:v>
                </c:pt>
                <c:pt idx="32">
                  <c:v>5.1322744140000003</c:v>
                </c:pt>
                <c:pt idx="33">
                  <c:v>5.1811909180000004</c:v>
                </c:pt>
                <c:pt idx="34">
                  <c:v>5.2353041989999998</c:v>
                </c:pt>
                <c:pt idx="35">
                  <c:v>5.2858505859999996</c:v>
                </c:pt>
                <c:pt idx="36">
                  <c:v>5.3439892579999997</c:v>
                </c:pt>
                <c:pt idx="37">
                  <c:v>5.384781738</c:v>
                </c:pt>
                <c:pt idx="38">
                  <c:v>5.4343320310000003</c:v>
                </c:pt>
                <c:pt idx="39">
                  <c:v>5.4863212890000002</c:v>
                </c:pt>
                <c:pt idx="40">
                  <c:v>5.5422324219999997</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low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5.1237812500000004</c:v>
                </c:pt>
                <c:pt idx="10">
                  <c:v>4.9979316410000001</c:v>
                </c:pt>
                <c:pt idx="11">
                  <c:v>4.9201762699999998</c:v>
                </c:pt>
                <c:pt idx="12">
                  <c:v>4.8517485349999996</c:v>
                </c:pt>
                <c:pt idx="13">
                  <c:v>4.7390986329999993</c:v>
                </c:pt>
                <c:pt idx="14">
                  <c:v>4.6650854490000002</c:v>
                </c:pt>
                <c:pt idx="15">
                  <c:v>4.5687675780000001</c:v>
                </c:pt>
                <c:pt idx="16">
                  <c:v>4.5815424800000004</c:v>
                </c:pt>
                <c:pt idx="17">
                  <c:v>4.5321206050000002</c:v>
                </c:pt>
                <c:pt idx="18">
                  <c:v>4.518312012</c:v>
                </c:pt>
                <c:pt idx="19">
                  <c:v>4.4974492189999999</c:v>
                </c:pt>
                <c:pt idx="20">
                  <c:v>4.4640024409999999</c:v>
                </c:pt>
                <c:pt idx="21">
                  <c:v>4.4511821290000002</c:v>
                </c:pt>
                <c:pt idx="22">
                  <c:v>4.4335810549999994</c:v>
                </c:pt>
                <c:pt idx="23">
                  <c:v>4.4256806640000006</c:v>
                </c:pt>
                <c:pt idx="24">
                  <c:v>4.4353027339999995</c:v>
                </c:pt>
                <c:pt idx="25">
                  <c:v>4.4082470700000007</c:v>
                </c:pt>
                <c:pt idx="26">
                  <c:v>4.3856586909999997</c:v>
                </c:pt>
                <c:pt idx="27">
                  <c:v>4.3848203119999996</c:v>
                </c:pt>
                <c:pt idx="28">
                  <c:v>4.3739355470000003</c:v>
                </c:pt>
                <c:pt idx="29">
                  <c:v>4.3512016600000001</c:v>
                </c:pt>
                <c:pt idx="30">
                  <c:v>4.3448876950000006</c:v>
                </c:pt>
                <c:pt idx="31">
                  <c:v>4.3354663090000001</c:v>
                </c:pt>
                <c:pt idx="32">
                  <c:v>4.3284824220000004</c:v>
                </c:pt>
                <c:pt idx="33">
                  <c:v>4.3253842770000004</c:v>
                </c:pt>
                <c:pt idx="34">
                  <c:v>4.3187509769999997</c:v>
                </c:pt>
                <c:pt idx="35">
                  <c:v>4.3193525390000005</c:v>
                </c:pt>
                <c:pt idx="36">
                  <c:v>4.3347138670000005</c:v>
                </c:pt>
                <c:pt idx="37">
                  <c:v>4.3364965819999997</c:v>
                </c:pt>
                <c:pt idx="38">
                  <c:v>4.3510727539999996</c:v>
                </c:pt>
                <c:pt idx="39">
                  <c:v>4.3652949220000004</c:v>
                </c:pt>
                <c:pt idx="40">
                  <c:v>4.3761235349999996</c:v>
                </c:pt>
              </c:numCache>
            </c:numRef>
          </c:val>
          <c:smooth val="0"/>
          <c:extLst xmlns:c16r2="http://schemas.microsoft.com/office/drawing/2015/06/chart">
            <c:ext xmlns:c16="http://schemas.microsoft.com/office/drawing/2014/chart" uri="{C3380CC4-5D6E-409C-BE32-E72D297353CC}">
              <c16:uniqueId val="{00000003-13A6-421C-800F-1999B29E6AD3}"/>
            </c:ext>
          </c:extLst>
        </c:ser>
        <c:ser>
          <c:idx val="6"/>
          <c:order val="4"/>
          <c:tx>
            <c:strRef>
              <c:f>Sheet1!$F$1</c:f>
              <c:strCache>
                <c:ptCount val="1"/>
                <c:pt idx="0">
                  <c:v>low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5.1237255859999999</c:v>
                </c:pt>
                <c:pt idx="10">
                  <c:v>4.9835000000000003</c:v>
                </c:pt>
                <c:pt idx="11">
                  <c:v>4.9878720700000008</c:v>
                </c:pt>
                <c:pt idx="12">
                  <c:v>4.928729004</c:v>
                </c:pt>
                <c:pt idx="13">
                  <c:v>4.849587402</c:v>
                </c:pt>
                <c:pt idx="14">
                  <c:v>4.7981928710000004</c:v>
                </c:pt>
                <c:pt idx="15">
                  <c:v>4.7358022460000004</c:v>
                </c:pt>
                <c:pt idx="16">
                  <c:v>4.7017788090000003</c:v>
                </c:pt>
                <c:pt idx="17">
                  <c:v>4.649416016</c:v>
                </c:pt>
                <c:pt idx="18">
                  <c:v>4.6058686519999998</c:v>
                </c:pt>
                <c:pt idx="19">
                  <c:v>4.5752739259999995</c:v>
                </c:pt>
                <c:pt idx="20">
                  <c:v>4.5512011719999999</c:v>
                </c:pt>
                <c:pt idx="21">
                  <c:v>4.5191054690000003</c:v>
                </c:pt>
                <c:pt idx="22">
                  <c:v>4.5017514649999999</c:v>
                </c:pt>
                <c:pt idx="23">
                  <c:v>4.4935258789999999</c:v>
                </c:pt>
                <c:pt idx="24">
                  <c:v>4.4967104490000001</c:v>
                </c:pt>
                <c:pt idx="25">
                  <c:v>4.4875585940000002</c:v>
                </c:pt>
                <c:pt idx="26">
                  <c:v>4.493407715</c:v>
                </c:pt>
                <c:pt idx="27">
                  <c:v>4.5002348629999993</c:v>
                </c:pt>
                <c:pt idx="28">
                  <c:v>4.5088486329999995</c:v>
                </c:pt>
                <c:pt idx="29">
                  <c:v>4.5145468749999997</c:v>
                </c:pt>
                <c:pt idx="30">
                  <c:v>4.515603027</c:v>
                </c:pt>
                <c:pt idx="31">
                  <c:v>4.5146147460000003</c:v>
                </c:pt>
                <c:pt idx="32">
                  <c:v>4.5167485349999996</c:v>
                </c:pt>
                <c:pt idx="33">
                  <c:v>4.5197304689999998</c:v>
                </c:pt>
                <c:pt idx="34">
                  <c:v>4.535437988</c:v>
                </c:pt>
                <c:pt idx="35">
                  <c:v>4.549129883</c:v>
                </c:pt>
                <c:pt idx="36">
                  <c:v>4.5693124999999997</c:v>
                </c:pt>
                <c:pt idx="37">
                  <c:v>4.5753369140000002</c:v>
                </c:pt>
                <c:pt idx="38">
                  <c:v>4.5873188479999998</c:v>
                </c:pt>
                <c:pt idx="39">
                  <c:v>4.6047089840000002</c:v>
                </c:pt>
                <c:pt idx="40">
                  <c:v>4.6199941410000003</c:v>
                </c:pt>
              </c:numCache>
            </c:numRef>
          </c:val>
          <c:smooth val="0"/>
          <c:extLst xmlns:c16r2="http://schemas.microsoft.com/office/drawing/2015/06/chart">
            <c:ext xmlns:c16="http://schemas.microsoft.com/office/drawing/2014/chart" uri="{C3380CC4-5D6E-409C-BE32-E72D297353CC}">
              <c16:uniqueId val="{00000004-13A6-421C-800F-1999B29E6AD3}"/>
            </c:ext>
          </c:extLst>
        </c:ser>
        <c:ser>
          <c:idx val="7"/>
          <c:order val="5"/>
          <c:tx>
            <c:strRef>
              <c:f>Sheet1!$G$1</c:f>
              <c:strCache>
                <c:ptCount val="1"/>
                <c:pt idx="0">
                  <c:v>low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5.1243251949999999</c:v>
                </c:pt>
                <c:pt idx="10">
                  <c:v>4.9701801759999995</c:v>
                </c:pt>
                <c:pt idx="11">
                  <c:v>4.9312592770000006</c:v>
                </c:pt>
                <c:pt idx="12">
                  <c:v>4.8761689450000008</c:v>
                </c:pt>
                <c:pt idx="13">
                  <c:v>4.8000185549999994</c:v>
                </c:pt>
                <c:pt idx="14">
                  <c:v>4.7656674800000003</c:v>
                </c:pt>
                <c:pt idx="15">
                  <c:v>4.7096967770000004</c:v>
                </c:pt>
                <c:pt idx="16">
                  <c:v>4.7329501949999999</c:v>
                </c:pt>
                <c:pt idx="17">
                  <c:v>4.7162211909999998</c:v>
                </c:pt>
                <c:pt idx="18">
                  <c:v>4.7023627929999998</c:v>
                </c:pt>
                <c:pt idx="19">
                  <c:v>4.6966982420000001</c:v>
                </c:pt>
                <c:pt idx="20">
                  <c:v>4.6706894529999996</c:v>
                </c:pt>
                <c:pt idx="21">
                  <c:v>4.6694873049999996</c:v>
                </c:pt>
                <c:pt idx="22">
                  <c:v>4.6815131839999999</c:v>
                </c:pt>
                <c:pt idx="23">
                  <c:v>4.701978027</c:v>
                </c:pt>
                <c:pt idx="24">
                  <c:v>4.7225063479999996</c:v>
                </c:pt>
                <c:pt idx="25">
                  <c:v>4.7234287109999995</c:v>
                </c:pt>
                <c:pt idx="26">
                  <c:v>4.7454350590000001</c:v>
                </c:pt>
                <c:pt idx="27">
                  <c:v>4.7559521480000004</c:v>
                </c:pt>
                <c:pt idx="28">
                  <c:v>4.7776274409999999</c:v>
                </c:pt>
                <c:pt idx="29">
                  <c:v>4.7953999019999998</c:v>
                </c:pt>
                <c:pt idx="30">
                  <c:v>4.8062602539999997</c:v>
                </c:pt>
                <c:pt idx="31">
                  <c:v>4.8136547849999998</c:v>
                </c:pt>
                <c:pt idx="32">
                  <c:v>4.8311875000000004</c:v>
                </c:pt>
                <c:pt idx="33">
                  <c:v>4.847282227</c:v>
                </c:pt>
                <c:pt idx="34">
                  <c:v>4.8690688479999995</c:v>
                </c:pt>
                <c:pt idx="35">
                  <c:v>4.893328125</c:v>
                </c:pt>
                <c:pt idx="36">
                  <c:v>4.931079102</c:v>
                </c:pt>
                <c:pt idx="37">
                  <c:v>4.9621455079999999</c:v>
                </c:pt>
                <c:pt idx="38">
                  <c:v>4.9925693359999999</c:v>
                </c:pt>
                <c:pt idx="39">
                  <c:v>5.0338237299999999</c:v>
                </c:pt>
                <c:pt idx="40">
                  <c:v>5.0857143550000004</c:v>
                </c:pt>
              </c:numCache>
            </c:numRef>
          </c:val>
          <c:smooth val="0"/>
          <c:extLst xmlns:c16r2="http://schemas.microsoft.com/office/drawing/2015/06/chart">
            <c:ext xmlns:c16="http://schemas.microsoft.com/office/drawing/2014/chart" uri="{C3380CC4-5D6E-409C-BE32-E72D297353CC}">
              <c16:uniqueId val="{00000005-13A6-421C-800F-1999B29E6AD3}"/>
            </c:ext>
          </c:extLst>
        </c:ser>
        <c:ser>
          <c:idx val="2"/>
          <c:order val="6"/>
          <c:tx>
            <c:strRef>
              <c:f>Sheet1!$H$1</c:f>
              <c:strCache>
                <c:ptCount val="1"/>
                <c:pt idx="0">
                  <c:v>high renewable cost</c:v>
                </c:pt>
              </c:strCache>
            </c:strRef>
          </c:tx>
          <c:spPr>
            <a:ln w="22225" cap="rnd">
              <a:solidFill>
                <a:srgbClr val="46712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5.1236088870000005</c:v>
                </c:pt>
                <c:pt idx="10">
                  <c:v>5.0036923829999997</c:v>
                </c:pt>
                <c:pt idx="11">
                  <c:v>4.970891602</c:v>
                </c:pt>
                <c:pt idx="12">
                  <c:v>4.9463916019999994</c:v>
                </c:pt>
                <c:pt idx="13">
                  <c:v>4.8726821290000002</c:v>
                </c:pt>
                <c:pt idx="14">
                  <c:v>4.8330761720000002</c:v>
                </c:pt>
                <c:pt idx="15">
                  <c:v>4.7887363279999997</c:v>
                </c:pt>
                <c:pt idx="16">
                  <c:v>4.8056083980000004</c:v>
                </c:pt>
                <c:pt idx="17">
                  <c:v>4.7847504879999994</c:v>
                </c:pt>
                <c:pt idx="18">
                  <c:v>4.7822539060000002</c:v>
                </c:pt>
                <c:pt idx="19">
                  <c:v>4.7853867189999999</c:v>
                </c:pt>
                <c:pt idx="20">
                  <c:v>4.7631347660000003</c:v>
                </c:pt>
                <c:pt idx="21">
                  <c:v>4.7601450199999995</c:v>
                </c:pt>
                <c:pt idx="22">
                  <c:v>4.7682119140000001</c:v>
                </c:pt>
                <c:pt idx="23">
                  <c:v>4.7669794920000008</c:v>
                </c:pt>
                <c:pt idx="24">
                  <c:v>4.7830131840000005</c:v>
                </c:pt>
                <c:pt idx="25">
                  <c:v>4.7775678710000005</c:v>
                </c:pt>
                <c:pt idx="26">
                  <c:v>4.7854604490000003</c:v>
                </c:pt>
                <c:pt idx="27">
                  <c:v>4.8050366210000002</c:v>
                </c:pt>
                <c:pt idx="28">
                  <c:v>4.8127485349999999</c:v>
                </c:pt>
                <c:pt idx="29">
                  <c:v>4.826415527</c:v>
                </c:pt>
                <c:pt idx="30">
                  <c:v>4.8427685549999993</c:v>
                </c:pt>
                <c:pt idx="31">
                  <c:v>4.8645825199999999</c:v>
                </c:pt>
                <c:pt idx="32">
                  <c:v>4.8881298829999995</c:v>
                </c:pt>
                <c:pt idx="33">
                  <c:v>4.916672363</c:v>
                </c:pt>
                <c:pt idx="34">
                  <c:v>4.9499531250000004</c:v>
                </c:pt>
                <c:pt idx="35">
                  <c:v>4.9839663090000004</c:v>
                </c:pt>
                <c:pt idx="36">
                  <c:v>5.0164487300000005</c:v>
                </c:pt>
                <c:pt idx="37">
                  <c:v>5.0525615230000005</c:v>
                </c:pt>
                <c:pt idx="38">
                  <c:v>5.0905117190000002</c:v>
                </c:pt>
                <c:pt idx="39">
                  <c:v>5.119984863</c:v>
                </c:pt>
                <c:pt idx="40">
                  <c:v>5.1541708980000003</c:v>
                </c:pt>
              </c:numCache>
            </c:numRef>
          </c:val>
          <c:smooth val="0"/>
          <c:extLst xmlns:c16r2="http://schemas.microsoft.com/office/drawing/2015/06/chart">
            <c:ext xmlns:c16="http://schemas.microsoft.com/office/drawing/2014/chart" uri="{C3380CC4-5D6E-409C-BE32-E72D297353CC}">
              <c16:uniqueId val="{00000006-13A6-421C-800F-1999B29E6AD3}"/>
            </c:ext>
          </c:extLst>
        </c:ser>
        <c:ser>
          <c:idx val="4"/>
          <c:order val="7"/>
          <c:tx>
            <c:strRef>
              <c:f>Sheet1!$I$1</c:f>
              <c:strCache>
                <c:ptCount val="1"/>
                <c:pt idx="0">
                  <c:v>low renewable cost</c:v>
                </c:pt>
              </c:strCache>
            </c:strRef>
          </c:tx>
          <c:spPr>
            <a:ln w="22225" cap="rnd">
              <a:solidFill>
                <a:srgbClr val="BDE0A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5.1236337890000003</c:v>
                </c:pt>
                <c:pt idx="10">
                  <c:v>5.0037255859999998</c:v>
                </c:pt>
                <c:pt idx="11">
                  <c:v>4.9715156250000003</c:v>
                </c:pt>
                <c:pt idx="12">
                  <c:v>4.9232099609999995</c:v>
                </c:pt>
                <c:pt idx="13">
                  <c:v>4.8420400390000005</c:v>
                </c:pt>
                <c:pt idx="14">
                  <c:v>4.7858935549999995</c:v>
                </c:pt>
                <c:pt idx="15">
                  <c:v>4.6992128910000002</c:v>
                </c:pt>
                <c:pt idx="16">
                  <c:v>4.721266602</c:v>
                </c:pt>
                <c:pt idx="17">
                  <c:v>4.6849077150000005</c:v>
                </c:pt>
                <c:pt idx="18">
                  <c:v>4.6689013670000001</c:v>
                </c:pt>
                <c:pt idx="19">
                  <c:v>4.6535219730000001</c:v>
                </c:pt>
                <c:pt idx="20">
                  <c:v>4.6257255859999997</c:v>
                </c:pt>
                <c:pt idx="21">
                  <c:v>4.6181591799999993</c:v>
                </c:pt>
                <c:pt idx="22">
                  <c:v>4.6153251950000005</c:v>
                </c:pt>
                <c:pt idx="23">
                  <c:v>4.6129648440000004</c:v>
                </c:pt>
                <c:pt idx="24">
                  <c:v>4.6159340819999999</c:v>
                </c:pt>
                <c:pt idx="25">
                  <c:v>4.593771973</c:v>
                </c:pt>
                <c:pt idx="26">
                  <c:v>4.5791586909999999</c:v>
                </c:pt>
                <c:pt idx="27">
                  <c:v>4.5726005859999992</c:v>
                </c:pt>
                <c:pt idx="28">
                  <c:v>4.5596538090000003</c:v>
                </c:pt>
                <c:pt idx="29">
                  <c:v>4.5572255859999995</c:v>
                </c:pt>
                <c:pt idx="30">
                  <c:v>4.5745595699999999</c:v>
                </c:pt>
                <c:pt idx="31">
                  <c:v>4.5804853519999993</c:v>
                </c:pt>
                <c:pt idx="32">
                  <c:v>4.5895405270000005</c:v>
                </c:pt>
                <c:pt idx="33">
                  <c:v>4.6002236329999997</c:v>
                </c:pt>
                <c:pt idx="34">
                  <c:v>4.6094941409999999</c:v>
                </c:pt>
                <c:pt idx="35">
                  <c:v>4.6291474609999996</c:v>
                </c:pt>
                <c:pt idx="36">
                  <c:v>4.6418334960000003</c:v>
                </c:pt>
                <c:pt idx="37">
                  <c:v>4.6555781249999999</c:v>
                </c:pt>
                <c:pt idx="38">
                  <c:v>4.6697226560000002</c:v>
                </c:pt>
                <c:pt idx="39">
                  <c:v>4.6837797849999996</c:v>
                </c:pt>
                <c:pt idx="40">
                  <c:v>4.6913344729999995</c:v>
                </c:pt>
              </c:numCache>
            </c:numRef>
          </c:val>
          <c:smooth val="0"/>
          <c:extLst xmlns:c16r2="http://schemas.microsoft.com/office/drawing/2015/06/chart">
            <c:ext xmlns:c16="http://schemas.microsoft.com/office/drawing/2014/chart" uri="{C3380CC4-5D6E-409C-BE32-E72D297353CC}">
              <c16:uniqueId val="{00000007-13A6-421C-800F-1999B29E6AD3}"/>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5.5856159999999999</c:v>
                </c:pt>
                <c:pt idx="1">
                  <c:v>5.4468180000000004</c:v>
                </c:pt>
                <c:pt idx="2">
                  <c:v>5.2301390000000003</c:v>
                </c:pt>
                <c:pt idx="3">
                  <c:v>5.357132</c:v>
                </c:pt>
                <c:pt idx="4">
                  <c:v>5.4143759999999999</c:v>
                </c:pt>
                <c:pt idx="5">
                  <c:v>5.2640060000000002</c:v>
                </c:pt>
                <c:pt idx="6">
                  <c:v>5.1715910000000003</c:v>
                </c:pt>
                <c:pt idx="7">
                  <c:v>5.1308759999999998</c:v>
                </c:pt>
                <c:pt idx="8">
                  <c:v>5.2701049999999992</c:v>
                </c:pt>
                <c:pt idx="9">
                  <c:v>5.1230126950000008</c:v>
                </c:pt>
                <c:pt idx="10">
                  <c:v>4.9929062499999999</c:v>
                </c:pt>
                <c:pt idx="11">
                  <c:v>4.9572114259999998</c:v>
                </c:pt>
                <c:pt idx="12">
                  <c:v>4.9085102539999994</c:v>
                </c:pt>
                <c:pt idx="13">
                  <c:v>4.8367333980000007</c:v>
                </c:pt>
                <c:pt idx="14">
                  <c:v>4.7963847660000001</c:v>
                </c:pt>
                <c:pt idx="15">
                  <c:v>4.732554199</c:v>
                </c:pt>
                <c:pt idx="16">
                  <c:v>4.755107422</c:v>
                </c:pt>
                <c:pt idx="17">
                  <c:v>4.7241562500000001</c:v>
                </c:pt>
                <c:pt idx="18">
                  <c:v>4.7075551759999996</c:v>
                </c:pt>
                <c:pt idx="19">
                  <c:v>4.6939096679999999</c:v>
                </c:pt>
                <c:pt idx="20">
                  <c:v>4.6739082029999999</c:v>
                </c:pt>
                <c:pt idx="21">
                  <c:v>4.6705336909999993</c:v>
                </c:pt>
                <c:pt idx="22">
                  <c:v>4.6747963870000007</c:v>
                </c:pt>
                <c:pt idx="23">
                  <c:v>4.6835224609999999</c:v>
                </c:pt>
                <c:pt idx="24">
                  <c:v>4.6982753910000001</c:v>
                </c:pt>
                <c:pt idx="25">
                  <c:v>4.6914565430000001</c:v>
                </c:pt>
                <c:pt idx="26">
                  <c:v>4.6851386719999999</c:v>
                </c:pt>
                <c:pt idx="27">
                  <c:v>4.6947324220000004</c:v>
                </c:pt>
                <c:pt idx="28">
                  <c:v>4.6952475590000002</c:v>
                </c:pt>
                <c:pt idx="29">
                  <c:v>4.7005424800000002</c:v>
                </c:pt>
                <c:pt idx="30">
                  <c:v>4.71501123</c:v>
                </c:pt>
                <c:pt idx="31">
                  <c:v>4.7279946289999994</c:v>
                </c:pt>
                <c:pt idx="32">
                  <c:v>4.7386254879999994</c:v>
                </c:pt>
                <c:pt idx="33">
                  <c:v>4.7530346680000006</c:v>
                </c:pt>
                <c:pt idx="34">
                  <c:v>4.7665307620000004</c:v>
                </c:pt>
                <c:pt idx="35">
                  <c:v>4.7818271480000005</c:v>
                </c:pt>
                <c:pt idx="36">
                  <c:v>4.8068945310000002</c:v>
                </c:pt>
                <c:pt idx="37">
                  <c:v>4.8340058589999995</c:v>
                </c:pt>
                <c:pt idx="38">
                  <c:v>4.8645053709999999</c:v>
                </c:pt>
                <c:pt idx="39">
                  <c:v>4.892406738</c:v>
                </c:pt>
                <c:pt idx="40">
                  <c:v>4.9219272460000001</c:v>
                </c:pt>
              </c:numCache>
            </c:numRef>
          </c:val>
          <c:smooth val="0"/>
          <c:extLst xmlns:c16r2="http://schemas.microsoft.com/office/drawing/2015/06/chart">
            <c:ext xmlns:c16="http://schemas.microsoft.com/office/drawing/2014/chart" uri="{C3380CC4-5D6E-409C-BE32-E72D297353CC}">
              <c16:uniqueId val="{00000008-13A6-421C-800F-1999B29E6AD3}"/>
            </c:ext>
          </c:extLst>
        </c:ser>
        <c:dLbls>
          <c:showLegendKey val="0"/>
          <c:showVal val="0"/>
          <c:showCatName val="0"/>
          <c:showSerName val="0"/>
          <c:showPercent val="0"/>
          <c:showBubbleSize val="0"/>
        </c:dLbls>
        <c:smooth val="0"/>
        <c:axId val="318810032"/>
        <c:axId val="318796976"/>
      </c:lineChart>
      <c:catAx>
        <c:axId val="3188100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6976"/>
        <c:crosses val="autoZero"/>
        <c:auto val="1"/>
        <c:lblAlgn val="ctr"/>
        <c:lblOffset val="100"/>
        <c:tickLblSkip val="10"/>
        <c:tickMarkSkip val="10"/>
        <c:noMultiLvlLbl val="0"/>
      </c:catAx>
      <c:valAx>
        <c:axId val="318796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10032"/>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high renewable cost</c:v>
                </c:pt>
              </c:strCache>
            </c:strRef>
          </c:tx>
          <c:spPr>
            <a:ln w="22225" cap="rnd">
              <a:solidFill>
                <a:srgbClr val="46712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2.4146312939999999</c:v>
                </c:pt>
                <c:pt idx="8">
                  <c:v>2.5273404179999996</c:v>
                </c:pt>
                <c:pt idx="9">
                  <c:v>2.2968402619999999</c:v>
                </c:pt>
                <c:pt idx="10">
                  <c:v>2.1972772709999999</c:v>
                </c:pt>
                <c:pt idx="11">
                  <c:v>2.2303825499999999</c:v>
                </c:pt>
                <c:pt idx="12">
                  <c:v>2.2199817979999996</c:v>
                </c:pt>
                <c:pt idx="13">
                  <c:v>2.170660035</c:v>
                </c:pt>
                <c:pt idx="14">
                  <c:v>2.1612655080000005</c:v>
                </c:pt>
                <c:pt idx="15">
                  <c:v>2.184617008</c:v>
                </c:pt>
                <c:pt idx="16">
                  <c:v>2.2331721739999999</c:v>
                </c:pt>
                <c:pt idx="17">
                  <c:v>2.2423988380000002</c:v>
                </c:pt>
                <c:pt idx="18">
                  <c:v>2.2564862109999999</c:v>
                </c:pt>
                <c:pt idx="19">
                  <c:v>2.2742299749999999</c:v>
                </c:pt>
                <c:pt idx="20">
                  <c:v>2.2620116710000002</c:v>
                </c:pt>
                <c:pt idx="21">
                  <c:v>2.2798868699999999</c:v>
                </c:pt>
                <c:pt idx="22">
                  <c:v>2.3013513790000002</c:v>
                </c:pt>
                <c:pt idx="23">
                  <c:v>2.32680161</c:v>
                </c:pt>
                <c:pt idx="24">
                  <c:v>2.3683446030000002</c:v>
                </c:pt>
                <c:pt idx="25">
                  <c:v>2.3746719789999999</c:v>
                </c:pt>
                <c:pt idx="26">
                  <c:v>2.4005472220000001</c:v>
                </c:pt>
                <c:pt idx="27">
                  <c:v>2.4373090630000003</c:v>
                </c:pt>
                <c:pt idx="28">
                  <c:v>2.472176578</c:v>
                </c:pt>
                <c:pt idx="29">
                  <c:v>2.505412593</c:v>
                </c:pt>
                <c:pt idx="30">
                  <c:v>2.5370228139999997</c:v>
                </c:pt>
                <c:pt idx="31">
                  <c:v>2.5675912599999995</c:v>
                </c:pt>
                <c:pt idx="32">
                  <c:v>2.602176627</c:v>
                </c:pt>
                <c:pt idx="33">
                  <c:v>2.6403994590000002</c:v>
                </c:pt>
                <c:pt idx="34">
                  <c:v>2.6830869050000001</c:v>
                </c:pt>
                <c:pt idx="35">
                  <c:v>2.7140825519999998</c:v>
                </c:pt>
                <c:pt idx="36">
                  <c:v>2.752467336</c:v>
                </c:pt>
                <c:pt idx="37">
                  <c:v>2.7922267499999998</c:v>
                </c:pt>
                <c:pt idx="38">
                  <c:v>2.8330253699999997</c:v>
                </c:pt>
                <c:pt idx="39">
                  <c:v>2.8619849020000001</c:v>
                </c:pt>
                <c:pt idx="40">
                  <c:v>2.8985254349999998</c:v>
                </c:pt>
              </c:numCache>
            </c:numRef>
          </c:val>
          <c:smooth val="0"/>
          <c:extLst xmlns:c16r2="http://schemas.microsoft.com/office/drawing/2015/06/chart">
            <c:ext xmlns:c16="http://schemas.microsoft.com/office/drawing/2014/chart" uri="{C3380CC4-5D6E-409C-BE32-E72D297353CC}">
              <c16:uniqueId val="{00000000-9A7B-4C5D-BFF3-69A81ACCFEC2}"/>
            </c:ext>
          </c:extLst>
        </c:ser>
        <c:ser>
          <c:idx val="1"/>
          <c:order val="1"/>
          <c:tx>
            <c:strRef>
              <c:f>Sheet1!$C$1</c:f>
              <c:strCache>
                <c:ptCount val="1"/>
                <c:pt idx="0">
                  <c:v>low renewable cost</c:v>
                </c:pt>
              </c:strCache>
            </c:strRef>
          </c:tx>
          <c:spPr>
            <a:ln w="22225" cap="rnd">
              <a:solidFill>
                <a:srgbClr val="BDE0A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2.4146312939999999</c:v>
                </c:pt>
                <c:pt idx="8">
                  <c:v>2.5273404179999996</c:v>
                </c:pt>
                <c:pt idx="9">
                  <c:v>2.296691209</c:v>
                </c:pt>
                <c:pt idx="10">
                  <c:v>2.1974863249999999</c:v>
                </c:pt>
                <c:pt idx="11">
                  <c:v>2.2305166410000004</c:v>
                </c:pt>
                <c:pt idx="12">
                  <c:v>2.1851241039999998</c:v>
                </c:pt>
                <c:pt idx="13">
                  <c:v>2.1307521719999998</c:v>
                </c:pt>
                <c:pt idx="14">
                  <c:v>2.0856809699999999</c:v>
                </c:pt>
                <c:pt idx="15">
                  <c:v>2.0497034219999999</c:v>
                </c:pt>
                <c:pt idx="16">
                  <c:v>2.1000641670000002</c:v>
                </c:pt>
                <c:pt idx="17">
                  <c:v>2.0816841510000001</c:v>
                </c:pt>
                <c:pt idx="18">
                  <c:v>2.0615821240000001</c:v>
                </c:pt>
                <c:pt idx="19">
                  <c:v>2.0426656460000001</c:v>
                </c:pt>
                <c:pt idx="20">
                  <c:v>2.0169796</c:v>
                </c:pt>
                <c:pt idx="21">
                  <c:v>2.0144273580000003</c:v>
                </c:pt>
                <c:pt idx="22">
                  <c:v>2.0198971210000001</c:v>
                </c:pt>
                <c:pt idx="23">
                  <c:v>2.0261742039999997</c:v>
                </c:pt>
                <c:pt idx="24">
                  <c:v>2.0347104090000001</c:v>
                </c:pt>
                <c:pt idx="25">
                  <c:v>2.0042794530000001</c:v>
                </c:pt>
                <c:pt idx="26">
                  <c:v>1.982525527</c:v>
                </c:pt>
                <c:pt idx="27">
                  <c:v>1.959267214</c:v>
                </c:pt>
                <c:pt idx="28">
                  <c:v>1.9380887150000001</c:v>
                </c:pt>
                <c:pt idx="29">
                  <c:v>1.933868411</c:v>
                </c:pt>
                <c:pt idx="30">
                  <c:v>1.953914055</c:v>
                </c:pt>
                <c:pt idx="31">
                  <c:v>1.953306285</c:v>
                </c:pt>
                <c:pt idx="32">
                  <c:v>1.9441674950000001</c:v>
                </c:pt>
                <c:pt idx="33">
                  <c:v>1.9395796139999999</c:v>
                </c:pt>
                <c:pt idx="34">
                  <c:v>1.927159165</c:v>
                </c:pt>
                <c:pt idx="35">
                  <c:v>1.9301797780000001</c:v>
                </c:pt>
                <c:pt idx="36">
                  <c:v>1.909490307</c:v>
                </c:pt>
                <c:pt idx="37">
                  <c:v>1.9110474289999999</c:v>
                </c:pt>
                <c:pt idx="38">
                  <c:v>1.893760288</c:v>
                </c:pt>
                <c:pt idx="39">
                  <c:v>1.8768852000000003</c:v>
                </c:pt>
                <c:pt idx="40">
                  <c:v>1.8589569529999999</c:v>
                </c:pt>
              </c:numCache>
            </c:numRef>
          </c:val>
          <c:smooth val="0"/>
          <c:extLst xmlns:c16r2="http://schemas.microsoft.com/office/drawing/2015/06/chart">
            <c:ext xmlns:c16="http://schemas.microsoft.com/office/drawing/2014/chart" uri="{C3380CC4-5D6E-409C-BE32-E72D297353CC}">
              <c16:uniqueId val="{00000001-9A7B-4C5D-BFF3-69A81ACCFEC2}"/>
            </c:ext>
          </c:extLst>
        </c:ser>
        <c:ser>
          <c:idx val="2"/>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2.4146312939999999</c:v>
                </c:pt>
                <c:pt idx="8">
                  <c:v>2.5273404179999996</c:v>
                </c:pt>
                <c:pt idx="9">
                  <c:v>2.2968823760000001</c:v>
                </c:pt>
                <c:pt idx="10">
                  <c:v>2.195597673</c:v>
                </c:pt>
                <c:pt idx="11">
                  <c:v>2.2271156319999998</c:v>
                </c:pt>
                <c:pt idx="12">
                  <c:v>2.1849534460000002</c:v>
                </c:pt>
                <c:pt idx="13">
                  <c:v>2.1252259940000005</c:v>
                </c:pt>
                <c:pt idx="14">
                  <c:v>2.0929987849999998</c:v>
                </c:pt>
                <c:pt idx="15">
                  <c:v>2.0814527980000004</c:v>
                </c:pt>
                <c:pt idx="16">
                  <c:v>2.1292574489999998</c:v>
                </c:pt>
                <c:pt idx="17">
                  <c:v>2.1130065289999997</c:v>
                </c:pt>
                <c:pt idx="18">
                  <c:v>2.1081386989999999</c:v>
                </c:pt>
                <c:pt idx="19">
                  <c:v>2.1023548780000003</c:v>
                </c:pt>
                <c:pt idx="20">
                  <c:v>2.0707580459999999</c:v>
                </c:pt>
                <c:pt idx="21">
                  <c:v>2.0825476170000004</c:v>
                </c:pt>
                <c:pt idx="22">
                  <c:v>2.1012476390000003</c:v>
                </c:pt>
                <c:pt idx="23">
                  <c:v>2.1368838349999999</c:v>
                </c:pt>
                <c:pt idx="24">
                  <c:v>2.1761551379999999</c:v>
                </c:pt>
                <c:pt idx="25">
                  <c:v>2.174656674</c:v>
                </c:pt>
                <c:pt idx="26">
                  <c:v>2.1826581759999999</c:v>
                </c:pt>
                <c:pt idx="27">
                  <c:v>2.2001662990000002</c:v>
                </c:pt>
                <c:pt idx="28">
                  <c:v>2.208904735</c:v>
                </c:pt>
                <c:pt idx="29">
                  <c:v>2.2197717309999998</c:v>
                </c:pt>
                <c:pt idx="30">
                  <c:v>2.2367246860000001</c:v>
                </c:pt>
                <c:pt idx="31">
                  <c:v>2.241464578</c:v>
                </c:pt>
                <c:pt idx="32">
                  <c:v>2.2432370970000002</c:v>
                </c:pt>
                <c:pt idx="33">
                  <c:v>2.248630345</c:v>
                </c:pt>
                <c:pt idx="34">
                  <c:v>2.2431143840000001</c:v>
                </c:pt>
                <c:pt idx="35">
                  <c:v>2.2368381129999997</c:v>
                </c:pt>
                <c:pt idx="36">
                  <c:v>2.2489056679999999</c:v>
                </c:pt>
                <c:pt idx="37">
                  <c:v>2.2658195070000002</c:v>
                </c:pt>
                <c:pt idx="38">
                  <c:v>2.2903217250000001</c:v>
                </c:pt>
                <c:pt idx="39">
                  <c:v>2.3139399680000001</c:v>
                </c:pt>
                <c:pt idx="40">
                  <c:v>2.334333956</c:v>
                </c:pt>
              </c:numCache>
            </c:numRef>
          </c:val>
          <c:smooth val="0"/>
          <c:extLst xmlns:c16r2="http://schemas.microsoft.com/office/drawing/2015/06/chart">
            <c:ext xmlns:c16="http://schemas.microsoft.com/office/drawing/2014/chart" uri="{C3380CC4-5D6E-409C-BE32-E72D297353CC}">
              <c16:uniqueId val="{00000002-9A7B-4C5D-BFF3-69A81ACCFEC2}"/>
            </c:ext>
          </c:extLst>
        </c:ser>
        <c:dLbls>
          <c:showLegendKey val="0"/>
          <c:showVal val="0"/>
          <c:showCatName val="0"/>
          <c:showSerName val="0"/>
          <c:showPercent val="0"/>
          <c:showBubbleSize val="0"/>
        </c:dLbls>
        <c:smooth val="0"/>
        <c:axId val="318801872"/>
        <c:axId val="318782832"/>
      </c:lineChart>
      <c:catAx>
        <c:axId val="3188018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2832"/>
        <c:crosses val="autoZero"/>
        <c:auto val="1"/>
        <c:lblAlgn val="ctr"/>
        <c:lblOffset val="100"/>
        <c:tickLblSkip val="10"/>
        <c:tickMarkSkip val="10"/>
        <c:noMultiLvlLbl val="0"/>
      </c:catAx>
      <c:valAx>
        <c:axId val="31878283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1872"/>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7613002437732093"/>
          <c:h val="0.71331437740154535"/>
        </c:manualLayout>
      </c:layout>
      <c:lineChart>
        <c:grouping val="standard"/>
        <c:varyColors val="0"/>
        <c:ser>
          <c:idx val="0"/>
          <c:order val="0"/>
          <c:tx>
            <c:strRef>
              <c:f>Sheet1!$B$1</c:f>
              <c:strCache>
                <c:ptCount val="1"/>
                <c:pt idx="0">
                  <c:v>high renewable cost - renewables</c:v>
                </c:pt>
              </c:strCache>
            </c:strRef>
          </c:tx>
          <c:spPr>
            <a:ln w="22225" cap="rnd">
              <a:solidFill>
                <a:srgbClr val="46712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0.65787155300000011</c:v>
                </c:pt>
                <c:pt idx="8">
                  <c:v>0.68383459600000052</c:v>
                </c:pt>
                <c:pt idx="9">
                  <c:v>0.69908727999999998</c:v>
                </c:pt>
                <c:pt idx="10">
                  <c:v>0.76479083300000006</c:v>
                </c:pt>
                <c:pt idx="11">
                  <c:v>0.832670837</c:v>
                </c:pt>
                <c:pt idx="12">
                  <c:v>0.89615216099999995</c:v>
                </c:pt>
                <c:pt idx="13">
                  <c:v>0.96645611599999992</c:v>
                </c:pt>
                <c:pt idx="14">
                  <c:v>0.988554932</c:v>
                </c:pt>
                <c:pt idx="15">
                  <c:v>1.0190183719999999</c:v>
                </c:pt>
                <c:pt idx="16">
                  <c:v>1.0288981930000001</c:v>
                </c:pt>
                <c:pt idx="17">
                  <c:v>1.032039795</c:v>
                </c:pt>
                <c:pt idx="18">
                  <c:v>1.0410283199999999</c:v>
                </c:pt>
                <c:pt idx="19">
                  <c:v>1.0533067630000001</c:v>
                </c:pt>
                <c:pt idx="20">
                  <c:v>1.0851217039999999</c:v>
                </c:pt>
                <c:pt idx="21">
                  <c:v>1.0938358149999998</c:v>
                </c:pt>
                <c:pt idx="22">
                  <c:v>1.0963873289999999</c:v>
                </c:pt>
                <c:pt idx="23">
                  <c:v>1.0986024170000002</c:v>
                </c:pt>
                <c:pt idx="24">
                  <c:v>1.1014814449999999</c:v>
                </c:pt>
                <c:pt idx="25">
                  <c:v>1.1286849370000001</c:v>
                </c:pt>
                <c:pt idx="26">
                  <c:v>1.1376375729999999</c:v>
                </c:pt>
                <c:pt idx="27">
                  <c:v>1.1389713130000001</c:v>
                </c:pt>
                <c:pt idx="28">
                  <c:v>1.1408937989999999</c:v>
                </c:pt>
                <c:pt idx="29">
                  <c:v>1.1437397460000001</c:v>
                </c:pt>
                <c:pt idx="30">
                  <c:v>1.1474075929999998</c:v>
                </c:pt>
                <c:pt idx="31">
                  <c:v>1.1511412350000001</c:v>
                </c:pt>
                <c:pt idx="32">
                  <c:v>1.1544581300000001</c:v>
                </c:pt>
                <c:pt idx="33">
                  <c:v>1.1574814449999999</c:v>
                </c:pt>
                <c:pt idx="34">
                  <c:v>1.165504272</c:v>
                </c:pt>
                <c:pt idx="35">
                  <c:v>1.1761850589999998</c:v>
                </c:pt>
                <c:pt idx="36">
                  <c:v>1.1827127689999999</c:v>
                </c:pt>
                <c:pt idx="37">
                  <c:v>1.189902222</c:v>
                </c:pt>
                <c:pt idx="38">
                  <c:v>1.198110107</c:v>
                </c:pt>
                <c:pt idx="39">
                  <c:v>1.220627197</c:v>
                </c:pt>
                <c:pt idx="40">
                  <c:v>1.2328850099999999</c:v>
                </c:pt>
              </c:numCache>
            </c:numRef>
          </c:val>
          <c:smooth val="0"/>
          <c:extLst xmlns:c16r2="http://schemas.microsoft.com/office/drawing/2015/06/chart">
            <c:ext xmlns:c16="http://schemas.microsoft.com/office/drawing/2014/chart" uri="{C3380CC4-5D6E-409C-BE32-E72D297353CC}">
              <c16:uniqueId val="{00000000-4954-4291-890E-31F48C1A5AC9}"/>
            </c:ext>
          </c:extLst>
        </c:ser>
        <c:ser>
          <c:idx val="1"/>
          <c:order val="1"/>
          <c:tx>
            <c:strRef>
              <c:f>Sheet1!$C$1</c:f>
              <c:strCache>
                <c:ptCount val="1"/>
                <c:pt idx="0">
                  <c:v>low renewable cost - renewables</c:v>
                </c:pt>
              </c:strCache>
            </c:strRef>
          </c:tx>
          <c:spPr>
            <a:ln w="22225" cap="rnd">
              <a:solidFill>
                <a:srgbClr val="BDE0A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0.65787155300000011</c:v>
                </c:pt>
                <c:pt idx="8">
                  <c:v>0.68383459600000052</c:v>
                </c:pt>
                <c:pt idx="9">
                  <c:v>0.69909765600000007</c:v>
                </c:pt>
                <c:pt idx="10">
                  <c:v>0.76462737999999997</c:v>
                </c:pt>
                <c:pt idx="11">
                  <c:v>0.832604126</c:v>
                </c:pt>
                <c:pt idx="12">
                  <c:v>0.93190423599999994</c:v>
                </c:pt>
                <c:pt idx="13">
                  <c:v>1.007949097</c:v>
                </c:pt>
                <c:pt idx="14">
                  <c:v>1.065655029</c:v>
                </c:pt>
                <c:pt idx="15">
                  <c:v>1.1365406490000001</c:v>
                </c:pt>
                <c:pt idx="16">
                  <c:v>1.1792409669999999</c:v>
                </c:pt>
                <c:pt idx="17">
                  <c:v>1.2088162840000001</c:v>
                </c:pt>
                <c:pt idx="18">
                  <c:v>1.2492933350000002</c:v>
                </c:pt>
                <c:pt idx="19">
                  <c:v>1.297743286</c:v>
                </c:pt>
                <c:pt idx="20">
                  <c:v>1.34191748</c:v>
                </c:pt>
                <c:pt idx="21">
                  <c:v>1.368651123</c:v>
                </c:pt>
                <c:pt idx="22">
                  <c:v>1.3852816159999999</c:v>
                </c:pt>
                <c:pt idx="23">
                  <c:v>1.413308228</c:v>
                </c:pt>
                <c:pt idx="24">
                  <c:v>1.4513404539999999</c:v>
                </c:pt>
                <c:pt idx="25">
                  <c:v>1.520867065</c:v>
                </c:pt>
                <c:pt idx="26">
                  <c:v>1.5752322999999999</c:v>
                </c:pt>
                <c:pt idx="27">
                  <c:v>1.634395386</c:v>
                </c:pt>
                <c:pt idx="28">
                  <c:v>1.7003317870000001</c:v>
                </c:pt>
                <c:pt idx="29">
                  <c:v>1.7536662599999999</c:v>
                </c:pt>
                <c:pt idx="30">
                  <c:v>1.796433105</c:v>
                </c:pt>
                <c:pt idx="31">
                  <c:v>1.82878125</c:v>
                </c:pt>
                <c:pt idx="32">
                  <c:v>1.8747962649999999</c:v>
                </c:pt>
                <c:pt idx="33">
                  <c:v>1.9296588130000001</c:v>
                </c:pt>
                <c:pt idx="34">
                  <c:v>1.99378894</c:v>
                </c:pt>
                <c:pt idx="35">
                  <c:v>2.0611140140000002</c:v>
                </c:pt>
                <c:pt idx="36">
                  <c:v>2.1381489259999999</c:v>
                </c:pt>
                <c:pt idx="37">
                  <c:v>2.2146696780000004</c:v>
                </c:pt>
                <c:pt idx="38">
                  <c:v>2.2887656249999999</c:v>
                </c:pt>
                <c:pt idx="39">
                  <c:v>2.3676525879999999</c:v>
                </c:pt>
                <c:pt idx="40">
                  <c:v>2.4442980959999998</c:v>
                </c:pt>
              </c:numCache>
            </c:numRef>
          </c:val>
          <c:smooth val="0"/>
          <c:extLst xmlns:c16r2="http://schemas.microsoft.com/office/drawing/2015/06/chart">
            <c:ext xmlns:c16="http://schemas.microsoft.com/office/drawing/2014/chart" uri="{C3380CC4-5D6E-409C-BE32-E72D297353CC}">
              <c16:uniqueId val="{00000001-4954-4291-890E-31F48C1A5AC9}"/>
            </c:ext>
          </c:extLst>
        </c:ser>
        <c:ser>
          <c:idx val="2"/>
          <c:order val="2"/>
          <c:tx>
            <c:strRef>
              <c:f>Sheet1!$D$1</c:f>
              <c:strCache>
                <c:ptCount val="1"/>
                <c:pt idx="0">
                  <c:v>Reference - renewables</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0.65787155300000011</c:v>
                </c:pt>
                <c:pt idx="8">
                  <c:v>0.68383459600000052</c:v>
                </c:pt>
                <c:pt idx="9">
                  <c:v>0.699078003</c:v>
                </c:pt>
                <c:pt idx="10">
                  <c:v>0.76463098100000004</c:v>
                </c:pt>
                <c:pt idx="11">
                  <c:v>0.83260571300000008</c:v>
                </c:pt>
                <c:pt idx="12">
                  <c:v>0.93209771699999999</c:v>
                </c:pt>
                <c:pt idx="13">
                  <c:v>1.0127832640000001</c:v>
                </c:pt>
                <c:pt idx="14">
                  <c:v>1.0580566409999999</c:v>
                </c:pt>
                <c:pt idx="15">
                  <c:v>1.1130517580000001</c:v>
                </c:pt>
                <c:pt idx="16">
                  <c:v>1.150951294</c:v>
                </c:pt>
                <c:pt idx="17">
                  <c:v>1.177488037</c:v>
                </c:pt>
                <c:pt idx="18">
                  <c:v>1.2038894040000001</c:v>
                </c:pt>
                <c:pt idx="19">
                  <c:v>1.240342163</c:v>
                </c:pt>
                <c:pt idx="20">
                  <c:v>1.2920689700000001</c:v>
                </c:pt>
                <c:pt idx="21">
                  <c:v>1.3063190919999998</c:v>
                </c:pt>
                <c:pt idx="22">
                  <c:v>1.3125415040000001</c:v>
                </c:pt>
                <c:pt idx="23">
                  <c:v>1.319681396</c:v>
                </c:pt>
                <c:pt idx="24">
                  <c:v>1.326109253</c:v>
                </c:pt>
                <c:pt idx="25">
                  <c:v>1.36102002</c:v>
                </c:pt>
                <c:pt idx="26">
                  <c:v>1.3870146480000001</c:v>
                </c:pt>
                <c:pt idx="27">
                  <c:v>1.4083757319999999</c:v>
                </c:pt>
                <c:pt idx="28">
                  <c:v>1.4338944090000001</c:v>
                </c:pt>
                <c:pt idx="29">
                  <c:v>1.458716919</c:v>
                </c:pt>
                <c:pt idx="30">
                  <c:v>1.4875479740000002</c:v>
                </c:pt>
                <c:pt idx="31">
                  <c:v>1.520050049</c:v>
                </c:pt>
                <c:pt idx="32">
                  <c:v>1.557446533</c:v>
                </c:pt>
                <c:pt idx="33">
                  <c:v>1.602235718</c:v>
                </c:pt>
                <c:pt idx="34">
                  <c:v>1.6494891359999999</c:v>
                </c:pt>
                <c:pt idx="35">
                  <c:v>1.6991743160000001</c:v>
                </c:pt>
                <c:pt idx="36">
                  <c:v>1.7341068120000001</c:v>
                </c:pt>
                <c:pt idx="37">
                  <c:v>1.7652429199999999</c:v>
                </c:pt>
                <c:pt idx="38">
                  <c:v>1.7890180660000001</c:v>
                </c:pt>
                <c:pt idx="39">
                  <c:v>1.8158829350000001</c:v>
                </c:pt>
                <c:pt idx="40">
                  <c:v>1.8458764650000001</c:v>
                </c:pt>
              </c:numCache>
            </c:numRef>
          </c:val>
          <c:smooth val="0"/>
          <c:extLst xmlns:c16r2="http://schemas.microsoft.com/office/drawing/2015/06/chart">
            <c:ext xmlns:c16="http://schemas.microsoft.com/office/drawing/2014/chart" uri="{C3380CC4-5D6E-409C-BE32-E72D297353CC}">
              <c16:uniqueId val="{00000002-4954-4291-890E-31F48C1A5AC9}"/>
            </c:ext>
          </c:extLst>
        </c:ser>
        <c:ser>
          <c:idx val="4"/>
          <c:order val="3"/>
          <c:tx>
            <c:strRef>
              <c:f>Sheet1!$E$1</c:f>
              <c:strCache>
                <c:ptCount val="1"/>
                <c:pt idx="0">
                  <c:v>high renewable cost - nuclear</c:v>
                </c:pt>
              </c:strCache>
            </c:strRef>
          </c:tx>
          <c:spPr>
            <a:ln w="22225" cap="rnd">
              <a:solidFill>
                <a:srgbClr val="467126"/>
              </a:solidFill>
              <a:prstDash val="sys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0.80696830099999994</c:v>
                </c:pt>
                <c:pt idx="1">
                  <c:v>0.79020436699999996</c:v>
                </c:pt>
                <c:pt idx="2">
                  <c:v>0.76933124899999994</c:v>
                </c:pt>
                <c:pt idx="3">
                  <c:v>0.789016473</c:v>
                </c:pt>
                <c:pt idx="4">
                  <c:v>0.797165982</c:v>
                </c:pt>
                <c:pt idx="5">
                  <c:v>0.79717787699999998</c:v>
                </c:pt>
                <c:pt idx="6">
                  <c:v>0.80569394799999994</c:v>
                </c:pt>
                <c:pt idx="7">
                  <c:v>0.80494963500000005</c:v>
                </c:pt>
                <c:pt idx="8">
                  <c:v>0.80707775900000001</c:v>
                </c:pt>
                <c:pt idx="9">
                  <c:v>0.80717858899999995</c:v>
                </c:pt>
                <c:pt idx="10">
                  <c:v>0.79319799800000002</c:v>
                </c:pt>
                <c:pt idx="11">
                  <c:v>0.77994073500000005</c:v>
                </c:pt>
                <c:pt idx="12">
                  <c:v>0.76541839600000006</c:v>
                </c:pt>
                <c:pt idx="13">
                  <c:v>0.76773693799999998</c:v>
                </c:pt>
                <c:pt idx="14">
                  <c:v>0.77076428200000002</c:v>
                </c:pt>
                <c:pt idx="15">
                  <c:v>0.74014221199999997</c:v>
                </c:pt>
                <c:pt idx="16">
                  <c:v>0.69776238999999995</c:v>
                </c:pt>
                <c:pt idx="17">
                  <c:v>0.69807592799999996</c:v>
                </c:pt>
                <c:pt idx="18">
                  <c:v>0.69842675799999998</c:v>
                </c:pt>
                <c:pt idx="19">
                  <c:v>0.69879223599999996</c:v>
                </c:pt>
                <c:pt idx="20">
                  <c:v>0.69947106900000011</c:v>
                </c:pt>
                <c:pt idx="21">
                  <c:v>0.70056335400000003</c:v>
                </c:pt>
                <c:pt idx="22">
                  <c:v>0.701292358</c:v>
                </c:pt>
                <c:pt idx="23">
                  <c:v>0.701979248</c:v>
                </c:pt>
                <c:pt idx="24">
                  <c:v>0.68541809099999995</c:v>
                </c:pt>
                <c:pt idx="25">
                  <c:v>0.68682861299999998</c:v>
                </c:pt>
                <c:pt idx="26">
                  <c:v>0.68788916</c:v>
                </c:pt>
                <c:pt idx="27">
                  <c:v>0.68812512199999998</c:v>
                </c:pt>
                <c:pt idx="28">
                  <c:v>0.68833581500000007</c:v>
                </c:pt>
                <c:pt idx="29">
                  <c:v>0.68833581500000007</c:v>
                </c:pt>
                <c:pt idx="30">
                  <c:v>0.68868066399999994</c:v>
                </c:pt>
                <c:pt idx="31">
                  <c:v>0.68993273899999996</c:v>
                </c:pt>
                <c:pt idx="32">
                  <c:v>0.69083825700000001</c:v>
                </c:pt>
                <c:pt idx="33">
                  <c:v>0.69171179199999999</c:v>
                </c:pt>
                <c:pt idx="34">
                  <c:v>0.683611572</c:v>
                </c:pt>
                <c:pt idx="35">
                  <c:v>0.684430176</c:v>
                </c:pt>
                <c:pt idx="36">
                  <c:v>0.68485620100000011</c:v>
                </c:pt>
                <c:pt idx="37">
                  <c:v>0.68528234899999996</c:v>
                </c:pt>
                <c:pt idx="38">
                  <c:v>0.68554760699999995</c:v>
                </c:pt>
                <c:pt idx="39">
                  <c:v>0.68586816399999995</c:v>
                </c:pt>
                <c:pt idx="40">
                  <c:v>0.68633154299999999</c:v>
                </c:pt>
              </c:numCache>
            </c:numRef>
          </c:val>
          <c:smooth val="0"/>
          <c:extLst xmlns:c16r2="http://schemas.microsoft.com/office/drawing/2015/06/chart">
            <c:ext xmlns:c16="http://schemas.microsoft.com/office/drawing/2014/chart" uri="{C3380CC4-5D6E-409C-BE32-E72D297353CC}">
              <c16:uniqueId val="{00000003-4954-4291-890E-31F48C1A5AC9}"/>
            </c:ext>
          </c:extLst>
        </c:ser>
        <c:ser>
          <c:idx val="3"/>
          <c:order val="4"/>
          <c:tx>
            <c:strRef>
              <c:f>Sheet1!$F$1</c:f>
              <c:strCache>
                <c:ptCount val="1"/>
                <c:pt idx="0">
                  <c:v>low renewable cost - nuclear</c:v>
                </c:pt>
              </c:strCache>
            </c:strRef>
          </c:tx>
          <c:spPr>
            <a:ln w="22225" cap="rnd">
              <a:solidFill>
                <a:srgbClr val="BDE0A2"/>
              </a:solidFill>
              <a:prstDash val="sys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0.80696830099999994</c:v>
                </c:pt>
                <c:pt idx="1">
                  <c:v>0.79020436699999996</c:v>
                </c:pt>
                <c:pt idx="2">
                  <c:v>0.76933124899999994</c:v>
                </c:pt>
                <c:pt idx="3">
                  <c:v>0.789016473</c:v>
                </c:pt>
                <c:pt idx="4">
                  <c:v>0.797165982</c:v>
                </c:pt>
                <c:pt idx="5">
                  <c:v>0.79717787699999998</c:v>
                </c:pt>
                <c:pt idx="6">
                  <c:v>0.80569394799999994</c:v>
                </c:pt>
                <c:pt idx="7">
                  <c:v>0.80494963500000005</c:v>
                </c:pt>
                <c:pt idx="8">
                  <c:v>0.80707775900000001</c:v>
                </c:pt>
                <c:pt idx="9">
                  <c:v>0.80735986300000007</c:v>
                </c:pt>
                <c:pt idx="10">
                  <c:v>0.79326013200000001</c:v>
                </c:pt>
                <c:pt idx="11">
                  <c:v>0.78016760299999999</c:v>
                </c:pt>
                <c:pt idx="12">
                  <c:v>0.76556103499999995</c:v>
                </c:pt>
                <c:pt idx="13">
                  <c:v>0.76793908700000002</c:v>
                </c:pt>
                <c:pt idx="14">
                  <c:v>0.77099829099999995</c:v>
                </c:pt>
                <c:pt idx="15">
                  <c:v>0.75675463899999995</c:v>
                </c:pt>
                <c:pt idx="16">
                  <c:v>0.67862597700000005</c:v>
                </c:pt>
                <c:pt idx="17">
                  <c:v>0.678902954</c:v>
                </c:pt>
                <c:pt idx="18">
                  <c:v>0.67917999299999998</c:v>
                </c:pt>
                <c:pt idx="19">
                  <c:v>0.679534058</c:v>
                </c:pt>
                <c:pt idx="20">
                  <c:v>0.68021289100000004</c:v>
                </c:pt>
                <c:pt idx="21">
                  <c:v>0.68130523700000001</c:v>
                </c:pt>
                <c:pt idx="22">
                  <c:v>0.68206372100000001</c:v>
                </c:pt>
                <c:pt idx="23">
                  <c:v>0.67412316899999991</c:v>
                </c:pt>
                <c:pt idx="24">
                  <c:v>0.65753656000000005</c:v>
                </c:pt>
                <c:pt idx="25">
                  <c:v>0.65132324200000002</c:v>
                </c:pt>
                <c:pt idx="26">
                  <c:v>0.652367798</c:v>
                </c:pt>
                <c:pt idx="27">
                  <c:v>0.65257897900000006</c:v>
                </c:pt>
                <c:pt idx="28">
                  <c:v>0.64403588899999997</c:v>
                </c:pt>
                <c:pt idx="29">
                  <c:v>0.626863159</c:v>
                </c:pt>
                <c:pt idx="30">
                  <c:v>0.59924536100000003</c:v>
                </c:pt>
                <c:pt idx="31">
                  <c:v>0.60049743700000002</c:v>
                </c:pt>
                <c:pt idx="32">
                  <c:v>0.60140301499999993</c:v>
                </c:pt>
                <c:pt idx="33">
                  <c:v>0.594645325</c:v>
                </c:pt>
                <c:pt idx="34">
                  <c:v>0.58693280000000003</c:v>
                </c:pt>
                <c:pt idx="35">
                  <c:v>0.56169030799999997</c:v>
                </c:pt>
                <c:pt idx="36">
                  <c:v>0.55446447799999998</c:v>
                </c:pt>
                <c:pt idx="37">
                  <c:v>0.52080358900000001</c:v>
                </c:pt>
                <c:pt idx="38">
                  <c:v>0.51155532799999992</c:v>
                </c:pt>
                <c:pt idx="39">
                  <c:v>0.50245153799999998</c:v>
                </c:pt>
                <c:pt idx="40">
                  <c:v>0.493174377</c:v>
                </c:pt>
              </c:numCache>
            </c:numRef>
          </c:val>
          <c:smooth val="0"/>
          <c:extLst xmlns:c16r2="http://schemas.microsoft.com/office/drawing/2015/06/chart">
            <c:ext xmlns:c16="http://schemas.microsoft.com/office/drawing/2014/chart" uri="{C3380CC4-5D6E-409C-BE32-E72D297353CC}">
              <c16:uniqueId val="{00000004-4954-4291-890E-31F48C1A5AC9}"/>
            </c:ext>
          </c:extLst>
        </c:ser>
        <c:ser>
          <c:idx val="5"/>
          <c:order val="5"/>
          <c:tx>
            <c:strRef>
              <c:f>Sheet1!$G$1</c:f>
              <c:strCache>
                <c:ptCount val="1"/>
                <c:pt idx="0">
                  <c:v>Reference - nuclear</c:v>
                </c:pt>
              </c:strCache>
            </c:strRef>
          </c:tx>
          <c:spPr>
            <a:ln w="22225" cap="rnd">
              <a:solidFill>
                <a:srgbClr val="000000"/>
              </a:solidFill>
              <a:prstDash val="sys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0.80696830099999994</c:v>
                </c:pt>
                <c:pt idx="1">
                  <c:v>0.79020436699999996</c:v>
                </c:pt>
                <c:pt idx="2">
                  <c:v>0.76933124899999994</c:v>
                </c:pt>
                <c:pt idx="3">
                  <c:v>0.789016473</c:v>
                </c:pt>
                <c:pt idx="4">
                  <c:v>0.797165982</c:v>
                </c:pt>
                <c:pt idx="5">
                  <c:v>0.79717787699999998</c:v>
                </c:pt>
                <c:pt idx="6">
                  <c:v>0.80569394799999994</c:v>
                </c:pt>
                <c:pt idx="7">
                  <c:v>0.80494963500000005</c:v>
                </c:pt>
                <c:pt idx="8">
                  <c:v>0.80707775900000001</c:v>
                </c:pt>
                <c:pt idx="9">
                  <c:v>0.80725695800000008</c:v>
                </c:pt>
                <c:pt idx="10">
                  <c:v>0.79307165499999999</c:v>
                </c:pt>
                <c:pt idx="11">
                  <c:v>0.78021447799999999</c:v>
                </c:pt>
                <c:pt idx="12">
                  <c:v>0.76562353499999991</c:v>
                </c:pt>
                <c:pt idx="13">
                  <c:v>0.76771270800000002</c:v>
                </c:pt>
                <c:pt idx="14">
                  <c:v>0.77080505399999999</c:v>
                </c:pt>
                <c:pt idx="15">
                  <c:v>0.74774780299999999</c:v>
                </c:pt>
                <c:pt idx="16">
                  <c:v>0.67854431199999998</c:v>
                </c:pt>
                <c:pt idx="17">
                  <c:v>0.67882409700000002</c:v>
                </c:pt>
                <c:pt idx="18">
                  <c:v>0.67917993200000004</c:v>
                </c:pt>
                <c:pt idx="19">
                  <c:v>0.679534058</c:v>
                </c:pt>
                <c:pt idx="20">
                  <c:v>0.68021289100000004</c:v>
                </c:pt>
                <c:pt idx="21">
                  <c:v>0.68127758800000005</c:v>
                </c:pt>
                <c:pt idx="22">
                  <c:v>0.68200195299999999</c:v>
                </c:pt>
                <c:pt idx="23">
                  <c:v>0.66650482199999994</c:v>
                </c:pt>
                <c:pt idx="24">
                  <c:v>0.64991827400000002</c:v>
                </c:pt>
                <c:pt idx="25">
                  <c:v>0.65132324200000002</c:v>
                </c:pt>
                <c:pt idx="26">
                  <c:v>0.652367798</c:v>
                </c:pt>
                <c:pt idx="27">
                  <c:v>0.65257897900000006</c:v>
                </c:pt>
                <c:pt idx="28">
                  <c:v>0.65278967300000001</c:v>
                </c:pt>
                <c:pt idx="29">
                  <c:v>0.65278967300000001</c:v>
                </c:pt>
                <c:pt idx="30">
                  <c:v>0.64427893100000011</c:v>
                </c:pt>
                <c:pt idx="31">
                  <c:v>0.64553106699999996</c:v>
                </c:pt>
                <c:pt idx="32">
                  <c:v>0.64643664599999995</c:v>
                </c:pt>
                <c:pt idx="33">
                  <c:v>0.63855639599999992</c:v>
                </c:pt>
                <c:pt idx="34">
                  <c:v>0.639311768</c:v>
                </c:pt>
                <c:pt idx="35">
                  <c:v>0.64013024900000004</c:v>
                </c:pt>
                <c:pt idx="36">
                  <c:v>0.64055639599999992</c:v>
                </c:pt>
                <c:pt idx="37">
                  <c:v>0.640982422</c:v>
                </c:pt>
                <c:pt idx="38">
                  <c:v>0.64124768100000007</c:v>
                </c:pt>
                <c:pt idx="39">
                  <c:v>0.64156835899999998</c:v>
                </c:pt>
                <c:pt idx="40">
                  <c:v>0.64203173800000002</c:v>
                </c:pt>
              </c:numCache>
            </c:numRef>
          </c:val>
          <c:smooth val="0"/>
          <c:extLst xmlns:c16r2="http://schemas.microsoft.com/office/drawing/2015/06/chart">
            <c:ext xmlns:c16="http://schemas.microsoft.com/office/drawing/2014/chart" uri="{C3380CC4-5D6E-409C-BE32-E72D297353CC}">
              <c16:uniqueId val="{00000005-4954-4291-890E-31F48C1A5AC9}"/>
            </c:ext>
          </c:extLst>
        </c:ser>
        <c:dLbls>
          <c:showLegendKey val="0"/>
          <c:showVal val="0"/>
          <c:showCatName val="0"/>
          <c:showSerName val="0"/>
          <c:showPercent val="0"/>
          <c:showBubbleSize val="0"/>
        </c:dLbls>
        <c:smooth val="0"/>
        <c:axId val="318807312"/>
        <c:axId val="318798608"/>
      </c:lineChart>
      <c:catAx>
        <c:axId val="3188073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8608"/>
        <c:crosses val="autoZero"/>
        <c:auto val="1"/>
        <c:lblAlgn val="ctr"/>
        <c:lblOffset val="100"/>
        <c:tickLblSkip val="10"/>
        <c:tickMarkSkip val="10"/>
        <c:noMultiLvlLbl val="0"/>
      </c:catAx>
      <c:valAx>
        <c:axId val="318798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807312"/>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4786897817386538"/>
          <c:w val="0.54109531447457959"/>
          <c:h val="0.66245509390034096"/>
        </c:manualLayout>
      </c:layout>
      <c:lineChart>
        <c:grouping val="standard"/>
        <c:varyColors val="0"/>
        <c:ser>
          <c:idx val="3"/>
          <c:order val="0"/>
          <c:tx>
            <c:strRef>
              <c:f>Sheet1!$B$1</c:f>
              <c:strCache>
                <c:ptCount val="1"/>
                <c:pt idx="0">
                  <c:v>High Oil and Gas Resource and Technology</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19.681965229524785</c:v>
                </c:pt>
                <c:pt idx="1">
                  <c:v>19.572521676671286</c:v>
                </c:pt>
                <c:pt idx="2">
                  <c:v>19.673073098857845</c:v>
                </c:pt>
                <c:pt idx="3">
                  <c:v>19.909992168543223</c:v>
                </c:pt>
                <c:pt idx="4">
                  <c:v>20.633900966524433</c:v>
                </c:pt>
                <c:pt idx="5">
                  <c:v>20.624886399418365</c:v>
                </c:pt>
                <c:pt idx="6">
                  <c:v>20.448216198443909</c:v>
                </c:pt>
                <c:pt idx="7">
                  <c:v>20.378844747997388</c:v>
                </c:pt>
                <c:pt idx="8">
                  <c:v>19.12358822094297</c:v>
                </c:pt>
                <c:pt idx="9">
                  <c:v>18.261458393357604</c:v>
                </c:pt>
                <c:pt idx="10">
                  <c:v>18.598716524743924</c:v>
                </c:pt>
                <c:pt idx="11">
                  <c:v>18.26837163057888</c:v>
                </c:pt>
                <c:pt idx="12">
                  <c:v>17.915683479821571</c:v>
                </c:pt>
                <c:pt idx="13">
                  <c:v>18.275204737840216</c:v>
                </c:pt>
                <c:pt idx="14">
                  <c:v>18.400782325167789</c:v>
                </c:pt>
                <c:pt idx="15">
                  <c:v>18.804203669398973</c:v>
                </c:pt>
                <c:pt idx="16">
                  <c:v>18.954559815411159</c:v>
                </c:pt>
                <c:pt idx="17">
                  <c:v>19.173091957586983</c:v>
                </c:pt>
                <c:pt idx="18">
                  <c:v>19.677280086921321</c:v>
                </c:pt>
                <c:pt idx="19">
                  <c:v>19.040967000000002</c:v>
                </c:pt>
                <c:pt idx="20">
                  <c:v>19.023346</c:v>
                </c:pt>
                <c:pt idx="21">
                  <c:v>19.096988</c:v>
                </c:pt>
                <c:pt idx="22">
                  <c:v>19.114176999999998</c:v>
                </c:pt>
                <c:pt idx="23">
                  <c:v>19.081767000000003</c:v>
                </c:pt>
                <c:pt idx="24">
                  <c:v>18.948477</c:v>
                </c:pt>
                <c:pt idx="25">
                  <c:v>18.830861000000002</c:v>
                </c:pt>
                <c:pt idx="26">
                  <c:v>18.734200999999999</c:v>
                </c:pt>
                <c:pt idx="27">
                  <c:v>18.685631999999998</c:v>
                </c:pt>
                <c:pt idx="28">
                  <c:v>18.603718999999998</c:v>
                </c:pt>
                <c:pt idx="29">
                  <c:v>18.540935999999999</c:v>
                </c:pt>
                <c:pt idx="30">
                  <c:v>18.481019</c:v>
                </c:pt>
                <c:pt idx="31">
                  <c:v>18.460598000000001</c:v>
                </c:pt>
                <c:pt idx="32">
                  <c:v>18.419989000000001</c:v>
                </c:pt>
                <c:pt idx="33">
                  <c:v>18.406884000000002</c:v>
                </c:pt>
                <c:pt idx="34">
                  <c:v>18.370078999999997</c:v>
                </c:pt>
                <c:pt idx="35">
                  <c:v>18.347968999999999</c:v>
                </c:pt>
                <c:pt idx="36">
                  <c:v>18.352929000000003</c:v>
                </c:pt>
                <c:pt idx="37">
                  <c:v>18.372745000000002</c:v>
                </c:pt>
                <c:pt idx="38">
                  <c:v>18.376439000000001</c:v>
                </c:pt>
                <c:pt idx="39">
                  <c:v>18.408746000000001</c:v>
                </c:pt>
                <c:pt idx="40">
                  <c:v>18.44904</c:v>
                </c:pt>
                <c:pt idx="41">
                  <c:v>18.494218000000004</c:v>
                </c:pt>
                <c:pt idx="42">
                  <c:v>18.560241999999999</c:v>
                </c:pt>
                <c:pt idx="43">
                  <c:v>18.62275</c:v>
                </c:pt>
                <c:pt idx="44">
                  <c:v>18.717533000000003</c:v>
                </c:pt>
                <c:pt idx="45">
                  <c:v>18.826882999999999</c:v>
                </c:pt>
                <c:pt idx="46">
                  <c:v>19.020869999999999</c:v>
                </c:pt>
                <c:pt idx="47">
                  <c:v>19.147672</c:v>
                </c:pt>
                <c:pt idx="48">
                  <c:v>19.326348999999997</c:v>
                </c:pt>
                <c:pt idx="49">
                  <c:v>19.541484999999998</c:v>
                </c:pt>
                <c:pt idx="50">
                  <c:v>19.770922000000002</c:v>
                </c:pt>
              </c:numCache>
            </c:numRef>
          </c:val>
          <c:smooth val="0"/>
        </c:ser>
        <c:ser>
          <c:idx val="0"/>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19.681965229524785</c:v>
                </c:pt>
                <c:pt idx="1">
                  <c:v>19.572521676671286</c:v>
                </c:pt>
                <c:pt idx="2">
                  <c:v>19.673073098857845</c:v>
                </c:pt>
                <c:pt idx="3">
                  <c:v>19.909992168543223</c:v>
                </c:pt>
                <c:pt idx="4">
                  <c:v>20.633900966524433</c:v>
                </c:pt>
                <c:pt idx="5">
                  <c:v>20.624886399418365</c:v>
                </c:pt>
                <c:pt idx="6">
                  <c:v>20.448216198443909</c:v>
                </c:pt>
                <c:pt idx="7">
                  <c:v>20.378844747997388</c:v>
                </c:pt>
                <c:pt idx="8">
                  <c:v>19.12358822094297</c:v>
                </c:pt>
                <c:pt idx="9">
                  <c:v>18.261458393357604</c:v>
                </c:pt>
                <c:pt idx="10">
                  <c:v>18.598716524743924</c:v>
                </c:pt>
                <c:pt idx="11">
                  <c:v>18.26837163057888</c:v>
                </c:pt>
                <c:pt idx="12">
                  <c:v>17.915683479821571</c:v>
                </c:pt>
                <c:pt idx="13">
                  <c:v>18.275204737840216</c:v>
                </c:pt>
                <c:pt idx="14">
                  <c:v>18.400782325167789</c:v>
                </c:pt>
                <c:pt idx="15">
                  <c:v>18.804203669398973</c:v>
                </c:pt>
                <c:pt idx="16">
                  <c:v>18.954559815411159</c:v>
                </c:pt>
                <c:pt idx="17">
                  <c:v>19.173091957586983</c:v>
                </c:pt>
                <c:pt idx="18">
                  <c:v>19.677280086921321</c:v>
                </c:pt>
                <c:pt idx="19">
                  <c:v>19.040976000000001</c:v>
                </c:pt>
                <c:pt idx="20">
                  <c:v>19.002472000000001</c:v>
                </c:pt>
                <c:pt idx="21">
                  <c:v>18.854565000000001</c:v>
                </c:pt>
                <c:pt idx="22">
                  <c:v>18.682859000000001</c:v>
                </c:pt>
                <c:pt idx="23">
                  <c:v>18.481466999999995</c:v>
                </c:pt>
                <c:pt idx="24">
                  <c:v>18.292509000000003</c:v>
                </c:pt>
                <c:pt idx="25">
                  <c:v>18.069168999999999</c:v>
                </c:pt>
                <c:pt idx="26">
                  <c:v>17.943367999999996</c:v>
                </c:pt>
                <c:pt idx="27">
                  <c:v>17.766912999999999</c:v>
                </c:pt>
                <c:pt idx="28">
                  <c:v>17.692416000000001</c:v>
                </c:pt>
                <c:pt idx="29">
                  <c:v>17.588457000000002</c:v>
                </c:pt>
                <c:pt idx="30">
                  <c:v>17.517365999999999</c:v>
                </c:pt>
                <c:pt idx="31">
                  <c:v>17.464118000000003</c:v>
                </c:pt>
                <c:pt idx="32">
                  <c:v>17.401209000000001</c:v>
                </c:pt>
                <c:pt idx="33">
                  <c:v>17.290844999999997</c:v>
                </c:pt>
                <c:pt idx="34">
                  <c:v>17.290281999999998</c:v>
                </c:pt>
                <c:pt idx="35">
                  <c:v>17.216486</c:v>
                </c:pt>
                <c:pt idx="36">
                  <c:v>17.131807000000002</c:v>
                </c:pt>
                <c:pt idx="37">
                  <c:v>17.111288999999999</c:v>
                </c:pt>
                <c:pt idx="38">
                  <c:v>17.041424000000003</c:v>
                </c:pt>
                <c:pt idx="39">
                  <c:v>16.905917000000002</c:v>
                </c:pt>
                <c:pt idx="40">
                  <c:v>16.897639999999999</c:v>
                </c:pt>
                <c:pt idx="41">
                  <c:v>16.875955000000001</c:v>
                </c:pt>
                <c:pt idx="42">
                  <c:v>16.855532</c:v>
                </c:pt>
                <c:pt idx="43">
                  <c:v>16.84216</c:v>
                </c:pt>
                <c:pt idx="44">
                  <c:v>16.814122000000001</c:v>
                </c:pt>
                <c:pt idx="45">
                  <c:v>16.789972999999996</c:v>
                </c:pt>
                <c:pt idx="46">
                  <c:v>16.827513999999997</c:v>
                </c:pt>
                <c:pt idx="47">
                  <c:v>16.793725999999999</c:v>
                </c:pt>
                <c:pt idx="48">
                  <c:v>16.814838000000002</c:v>
                </c:pt>
                <c:pt idx="49">
                  <c:v>16.842327999999998</c:v>
                </c:pt>
                <c:pt idx="50">
                  <c:v>16.876314000000001</c:v>
                </c:pt>
              </c:numCache>
            </c:numRef>
          </c:val>
          <c:smooth val="0"/>
        </c:ser>
        <c:ser>
          <c:idx val="1"/>
          <c:order val="2"/>
          <c:tx>
            <c:strRef>
              <c:f>Sheet1!$D$1</c:f>
              <c:strCache>
                <c:ptCount val="1"/>
                <c:pt idx="0">
                  <c:v>High Economic Growth</c:v>
                </c:pt>
              </c:strCache>
            </c:strRef>
          </c:tx>
          <c:spPr>
            <a:ln w="22225" cap="rnd">
              <a:solidFill>
                <a:srgbClr val="0096D7">
                  <a:lumMod val="75000"/>
                </a:srgbClr>
              </a:solidFill>
              <a:round/>
            </a:ln>
            <a:effectLst/>
          </c:spPr>
          <c:marker>
            <c:symbol val="none"/>
          </c:marker>
          <c:dPt>
            <c:idx val="85"/>
            <c:marker>
              <c:symbol val="none"/>
            </c:marker>
            <c:bubble3D val="0"/>
          </c:dPt>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19.681965229524785</c:v>
                </c:pt>
                <c:pt idx="1">
                  <c:v>19.572521676671286</c:v>
                </c:pt>
                <c:pt idx="2">
                  <c:v>19.673073098857845</c:v>
                </c:pt>
                <c:pt idx="3">
                  <c:v>19.909992168543223</c:v>
                </c:pt>
                <c:pt idx="4">
                  <c:v>20.633900966524433</c:v>
                </c:pt>
                <c:pt idx="5">
                  <c:v>20.624886399418365</c:v>
                </c:pt>
                <c:pt idx="6">
                  <c:v>20.448216198443909</c:v>
                </c:pt>
                <c:pt idx="7">
                  <c:v>20.378844747997388</c:v>
                </c:pt>
                <c:pt idx="8">
                  <c:v>19.12358822094297</c:v>
                </c:pt>
                <c:pt idx="9">
                  <c:v>18.261458393357604</c:v>
                </c:pt>
                <c:pt idx="10">
                  <c:v>18.598716524743924</c:v>
                </c:pt>
                <c:pt idx="11">
                  <c:v>18.26837163057888</c:v>
                </c:pt>
                <c:pt idx="12">
                  <c:v>17.915683479821571</c:v>
                </c:pt>
                <c:pt idx="13">
                  <c:v>18.275204737840216</c:v>
                </c:pt>
                <c:pt idx="14">
                  <c:v>18.400782325167789</c:v>
                </c:pt>
                <c:pt idx="15">
                  <c:v>18.804203669398973</c:v>
                </c:pt>
                <c:pt idx="16">
                  <c:v>18.954559815411159</c:v>
                </c:pt>
                <c:pt idx="17">
                  <c:v>19.173091957586983</c:v>
                </c:pt>
                <c:pt idx="18">
                  <c:v>19.677280086921321</c:v>
                </c:pt>
                <c:pt idx="19">
                  <c:v>19.041149000000001</c:v>
                </c:pt>
                <c:pt idx="20">
                  <c:v>19.034248999999999</c:v>
                </c:pt>
                <c:pt idx="21">
                  <c:v>19.102820000000001</c:v>
                </c:pt>
                <c:pt idx="22">
                  <c:v>19.188202</c:v>
                </c:pt>
                <c:pt idx="23">
                  <c:v>19.182370000000002</c:v>
                </c:pt>
                <c:pt idx="24">
                  <c:v>19.149539999999998</c:v>
                </c:pt>
                <c:pt idx="25">
                  <c:v>19.074675999999997</c:v>
                </c:pt>
                <c:pt idx="26">
                  <c:v>19.071282</c:v>
                </c:pt>
                <c:pt idx="27">
                  <c:v>19.030081000000003</c:v>
                </c:pt>
                <c:pt idx="28">
                  <c:v>19.053854000000001</c:v>
                </c:pt>
                <c:pt idx="29">
                  <c:v>19.068555</c:v>
                </c:pt>
                <c:pt idx="30">
                  <c:v>19.112963000000001</c:v>
                </c:pt>
                <c:pt idx="31">
                  <c:v>19.170076999999999</c:v>
                </c:pt>
                <c:pt idx="32">
                  <c:v>19.213419999999999</c:v>
                </c:pt>
                <c:pt idx="33">
                  <c:v>19.245853</c:v>
                </c:pt>
                <c:pt idx="34">
                  <c:v>19.338221000000001</c:v>
                </c:pt>
                <c:pt idx="35">
                  <c:v>19.435015</c:v>
                </c:pt>
                <c:pt idx="36">
                  <c:v>19.542728999999998</c:v>
                </c:pt>
                <c:pt idx="37">
                  <c:v>19.682658</c:v>
                </c:pt>
                <c:pt idx="38">
                  <c:v>19.822111999999997</c:v>
                </c:pt>
                <c:pt idx="39">
                  <c:v>19.896669999999997</c:v>
                </c:pt>
                <c:pt idx="40">
                  <c:v>20.043134999999999</c:v>
                </c:pt>
                <c:pt idx="41">
                  <c:v>20.241349</c:v>
                </c:pt>
                <c:pt idx="42">
                  <c:v>20.394439000000002</c:v>
                </c:pt>
                <c:pt idx="43">
                  <c:v>20.610954</c:v>
                </c:pt>
                <c:pt idx="44">
                  <c:v>20.799707999999999</c:v>
                </c:pt>
                <c:pt idx="45">
                  <c:v>20.961773000000001</c:v>
                </c:pt>
                <c:pt idx="46">
                  <c:v>21.198741000000002</c:v>
                </c:pt>
                <c:pt idx="47">
                  <c:v>21.352961999999998</c:v>
                </c:pt>
                <c:pt idx="48">
                  <c:v>21.529074999999999</c:v>
                </c:pt>
                <c:pt idx="49">
                  <c:v>21.690725999999998</c:v>
                </c:pt>
                <c:pt idx="50">
                  <c:v>21.913271999999999</c:v>
                </c:pt>
              </c:numCache>
            </c:numRef>
          </c:val>
          <c:smooth val="0"/>
        </c:ser>
        <c:ser>
          <c:idx val="2"/>
          <c:order val="3"/>
          <c:tx>
            <c:strRef>
              <c:f>Sheet1!$E$1</c:f>
              <c:strCache>
                <c:ptCount val="1"/>
                <c:pt idx="0">
                  <c:v>Low Oil Price</c:v>
                </c:pt>
              </c:strCache>
            </c:strRef>
          </c:tx>
          <c:spPr>
            <a:ln w="22225" cap="rnd">
              <a:solidFill>
                <a:srgbClr val="A33340">
                  <a:lumMod val="40000"/>
                  <a:lumOff val="60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19.681965229524785</c:v>
                </c:pt>
                <c:pt idx="1">
                  <c:v>19.572521676671286</c:v>
                </c:pt>
                <c:pt idx="2">
                  <c:v>19.673073098857845</c:v>
                </c:pt>
                <c:pt idx="3">
                  <c:v>19.909992168543223</c:v>
                </c:pt>
                <c:pt idx="4">
                  <c:v>20.633900966524433</c:v>
                </c:pt>
                <c:pt idx="5">
                  <c:v>20.624886399418365</c:v>
                </c:pt>
                <c:pt idx="6">
                  <c:v>20.448216198443909</c:v>
                </c:pt>
                <c:pt idx="7">
                  <c:v>20.378844747997388</c:v>
                </c:pt>
                <c:pt idx="8">
                  <c:v>19.12358822094297</c:v>
                </c:pt>
                <c:pt idx="9">
                  <c:v>18.261458393357604</c:v>
                </c:pt>
                <c:pt idx="10">
                  <c:v>18.598716524743924</c:v>
                </c:pt>
                <c:pt idx="11">
                  <c:v>18.26837163057888</c:v>
                </c:pt>
                <c:pt idx="12">
                  <c:v>17.915683479821571</c:v>
                </c:pt>
                <c:pt idx="13">
                  <c:v>18.275204737840216</c:v>
                </c:pt>
                <c:pt idx="14">
                  <c:v>18.400782325167789</c:v>
                </c:pt>
                <c:pt idx="15">
                  <c:v>18.804203669398973</c:v>
                </c:pt>
                <c:pt idx="16">
                  <c:v>18.954559815411159</c:v>
                </c:pt>
                <c:pt idx="17">
                  <c:v>19.173091957586983</c:v>
                </c:pt>
                <c:pt idx="18">
                  <c:v>19.677280086921321</c:v>
                </c:pt>
                <c:pt idx="19">
                  <c:v>19.041174000000002</c:v>
                </c:pt>
                <c:pt idx="20">
                  <c:v>19.131947</c:v>
                </c:pt>
                <c:pt idx="21">
                  <c:v>19.215624999999999</c:v>
                </c:pt>
                <c:pt idx="22">
                  <c:v>19.115428000000001</c:v>
                </c:pt>
                <c:pt idx="23">
                  <c:v>19.033979000000002</c:v>
                </c:pt>
                <c:pt idx="24">
                  <c:v>18.945776000000002</c:v>
                </c:pt>
                <c:pt idx="25">
                  <c:v>18.911037999999998</c:v>
                </c:pt>
                <c:pt idx="26">
                  <c:v>18.838190000000001</c:v>
                </c:pt>
                <c:pt idx="27">
                  <c:v>18.796729000000003</c:v>
                </c:pt>
                <c:pt idx="28">
                  <c:v>18.751004999999999</c:v>
                </c:pt>
                <c:pt idx="29">
                  <c:v>18.725314000000001</c:v>
                </c:pt>
                <c:pt idx="30">
                  <c:v>18.734961999999999</c:v>
                </c:pt>
                <c:pt idx="31">
                  <c:v>18.748884999999998</c:v>
                </c:pt>
                <c:pt idx="32">
                  <c:v>18.784569000000001</c:v>
                </c:pt>
                <c:pt idx="33">
                  <c:v>18.834941000000001</c:v>
                </c:pt>
                <c:pt idx="34">
                  <c:v>18.878812000000003</c:v>
                </c:pt>
                <c:pt idx="35">
                  <c:v>18.951328</c:v>
                </c:pt>
                <c:pt idx="36">
                  <c:v>19.055900999999999</c:v>
                </c:pt>
                <c:pt idx="37">
                  <c:v>19.095988999999999</c:v>
                </c:pt>
                <c:pt idx="38">
                  <c:v>19.202860000000001</c:v>
                </c:pt>
                <c:pt idx="39">
                  <c:v>19.317660999999998</c:v>
                </c:pt>
                <c:pt idx="40">
                  <c:v>19.402334000000003</c:v>
                </c:pt>
                <c:pt idx="41">
                  <c:v>19.470082000000001</c:v>
                </c:pt>
                <c:pt idx="42">
                  <c:v>19.558467</c:v>
                </c:pt>
                <c:pt idx="43">
                  <c:v>19.652286000000004</c:v>
                </c:pt>
                <c:pt idx="44">
                  <c:v>19.772566000000001</c:v>
                </c:pt>
                <c:pt idx="45">
                  <c:v>19.908622999999999</c:v>
                </c:pt>
                <c:pt idx="46">
                  <c:v>20.099948999999999</c:v>
                </c:pt>
                <c:pt idx="47">
                  <c:v>20.260815999999998</c:v>
                </c:pt>
                <c:pt idx="48">
                  <c:v>20.430584</c:v>
                </c:pt>
                <c:pt idx="49">
                  <c:v>20.630579000000001</c:v>
                </c:pt>
                <c:pt idx="50">
                  <c:v>20.869475999999999</c:v>
                </c:pt>
              </c:numCache>
            </c:numRef>
          </c:val>
          <c:smooth val="0"/>
        </c:ser>
        <c:ser>
          <c:idx val="4"/>
          <c:order val="4"/>
          <c:tx>
            <c:strRef>
              <c:f>Sheet1!$F$1</c:f>
              <c:strCache>
                <c:ptCount val="1"/>
                <c:pt idx="0">
                  <c:v>High Oil Price</c:v>
                </c:pt>
              </c:strCache>
            </c:strRef>
          </c:tx>
          <c:spPr>
            <a:ln w="22225" cap="rnd">
              <a:solidFill>
                <a:srgbClr val="A33340">
                  <a:lumMod val="75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19.681965229524785</c:v>
                </c:pt>
                <c:pt idx="1">
                  <c:v>19.572521676671286</c:v>
                </c:pt>
                <c:pt idx="2">
                  <c:v>19.673073098857845</c:v>
                </c:pt>
                <c:pt idx="3">
                  <c:v>19.909992168543223</c:v>
                </c:pt>
                <c:pt idx="4">
                  <c:v>20.633900966524433</c:v>
                </c:pt>
                <c:pt idx="5">
                  <c:v>20.624886399418365</c:v>
                </c:pt>
                <c:pt idx="6">
                  <c:v>20.448216198443909</c:v>
                </c:pt>
                <c:pt idx="7">
                  <c:v>20.378844747997388</c:v>
                </c:pt>
                <c:pt idx="8">
                  <c:v>19.12358822094297</c:v>
                </c:pt>
                <c:pt idx="9">
                  <c:v>18.261458393357604</c:v>
                </c:pt>
                <c:pt idx="10">
                  <c:v>18.598716524743924</c:v>
                </c:pt>
                <c:pt idx="11">
                  <c:v>18.26837163057888</c:v>
                </c:pt>
                <c:pt idx="12">
                  <c:v>17.915683479821571</c:v>
                </c:pt>
                <c:pt idx="13">
                  <c:v>18.275204737840216</c:v>
                </c:pt>
                <c:pt idx="14">
                  <c:v>18.400782325167789</c:v>
                </c:pt>
                <c:pt idx="15">
                  <c:v>18.804203669398973</c:v>
                </c:pt>
                <c:pt idx="16">
                  <c:v>18.954559815411159</c:v>
                </c:pt>
                <c:pt idx="17">
                  <c:v>19.173091957586983</c:v>
                </c:pt>
                <c:pt idx="18">
                  <c:v>19.677280086921321</c:v>
                </c:pt>
                <c:pt idx="19">
                  <c:v>19.04101</c:v>
                </c:pt>
                <c:pt idx="20">
                  <c:v>18.977292999999996</c:v>
                </c:pt>
                <c:pt idx="21">
                  <c:v>18.924619</c:v>
                </c:pt>
                <c:pt idx="22">
                  <c:v>18.965585000000001</c:v>
                </c:pt>
                <c:pt idx="23">
                  <c:v>19.032644999999999</c:v>
                </c:pt>
                <c:pt idx="24">
                  <c:v>18.855649</c:v>
                </c:pt>
                <c:pt idx="25">
                  <c:v>18.670145000000002</c:v>
                </c:pt>
                <c:pt idx="26">
                  <c:v>18.416122000000001</c:v>
                </c:pt>
                <c:pt idx="27">
                  <c:v>18.131681</c:v>
                </c:pt>
                <c:pt idx="28">
                  <c:v>17.928840999999998</c:v>
                </c:pt>
                <c:pt idx="29">
                  <c:v>17.756882999999998</c:v>
                </c:pt>
                <c:pt idx="30">
                  <c:v>17.703104</c:v>
                </c:pt>
                <c:pt idx="31">
                  <c:v>17.596531000000002</c:v>
                </c:pt>
                <c:pt idx="32">
                  <c:v>17.454166000000001</c:v>
                </c:pt>
                <c:pt idx="33">
                  <c:v>17.386936000000002</c:v>
                </c:pt>
                <c:pt idx="34">
                  <c:v>17.218705</c:v>
                </c:pt>
                <c:pt idx="35">
                  <c:v>17.005341999999999</c:v>
                </c:pt>
                <c:pt idx="36">
                  <c:v>16.883934</c:v>
                </c:pt>
                <c:pt idx="37">
                  <c:v>16.639411000000003</c:v>
                </c:pt>
                <c:pt idx="38">
                  <c:v>16.489398000000001</c:v>
                </c:pt>
                <c:pt idx="39">
                  <c:v>16.404145000000003</c:v>
                </c:pt>
                <c:pt idx="40">
                  <c:v>16.287844</c:v>
                </c:pt>
                <c:pt idx="41">
                  <c:v>16.160357000000001</c:v>
                </c:pt>
                <c:pt idx="42">
                  <c:v>16.078092000000005</c:v>
                </c:pt>
                <c:pt idx="43">
                  <c:v>16.047986999999999</c:v>
                </c:pt>
                <c:pt idx="44">
                  <c:v>16.049818999999999</c:v>
                </c:pt>
                <c:pt idx="45">
                  <c:v>16.053117</c:v>
                </c:pt>
                <c:pt idx="46">
                  <c:v>16.124914000000004</c:v>
                </c:pt>
                <c:pt idx="47">
                  <c:v>16.168498</c:v>
                </c:pt>
                <c:pt idx="48">
                  <c:v>16.206228000000003</c:v>
                </c:pt>
                <c:pt idx="49">
                  <c:v>16.311170999999998</c:v>
                </c:pt>
                <c:pt idx="50">
                  <c:v>16.453323999999999</c:v>
                </c:pt>
              </c:numCache>
            </c:numRef>
          </c:val>
          <c:smooth val="0"/>
        </c:ser>
        <c:ser>
          <c:idx val="5"/>
          <c:order val="5"/>
          <c:tx>
            <c:strRef>
              <c:f>Sheet1!$G$1</c:f>
              <c:strCache>
                <c:ptCount val="1"/>
                <c:pt idx="0">
                  <c:v>Low Oil and Gas Resource and Technology</c:v>
                </c:pt>
              </c:strCache>
            </c:strRef>
          </c:tx>
          <c:spPr>
            <a:ln w="22225" cap="rnd">
              <a:solidFill>
                <a:srgbClr val="BD732A">
                  <a:lumMod val="40000"/>
                  <a:lumOff val="60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19.681965229524785</c:v>
                </c:pt>
                <c:pt idx="1">
                  <c:v>19.572521676671286</c:v>
                </c:pt>
                <c:pt idx="2">
                  <c:v>19.673073098857845</c:v>
                </c:pt>
                <c:pt idx="3">
                  <c:v>19.909992168543223</c:v>
                </c:pt>
                <c:pt idx="4">
                  <c:v>20.633900966524433</c:v>
                </c:pt>
                <c:pt idx="5">
                  <c:v>20.624886399418365</c:v>
                </c:pt>
                <c:pt idx="6">
                  <c:v>20.448216198443909</c:v>
                </c:pt>
                <c:pt idx="7">
                  <c:v>20.378844747997388</c:v>
                </c:pt>
                <c:pt idx="8">
                  <c:v>19.12358822094297</c:v>
                </c:pt>
                <c:pt idx="9">
                  <c:v>18.261458393357604</c:v>
                </c:pt>
                <c:pt idx="10">
                  <c:v>18.598716524743924</c:v>
                </c:pt>
                <c:pt idx="11">
                  <c:v>18.26837163057888</c:v>
                </c:pt>
                <c:pt idx="12">
                  <c:v>17.915683479821571</c:v>
                </c:pt>
                <c:pt idx="13">
                  <c:v>18.275204737840216</c:v>
                </c:pt>
                <c:pt idx="14">
                  <c:v>18.400782325167789</c:v>
                </c:pt>
                <c:pt idx="15">
                  <c:v>18.804203669398973</c:v>
                </c:pt>
                <c:pt idx="16">
                  <c:v>18.954559815411159</c:v>
                </c:pt>
                <c:pt idx="17">
                  <c:v>19.173091957586983</c:v>
                </c:pt>
                <c:pt idx="18">
                  <c:v>19.677280086921321</c:v>
                </c:pt>
                <c:pt idx="19">
                  <c:v>19.040967000000002</c:v>
                </c:pt>
                <c:pt idx="20">
                  <c:v>19.021350000000002</c:v>
                </c:pt>
                <c:pt idx="21">
                  <c:v>18.997186000000003</c:v>
                </c:pt>
                <c:pt idx="22">
                  <c:v>18.888607</c:v>
                </c:pt>
                <c:pt idx="23">
                  <c:v>18.772009000000001</c:v>
                </c:pt>
                <c:pt idx="24">
                  <c:v>18.613599000000001</c:v>
                </c:pt>
                <c:pt idx="25">
                  <c:v>18.490565</c:v>
                </c:pt>
                <c:pt idx="26">
                  <c:v>18.378596999999999</c:v>
                </c:pt>
                <c:pt idx="27">
                  <c:v>18.298411000000002</c:v>
                </c:pt>
                <c:pt idx="28">
                  <c:v>18.242122000000002</c:v>
                </c:pt>
                <c:pt idx="29">
                  <c:v>18.178785999999999</c:v>
                </c:pt>
                <c:pt idx="30">
                  <c:v>18.168626000000003</c:v>
                </c:pt>
                <c:pt idx="31">
                  <c:v>18.121091000000003</c:v>
                </c:pt>
                <c:pt idx="32">
                  <c:v>18.061902999999997</c:v>
                </c:pt>
                <c:pt idx="33">
                  <c:v>18.022568</c:v>
                </c:pt>
                <c:pt idx="34">
                  <c:v>18.005969999999998</c:v>
                </c:pt>
                <c:pt idx="35">
                  <c:v>18.002558000000004</c:v>
                </c:pt>
                <c:pt idx="36">
                  <c:v>18.039263000000002</c:v>
                </c:pt>
                <c:pt idx="37">
                  <c:v>18.024603000000003</c:v>
                </c:pt>
                <c:pt idx="38">
                  <c:v>18.044066000000001</c:v>
                </c:pt>
                <c:pt idx="39">
                  <c:v>18.071094000000002</c:v>
                </c:pt>
                <c:pt idx="40">
                  <c:v>18.088818</c:v>
                </c:pt>
                <c:pt idx="41">
                  <c:v>18.128416000000001</c:v>
                </c:pt>
                <c:pt idx="42">
                  <c:v>18.167440999999997</c:v>
                </c:pt>
                <c:pt idx="43">
                  <c:v>18.212603999999999</c:v>
                </c:pt>
                <c:pt idx="44">
                  <c:v>18.277194999999999</c:v>
                </c:pt>
                <c:pt idx="45">
                  <c:v>18.333086000000002</c:v>
                </c:pt>
                <c:pt idx="46">
                  <c:v>18.447568</c:v>
                </c:pt>
                <c:pt idx="47">
                  <c:v>18.513045000000002</c:v>
                </c:pt>
                <c:pt idx="48">
                  <c:v>18.642247999999999</c:v>
                </c:pt>
                <c:pt idx="49">
                  <c:v>18.753249000000004</c:v>
                </c:pt>
                <c:pt idx="50">
                  <c:v>18.885311999999999</c:v>
                </c:pt>
              </c:numCache>
            </c:numRef>
          </c:val>
          <c:smooth val="0"/>
        </c:ser>
        <c:ser>
          <c:idx val="6"/>
          <c:order val="6"/>
          <c:tx>
            <c:strRef>
              <c:f>Sheet1!$H$1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19.681965229524785</c:v>
                </c:pt>
                <c:pt idx="1">
                  <c:v>19.572521676671286</c:v>
                </c:pt>
                <c:pt idx="2">
                  <c:v>19.673073098857845</c:v>
                </c:pt>
                <c:pt idx="3">
                  <c:v>19.909992168543223</c:v>
                </c:pt>
                <c:pt idx="4">
                  <c:v>20.633900966524433</c:v>
                </c:pt>
                <c:pt idx="5">
                  <c:v>20.624886399418365</c:v>
                </c:pt>
                <c:pt idx="6">
                  <c:v>20.448216198443909</c:v>
                </c:pt>
                <c:pt idx="7">
                  <c:v>20.378844747997388</c:v>
                </c:pt>
                <c:pt idx="8">
                  <c:v>19.12358822094297</c:v>
                </c:pt>
                <c:pt idx="9">
                  <c:v>18.261458393357604</c:v>
                </c:pt>
                <c:pt idx="10">
                  <c:v>18.598716524743924</c:v>
                </c:pt>
                <c:pt idx="11">
                  <c:v>18.26837163057888</c:v>
                </c:pt>
                <c:pt idx="12">
                  <c:v>17.915683479821571</c:v>
                </c:pt>
                <c:pt idx="13">
                  <c:v>18.275204737840216</c:v>
                </c:pt>
                <c:pt idx="14">
                  <c:v>18.400782325167789</c:v>
                </c:pt>
                <c:pt idx="15">
                  <c:v>18.804203669398973</c:v>
                </c:pt>
                <c:pt idx="16">
                  <c:v>18.954559815411159</c:v>
                </c:pt>
                <c:pt idx="17">
                  <c:v>19.173091957586983</c:v>
                </c:pt>
                <c:pt idx="18">
                  <c:v>19.677280086921321</c:v>
                </c:pt>
                <c:pt idx="19">
                  <c:v>19.041854000000001</c:v>
                </c:pt>
                <c:pt idx="20">
                  <c:v>19.364190000000001</c:v>
                </c:pt>
                <c:pt idx="21">
                  <c:v>19.034208</c:v>
                </c:pt>
                <c:pt idx="22">
                  <c:v>18.968716000000001</c:v>
                </c:pt>
                <c:pt idx="23">
                  <c:v>18.892939999999999</c:v>
                </c:pt>
                <c:pt idx="24">
                  <c:v>18.764154999999999</c:v>
                </c:pt>
                <c:pt idx="25">
                  <c:v>18.645254999999999</c:v>
                </c:pt>
                <c:pt idx="26">
                  <c:v>18.567819999999998</c:v>
                </c:pt>
                <c:pt idx="27">
                  <c:v>18.470827</c:v>
                </c:pt>
                <c:pt idx="28">
                  <c:v>18.428800000000003</c:v>
                </c:pt>
                <c:pt idx="29">
                  <c:v>18.378021</c:v>
                </c:pt>
                <c:pt idx="30">
                  <c:v>18.387677999999998</c:v>
                </c:pt>
                <c:pt idx="31">
                  <c:v>18.37013</c:v>
                </c:pt>
                <c:pt idx="32">
                  <c:v>18.344639000000001</c:v>
                </c:pt>
                <c:pt idx="33">
                  <c:v>18.314672000000002</c:v>
                </c:pt>
                <c:pt idx="34">
                  <c:v>18.320430999999999</c:v>
                </c:pt>
                <c:pt idx="35">
                  <c:v>18.317310000000003</c:v>
                </c:pt>
                <c:pt idx="36">
                  <c:v>18.304479000000001</c:v>
                </c:pt>
                <c:pt idx="37">
                  <c:v>18.29871</c:v>
                </c:pt>
                <c:pt idx="38">
                  <c:v>18.313313000000001</c:v>
                </c:pt>
                <c:pt idx="39">
                  <c:v>18.340222999999998</c:v>
                </c:pt>
                <c:pt idx="40">
                  <c:v>18.372845000000002</c:v>
                </c:pt>
                <c:pt idx="41">
                  <c:v>18.431253000000002</c:v>
                </c:pt>
                <c:pt idx="42">
                  <c:v>18.503228</c:v>
                </c:pt>
                <c:pt idx="43">
                  <c:v>18.582123000000003</c:v>
                </c:pt>
                <c:pt idx="44">
                  <c:v>18.670673999999998</c:v>
                </c:pt>
                <c:pt idx="45">
                  <c:v>18.77853</c:v>
                </c:pt>
                <c:pt idx="46">
                  <c:v>18.888270000000002</c:v>
                </c:pt>
                <c:pt idx="47">
                  <c:v>18.997056000000001</c:v>
                </c:pt>
                <c:pt idx="48">
                  <c:v>19.112079999999999</c:v>
                </c:pt>
                <c:pt idx="49">
                  <c:v>19.234614000000004</c:v>
                </c:pt>
                <c:pt idx="50">
                  <c:v>19.361155999999998</c:v>
                </c:pt>
              </c:numCache>
            </c:numRef>
          </c:val>
          <c:smooth val="0"/>
        </c:ser>
        <c:dLbls>
          <c:showLegendKey val="0"/>
          <c:showVal val="0"/>
          <c:showCatName val="0"/>
          <c:showSerName val="0"/>
          <c:showPercent val="0"/>
          <c:showBubbleSize val="0"/>
        </c:dLbls>
        <c:smooth val="0"/>
        <c:axId val="240390048"/>
        <c:axId val="240392768"/>
        <c:extLst/>
      </c:lineChart>
      <c:catAx>
        <c:axId val="24039004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2768"/>
        <c:crosses val="autoZero"/>
        <c:auto val="1"/>
        <c:lblAlgn val="ctr"/>
        <c:lblOffset val="100"/>
        <c:tickLblSkip val="10"/>
        <c:tickMarkSkip val="10"/>
        <c:noMultiLvlLbl val="0"/>
      </c:catAx>
      <c:valAx>
        <c:axId val="240392768"/>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0048"/>
        <c:crossesAt val="20"/>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71105288388226606"/>
          <c:h val="0.71331437740154535"/>
        </c:manualLayout>
      </c:layout>
      <c:lineChart>
        <c:grouping val="standard"/>
        <c:varyColors val="0"/>
        <c:ser>
          <c:idx val="0"/>
          <c:order val="0"/>
          <c:tx>
            <c:strRef>
              <c:f>Sheet1!$B$1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70.841536611371652</c:v>
                </c:pt>
                <c:pt idx="1">
                  <c:v>70.918027138848615</c:v>
                </c:pt>
                <c:pt idx="2">
                  <c:v>71.033108398316756</c:v>
                </c:pt>
                <c:pt idx="3">
                  <c:v>70.78753341027317</c:v>
                </c:pt>
                <c:pt idx="4">
                  <c:v>70.530808386136997</c:v>
                </c:pt>
                <c:pt idx="5">
                  <c:v>70.519433238105222</c:v>
                </c:pt>
                <c:pt idx="6">
                  <c:v>70.618040889155665</c:v>
                </c:pt>
                <c:pt idx="7">
                  <c:v>70.491938184232779</c:v>
                </c:pt>
                <c:pt idx="8">
                  <c:v>70.56637826546158</c:v>
                </c:pt>
                <c:pt idx="9">
                  <c:v>70.468682373097693</c:v>
                </c:pt>
                <c:pt idx="10">
                  <c:v>70.535782999131072</c:v>
                </c:pt>
                <c:pt idx="11">
                  <c:v>70.487145813178316</c:v>
                </c:pt>
                <c:pt idx="12">
                  <c:v>70.516834099847216</c:v>
                </c:pt>
                <c:pt idx="13">
                  <c:v>70.362258592256453</c:v>
                </c:pt>
                <c:pt idx="14">
                  <c:v>70.370473548747441</c:v>
                </c:pt>
                <c:pt idx="15">
                  <c:v>70.236506993291755</c:v>
                </c:pt>
                <c:pt idx="16">
                  <c:v>70.152152923561388</c:v>
                </c:pt>
                <c:pt idx="17">
                  <c:v>70.058276800792825</c:v>
                </c:pt>
                <c:pt idx="18">
                  <c:v>69.073014211147594</c:v>
                </c:pt>
                <c:pt idx="19">
                  <c:v>68.657395717478053</c:v>
                </c:pt>
                <c:pt idx="20">
                  <c:v>68.34183842576185</c:v>
                </c:pt>
                <c:pt idx="21">
                  <c:v>68.047975445723523</c:v>
                </c:pt>
                <c:pt idx="22">
                  <c:v>67.922573005318839</c:v>
                </c:pt>
                <c:pt idx="23">
                  <c:v>67.543930166560074</c:v>
                </c:pt>
                <c:pt idx="24">
                  <c:v>67.589817813909505</c:v>
                </c:pt>
                <c:pt idx="25">
                  <c:v>67.558146290450651</c:v>
                </c:pt>
                <c:pt idx="26">
                  <c:v>67.387600271595133</c:v>
                </c:pt>
                <c:pt idx="27">
                  <c:v>67.432262786336167</c:v>
                </c:pt>
                <c:pt idx="28">
                  <c:v>67.518252751312218</c:v>
                </c:pt>
                <c:pt idx="29">
                  <c:v>67.170200634705751</c:v>
                </c:pt>
                <c:pt idx="30">
                  <c:v>66.322936363047688</c:v>
                </c:pt>
                <c:pt idx="31">
                  <c:v>66.068532318285875</c:v>
                </c:pt>
                <c:pt idx="32">
                  <c:v>66.397344951641443</c:v>
                </c:pt>
                <c:pt idx="33">
                  <c:v>66.512820236839872</c:v>
                </c:pt>
                <c:pt idx="34">
                  <c:v>66.3861558489115</c:v>
                </c:pt>
                <c:pt idx="35">
                  <c:v>66.274594562257036</c:v>
                </c:pt>
                <c:pt idx="36">
                  <c:v>66.10339207286647</c:v>
                </c:pt>
                <c:pt idx="37">
                  <c:v>66.053459305154789</c:v>
                </c:pt>
                <c:pt idx="38">
                  <c:v>65.828150289614413</c:v>
                </c:pt>
                <c:pt idx="39">
                  <c:v>65.794344972331189</c:v>
                </c:pt>
                <c:pt idx="40">
                  <c:v>65.865739597395844</c:v>
                </c:pt>
                <c:pt idx="41">
                  <c:v>65.843969308872616</c:v>
                </c:pt>
                <c:pt idx="42">
                  <c:v>65.832020590509003</c:v>
                </c:pt>
                <c:pt idx="43">
                  <c:v>65.797455620569011</c:v>
                </c:pt>
                <c:pt idx="44">
                  <c:v>65.77486478065417</c:v>
                </c:pt>
                <c:pt idx="45">
                  <c:v>65.766075776499775</c:v>
                </c:pt>
                <c:pt idx="46">
                  <c:v>65.637546975287222</c:v>
                </c:pt>
                <c:pt idx="47">
                  <c:v>65.648503075195038</c:v>
                </c:pt>
                <c:pt idx="48">
                  <c:v>65.627040685678864</c:v>
                </c:pt>
                <c:pt idx="49">
                  <c:v>65.647444094861953</c:v>
                </c:pt>
                <c:pt idx="50">
                  <c:v>65.685045841091679</c:v>
                </c:pt>
                <c:pt idx="51">
                  <c:v>65.768806576378424</c:v>
                </c:pt>
                <c:pt idx="52">
                  <c:v>65.735187074061557</c:v>
                </c:pt>
                <c:pt idx="53">
                  <c:v>65.771193200996549</c:v>
                </c:pt>
                <c:pt idx="54">
                  <c:v>65.756422740304586</c:v>
                </c:pt>
                <c:pt idx="55">
                  <c:v>65.804871874941426</c:v>
                </c:pt>
                <c:pt idx="56">
                  <c:v>65.824701638860162</c:v>
                </c:pt>
                <c:pt idx="57">
                  <c:v>65.831924903110661</c:v>
                </c:pt>
                <c:pt idx="58">
                  <c:v>65.863731325945125</c:v>
                </c:pt>
                <c:pt idx="59">
                  <c:v>65.904181867330294</c:v>
                </c:pt>
                <c:pt idx="60">
                  <c:v>65.961960915337443</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commercial</c:v>
                </c:pt>
              </c:strCache>
            </c:strRef>
          </c:tx>
          <c:spPr>
            <a:ln w="22225" cap="rnd">
              <a:solidFill>
                <a:srgbClr val="E3A5AC"/>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58.214948093366438</c:v>
                </c:pt>
                <c:pt idx="1">
                  <c:v>57.723565078345644</c:v>
                </c:pt>
                <c:pt idx="2">
                  <c:v>57.336544366913778</c:v>
                </c:pt>
                <c:pt idx="3">
                  <c:v>56.897003825980242</c:v>
                </c:pt>
                <c:pt idx="4">
                  <c:v>56.91292540279759</c:v>
                </c:pt>
                <c:pt idx="5">
                  <c:v>56.420449349144903</c:v>
                </c:pt>
                <c:pt idx="6">
                  <c:v>56.166034450884922</c:v>
                </c:pt>
                <c:pt idx="7">
                  <c:v>55.916770188649018</c:v>
                </c:pt>
                <c:pt idx="8">
                  <c:v>55.678604924793667</c:v>
                </c:pt>
                <c:pt idx="9">
                  <c:v>55.669233255291289</c:v>
                </c:pt>
                <c:pt idx="10">
                  <c:v>55.899844368781949</c:v>
                </c:pt>
                <c:pt idx="11">
                  <c:v>56.343173043259</c:v>
                </c:pt>
                <c:pt idx="12">
                  <c:v>55.895868017009697</c:v>
                </c:pt>
                <c:pt idx="13">
                  <c:v>56.138656199238497</c:v>
                </c:pt>
                <c:pt idx="14">
                  <c:v>56.195083269871489</c:v>
                </c:pt>
                <c:pt idx="15">
                  <c:v>56.067381542233022</c:v>
                </c:pt>
                <c:pt idx="16">
                  <c:v>55.404147238798878</c:v>
                </c:pt>
                <c:pt idx="17">
                  <c:v>55.246524322793292</c:v>
                </c:pt>
                <c:pt idx="18">
                  <c:v>55.105359924252653</c:v>
                </c:pt>
                <c:pt idx="19">
                  <c:v>55.005156879854681</c:v>
                </c:pt>
                <c:pt idx="20">
                  <c:v>54.835267509934347</c:v>
                </c:pt>
                <c:pt idx="21">
                  <c:v>54.480461482945167</c:v>
                </c:pt>
                <c:pt idx="22">
                  <c:v>53.911620830656489</c:v>
                </c:pt>
                <c:pt idx="23">
                  <c:v>53.495055472722193</c:v>
                </c:pt>
                <c:pt idx="24">
                  <c:v>53.279086221200103</c:v>
                </c:pt>
                <c:pt idx="25">
                  <c:v>54.032009994735112</c:v>
                </c:pt>
                <c:pt idx="26">
                  <c:v>53.681015313332878</c:v>
                </c:pt>
                <c:pt idx="27">
                  <c:v>53.424925068280537</c:v>
                </c:pt>
                <c:pt idx="28">
                  <c:v>53.284071280625078</c:v>
                </c:pt>
                <c:pt idx="29">
                  <c:v>54.953695942941238</c:v>
                </c:pt>
                <c:pt idx="30">
                  <c:v>55.010804838385333</c:v>
                </c:pt>
                <c:pt idx="31">
                  <c:v>54.981587980957833</c:v>
                </c:pt>
                <c:pt idx="32">
                  <c:v>54.981547750616237</c:v>
                </c:pt>
                <c:pt idx="33">
                  <c:v>54.978608247810392</c:v>
                </c:pt>
                <c:pt idx="34">
                  <c:v>54.975035015103423</c:v>
                </c:pt>
                <c:pt idx="35">
                  <c:v>54.97896823519801</c:v>
                </c:pt>
                <c:pt idx="36">
                  <c:v>54.980287676837278</c:v>
                </c:pt>
                <c:pt idx="37">
                  <c:v>54.97616831342814</c:v>
                </c:pt>
                <c:pt idx="38">
                  <c:v>54.969522706398173</c:v>
                </c:pt>
                <c:pt idx="39">
                  <c:v>54.960838628356079</c:v>
                </c:pt>
                <c:pt idx="40">
                  <c:v>54.95055330115877</c:v>
                </c:pt>
                <c:pt idx="41">
                  <c:v>54.939520342841853</c:v>
                </c:pt>
                <c:pt idx="42">
                  <c:v>54.928326221148232</c:v>
                </c:pt>
                <c:pt idx="43">
                  <c:v>54.918177039771052</c:v>
                </c:pt>
                <c:pt idx="44">
                  <c:v>54.908640873661767</c:v>
                </c:pt>
                <c:pt idx="45">
                  <c:v>54.900340885453147</c:v>
                </c:pt>
                <c:pt idx="46">
                  <c:v>54.890625099183957</c:v>
                </c:pt>
                <c:pt idx="47">
                  <c:v>54.881352072655531</c:v>
                </c:pt>
                <c:pt idx="48">
                  <c:v>54.874421523504409</c:v>
                </c:pt>
                <c:pt idx="49">
                  <c:v>54.865350134255898</c:v>
                </c:pt>
                <c:pt idx="50">
                  <c:v>54.859666915678709</c:v>
                </c:pt>
                <c:pt idx="51">
                  <c:v>54.851053231718517</c:v>
                </c:pt>
                <c:pt idx="52">
                  <c:v>54.840553853443389</c:v>
                </c:pt>
                <c:pt idx="53">
                  <c:v>54.829443359081047</c:v>
                </c:pt>
                <c:pt idx="54">
                  <c:v>54.821122380898778</c:v>
                </c:pt>
                <c:pt idx="55">
                  <c:v>54.81180022221195</c:v>
                </c:pt>
                <c:pt idx="56">
                  <c:v>54.805334141112503</c:v>
                </c:pt>
                <c:pt idx="57">
                  <c:v>54.797982812567987</c:v>
                </c:pt>
                <c:pt idx="58">
                  <c:v>54.790427504443059</c:v>
                </c:pt>
                <c:pt idx="59">
                  <c:v>54.783451227061562</c:v>
                </c:pt>
                <c:pt idx="60">
                  <c:v>54.777142693155</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residential</c:v>
                </c:pt>
              </c:strCache>
            </c:strRef>
          </c:tx>
          <c:spPr>
            <a:ln w="22225" cap="rnd">
              <a:solidFill>
                <a:srgbClr val="7A263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51.802125955061193</c:v>
                </c:pt>
                <c:pt idx="1">
                  <c:v>51.470275403411648</c:v>
                </c:pt>
                <c:pt idx="2">
                  <c:v>51.381052962404723</c:v>
                </c:pt>
                <c:pt idx="3">
                  <c:v>52.117826346180763</c:v>
                </c:pt>
                <c:pt idx="4">
                  <c:v>52.204399165624089</c:v>
                </c:pt>
                <c:pt idx="5">
                  <c:v>52.050973392313779</c:v>
                </c:pt>
                <c:pt idx="6">
                  <c:v>52.161293633093891</c:v>
                </c:pt>
                <c:pt idx="7">
                  <c:v>52.778268514796522</c:v>
                </c:pt>
                <c:pt idx="8">
                  <c:v>52.817731372797091</c:v>
                </c:pt>
                <c:pt idx="9">
                  <c:v>53.096021316674431</c:v>
                </c:pt>
                <c:pt idx="10">
                  <c:v>53.087181654393753</c:v>
                </c:pt>
                <c:pt idx="11">
                  <c:v>53.460876512853652</c:v>
                </c:pt>
                <c:pt idx="12">
                  <c:v>53.169403424725267</c:v>
                </c:pt>
                <c:pt idx="13">
                  <c:v>53.246477250054497</c:v>
                </c:pt>
                <c:pt idx="14">
                  <c:v>53.1377525789811</c:v>
                </c:pt>
                <c:pt idx="15">
                  <c:v>52.757066417338152</c:v>
                </c:pt>
                <c:pt idx="16">
                  <c:v>52.464141879769151</c:v>
                </c:pt>
                <c:pt idx="17">
                  <c:v>52.165892854351313</c:v>
                </c:pt>
                <c:pt idx="18">
                  <c:v>51.833390020478497</c:v>
                </c:pt>
                <c:pt idx="19">
                  <c:v>50.955462959028587</c:v>
                </c:pt>
                <c:pt idx="20">
                  <c:v>50.50811736255784</c:v>
                </c:pt>
                <c:pt idx="21">
                  <c:v>50.293189865254561</c:v>
                </c:pt>
                <c:pt idx="22">
                  <c:v>50.288911980108878</c:v>
                </c:pt>
                <c:pt idx="23">
                  <c:v>49.675562834712743</c:v>
                </c:pt>
                <c:pt idx="24">
                  <c:v>49.812001499934127</c:v>
                </c:pt>
                <c:pt idx="25">
                  <c:v>49.905050097193111</c:v>
                </c:pt>
                <c:pt idx="26">
                  <c:v>49.555227690930487</c:v>
                </c:pt>
                <c:pt idx="27">
                  <c:v>49.421349932683853</c:v>
                </c:pt>
                <c:pt idx="28">
                  <c:v>49.088106929444919</c:v>
                </c:pt>
                <c:pt idx="29">
                  <c:v>50.910456107987251</c:v>
                </c:pt>
                <c:pt idx="30">
                  <c:v>51.000351436282038</c:v>
                </c:pt>
                <c:pt idx="31">
                  <c:v>51.091512810192206</c:v>
                </c:pt>
                <c:pt idx="32">
                  <c:v>51.108666067161472</c:v>
                </c:pt>
                <c:pt idx="33">
                  <c:v>51.111171495133327</c:v>
                </c:pt>
                <c:pt idx="34">
                  <c:v>51.105335053271439</c:v>
                </c:pt>
                <c:pt idx="35">
                  <c:v>51.105674299155197</c:v>
                </c:pt>
                <c:pt idx="36">
                  <c:v>51.10189220422771</c:v>
                </c:pt>
                <c:pt idx="37">
                  <c:v>51.113841855087671</c:v>
                </c:pt>
                <c:pt idx="38">
                  <c:v>51.123304533232847</c:v>
                </c:pt>
                <c:pt idx="39">
                  <c:v>51.138541876956353</c:v>
                </c:pt>
                <c:pt idx="40">
                  <c:v>51.162452680095448</c:v>
                </c:pt>
                <c:pt idx="41">
                  <c:v>51.18651611494213</c:v>
                </c:pt>
                <c:pt idx="42">
                  <c:v>51.214403457047553</c:v>
                </c:pt>
                <c:pt idx="43">
                  <c:v>51.235849845302411</c:v>
                </c:pt>
                <c:pt idx="44">
                  <c:v>51.260594989517308</c:v>
                </c:pt>
                <c:pt idx="45">
                  <c:v>51.288154676425101</c:v>
                </c:pt>
                <c:pt idx="46">
                  <c:v>51.318193979658467</c:v>
                </c:pt>
                <c:pt idx="47">
                  <c:v>51.349622436749009</c:v>
                </c:pt>
                <c:pt idx="48">
                  <c:v>51.378335750512633</c:v>
                </c:pt>
                <c:pt idx="49">
                  <c:v>51.403921783857982</c:v>
                </c:pt>
                <c:pt idx="50">
                  <c:v>51.435767950305546</c:v>
                </c:pt>
                <c:pt idx="51">
                  <c:v>51.46365778079263</c:v>
                </c:pt>
                <c:pt idx="52">
                  <c:v>51.480998330213829</c:v>
                </c:pt>
                <c:pt idx="53">
                  <c:v>51.49624679948419</c:v>
                </c:pt>
                <c:pt idx="54">
                  <c:v>51.511092233095177</c:v>
                </c:pt>
                <c:pt idx="55">
                  <c:v>51.51875153161285</c:v>
                </c:pt>
                <c:pt idx="56">
                  <c:v>51.529142578732873</c:v>
                </c:pt>
                <c:pt idx="57">
                  <c:v>51.537183678708061</c:v>
                </c:pt>
                <c:pt idx="58">
                  <c:v>51.543341954294057</c:v>
                </c:pt>
                <c:pt idx="59">
                  <c:v>51.550589280076551</c:v>
                </c:pt>
                <c:pt idx="60">
                  <c:v>51.562419062604476</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50.013584063531837</c:v>
                </c:pt>
                <c:pt idx="1">
                  <c:v>49.259136433741801</c:v>
                </c:pt>
                <c:pt idx="2">
                  <c:v>49.533166651130998</c:v>
                </c:pt>
                <c:pt idx="3">
                  <c:v>49.125534406371948</c:v>
                </c:pt>
                <c:pt idx="4">
                  <c:v>48.529095332422308</c:v>
                </c:pt>
                <c:pt idx="5">
                  <c:v>48.250054868874187</c:v>
                </c:pt>
                <c:pt idx="6">
                  <c:v>48.252812585812087</c:v>
                </c:pt>
                <c:pt idx="7">
                  <c:v>47.790778463784363</c:v>
                </c:pt>
                <c:pt idx="8">
                  <c:v>47.572191459323278</c:v>
                </c:pt>
                <c:pt idx="9">
                  <c:v>47.137455423552403</c:v>
                </c:pt>
                <c:pt idx="10">
                  <c:v>46.968258755977097</c:v>
                </c:pt>
                <c:pt idx="11">
                  <c:v>48.193013240585621</c:v>
                </c:pt>
                <c:pt idx="12">
                  <c:v>47.598064398506573</c:v>
                </c:pt>
                <c:pt idx="13">
                  <c:v>47.770883141786832</c:v>
                </c:pt>
                <c:pt idx="14">
                  <c:v>47.630370664536777</c:v>
                </c:pt>
                <c:pt idx="15">
                  <c:v>47.348782164364287</c:v>
                </c:pt>
                <c:pt idx="16">
                  <c:v>47.288793197949822</c:v>
                </c:pt>
                <c:pt idx="17">
                  <c:v>47.090144937332759</c:v>
                </c:pt>
                <c:pt idx="18">
                  <c:v>47.401183918879347</c:v>
                </c:pt>
                <c:pt idx="19">
                  <c:v>45.515429601712412</c:v>
                </c:pt>
                <c:pt idx="20">
                  <c:v>45.102686296993447</c:v>
                </c:pt>
                <c:pt idx="21">
                  <c:v>44.944301988028158</c:v>
                </c:pt>
                <c:pt idx="22">
                  <c:v>44.990171173819412</c:v>
                </c:pt>
                <c:pt idx="23">
                  <c:v>44.702630097455703</c:v>
                </c:pt>
                <c:pt idx="24">
                  <c:v>45.030020601191168</c:v>
                </c:pt>
                <c:pt idx="25">
                  <c:v>44.312181385886767</c:v>
                </c:pt>
                <c:pt idx="26">
                  <c:v>43.957161161452511</c:v>
                </c:pt>
                <c:pt idx="27">
                  <c:v>43.73588097779917</c:v>
                </c:pt>
                <c:pt idx="28">
                  <c:v>43.678280751434947</c:v>
                </c:pt>
                <c:pt idx="29">
                  <c:v>44.467650849725487</c:v>
                </c:pt>
                <c:pt idx="30">
                  <c:v>44.005835375142972</c:v>
                </c:pt>
                <c:pt idx="31">
                  <c:v>43.804954157578059</c:v>
                </c:pt>
                <c:pt idx="32">
                  <c:v>43.666136960261049</c:v>
                </c:pt>
                <c:pt idx="33">
                  <c:v>43.586394781372803</c:v>
                </c:pt>
                <c:pt idx="34">
                  <c:v>43.45098165332314</c:v>
                </c:pt>
                <c:pt idx="35">
                  <c:v>43.42897599811463</c:v>
                </c:pt>
                <c:pt idx="36">
                  <c:v>43.407215910601039</c:v>
                </c:pt>
                <c:pt idx="37">
                  <c:v>43.278945024526813</c:v>
                </c:pt>
                <c:pt idx="38">
                  <c:v>43.254778732472033</c:v>
                </c:pt>
                <c:pt idx="39">
                  <c:v>43.182911911581662</c:v>
                </c:pt>
                <c:pt idx="40">
                  <c:v>43.060782046163681</c:v>
                </c:pt>
                <c:pt idx="41">
                  <c:v>42.959238956002316</c:v>
                </c:pt>
                <c:pt idx="42">
                  <c:v>42.889770988012422</c:v>
                </c:pt>
                <c:pt idx="43">
                  <c:v>42.770505868101168</c:v>
                </c:pt>
                <c:pt idx="44">
                  <c:v>42.738975709660451</c:v>
                </c:pt>
                <c:pt idx="45">
                  <c:v>42.656948677649098</c:v>
                </c:pt>
                <c:pt idx="46">
                  <c:v>42.572908896077841</c:v>
                </c:pt>
                <c:pt idx="47">
                  <c:v>42.533884454178697</c:v>
                </c:pt>
                <c:pt idx="48">
                  <c:v>42.481861056067373</c:v>
                </c:pt>
                <c:pt idx="49">
                  <c:v>42.425807393018587</c:v>
                </c:pt>
                <c:pt idx="50">
                  <c:v>42.345446025210833</c:v>
                </c:pt>
                <c:pt idx="51">
                  <c:v>42.288139459981743</c:v>
                </c:pt>
                <c:pt idx="52">
                  <c:v>42.23371299829855</c:v>
                </c:pt>
                <c:pt idx="53">
                  <c:v>42.167976088836078</c:v>
                </c:pt>
                <c:pt idx="54">
                  <c:v>42.113106486772303</c:v>
                </c:pt>
                <c:pt idx="55">
                  <c:v>42.071725337786397</c:v>
                </c:pt>
                <c:pt idx="56">
                  <c:v>41.993591967846868</c:v>
                </c:pt>
                <c:pt idx="57">
                  <c:v>41.948855461481109</c:v>
                </c:pt>
                <c:pt idx="58">
                  <c:v>41.90732753890989</c:v>
                </c:pt>
                <c:pt idx="59">
                  <c:v>41.838003999395411</c:v>
                </c:pt>
                <c:pt idx="60">
                  <c:v>41.794415160331567</c:v>
                </c:pt>
              </c:numCache>
            </c:numRef>
          </c:val>
          <c:smooth val="0"/>
          <c:extLst xmlns:c16r2="http://schemas.microsoft.com/office/drawing/2015/06/chart">
            <c:ext xmlns:c16="http://schemas.microsoft.com/office/drawing/2014/chart" uri="{C3380CC4-5D6E-409C-BE32-E72D297353CC}">
              <c16:uniqueId val="{00000003-13A6-421C-800F-1999B29E6AD3}"/>
            </c:ext>
          </c:extLst>
        </c:ser>
        <c:ser>
          <c:idx val="6"/>
          <c:order val="4"/>
          <c:tx>
            <c:strRef>
              <c:f>Sheet1!$F$1</c:f>
              <c:strCache>
                <c:ptCount val="1"/>
                <c:pt idx="0">
                  <c:v>electric power</c:v>
                </c:pt>
              </c:strCache>
            </c:strRef>
          </c:tx>
          <c:spPr>
            <a:ln w="22225" cap="rnd">
              <a:solidFill>
                <a:srgbClr val="E1AB76"/>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60.044132404032879</c:v>
                </c:pt>
                <c:pt idx="1">
                  <c:v>59.294975201112287</c:v>
                </c:pt>
                <c:pt idx="2">
                  <c:v>60.002753008136608</c:v>
                </c:pt>
                <c:pt idx="3">
                  <c:v>60.260246901873067</c:v>
                </c:pt>
                <c:pt idx="4">
                  <c:v>59.998646859872267</c:v>
                </c:pt>
                <c:pt idx="5">
                  <c:v>58.545973755704281</c:v>
                </c:pt>
                <c:pt idx="6">
                  <c:v>58.960052659966237</c:v>
                </c:pt>
                <c:pt idx="7">
                  <c:v>60.235724112947409</c:v>
                </c:pt>
                <c:pt idx="8">
                  <c:v>60.504704512065487</c:v>
                </c:pt>
                <c:pt idx="9">
                  <c:v>59.618450205239583</c:v>
                </c:pt>
                <c:pt idx="10">
                  <c:v>60.696091318322942</c:v>
                </c:pt>
                <c:pt idx="11">
                  <c:v>61.068745775580688</c:v>
                </c:pt>
                <c:pt idx="12">
                  <c:v>60.186861616774799</c:v>
                </c:pt>
                <c:pt idx="13">
                  <c:v>60.987075226396612</c:v>
                </c:pt>
                <c:pt idx="14">
                  <c:v>60.731832762698588</c:v>
                </c:pt>
                <c:pt idx="15">
                  <c:v>60.960831157168741</c:v>
                </c:pt>
                <c:pt idx="16">
                  <c:v>59.831623070950577</c:v>
                </c:pt>
                <c:pt idx="17">
                  <c:v>60.067689376540933</c:v>
                </c:pt>
                <c:pt idx="18">
                  <c:v>59.368115491537921</c:v>
                </c:pt>
                <c:pt idx="19">
                  <c:v>56.684362210463718</c:v>
                </c:pt>
                <c:pt idx="20">
                  <c:v>57.304203836678177</c:v>
                </c:pt>
                <c:pt idx="21">
                  <c:v>55.219611571709109</c:v>
                </c:pt>
                <c:pt idx="22">
                  <c:v>53.351915192786493</c:v>
                </c:pt>
                <c:pt idx="23">
                  <c:v>53.443105010521663</c:v>
                </c:pt>
                <c:pt idx="24">
                  <c:v>53.065839034710578</c:v>
                </c:pt>
                <c:pt idx="25">
                  <c:v>50.477838523300527</c:v>
                </c:pt>
                <c:pt idx="26">
                  <c:v>48.275702664192309</c:v>
                </c:pt>
                <c:pt idx="27">
                  <c:v>46.799018718039328</c:v>
                </c:pt>
                <c:pt idx="28">
                  <c:v>46.045261778541423</c:v>
                </c:pt>
                <c:pt idx="29">
                  <c:v>43.155999661874901</c:v>
                </c:pt>
                <c:pt idx="30">
                  <c:v>41.225321609301048</c:v>
                </c:pt>
                <c:pt idx="31">
                  <c:v>40.073452340335002</c:v>
                </c:pt>
                <c:pt idx="32">
                  <c:v>38.773024111949738</c:v>
                </c:pt>
                <c:pt idx="33">
                  <c:v>37.141859378644121</c:v>
                </c:pt>
                <c:pt idx="34">
                  <c:v>36.537069092393857</c:v>
                </c:pt>
                <c:pt idx="35">
                  <c:v>35.543600220753682</c:v>
                </c:pt>
                <c:pt idx="36">
                  <c:v>36.814517000145777</c:v>
                </c:pt>
                <c:pt idx="37">
                  <c:v>36.486263623916102</c:v>
                </c:pt>
                <c:pt idx="38">
                  <c:v>36.220599491546338</c:v>
                </c:pt>
                <c:pt idx="39">
                  <c:v>35.866308715593227</c:v>
                </c:pt>
                <c:pt idx="40">
                  <c:v>35.307039951550721</c:v>
                </c:pt>
                <c:pt idx="41">
                  <c:v>35.149295454163628</c:v>
                </c:pt>
                <c:pt idx="42">
                  <c:v>35.167021452891127</c:v>
                </c:pt>
                <c:pt idx="43">
                  <c:v>35.487728736269091</c:v>
                </c:pt>
                <c:pt idx="44">
                  <c:v>35.654642300927208</c:v>
                </c:pt>
                <c:pt idx="45">
                  <c:v>35.277158377337891</c:v>
                </c:pt>
                <c:pt idx="46">
                  <c:v>35.032686833737429</c:v>
                </c:pt>
                <c:pt idx="47">
                  <c:v>34.902916822274882</c:v>
                </c:pt>
                <c:pt idx="48">
                  <c:v>34.640019736089847</c:v>
                </c:pt>
                <c:pt idx="49">
                  <c:v>34.437137859575728</c:v>
                </c:pt>
                <c:pt idx="50">
                  <c:v>34.366919799725473</c:v>
                </c:pt>
                <c:pt idx="51">
                  <c:v>34.110750099115378</c:v>
                </c:pt>
                <c:pt idx="52">
                  <c:v>33.821628686234249</c:v>
                </c:pt>
                <c:pt idx="53">
                  <c:v>33.578919348957641</c:v>
                </c:pt>
                <c:pt idx="54">
                  <c:v>33.252875767742587</c:v>
                </c:pt>
                <c:pt idx="55">
                  <c:v>32.853892597898671</c:v>
                </c:pt>
                <c:pt idx="56">
                  <c:v>32.760581089696743</c:v>
                </c:pt>
                <c:pt idx="57">
                  <c:v>32.612157475306262</c:v>
                </c:pt>
                <c:pt idx="58">
                  <c:v>32.559748471570373</c:v>
                </c:pt>
                <c:pt idx="59">
                  <c:v>32.452559641541917</c:v>
                </c:pt>
                <c:pt idx="60">
                  <c:v>32.393618253766469</c:v>
                </c:pt>
              </c:numCache>
            </c:numRef>
          </c:val>
          <c:smooth val="0"/>
          <c:extLst xmlns:c16r2="http://schemas.microsoft.com/office/drawing/2015/06/chart">
            <c:ext xmlns:c16="http://schemas.microsoft.com/office/drawing/2014/chart" uri="{C3380CC4-5D6E-409C-BE32-E72D297353CC}">
              <c16:uniqueId val="{00000004-13A6-421C-800F-1999B29E6AD3}"/>
            </c:ext>
          </c:extLst>
        </c:ser>
        <c:dLbls>
          <c:showLegendKey val="0"/>
          <c:showVal val="0"/>
          <c:showCatName val="0"/>
          <c:showSerName val="0"/>
          <c:showPercent val="0"/>
          <c:showBubbleSize val="0"/>
        </c:dLbls>
        <c:smooth val="0"/>
        <c:axId val="318791536"/>
        <c:axId val="318792624"/>
      </c:lineChart>
      <c:catAx>
        <c:axId val="3187915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2624"/>
        <c:crosses val="autoZero"/>
        <c:auto val="1"/>
        <c:lblAlgn val="ctr"/>
        <c:lblOffset val="100"/>
        <c:tickLblSkip val="10"/>
        <c:tickMarkSkip val="10"/>
        <c:noMultiLvlLbl val="0"/>
      </c:catAx>
      <c:valAx>
        <c:axId val="31879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1536"/>
        <c:crossesAt val="3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905163060310636"/>
          <c:w val="0.69534460759966055"/>
          <c:h val="0.71331437740154535"/>
        </c:manualLayout>
      </c:layout>
      <c:lineChart>
        <c:grouping val="standard"/>
        <c:varyColors val="0"/>
        <c:ser>
          <c:idx val="0"/>
          <c:order val="0"/>
          <c:tx>
            <c:strRef>
              <c:f>Sheet1!$B$1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70.815805761586489</c:v>
                </c:pt>
                <c:pt idx="1">
                  <c:v>70.890085973917962</c:v>
                </c:pt>
                <c:pt idx="2">
                  <c:v>71.007352953969857</c:v>
                </c:pt>
                <c:pt idx="3">
                  <c:v>70.762890377727416</c:v>
                </c:pt>
                <c:pt idx="4">
                  <c:v>70.505895832670419</c:v>
                </c:pt>
                <c:pt idx="5">
                  <c:v>70.49165140539742</c:v>
                </c:pt>
                <c:pt idx="6">
                  <c:v>70.591920422275891</c:v>
                </c:pt>
                <c:pt idx="7">
                  <c:v>70.469346526139176</c:v>
                </c:pt>
                <c:pt idx="8">
                  <c:v>70.544394652931473</c:v>
                </c:pt>
                <c:pt idx="9">
                  <c:v>70.444728781657062</c:v>
                </c:pt>
                <c:pt idx="10">
                  <c:v>70.513573096194094</c:v>
                </c:pt>
                <c:pt idx="11">
                  <c:v>70.464636099633381</c:v>
                </c:pt>
                <c:pt idx="12">
                  <c:v>70.493521459100108</c:v>
                </c:pt>
                <c:pt idx="13">
                  <c:v>70.336389389551371</c:v>
                </c:pt>
                <c:pt idx="14">
                  <c:v>70.343175279371195</c:v>
                </c:pt>
                <c:pt idx="15">
                  <c:v>70.209844380644924</c:v>
                </c:pt>
                <c:pt idx="16">
                  <c:v>70.123730541261708</c:v>
                </c:pt>
                <c:pt idx="17">
                  <c:v>70.02787452745855</c:v>
                </c:pt>
                <c:pt idx="18">
                  <c:v>69.04403705897974</c:v>
                </c:pt>
                <c:pt idx="19">
                  <c:v>68.620357496710653</c:v>
                </c:pt>
                <c:pt idx="20">
                  <c:v>68.30853571746286</c:v>
                </c:pt>
                <c:pt idx="21">
                  <c:v>68.009194761353072</c:v>
                </c:pt>
                <c:pt idx="22">
                  <c:v>67.880455664065821</c:v>
                </c:pt>
                <c:pt idx="23">
                  <c:v>67.502316367580903</c:v>
                </c:pt>
                <c:pt idx="24">
                  <c:v>67.546788462196204</c:v>
                </c:pt>
                <c:pt idx="25">
                  <c:v>67.509894343707657</c:v>
                </c:pt>
                <c:pt idx="26">
                  <c:v>67.335894929797462</c:v>
                </c:pt>
                <c:pt idx="27">
                  <c:v>67.376838297565655</c:v>
                </c:pt>
                <c:pt idx="28">
                  <c:v>67.459319473479979</c:v>
                </c:pt>
                <c:pt idx="29">
                  <c:v>67.014845824295406</c:v>
                </c:pt>
                <c:pt idx="30">
                  <c:v>66.142164926608061</c:v>
                </c:pt>
                <c:pt idx="31">
                  <c:v>65.86027388108505</c:v>
                </c:pt>
                <c:pt idx="32">
                  <c:v>66.153525743948947</c:v>
                </c:pt>
                <c:pt idx="33">
                  <c:v>66.229763044114762</c:v>
                </c:pt>
                <c:pt idx="34">
                  <c:v>66.074768844423517</c:v>
                </c:pt>
                <c:pt idx="35">
                  <c:v>65.922814810312119</c:v>
                </c:pt>
                <c:pt idx="36">
                  <c:v>65.730279074554758</c:v>
                </c:pt>
                <c:pt idx="37">
                  <c:v>65.642788976761622</c:v>
                </c:pt>
                <c:pt idx="38">
                  <c:v>65.383207289732525</c:v>
                </c:pt>
                <c:pt idx="39">
                  <c:v>65.306512017959022</c:v>
                </c:pt>
                <c:pt idx="40">
                  <c:v>65.325890844735795</c:v>
                </c:pt>
                <c:pt idx="41">
                  <c:v>65.254533769464558</c:v>
                </c:pt>
                <c:pt idx="42">
                  <c:v>65.194213829421017</c:v>
                </c:pt>
                <c:pt idx="43">
                  <c:v>65.109272743191596</c:v>
                </c:pt>
                <c:pt idx="44">
                  <c:v>65.039917706405859</c:v>
                </c:pt>
                <c:pt idx="45">
                  <c:v>64.977379104833119</c:v>
                </c:pt>
                <c:pt idx="46">
                  <c:v>64.798328172452273</c:v>
                </c:pt>
                <c:pt idx="47">
                  <c:v>64.758903344456414</c:v>
                </c:pt>
                <c:pt idx="48">
                  <c:v>64.685014971658461</c:v>
                </c:pt>
                <c:pt idx="49">
                  <c:v>64.65182377692021</c:v>
                </c:pt>
                <c:pt idx="50">
                  <c:v>64.639463744279226</c:v>
                </c:pt>
                <c:pt idx="51">
                  <c:v>64.667687196655194</c:v>
                </c:pt>
                <c:pt idx="52">
                  <c:v>64.579045610922066</c:v>
                </c:pt>
                <c:pt idx="53">
                  <c:v>64.560604012321633</c:v>
                </c:pt>
                <c:pt idx="54">
                  <c:v>64.492419306259194</c:v>
                </c:pt>
                <c:pt idx="55">
                  <c:v>64.484236583320268</c:v>
                </c:pt>
                <c:pt idx="56">
                  <c:v>64.456548626052992</c:v>
                </c:pt>
                <c:pt idx="57">
                  <c:v>64.417500492459425</c:v>
                </c:pt>
                <c:pt idx="58">
                  <c:v>64.4076983127283</c:v>
                </c:pt>
                <c:pt idx="59">
                  <c:v>64.404656892597941</c:v>
                </c:pt>
                <c:pt idx="60">
                  <c:v>64.419642015607963</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commercial</c:v>
                </c:pt>
              </c:strCache>
            </c:strRef>
          </c:tx>
          <c:spPr>
            <a:ln w="22225" cap="rnd">
              <a:solidFill>
                <a:srgbClr val="E3A5AC"/>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59.509379721755373</c:v>
                </c:pt>
                <c:pt idx="1">
                  <c:v>58.835716793654512</c:v>
                </c:pt>
                <c:pt idx="2">
                  <c:v>59.211094095302947</c:v>
                </c:pt>
                <c:pt idx="3">
                  <c:v>59.293857845455378</c:v>
                </c:pt>
                <c:pt idx="4">
                  <c:v>59.119552622441297</c:v>
                </c:pt>
                <c:pt idx="5">
                  <c:v>57.952650288916423</c:v>
                </c:pt>
                <c:pt idx="6">
                  <c:v>58.173069222851247</c:v>
                </c:pt>
                <c:pt idx="7">
                  <c:v>59.052691805472413</c:v>
                </c:pt>
                <c:pt idx="8">
                  <c:v>59.294259170281933</c:v>
                </c:pt>
                <c:pt idx="9">
                  <c:v>58.640937030779781</c:v>
                </c:pt>
                <c:pt idx="10">
                  <c:v>59.501455986721389</c:v>
                </c:pt>
                <c:pt idx="11">
                  <c:v>59.942437072570009</c:v>
                </c:pt>
                <c:pt idx="12">
                  <c:v>59.164719401220779</c:v>
                </c:pt>
                <c:pt idx="13">
                  <c:v>59.785638134336793</c:v>
                </c:pt>
                <c:pt idx="14">
                  <c:v>59.644318568384108</c:v>
                </c:pt>
                <c:pt idx="15">
                  <c:v>59.85012976487171</c:v>
                </c:pt>
                <c:pt idx="16">
                  <c:v>58.894626970275148</c:v>
                </c:pt>
                <c:pt idx="17">
                  <c:v>59.031657294466562</c:v>
                </c:pt>
                <c:pt idx="18">
                  <c:v>58.418418971077656</c:v>
                </c:pt>
                <c:pt idx="19">
                  <c:v>56.303595554474981</c:v>
                </c:pt>
                <c:pt idx="20">
                  <c:v>56.754188246374362</c:v>
                </c:pt>
                <c:pt idx="21">
                  <c:v>55.052510436074471</c:v>
                </c:pt>
                <c:pt idx="22">
                  <c:v>53.471570603221302</c:v>
                </c:pt>
                <c:pt idx="23">
                  <c:v>53.455137431463307</c:v>
                </c:pt>
                <c:pt idx="24">
                  <c:v>53.117077341164944</c:v>
                </c:pt>
                <c:pt idx="25">
                  <c:v>51.347136995167858</c:v>
                </c:pt>
                <c:pt idx="26">
                  <c:v>49.571156163736852</c:v>
                </c:pt>
                <c:pt idx="27">
                  <c:v>48.41582206898925</c:v>
                </c:pt>
                <c:pt idx="28">
                  <c:v>47.891248126300617</c:v>
                </c:pt>
                <c:pt idx="29">
                  <c:v>45.322735835820311</c:v>
                </c:pt>
                <c:pt idx="30">
                  <c:v>43.926535001573519</c:v>
                </c:pt>
                <c:pt idx="31">
                  <c:v>43.169079887354137</c:v>
                </c:pt>
                <c:pt idx="32">
                  <c:v>42.296410377217967</c:v>
                </c:pt>
                <c:pt idx="33">
                  <c:v>41.114444809625603</c:v>
                </c:pt>
                <c:pt idx="34">
                  <c:v>40.70493020002818</c:v>
                </c:pt>
                <c:pt idx="35">
                  <c:v>40.006474996607317</c:v>
                </c:pt>
                <c:pt idx="36">
                  <c:v>40.891131691110992</c:v>
                </c:pt>
                <c:pt idx="37">
                  <c:v>40.652572809556958</c:v>
                </c:pt>
                <c:pt idx="38">
                  <c:v>40.452412099811617</c:v>
                </c:pt>
                <c:pt idx="39">
                  <c:v>40.161004764142071</c:v>
                </c:pt>
                <c:pt idx="40">
                  <c:v>39.699607031075537</c:v>
                </c:pt>
                <c:pt idx="41">
                  <c:v>39.560465436826192</c:v>
                </c:pt>
                <c:pt idx="42">
                  <c:v>39.572095257247327</c:v>
                </c:pt>
                <c:pt idx="43">
                  <c:v>39.800366957673049</c:v>
                </c:pt>
                <c:pt idx="44">
                  <c:v>39.934548077447687</c:v>
                </c:pt>
                <c:pt idx="45">
                  <c:v>39.621845551102133</c:v>
                </c:pt>
                <c:pt idx="46">
                  <c:v>39.432357963440317</c:v>
                </c:pt>
                <c:pt idx="47">
                  <c:v>39.34279261695702</c:v>
                </c:pt>
                <c:pt idx="48">
                  <c:v>39.161129818524387</c:v>
                </c:pt>
                <c:pt idx="49">
                  <c:v>39.004770816696357</c:v>
                </c:pt>
                <c:pt idx="50">
                  <c:v>38.946132598332483</c:v>
                </c:pt>
                <c:pt idx="51">
                  <c:v>38.744622365292223</c:v>
                </c:pt>
                <c:pt idx="52">
                  <c:v>38.511952767840292</c:v>
                </c:pt>
                <c:pt idx="53">
                  <c:v>38.303705948311048</c:v>
                </c:pt>
                <c:pt idx="54">
                  <c:v>38.0531533793528</c:v>
                </c:pt>
                <c:pt idx="55">
                  <c:v>37.739613573273012</c:v>
                </c:pt>
                <c:pt idx="56">
                  <c:v>37.62659280893449</c:v>
                </c:pt>
                <c:pt idx="57">
                  <c:v>37.488692033600273</c:v>
                </c:pt>
                <c:pt idx="58">
                  <c:v>37.426360369410382</c:v>
                </c:pt>
                <c:pt idx="59">
                  <c:v>37.317229166401702</c:v>
                </c:pt>
                <c:pt idx="60">
                  <c:v>37.241885347186241</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residential</c:v>
                </c:pt>
              </c:strCache>
            </c:strRef>
          </c:tx>
          <c:spPr>
            <a:ln w="22225" cap="rnd">
              <a:solidFill>
                <a:srgbClr val="7A263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56.856292126474173</c:v>
                </c:pt>
                <c:pt idx="1">
                  <c:v>56.264802882453488</c:v>
                </c:pt>
                <c:pt idx="2">
                  <c:v>56.550504558689063</c:v>
                </c:pt>
                <c:pt idx="3">
                  <c:v>57.067937827730823</c:v>
                </c:pt>
                <c:pt idx="4">
                  <c:v>56.996252014258673</c:v>
                </c:pt>
                <c:pt idx="5">
                  <c:v>56.113749696489478</c:v>
                </c:pt>
                <c:pt idx="6">
                  <c:v>56.357924453882191</c:v>
                </c:pt>
                <c:pt idx="7">
                  <c:v>57.470854600362657</c:v>
                </c:pt>
                <c:pt idx="8">
                  <c:v>57.904584754715337</c:v>
                </c:pt>
                <c:pt idx="9">
                  <c:v>57.359622013662921</c:v>
                </c:pt>
                <c:pt idx="10">
                  <c:v>58.029901609815091</c:v>
                </c:pt>
                <c:pt idx="11">
                  <c:v>58.462713483735968</c:v>
                </c:pt>
                <c:pt idx="12">
                  <c:v>57.855090837521047</c:v>
                </c:pt>
                <c:pt idx="13">
                  <c:v>58.336300600587521</c:v>
                </c:pt>
                <c:pt idx="14">
                  <c:v>58.215094755620463</c:v>
                </c:pt>
                <c:pt idx="15">
                  <c:v>58.341445096542088</c:v>
                </c:pt>
                <c:pt idx="16">
                  <c:v>57.638001848157067</c:v>
                </c:pt>
                <c:pt idx="17">
                  <c:v>57.648285756135778</c:v>
                </c:pt>
                <c:pt idx="18">
                  <c:v>56.972644027885472</c:v>
                </c:pt>
                <c:pt idx="19">
                  <c:v>54.880831262942714</c:v>
                </c:pt>
                <c:pt idx="20">
                  <c:v>55.243135851895467</c:v>
                </c:pt>
                <c:pt idx="21">
                  <c:v>53.728297512301317</c:v>
                </c:pt>
                <c:pt idx="22">
                  <c:v>52.475720559695517</c:v>
                </c:pt>
                <c:pt idx="23">
                  <c:v>52.246132462376821</c:v>
                </c:pt>
                <c:pt idx="24">
                  <c:v>52.002901570524493</c:v>
                </c:pt>
                <c:pt idx="25">
                  <c:v>50.298275729100929</c:v>
                </c:pt>
                <c:pt idx="26">
                  <c:v>48.658168655019168</c:v>
                </c:pt>
                <c:pt idx="27">
                  <c:v>47.603315524846913</c:v>
                </c:pt>
                <c:pt idx="28">
                  <c:v>47.012976837288313</c:v>
                </c:pt>
                <c:pt idx="29">
                  <c:v>45.319108802946367</c:v>
                </c:pt>
                <c:pt idx="30">
                  <c:v>44.074596948406352</c:v>
                </c:pt>
                <c:pt idx="31">
                  <c:v>43.307927095078583</c:v>
                </c:pt>
                <c:pt idx="32">
                  <c:v>42.447276190315947</c:v>
                </c:pt>
                <c:pt idx="33">
                  <c:v>41.33707920204462</c:v>
                </c:pt>
                <c:pt idx="34">
                  <c:v>40.899334224144418</c:v>
                </c:pt>
                <c:pt idx="35">
                  <c:v>40.23858767520872</c:v>
                </c:pt>
                <c:pt idx="36">
                  <c:v>41.086362679866333</c:v>
                </c:pt>
                <c:pt idx="37">
                  <c:v>40.864993805679347</c:v>
                </c:pt>
                <c:pt idx="38">
                  <c:v>40.650587030007607</c:v>
                </c:pt>
                <c:pt idx="39">
                  <c:v>40.384337764174923</c:v>
                </c:pt>
                <c:pt idx="40">
                  <c:v>39.930895284134557</c:v>
                </c:pt>
                <c:pt idx="41">
                  <c:v>39.798664114849842</c:v>
                </c:pt>
                <c:pt idx="42">
                  <c:v>39.790349822452868</c:v>
                </c:pt>
                <c:pt idx="43">
                  <c:v>39.992181300125317</c:v>
                </c:pt>
                <c:pt idx="44">
                  <c:v>40.111773335978022</c:v>
                </c:pt>
                <c:pt idx="45">
                  <c:v>39.831130346953621</c:v>
                </c:pt>
                <c:pt idx="46">
                  <c:v>39.641400193383063</c:v>
                </c:pt>
                <c:pt idx="47">
                  <c:v>39.535493578941441</c:v>
                </c:pt>
                <c:pt idx="48">
                  <c:v>39.333160977543912</c:v>
                </c:pt>
                <c:pt idx="49">
                  <c:v>39.16594876429054</c:v>
                </c:pt>
                <c:pt idx="50">
                  <c:v>39.087706000308337</c:v>
                </c:pt>
                <c:pt idx="51">
                  <c:v>38.874597850740621</c:v>
                </c:pt>
                <c:pt idx="52">
                  <c:v>38.645854932618811</c:v>
                </c:pt>
                <c:pt idx="53">
                  <c:v>38.442573784353691</c:v>
                </c:pt>
                <c:pt idx="54">
                  <c:v>38.187283284212882</c:v>
                </c:pt>
                <c:pt idx="55">
                  <c:v>37.869650842880922</c:v>
                </c:pt>
                <c:pt idx="56">
                  <c:v>37.762165525234131</c:v>
                </c:pt>
                <c:pt idx="57">
                  <c:v>37.635507706597338</c:v>
                </c:pt>
                <c:pt idx="58">
                  <c:v>37.586884361861721</c:v>
                </c:pt>
                <c:pt idx="59">
                  <c:v>37.495998620617982</c:v>
                </c:pt>
                <c:pt idx="60">
                  <c:v>37.432774659249461</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53.366305257200572</c:v>
                </c:pt>
                <c:pt idx="1">
                  <c:v>52.639064856836811</c:v>
                </c:pt>
                <c:pt idx="2">
                  <c:v>53.009394555327887</c:v>
                </c:pt>
                <c:pt idx="3">
                  <c:v>52.838011408479787</c:v>
                </c:pt>
                <c:pt idx="4">
                  <c:v>52.336968142098918</c:v>
                </c:pt>
                <c:pt idx="5">
                  <c:v>51.6603190093386</c:v>
                </c:pt>
                <c:pt idx="6">
                  <c:v>51.778932680789232</c:v>
                </c:pt>
                <c:pt idx="7">
                  <c:v>51.861682520292547</c:v>
                </c:pt>
                <c:pt idx="8">
                  <c:v>51.902361784549242</c:v>
                </c:pt>
                <c:pt idx="9">
                  <c:v>51.379006559506252</c:v>
                </c:pt>
                <c:pt idx="10">
                  <c:v>51.657128494822942</c:v>
                </c:pt>
                <c:pt idx="11">
                  <c:v>52.49287261007909</c:v>
                </c:pt>
                <c:pt idx="12">
                  <c:v>51.785120840348213</c:v>
                </c:pt>
                <c:pt idx="13">
                  <c:v>52.244674522539817</c:v>
                </c:pt>
                <c:pt idx="14">
                  <c:v>51.971100942614832</c:v>
                </c:pt>
                <c:pt idx="15">
                  <c:v>51.977344181912358</c:v>
                </c:pt>
                <c:pt idx="16">
                  <c:v>51.494897169234477</c:v>
                </c:pt>
                <c:pt idx="17">
                  <c:v>51.507147783439088</c:v>
                </c:pt>
                <c:pt idx="18">
                  <c:v>51.528278584121118</c:v>
                </c:pt>
                <c:pt idx="19">
                  <c:v>49.325323948104227</c:v>
                </c:pt>
                <c:pt idx="20">
                  <c:v>49.179509544631181</c:v>
                </c:pt>
                <c:pt idx="21">
                  <c:v>48.389445744116408</c:v>
                </c:pt>
                <c:pt idx="22">
                  <c:v>47.728861696849052</c:v>
                </c:pt>
                <c:pt idx="23">
                  <c:v>47.506726517232487</c:v>
                </c:pt>
                <c:pt idx="24">
                  <c:v>47.616825252930688</c:v>
                </c:pt>
                <c:pt idx="25">
                  <c:v>46.260295497606023</c:v>
                </c:pt>
                <c:pt idx="26">
                  <c:v>45.301856535112783</c:v>
                </c:pt>
                <c:pt idx="27">
                  <c:v>44.678110658694777</c:v>
                </c:pt>
                <c:pt idx="28">
                  <c:v>44.374673655218828</c:v>
                </c:pt>
                <c:pt idx="29">
                  <c:v>44.785432055830213</c:v>
                </c:pt>
                <c:pt idx="30">
                  <c:v>43.856101967586298</c:v>
                </c:pt>
                <c:pt idx="31">
                  <c:v>43.292862106066373</c:v>
                </c:pt>
                <c:pt idx="32">
                  <c:v>42.79007911074266</c:v>
                </c:pt>
                <c:pt idx="33">
                  <c:v>42.303155479737278</c:v>
                </c:pt>
                <c:pt idx="34">
                  <c:v>42.045886720509039</c:v>
                </c:pt>
                <c:pt idx="35">
                  <c:v>41.791532581959601</c:v>
                </c:pt>
                <c:pt idx="36">
                  <c:v>42.189993253112277</c:v>
                </c:pt>
                <c:pt idx="37">
                  <c:v>41.997573699834469</c:v>
                </c:pt>
                <c:pt idx="38">
                  <c:v>41.917202800676627</c:v>
                </c:pt>
                <c:pt idx="39">
                  <c:v>41.784086721313081</c:v>
                </c:pt>
                <c:pt idx="40">
                  <c:v>41.589795702871243</c:v>
                </c:pt>
                <c:pt idx="41">
                  <c:v>41.491374787754353</c:v>
                </c:pt>
                <c:pt idx="42">
                  <c:v>41.454199011049113</c:v>
                </c:pt>
                <c:pt idx="43">
                  <c:v>41.461015777832102</c:v>
                </c:pt>
                <c:pt idx="44">
                  <c:v>41.47535857279604</c:v>
                </c:pt>
                <c:pt idx="45">
                  <c:v>41.33133958758264</c:v>
                </c:pt>
                <c:pt idx="46">
                  <c:v>41.207961231421933</c:v>
                </c:pt>
                <c:pt idx="47">
                  <c:v>41.137693971447952</c:v>
                </c:pt>
                <c:pt idx="48">
                  <c:v>41.024552279845203</c:v>
                </c:pt>
                <c:pt idx="49">
                  <c:v>40.936151559085197</c:v>
                </c:pt>
                <c:pt idx="50">
                  <c:v>40.868530647288523</c:v>
                </c:pt>
                <c:pt idx="51">
                  <c:v>40.76626408671649</c:v>
                </c:pt>
                <c:pt idx="52">
                  <c:v>40.65316576883739</c:v>
                </c:pt>
                <c:pt idx="53">
                  <c:v>40.552507639348697</c:v>
                </c:pt>
                <c:pt idx="54">
                  <c:v>40.420181446395162</c:v>
                </c:pt>
                <c:pt idx="55">
                  <c:v>40.284271905442672</c:v>
                </c:pt>
                <c:pt idx="56">
                  <c:v>40.212796244879073</c:v>
                </c:pt>
                <c:pt idx="57">
                  <c:v>40.137670604836508</c:v>
                </c:pt>
                <c:pt idx="58">
                  <c:v>40.085412270820576</c:v>
                </c:pt>
                <c:pt idx="59">
                  <c:v>40.002970550378329</c:v>
                </c:pt>
                <c:pt idx="60">
                  <c:v>39.952575964630867</c:v>
                </c:pt>
              </c:numCache>
            </c:numRef>
          </c:val>
          <c:smooth val="0"/>
          <c:extLst xmlns:c16r2="http://schemas.microsoft.com/office/drawing/2015/06/chart">
            <c:ext xmlns:c16="http://schemas.microsoft.com/office/drawing/2014/chart" uri="{C3380CC4-5D6E-409C-BE32-E72D297353CC}">
              <c16:uniqueId val="{00000003-13A6-421C-800F-1999B29E6AD3}"/>
            </c:ext>
          </c:extLst>
        </c:ser>
        <c:dLbls>
          <c:showLegendKey val="0"/>
          <c:showVal val="0"/>
          <c:showCatName val="0"/>
          <c:showSerName val="0"/>
          <c:showPercent val="0"/>
          <c:showBubbleSize val="0"/>
        </c:dLbls>
        <c:smooth val="0"/>
        <c:axId val="318794800"/>
        <c:axId val="318786640"/>
      </c:lineChart>
      <c:catAx>
        <c:axId val="3187948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86640"/>
        <c:crosses val="autoZero"/>
        <c:auto val="1"/>
        <c:lblAlgn val="ctr"/>
        <c:lblOffset val="100"/>
        <c:tickLblSkip val="10"/>
        <c:tickMarkSkip val="10"/>
        <c:noMultiLvlLbl val="0"/>
      </c:catAx>
      <c:valAx>
        <c:axId val="31878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18794800"/>
        <c:crossesAt val="3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7687210394997"/>
          <c:y val="0.18769028871391077"/>
          <c:w val="0.76247849227179931"/>
          <c:h val="0.72345554461942252"/>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2.1125919999999998</c:v>
                </c:pt>
                <c:pt idx="1">
                  <c:v>2.0900280000000002</c:v>
                </c:pt>
                <c:pt idx="2">
                  <c:v>2.1317590000000002</c:v>
                </c:pt>
                <c:pt idx="3">
                  <c:v>2.1879719999999998</c:v>
                </c:pt>
                <c:pt idx="4">
                  <c:v>2.2749169999999999</c:v>
                </c:pt>
                <c:pt idx="5">
                  <c:v>2.194199999999999</c:v>
                </c:pt>
                <c:pt idx="6">
                  <c:v>1.939071999999999</c:v>
                </c:pt>
                <c:pt idx="7">
                  <c:v>1.859858</c:v>
                </c:pt>
                <c:pt idx="8">
                  <c:v>1.8674569999999999</c:v>
                </c:pt>
                <c:pt idx="9">
                  <c:v>1.9509700000000001</c:v>
                </c:pt>
                <c:pt idx="10">
                  <c:v>1.802287</c:v>
                </c:pt>
                <c:pt idx="11">
                  <c:v>1.680712</c:v>
                </c:pt>
                <c:pt idx="12">
                  <c:v>1.695926</c:v>
                </c:pt>
                <c:pt idx="13">
                  <c:v>1.6878619999999991</c:v>
                </c:pt>
                <c:pt idx="14">
                  <c:v>1.678341000000001</c:v>
                </c:pt>
                <c:pt idx="15">
                  <c:v>1.676922</c:v>
                </c:pt>
                <c:pt idx="16">
                  <c:v>1.684348999999999</c:v>
                </c:pt>
                <c:pt idx="17">
                  <c:v>1.6925399999999999</c:v>
                </c:pt>
                <c:pt idx="18">
                  <c:v>1.6970890000000001</c:v>
                </c:pt>
                <c:pt idx="19">
                  <c:v>1.7085279999999989</c:v>
                </c:pt>
                <c:pt idx="20">
                  <c:v>1.7108789999999989</c:v>
                </c:pt>
                <c:pt idx="21">
                  <c:v>1.724100999999999</c:v>
                </c:pt>
                <c:pt idx="22">
                  <c:v>1.733336</c:v>
                </c:pt>
                <c:pt idx="23">
                  <c:v>1.7383690000000009</c:v>
                </c:pt>
                <c:pt idx="24">
                  <c:v>1.740075</c:v>
                </c:pt>
                <c:pt idx="25">
                  <c:v>1.7392099999999999</c:v>
                </c:pt>
                <c:pt idx="26">
                  <c:v>1.731365</c:v>
                </c:pt>
                <c:pt idx="27">
                  <c:v>1.730359</c:v>
                </c:pt>
                <c:pt idx="28">
                  <c:v>1.7203309999999989</c:v>
                </c:pt>
                <c:pt idx="29">
                  <c:v>1.739209999999999</c:v>
                </c:pt>
                <c:pt idx="30">
                  <c:v>1.7385580000000009</c:v>
                </c:pt>
                <c:pt idx="31">
                  <c:v>1.7321390000000001</c:v>
                </c:pt>
                <c:pt idx="32">
                  <c:v>1.7506299999999999</c:v>
                </c:pt>
                <c:pt idx="33">
                  <c:v>1.741962</c:v>
                </c:pt>
                <c:pt idx="34">
                  <c:v>1.721786</c:v>
                </c:pt>
                <c:pt idx="35">
                  <c:v>1.714901</c:v>
                </c:pt>
                <c:pt idx="36">
                  <c:v>1.7053139999999991</c:v>
                </c:pt>
                <c:pt idx="37">
                  <c:v>1.691039</c:v>
                </c:pt>
                <c:pt idx="38">
                  <c:v>1.6821060000000001</c:v>
                </c:pt>
                <c:pt idx="39">
                  <c:v>1.6573420000000001</c:v>
                </c:pt>
                <c:pt idx="40">
                  <c:v>1.646925</c:v>
                </c:pt>
              </c:numCache>
            </c:numRef>
          </c:val>
        </c:ser>
        <c:ser>
          <c:idx val="1"/>
          <c:order val="1"/>
          <c:tx>
            <c:strRef>
              <c:f>Sheet1!$C$1</c:f>
              <c:strCache>
                <c:ptCount val="1"/>
                <c:pt idx="0">
                  <c:v>GOM offshore production</c:v>
                </c:pt>
              </c:strCache>
            </c:strRef>
          </c:tx>
          <c:spPr>
            <a:solidFill>
              <a:srgbClr val="F4C019"/>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1.552408</c:v>
                </c:pt>
                <c:pt idx="1">
                  <c:v>1.316972</c:v>
                </c:pt>
                <c:pt idx="2">
                  <c:v>1.2692410000000001</c:v>
                </c:pt>
                <c:pt idx="3">
                  <c:v>1.255028</c:v>
                </c:pt>
                <c:pt idx="4">
                  <c:v>1.3970819999999999</c:v>
                </c:pt>
                <c:pt idx="5">
                  <c:v>1.5147999999999999</c:v>
                </c:pt>
                <c:pt idx="6">
                  <c:v>1.602929</c:v>
                </c:pt>
                <c:pt idx="7">
                  <c:v>1.680142</c:v>
                </c:pt>
                <c:pt idx="8">
                  <c:v>1.7575419999999999</c:v>
                </c:pt>
                <c:pt idx="9">
                  <c:v>1.8458140000000001</c:v>
                </c:pt>
                <c:pt idx="10">
                  <c:v>1.9217930000000001</c:v>
                </c:pt>
                <c:pt idx="11">
                  <c:v>1.9898720000000001</c:v>
                </c:pt>
                <c:pt idx="12">
                  <c:v>2.0128560000000002</c:v>
                </c:pt>
                <c:pt idx="13">
                  <c:v>1.9982800000000001</c:v>
                </c:pt>
                <c:pt idx="14">
                  <c:v>2.0032139999999998</c:v>
                </c:pt>
                <c:pt idx="15">
                  <c:v>1.8883570000000001</c:v>
                </c:pt>
                <c:pt idx="16">
                  <c:v>1.9235100000000001</c:v>
                </c:pt>
                <c:pt idx="17">
                  <c:v>1.90432</c:v>
                </c:pt>
                <c:pt idx="18">
                  <c:v>1.8081769999999999</c:v>
                </c:pt>
                <c:pt idx="19">
                  <c:v>1.782462</c:v>
                </c:pt>
                <c:pt idx="20">
                  <c:v>1.7706999999999999</c:v>
                </c:pt>
                <c:pt idx="21">
                  <c:v>1.5753779999999999</c:v>
                </c:pt>
                <c:pt idx="22">
                  <c:v>1.467341</c:v>
                </c:pt>
                <c:pt idx="23">
                  <c:v>1.3440319999999999</c:v>
                </c:pt>
                <c:pt idx="24">
                  <c:v>1.2456469999999999</c:v>
                </c:pt>
                <c:pt idx="25">
                  <c:v>1.205295</c:v>
                </c:pt>
                <c:pt idx="26">
                  <c:v>1.1489670000000001</c:v>
                </c:pt>
                <c:pt idx="27">
                  <c:v>1.1140239999999999</c:v>
                </c:pt>
                <c:pt idx="28">
                  <c:v>1.024972</c:v>
                </c:pt>
                <c:pt idx="29">
                  <c:v>0.96507399999999999</c:v>
                </c:pt>
                <c:pt idx="30">
                  <c:v>0.95854899999999998</c:v>
                </c:pt>
                <c:pt idx="31">
                  <c:v>0.93262</c:v>
                </c:pt>
                <c:pt idx="32">
                  <c:v>0.88905699999999999</c:v>
                </c:pt>
                <c:pt idx="33">
                  <c:v>0.81306699999999998</c:v>
                </c:pt>
                <c:pt idx="34">
                  <c:v>0.81282599999999994</c:v>
                </c:pt>
                <c:pt idx="35">
                  <c:v>0.78645900000000002</c:v>
                </c:pt>
                <c:pt idx="36">
                  <c:v>0.769675</c:v>
                </c:pt>
                <c:pt idx="37">
                  <c:v>0.70275100000000001</c:v>
                </c:pt>
                <c:pt idx="38">
                  <c:v>0.652258</c:v>
                </c:pt>
                <c:pt idx="39">
                  <c:v>0.68557199999999996</c:v>
                </c:pt>
                <c:pt idx="40">
                  <c:v>0.67636199999999991</c:v>
                </c:pt>
              </c:numCache>
            </c:numRef>
          </c:val>
        </c:ser>
        <c:ser>
          <c:idx val="0"/>
          <c:order val="2"/>
          <c:tx>
            <c:strRef>
              <c:f>Sheet1!$D$1</c:f>
              <c:strCache>
                <c:ptCount val="1"/>
                <c:pt idx="0">
                  <c:v>Alaska production</c:v>
                </c:pt>
              </c:strCache>
            </c:strRef>
          </c:tx>
          <c:spPr>
            <a:solidFill>
              <a:srgbClr val="EBC7A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0.59899999999999998</c:v>
                </c:pt>
                <c:pt idx="1">
                  <c:v>0.56100000000000005</c:v>
                </c:pt>
                <c:pt idx="2">
                  <c:v>0.52600000000000002</c:v>
                </c:pt>
                <c:pt idx="3">
                  <c:v>0.51500000000000001</c:v>
                </c:pt>
                <c:pt idx="4">
                  <c:v>0.496</c:v>
                </c:pt>
                <c:pt idx="5">
                  <c:v>0.48299999999999998</c:v>
                </c:pt>
                <c:pt idx="6">
                  <c:v>0.48899999999999999</c:v>
                </c:pt>
                <c:pt idx="7">
                  <c:v>0.49399999999999999</c:v>
                </c:pt>
                <c:pt idx="8">
                  <c:v>0.47899999999999998</c:v>
                </c:pt>
                <c:pt idx="9">
                  <c:v>0.48017399999999999</c:v>
                </c:pt>
                <c:pt idx="10">
                  <c:v>0.48907800000000001</c:v>
                </c:pt>
                <c:pt idx="11">
                  <c:v>0.504</c:v>
                </c:pt>
                <c:pt idx="12">
                  <c:v>0.48616399999999999</c:v>
                </c:pt>
                <c:pt idx="13">
                  <c:v>0.48096800000000001</c:v>
                </c:pt>
                <c:pt idx="14">
                  <c:v>0.487097</c:v>
                </c:pt>
                <c:pt idx="15">
                  <c:v>0.48185</c:v>
                </c:pt>
                <c:pt idx="16">
                  <c:v>0.49861699999999998</c:v>
                </c:pt>
                <c:pt idx="17">
                  <c:v>0.49973600000000001</c:v>
                </c:pt>
                <c:pt idx="18">
                  <c:v>0.49858599999999997</c:v>
                </c:pt>
                <c:pt idx="19">
                  <c:v>0.470277</c:v>
                </c:pt>
                <c:pt idx="20">
                  <c:v>0.44429600000000002</c:v>
                </c:pt>
                <c:pt idx="21">
                  <c:v>0.40818900000000002</c:v>
                </c:pt>
                <c:pt idx="22">
                  <c:v>0.376361</c:v>
                </c:pt>
                <c:pt idx="23">
                  <c:v>0.346277</c:v>
                </c:pt>
                <c:pt idx="24">
                  <c:v>0.31989800000000002</c:v>
                </c:pt>
                <c:pt idx="25">
                  <c:v>0.30601600000000001</c:v>
                </c:pt>
                <c:pt idx="26">
                  <c:v>0.35415400000000002</c:v>
                </c:pt>
                <c:pt idx="27">
                  <c:v>0.41153400000000001</c:v>
                </c:pt>
                <c:pt idx="28">
                  <c:v>0.450546</c:v>
                </c:pt>
                <c:pt idx="29">
                  <c:v>0.43372899999999998</c:v>
                </c:pt>
                <c:pt idx="30">
                  <c:v>0.45579399999999998</c:v>
                </c:pt>
                <c:pt idx="31">
                  <c:v>0.45430700000000002</c:v>
                </c:pt>
                <c:pt idx="32">
                  <c:v>0.41209800000000002</c:v>
                </c:pt>
                <c:pt idx="33">
                  <c:v>0.37416300000000002</c:v>
                </c:pt>
                <c:pt idx="34">
                  <c:v>0.34122400000000003</c:v>
                </c:pt>
                <c:pt idx="35">
                  <c:v>0.312587</c:v>
                </c:pt>
                <c:pt idx="36">
                  <c:v>0.28765600000000002</c:v>
                </c:pt>
                <c:pt idx="37">
                  <c:v>0.26591900000000002</c:v>
                </c:pt>
                <c:pt idx="38">
                  <c:v>0.24693899999999999</c:v>
                </c:pt>
                <c:pt idx="39">
                  <c:v>0.23033899999999999</c:v>
                </c:pt>
                <c:pt idx="40">
                  <c:v>0.21579599999999999</c:v>
                </c:pt>
              </c:numCache>
            </c:numRef>
          </c:val>
        </c:ser>
        <c:ser>
          <c:idx val="3"/>
          <c:order val="3"/>
          <c:tx>
            <c:strRef>
              <c:f>Sheet1!$E$1</c:f>
              <c:strCache>
                <c:ptCount val="1"/>
                <c:pt idx="0">
                  <c:v>Tight oil production</c:v>
                </c:pt>
              </c:strCache>
            </c:strRef>
          </c:tx>
          <c:spPr>
            <a:solidFill>
              <a:srgbClr val="BD732A"/>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1.2130000000000001</c:v>
                </c:pt>
                <c:pt idx="1">
                  <c:v>1.6859999999999999</c:v>
                </c:pt>
                <c:pt idx="2">
                  <c:v>2.573</c:v>
                </c:pt>
                <c:pt idx="3">
                  <c:v>3.5089999999999999</c:v>
                </c:pt>
                <c:pt idx="4">
                  <c:v>4.59</c:v>
                </c:pt>
                <c:pt idx="5">
                  <c:v>5.2380000000000004</c:v>
                </c:pt>
                <c:pt idx="6">
                  <c:v>4.7990000000000004</c:v>
                </c:pt>
                <c:pt idx="7">
                  <c:v>5.319</c:v>
                </c:pt>
                <c:pt idx="8">
                  <c:v>6.8849999999999998</c:v>
                </c:pt>
                <c:pt idx="9">
                  <c:v>7.9850000000000003</c:v>
                </c:pt>
                <c:pt idx="10">
                  <c:v>8.1289899999999999</c:v>
                </c:pt>
                <c:pt idx="11">
                  <c:v>8.3823480000000004</c:v>
                </c:pt>
                <c:pt idx="12">
                  <c:v>8.5370530000000002</c:v>
                </c:pt>
                <c:pt idx="13">
                  <c:v>8.4451710000000002</c:v>
                </c:pt>
                <c:pt idx="14">
                  <c:v>8.3739209999999993</c:v>
                </c:pt>
                <c:pt idx="15">
                  <c:v>8.2888190000000002</c:v>
                </c:pt>
                <c:pt idx="16">
                  <c:v>8.1919760000000004</c:v>
                </c:pt>
                <c:pt idx="17">
                  <c:v>8.0917399999999997</c:v>
                </c:pt>
                <c:pt idx="18">
                  <c:v>8.0147659999999998</c:v>
                </c:pt>
                <c:pt idx="19">
                  <c:v>7.9447080000000003</c:v>
                </c:pt>
                <c:pt idx="20">
                  <c:v>7.8931480000000001</c:v>
                </c:pt>
                <c:pt idx="21">
                  <c:v>7.7791860000000002</c:v>
                </c:pt>
                <c:pt idx="22">
                  <c:v>7.6883280000000003</c:v>
                </c:pt>
                <c:pt idx="23">
                  <c:v>7.5353859999999999</c:v>
                </c:pt>
                <c:pt idx="24">
                  <c:v>7.3669099999999998</c:v>
                </c:pt>
                <c:pt idx="25">
                  <c:v>7.2559800000000001</c:v>
                </c:pt>
                <c:pt idx="26">
                  <c:v>7.1813070000000003</c:v>
                </c:pt>
                <c:pt idx="27">
                  <c:v>7.0521279999999997</c:v>
                </c:pt>
                <c:pt idx="28">
                  <c:v>6.9024470000000004</c:v>
                </c:pt>
                <c:pt idx="29">
                  <c:v>6.7751799999999998</c:v>
                </c:pt>
                <c:pt idx="30">
                  <c:v>6.6970789999999996</c:v>
                </c:pt>
                <c:pt idx="31">
                  <c:v>6.6170869999999997</c:v>
                </c:pt>
                <c:pt idx="32">
                  <c:v>6.5614039999999996</c:v>
                </c:pt>
                <c:pt idx="33">
                  <c:v>6.4909489999999996</c:v>
                </c:pt>
                <c:pt idx="34">
                  <c:v>6.4025879999999997</c:v>
                </c:pt>
                <c:pt idx="35">
                  <c:v>6.2019869999999999</c:v>
                </c:pt>
                <c:pt idx="36">
                  <c:v>6.0706810000000004</c:v>
                </c:pt>
                <c:pt idx="37">
                  <c:v>5.858384</c:v>
                </c:pt>
                <c:pt idx="38">
                  <c:v>5.6829400000000003</c:v>
                </c:pt>
                <c:pt idx="39">
                  <c:v>5.5324540000000004</c:v>
                </c:pt>
                <c:pt idx="40">
                  <c:v>5.3584240000000003</c:v>
                </c:pt>
              </c:numCache>
            </c:numRef>
          </c:val>
        </c:ser>
        <c:dLbls>
          <c:showLegendKey val="0"/>
          <c:showVal val="0"/>
          <c:showCatName val="0"/>
          <c:showSerName val="0"/>
          <c:showPercent val="0"/>
          <c:showBubbleSize val="0"/>
        </c:dLbls>
        <c:axId val="240393312"/>
        <c:axId val="240397664"/>
      </c:areaChart>
      <c:catAx>
        <c:axId val="24039331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0397664"/>
        <c:crosses val="autoZero"/>
        <c:auto val="1"/>
        <c:lblAlgn val="ctr"/>
        <c:lblOffset val="100"/>
        <c:tickLblSkip val="10"/>
        <c:tickMarkSkip val="10"/>
        <c:noMultiLvlLbl val="0"/>
      </c:catAx>
      <c:valAx>
        <c:axId val="240397664"/>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3312"/>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7687210394997"/>
          <c:y val="0.18769028871391077"/>
          <c:w val="0.76247849227179931"/>
          <c:h val="0.72345554461942252"/>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2.1125919999999998</c:v>
                </c:pt>
                <c:pt idx="1">
                  <c:v>2.0900280000000002</c:v>
                </c:pt>
                <c:pt idx="2">
                  <c:v>2.1317590000000002</c:v>
                </c:pt>
                <c:pt idx="3">
                  <c:v>2.1879719999999998</c:v>
                </c:pt>
                <c:pt idx="4">
                  <c:v>2.2749169999999999</c:v>
                </c:pt>
                <c:pt idx="5">
                  <c:v>2.194199999999999</c:v>
                </c:pt>
                <c:pt idx="6">
                  <c:v>1.939071999999999</c:v>
                </c:pt>
                <c:pt idx="7">
                  <c:v>1.859858</c:v>
                </c:pt>
                <c:pt idx="8">
                  <c:v>1.8674569999999999</c:v>
                </c:pt>
                <c:pt idx="9">
                  <c:v>1.922002</c:v>
                </c:pt>
                <c:pt idx="10">
                  <c:v>1.805820999999999</c:v>
                </c:pt>
                <c:pt idx="11">
                  <c:v>1.6823239999999999</c:v>
                </c:pt>
                <c:pt idx="12">
                  <c:v>1.696582999999998</c:v>
                </c:pt>
                <c:pt idx="13">
                  <c:v>1.686509999999998</c:v>
                </c:pt>
                <c:pt idx="14">
                  <c:v>1.6761109999999999</c:v>
                </c:pt>
                <c:pt idx="15">
                  <c:v>1.67076</c:v>
                </c:pt>
                <c:pt idx="16">
                  <c:v>1.673052</c:v>
                </c:pt>
                <c:pt idx="17">
                  <c:v>1.6747579999999991</c:v>
                </c:pt>
                <c:pt idx="18">
                  <c:v>1.676219999999998</c:v>
                </c:pt>
                <c:pt idx="19">
                  <c:v>1.6865240000000019</c:v>
                </c:pt>
                <c:pt idx="20">
                  <c:v>1.682234000000002</c:v>
                </c:pt>
                <c:pt idx="21">
                  <c:v>1.687133999999999</c:v>
                </c:pt>
                <c:pt idx="22">
                  <c:v>1.687495</c:v>
                </c:pt>
                <c:pt idx="23">
                  <c:v>1.7019839999999999</c:v>
                </c:pt>
                <c:pt idx="24">
                  <c:v>1.702191000000002</c:v>
                </c:pt>
                <c:pt idx="25">
                  <c:v>1.703156000000001</c:v>
                </c:pt>
                <c:pt idx="26">
                  <c:v>1.6982099999999991</c:v>
                </c:pt>
                <c:pt idx="27">
                  <c:v>1.6952529999999999</c:v>
                </c:pt>
                <c:pt idx="28">
                  <c:v>1.690021</c:v>
                </c:pt>
                <c:pt idx="29">
                  <c:v>1.695114999999999</c:v>
                </c:pt>
                <c:pt idx="30">
                  <c:v>1.6980769999999981</c:v>
                </c:pt>
                <c:pt idx="31">
                  <c:v>1.6967030000000001</c:v>
                </c:pt>
                <c:pt idx="32">
                  <c:v>1.6998329999999999</c:v>
                </c:pt>
                <c:pt idx="33">
                  <c:v>1.7013730000000009</c:v>
                </c:pt>
                <c:pt idx="34">
                  <c:v>1.689287</c:v>
                </c:pt>
                <c:pt idx="35">
                  <c:v>1.707474999999999</c:v>
                </c:pt>
                <c:pt idx="36">
                  <c:v>1.726413</c:v>
                </c:pt>
                <c:pt idx="37">
                  <c:v>1.713028</c:v>
                </c:pt>
                <c:pt idx="38">
                  <c:v>1.69523</c:v>
                </c:pt>
                <c:pt idx="39">
                  <c:v>1.682645999999999</c:v>
                </c:pt>
                <c:pt idx="40">
                  <c:v>1.694917</c:v>
                </c:pt>
              </c:numCache>
            </c:numRef>
          </c:val>
        </c:ser>
        <c:ser>
          <c:idx val="1"/>
          <c:order val="1"/>
          <c:tx>
            <c:strRef>
              <c:f>Sheet1!$C$1</c:f>
              <c:strCache>
                <c:ptCount val="1"/>
                <c:pt idx="0">
                  <c:v>GOM offshore production</c:v>
                </c:pt>
              </c:strCache>
            </c:strRef>
          </c:tx>
          <c:spPr>
            <a:solidFill>
              <a:srgbClr val="F4C019"/>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1.552408</c:v>
                </c:pt>
                <c:pt idx="1">
                  <c:v>1.316972</c:v>
                </c:pt>
                <c:pt idx="2">
                  <c:v>1.2692410000000001</c:v>
                </c:pt>
                <c:pt idx="3">
                  <c:v>1.255028</c:v>
                </c:pt>
                <c:pt idx="4">
                  <c:v>1.3970819999999999</c:v>
                </c:pt>
                <c:pt idx="5">
                  <c:v>1.5147999999999999</c:v>
                </c:pt>
                <c:pt idx="6">
                  <c:v>1.602929</c:v>
                </c:pt>
                <c:pt idx="7">
                  <c:v>1.680142</c:v>
                </c:pt>
                <c:pt idx="8">
                  <c:v>1.7575419999999999</c:v>
                </c:pt>
                <c:pt idx="9">
                  <c:v>1.8747819999999999</c:v>
                </c:pt>
                <c:pt idx="10">
                  <c:v>1.9784930000000001</c:v>
                </c:pt>
                <c:pt idx="11">
                  <c:v>2.0887910000000001</c:v>
                </c:pt>
                <c:pt idx="12">
                  <c:v>2.1812480000000001</c:v>
                </c:pt>
                <c:pt idx="13">
                  <c:v>2.2461509999999998</c:v>
                </c:pt>
                <c:pt idx="14">
                  <c:v>2.3335129999999999</c:v>
                </c:pt>
                <c:pt idx="15">
                  <c:v>2.3980969999999999</c:v>
                </c:pt>
                <c:pt idx="16">
                  <c:v>2.4924309999999998</c:v>
                </c:pt>
                <c:pt idx="17">
                  <c:v>2.5055540000000001</c:v>
                </c:pt>
                <c:pt idx="18">
                  <c:v>2.5107270000000002</c:v>
                </c:pt>
                <c:pt idx="19">
                  <c:v>2.5316320000000001</c:v>
                </c:pt>
                <c:pt idx="20">
                  <c:v>2.5953759999999999</c:v>
                </c:pt>
                <c:pt idx="21">
                  <c:v>2.6842969999999999</c:v>
                </c:pt>
                <c:pt idx="22">
                  <c:v>2.724939</c:v>
                </c:pt>
                <c:pt idx="23">
                  <c:v>2.804888</c:v>
                </c:pt>
                <c:pt idx="24">
                  <c:v>2.7634379999999998</c:v>
                </c:pt>
                <c:pt idx="25">
                  <c:v>2.77501</c:v>
                </c:pt>
                <c:pt idx="26">
                  <c:v>2.7795740000000002</c:v>
                </c:pt>
                <c:pt idx="27">
                  <c:v>2.7136110000000002</c:v>
                </c:pt>
                <c:pt idx="28">
                  <c:v>2.6189339999999999</c:v>
                </c:pt>
                <c:pt idx="29">
                  <c:v>2.4972319999999999</c:v>
                </c:pt>
                <c:pt idx="30">
                  <c:v>2.4253650000000002</c:v>
                </c:pt>
                <c:pt idx="31">
                  <c:v>2.4454899999999999</c:v>
                </c:pt>
                <c:pt idx="32">
                  <c:v>2.3259699999999999</c:v>
                </c:pt>
                <c:pt idx="33">
                  <c:v>2.1319819999999998</c:v>
                </c:pt>
                <c:pt idx="34">
                  <c:v>2.0639430000000001</c:v>
                </c:pt>
                <c:pt idx="35">
                  <c:v>1.941004</c:v>
                </c:pt>
                <c:pt idx="36">
                  <c:v>1.809515</c:v>
                </c:pt>
                <c:pt idx="37">
                  <c:v>1.7497929999999999</c:v>
                </c:pt>
                <c:pt idx="38">
                  <c:v>1.6724619999999999</c:v>
                </c:pt>
                <c:pt idx="39">
                  <c:v>1.606031</c:v>
                </c:pt>
                <c:pt idx="40">
                  <c:v>1.5725910000000001</c:v>
                </c:pt>
              </c:numCache>
            </c:numRef>
          </c:val>
        </c:ser>
        <c:ser>
          <c:idx val="0"/>
          <c:order val="2"/>
          <c:tx>
            <c:strRef>
              <c:f>Sheet1!$D$1</c:f>
              <c:strCache>
                <c:ptCount val="1"/>
                <c:pt idx="0">
                  <c:v>Alaska production</c:v>
                </c:pt>
              </c:strCache>
            </c:strRef>
          </c:tx>
          <c:spPr>
            <a:solidFill>
              <a:srgbClr val="EBC7A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0.59899999999999998</c:v>
                </c:pt>
                <c:pt idx="1">
                  <c:v>0.56100000000000005</c:v>
                </c:pt>
                <c:pt idx="2">
                  <c:v>0.52600000000000002</c:v>
                </c:pt>
                <c:pt idx="3">
                  <c:v>0.51500000000000001</c:v>
                </c:pt>
                <c:pt idx="4">
                  <c:v>0.496</c:v>
                </c:pt>
                <c:pt idx="5">
                  <c:v>0.48299999999999998</c:v>
                </c:pt>
                <c:pt idx="6">
                  <c:v>0.48899999999999999</c:v>
                </c:pt>
                <c:pt idx="7">
                  <c:v>0.49399999999999999</c:v>
                </c:pt>
                <c:pt idx="8">
                  <c:v>0.47899999999999998</c:v>
                </c:pt>
                <c:pt idx="9">
                  <c:v>0.48017399999999999</c:v>
                </c:pt>
                <c:pt idx="10">
                  <c:v>0.48907800000000001</c:v>
                </c:pt>
                <c:pt idx="11">
                  <c:v>0.504</c:v>
                </c:pt>
                <c:pt idx="12">
                  <c:v>0.52580300000000002</c:v>
                </c:pt>
                <c:pt idx="13">
                  <c:v>0.54186699999999999</c:v>
                </c:pt>
                <c:pt idx="14">
                  <c:v>0.559589</c:v>
                </c:pt>
                <c:pt idx="15">
                  <c:v>0.54978400000000005</c:v>
                </c:pt>
                <c:pt idx="16">
                  <c:v>0.60596700000000003</c:v>
                </c:pt>
                <c:pt idx="17">
                  <c:v>0.62528700000000004</c:v>
                </c:pt>
                <c:pt idx="18">
                  <c:v>0.61276900000000001</c:v>
                </c:pt>
                <c:pt idx="19">
                  <c:v>0.59955400000000003</c:v>
                </c:pt>
                <c:pt idx="20">
                  <c:v>0.577291</c:v>
                </c:pt>
                <c:pt idx="21">
                  <c:v>0.61670000000000003</c:v>
                </c:pt>
                <c:pt idx="22">
                  <c:v>0.71482599999999996</c:v>
                </c:pt>
                <c:pt idx="23">
                  <c:v>0.79311500000000001</c:v>
                </c:pt>
                <c:pt idx="24">
                  <c:v>0.80438500000000002</c:v>
                </c:pt>
                <c:pt idx="25">
                  <c:v>0.90339100000000006</c:v>
                </c:pt>
                <c:pt idx="26">
                  <c:v>0.90858000000000005</c:v>
                </c:pt>
                <c:pt idx="27">
                  <c:v>0.96286000000000005</c:v>
                </c:pt>
                <c:pt idx="28">
                  <c:v>0.95517399999999997</c:v>
                </c:pt>
                <c:pt idx="29">
                  <c:v>0.984518</c:v>
                </c:pt>
                <c:pt idx="30">
                  <c:v>0.99199300000000001</c:v>
                </c:pt>
                <c:pt idx="31">
                  <c:v>0.97594899999999996</c:v>
                </c:pt>
                <c:pt idx="32">
                  <c:v>1.044459</c:v>
                </c:pt>
                <c:pt idx="33">
                  <c:v>1.096133</c:v>
                </c:pt>
                <c:pt idx="34">
                  <c:v>1.0873649999999999</c:v>
                </c:pt>
                <c:pt idx="35">
                  <c:v>1.075364</c:v>
                </c:pt>
                <c:pt idx="36">
                  <c:v>1.060797</c:v>
                </c:pt>
                <c:pt idx="37">
                  <c:v>1.0747640000000001</c:v>
                </c:pt>
                <c:pt idx="38">
                  <c:v>1.1171310000000001</c:v>
                </c:pt>
                <c:pt idx="39">
                  <c:v>1.2488919999999999</c:v>
                </c:pt>
                <c:pt idx="40">
                  <c:v>1.199219</c:v>
                </c:pt>
              </c:numCache>
            </c:numRef>
          </c:val>
        </c:ser>
        <c:ser>
          <c:idx val="3"/>
          <c:order val="3"/>
          <c:tx>
            <c:strRef>
              <c:f>Sheet1!$E$1</c:f>
              <c:strCache>
                <c:ptCount val="1"/>
                <c:pt idx="0">
                  <c:v>Tight oil production</c:v>
                </c:pt>
              </c:strCache>
            </c:strRef>
          </c:tx>
          <c:spPr>
            <a:solidFill>
              <a:srgbClr val="BD732A"/>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1.2130000000000001</c:v>
                </c:pt>
                <c:pt idx="1">
                  <c:v>1.6859999999999999</c:v>
                </c:pt>
                <c:pt idx="2">
                  <c:v>2.573</c:v>
                </c:pt>
                <c:pt idx="3">
                  <c:v>3.5089999999999999</c:v>
                </c:pt>
                <c:pt idx="4">
                  <c:v>4.59</c:v>
                </c:pt>
                <c:pt idx="5">
                  <c:v>5.2380000000000004</c:v>
                </c:pt>
                <c:pt idx="6">
                  <c:v>4.7990000000000004</c:v>
                </c:pt>
                <c:pt idx="7">
                  <c:v>5.319</c:v>
                </c:pt>
                <c:pt idx="8">
                  <c:v>6.8849999999999998</c:v>
                </c:pt>
                <c:pt idx="9">
                  <c:v>7.9850000000000003</c:v>
                </c:pt>
                <c:pt idx="10">
                  <c:v>9.6585640000000001</c:v>
                </c:pt>
                <c:pt idx="11">
                  <c:v>11.192329000000001</c:v>
                </c:pt>
                <c:pt idx="12">
                  <c:v>11.997417</c:v>
                </c:pt>
                <c:pt idx="13">
                  <c:v>12.354881000000001</c:v>
                </c:pt>
                <c:pt idx="14">
                  <c:v>12.669101</c:v>
                </c:pt>
                <c:pt idx="15">
                  <c:v>12.851831000000001</c:v>
                </c:pt>
                <c:pt idx="16">
                  <c:v>12.951115</c:v>
                </c:pt>
                <c:pt idx="17">
                  <c:v>13.045298000000001</c:v>
                </c:pt>
                <c:pt idx="18">
                  <c:v>13.173785000000001</c:v>
                </c:pt>
                <c:pt idx="19">
                  <c:v>13.246364</c:v>
                </c:pt>
                <c:pt idx="20">
                  <c:v>13.331073</c:v>
                </c:pt>
                <c:pt idx="21">
                  <c:v>13.403402</c:v>
                </c:pt>
                <c:pt idx="22">
                  <c:v>13.392529</c:v>
                </c:pt>
                <c:pt idx="23">
                  <c:v>13.393838000000001</c:v>
                </c:pt>
                <c:pt idx="24">
                  <c:v>13.246456</c:v>
                </c:pt>
                <c:pt idx="25">
                  <c:v>13.211093999999999</c:v>
                </c:pt>
                <c:pt idx="26">
                  <c:v>13.189766000000001</c:v>
                </c:pt>
                <c:pt idx="27">
                  <c:v>13.176368</c:v>
                </c:pt>
                <c:pt idx="28">
                  <c:v>13.182444</c:v>
                </c:pt>
                <c:pt idx="29">
                  <c:v>13.249689</c:v>
                </c:pt>
                <c:pt idx="30">
                  <c:v>13.316658</c:v>
                </c:pt>
                <c:pt idx="31">
                  <c:v>13.312697999999999</c:v>
                </c:pt>
                <c:pt idx="32">
                  <c:v>13.38053</c:v>
                </c:pt>
                <c:pt idx="33">
                  <c:v>13.394321</c:v>
                </c:pt>
                <c:pt idx="34">
                  <c:v>13.478497000000001</c:v>
                </c:pt>
                <c:pt idx="35">
                  <c:v>13.633022</c:v>
                </c:pt>
                <c:pt idx="36">
                  <c:v>13.801939000000001</c:v>
                </c:pt>
                <c:pt idx="37">
                  <c:v>13.986387000000001</c:v>
                </c:pt>
                <c:pt idx="38">
                  <c:v>14.230108</c:v>
                </c:pt>
                <c:pt idx="39">
                  <c:v>14.413462000000001</c:v>
                </c:pt>
                <c:pt idx="40">
                  <c:v>14.643102000000001</c:v>
                </c:pt>
              </c:numCache>
            </c:numRef>
          </c:val>
        </c:ser>
        <c:dLbls>
          <c:showLegendKey val="0"/>
          <c:showVal val="0"/>
          <c:showCatName val="0"/>
          <c:showSerName val="0"/>
          <c:showPercent val="0"/>
          <c:showBubbleSize val="0"/>
        </c:dLbls>
        <c:axId val="240393856"/>
        <c:axId val="240389504"/>
      </c:areaChart>
      <c:catAx>
        <c:axId val="24039385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0389504"/>
        <c:crosses val="autoZero"/>
        <c:auto val="1"/>
        <c:lblAlgn val="ctr"/>
        <c:lblOffset val="100"/>
        <c:tickLblSkip val="10"/>
        <c:tickMarkSkip val="10"/>
        <c:noMultiLvlLbl val="0"/>
      </c:catAx>
      <c:valAx>
        <c:axId val="240389504"/>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3856"/>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7687210394997"/>
          <c:y val="0.18769028871391077"/>
          <c:w val="0.76247849227179931"/>
          <c:h val="0.72345554461942252"/>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2.6201810000000001</c:v>
                </c:pt>
                <c:pt idx="1">
                  <c:v>2.5414249999999989</c:v>
                </c:pt>
                <c:pt idx="2">
                  <c:v>2.4614249999999989</c:v>
                </c:pt>
                <c:pt idx="3">
                  <c:v>2.400836</c:v>
                </c:pt>
                <c:pt idx="4">
                  <c:v>2.3178920000000001</c:v>
                </c:pt>
                <c:pt idx="5">
                  <c:v>2.2767499999999998</c:v>
                </c:pt>
                <c:pt idx="6">
                  <c:v>2.2636349999999998</c:v>
                </c:pt>
                <c:pt idx="7">
                  <c:v>2.2328869999999998</c:v>
                </c:pt>
                <c:pt idx="8">
                  <c:v>2.208272</c:v>
                </c:pt>
                <c:pt idx="9">
                  <c:v>2.1245069999999999</c:v>
                </c:pt>
                <c:pt idx="10">
                  <c:v>2.1125919999999998</c:v>
                </c:pt>
                <c:pt idx="11">
                  <c:v>2.0900280000000002</c:v>
                </c:pt>
                <c:pt idx="12">
                  <c:v>2.1317590000000002</c:v>
                </c:pt>
                <c:pt idx="13">
                  <c:v>2.1879719999999998</c:v>
                </c:pt>
                <c:pt idx="14">
                  <c:v>2.2749169999999999</c:v>
                </c:pt>
                <c:pt idx="15">
                  <c:v>2.194199999999999</c:v>
                </c:pt>
                <c:pt idx="16">
                  <c:v>1.939071999999999</c:v>
                </c:pt>
                <c:pt idx="17">
                  <c:v>1.859858</c:v>
                </c:pt>
                <c:pt idx="18">
                  <c:v>1.8674569999999999</c:v>
                </c:pt>
                <c:pt idx="19">
                  <c:v>1.9238769999999989</c:v>
                </c:pt>
                <c:pt idx="20">
                  <c:v>1.804507000000001</c:v>
                </c:pt>
                <c:pt idx="21">
                  <c:v>1.6819230000000001</c:v>
                </c:pt>
                <c:pt idx="22">
                  <c:v>1.6974419999999999</c:v>
                </c:pt>
                <c:pt idx="23">
                  <c:v>1.6888679999999989</c:v>
                </c:pt>
                <c:pt idx="24">
                  <c:v>1.6806019999999999</c:v>
                </c:pt>
                <c:pt idx="25">
                  <c:v>1.6787080000000001</c:v>
                </c:pt>
                <c:pt idx="26">
                  <c:v>1.681040000000001</c:v>
                </c:pt>
                <c:pt idx="27">
                  <c:v>1.6858880000000001</c:v>
                </c:pt>
                <c:pt idx="28">
                  <c:v>1.685905</c:v>
                </c:pt>
                <c:pt idx="29">
                  <c:v>1.691155</c:v>
                </c:pt>
                <c:pt idx="30">
                  <c:v>1.70303</c:v>
                </c:pt>
                <c:pt idx="31">
                  <c:v>1.703085999999999</c:v>
                </c:pt>
                <c:pt idx="32">
                  <c:v>1.7249140000000001</c:v>
                </c:pt>
                <c:pt idx="33">
                  <c:v>1.726965000000001</c:v>
                </c:pt>
                <c:pt idx="34">
                  <c:v>1.7254849999999999</c:v>
                </c:pt>
                <c:pt idx="35">
                  <c:v>1.7236020000000001</c:v>
                </c:pt>
                <c:pt idx="36">
                  <c:v>1.7156839999999991</c:v>
                </c:pt>
                <c:pt idx="37">
                  <c:v>1.705789999999999</c:v>
                </c:pt>
                <c:pt idx="38">
                  <c:v>1.698922</c:v>
                </c:pt>
                <c:pt idx="39">
                  <c:v>1.700979000000002</c:v>
                </c:pt>
                <c:pt idx="40">
                  <c:v>1.7101249999999999</c:v>
                </c:pt>
                <c:pt idx="41">
                  <c:v>1.7074030000000009</c:v>
                </c:pt>
                <c:pt idx="42">
                  <c:v>1.726339000000001</c:v>
                </c:pt>
                <c:pt idx="43">
                  <c:v>1.727728000000001</c:v>
                </c:pt>
                <c:pt idx="44">
                  <c:v>1.7137260000000001</c:v>
                </c:pt>
                <c:pt idx="45">
                  <c:v>1.6956600000000011</c:v>
                </c:pt>
                <c:pt idx="46">
                  <c:v>1.719427</c:v>
                </c:pt>
                <c:pt idx="47">
                  <c:v>1.711615000000001</c:v>
                </c:pt>
                <c:pt idx="48">
                  <c:v>1.693484</c:v>
                </c:pt>
                <c:pt idx="49">
                  <c:v>1.665840999999999</c:v>
                </c:pt>
                <c:pt idx="50">
                  <c:v>1.6601940000000011</c:v>
                </c:pt>
              </c:numCache>
            </c:numRef>
          </c:val>
        </c:ser>
        <c:ser>
          <c:idx val="1"/>
          <c:order val="1"/>
          <c:tx>
            <c:strRef>
              <c:f>Sheet1!$C$1</c:f>
              <c:strCache>
                <c:ptCount val="1"/>
                <c:pt idx="0">
                  <c:v>GOM offshore production</c:v>
                </c:pt>
              </c:strCache>
            </c:strRef>
          </c:tx>
          <c:spPr>
            <a:solidFill>
              <a:srgbClr val="F4C019"/>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1.433562</c:v>
                </c:pt>
                <c:pt idx="1">
                  <c:v>1.5355749999999999</c:v>
                </c:pt>
                <c:pt idx="2">
                  <c:v>1.554575</c:v>
                </c:pt>
                <c:pt idx="3">
                  <c:v>1.537164</c:v>
                </c:pt>
                <c:pt idx="4">
                  <c:v>1.466726</c:v>
                </c:pt>
                <c:pt idx="5">
                  <c:v>1.27925</c:v>
                </c:pt>
                <c:pt idx="6">
                  <c:v>1.2933650000000001</c:v>
                </c:pt>
                <c:pt idx="7">
                  <c:v>1.2821130000000001</c:v>
                </c:pt>
                <c:pt idx="8">
                  <c:v>1.1597280000000001</c:v>
                </c:pt>
                <c:pt idx="9">
                  <c:v>1.5624929999999999</c:v>
                </c:pt>
                <c:pt idx="10">
                  <c:v>1.552408</c:v>
                </c:pt>
                <c:pt idx="11">
                  <c:v>1.316972</c:v>
                </c:pt>
                <c:pt idx="12">
                  <c:v>1.2692410000000001</c:v>
                </c:pt>
                <c:pt idx="13">
                  <c:v>1.255028</c:v>
                </c:pt>
                <c:pt idx="14">
                  <c:v>1.3970819999999999</c:v>
                </c:pt>
                <c:pt idx="15">
                  <c:v>1.5147999999999999</c:v>
                </c:pt>
                <c:pt idx="16">
                  <c:v>1.602929</c:v>
                </c:pt>
                <c:pt idx="17">
                  <c:v>1.680142</c:v>
                </c:pt>
                <c:pt idx="18">
                  <c:v>1.7575419999999999</c:v>
                </c:pt>
                <c:pt idx="19">
                  <c:v>1.872908</c:v>
                </c:pt>
                <c:pt idx="20">
                  <c:v>1.963516</c:v>
                </c:pt>
                <c:pt idx="21">
                  <c:v>2.0711879999999998</c:v>
                </c:pt>
                <c:pt idx="22">
                  <c:v>2.1399279999999998</c:v>
                </c:pt>
                <c:pt idx="23">
                  <c:v>2.1834899999999999</c:v>
                </c:pt>
                <c:pt idx="24">
                  <c:v>2.2420100000000001</c:v>
                </c:pt>
                <c:pt idx="25">
                  <c:v>2.2674120000000002</c:v>
                </c:pt>
                <c:pt idx="26">
                  <c:v>2.350867</c:v>
                </c:pt>
                <c:pt idx="27">
                  <c:v>2.3280599999999998</c:v>
                </c:pt>
                <c:pt idx="28">
                  <c:v>2.2747160000000002</c:v>
                </c:pt>
                <c:pt idx="29">
                  <c:v>2.2722509999999998</c:v>
                </c:pt>
                <c:pt idx="30">
                  <c:v>2.3298939999999999</c:v>
                </c:pt>
                <c:pt idx="31">
                  <c:v>2.3532630000000001</c:v>
                </c:pt>
                <c:pt idx="32">
                  <c:v>2.3596490000000001</c:v>
                </c:pt>
                <c:pt idx="33">
                  <c:v>2.300678</c:v>
                </c:pt>
                <c:pt idx="34">
                  <c:v>2.2173340000000001</c:v>
                </c:pt>
                <c:pt idx="35">
                  <c:v>2.1616219999999999</c:v>
                </c:pt>
                <c:pt idx="36">
                  <c:v>1.9965889999999999</c:v>
                </c:pt>
                <c:pt idx="37">
                  <c:v>1.8227709999999999</c:v>
                </c:pt>
                <c:pt idx="38">
                  <c:v>1.681921</c:v>
                </c:pt>
                <c:pt idx="39">
                  <c:v>1.530524</c:v>
                </c:pt>
                <c:pt idx="40">
                  <c:v>1.479813</c:v>
                </c:pt>
                <c:pt idx="41">
                  <c:v>1.4435</c:v>
                </c:pt>
                <c:pt idx="42">
                  <c:v>1.3508519999999999</c:v>
                </c:pt>
                <c:pt idx="43">
                  <c:v>1.3018529999999999</c:v>
                </c:pt>
                <c:pt idx="44">
                  <c:v>1.2700560000000001</c:v>
                </c:pt>
                <c:pt idx="45">
                  <c:v>1.1772089999999999</c:v>
                </c:pt>
                <c:pt idx="46">
                  <c:v>1.1457539999999999</c:v>
                </c:pt>
                <c:pt idx="47">
                  <c:v>1.139977</c:v>
                </c:pt>
                <c:pt idx="48">
                  <c:v>1.120107</c:v>
                </c:pt>
                <c:pt idx="49">
                  <c:v>1.101818</c:v>
                </c:pt>
                <c:pt idx="50">
                  <c:v>1.0812809999999999</c:v>
                </c:pt>
              </c:numCache>
            </c:numRef>
          </c:val>
        </c:ser>
        <c:ser>
          <c:idx val="0"/>
          <c:order val="2"/>
          <c:tx>
            <c:strRef>
              <c:f>Sheet1!$D$1</c:f>
              <c:strCache>
                <c:ptCount val="1"/>
                <c:pt idx="0">
                  <c:v>Alaska production</c:v>
                </c:pt>
              </c:strCache>
            </c:strRef>
          </c:tx>
          <c:spPr>
            <a:solidFill>
              <a:srgbClr val="EBC7A4"/>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0.96834699999999996</c:v>
                </c:pt>
                <c:pt idx="1">
                  <c:v>0.96299999999999997</c:v>
                </c:pt>
                <c:pt idx="2">
                  <c:v>0.98499999999999999</c:v>
                </c:pt>
                <c:pt idx="3">
                  <c:v>0.97399999999999998</c:v>
                </c:pt>
                <c:pt idx="4">
                  <c:v>0.90551899999999996</c:v>
                </c:pt>
                <c:pt idx="5">
                  <c:v>0.86399999999999999</c:v>
                </c:pt>
                <c:pt idx="6">
                  <c:v>0.74099999999999999</c:v>
                </c:pt>
                <c:pt idx="7">
                  <c:v>0.72199999999999998</c:v>
                </c:pt>
                <c:pt idx="8">
                  <c:v>0.68300000000000005</c:v>
                </c:pt>
                <c:pt idx="9">
                  <c:v>0.64600000000000002</c:v>
                </c:pt>
                <c:pt idx="10">
                  <c:v>0.59899999999999998</c:v>
                </c:pt>
                <c:pt idx="11">
                  <c:v>0.56100000000000005</c:v>
                </c:pt>
                <c:pt idx="12">
                  <c:v>0.52600000000000002</c:v>
                </c:pt>
                <c:pt idx="13">
                  <c:v>0.51500000000000001</c:v>
                </c:pt>
                <c:pt idx="14">
                  <c:v>0.496</c:v>
                </c:pt>
                <c:pt idx="15">
                  <c:v>0.48299999999999998</c:v>
                </c:pt>
                <c:pt idx="16">
                  <c:v>0.48899999999999999</c:v>
                </c:pt>
                <c:pt idx="17">
                  <c:v>0.49399999999999999</c:v>
                </c:pt>
                <c:pt idx="18">
                  <c:v>0.47899999999999998</c:v>
                </c:pt>
                <c:pt idx="19">
                  <c:v>0.48017399999999999</c:v>
                </c:pt>
                <c:pt idx="20">
                  <c:v>0.48907800000000001</c:v>
                </c:pt>
                <c:pt idx="21">
                  <c:v>0.504</c:v>
                </c:pt>
                <c:pt idx="22">
                  <c:v>0.50458400000000003</c:v>
                </c:pt>
                <c:pt idx="23">
                  <c:v>0.52394600000000002</c:v>
                </c:pt>
                <c:pt idx="24">
                  <c:v>0.54244199999999998</c:v>
                </c:pt>
                <c:pt idx="25">
                  <c:v>0.54896199999999995</c:v>
                </c:pt>
                <c:pt idx="26">
                  <c:v>0.57622600000000002</c:v>
                </c:pt>
                <c:pt idx="27">
                  <c:v>0.61392199999999997</c:v>
                </c:pt>
                <c:pt idx="28">
                  <c:v>0.59808099999999997</c:v>
                </c:pt>
                <c:pt idx="29">
                  <c:v>0.57658900000000002</c:v>
                </c:pt>
                <c:pt idx="30">
                  <c:v>0.54971099999999995</c:v>
                </c:pt>
                <c:pt idx="31">
                  <c:v>0.56239600000000001</c:v>
                </c:pt>
                <c:pt idx="32">
                  <c:v>0.61480000000000001</c:v>
                </c:pt>
                <c:pt idx="33">
                  <c:v>0.657169</c:v>
                </c:pt>
                <c:pt idx="34">
                  <c:v>0.67719099999999999</c:v>
                </c:pt>
                <c:pt idx="35">
                  <c:v>0.65788000000000002</c:v>
                </c:pt>
                <c:pt idx="36">
                  <c:v>0.62977399999999994</c:v>
                </c:pt>
                <c:pt idx="37">
                  <c:v>0.59951600000000005</c:v>
                </c:pt>
                <c:pt idx="38">
                  <c:v>0.62898799999999999</c:v>
                </c:pt>
                <c:pt idx="39">
                  <c:v>0.66081000000000001</c:v>
                </c:pt>
                <c:pt idx="40">
                  <c:v>0.83472100000000005</c:v>
                </c:pt>
                <c:pt idx="41">
                  <c:v>0.90727800000000003</c:v>
                </c:pt>
                <c:pt idx="42">
                  <c:v>0.86194300000000001</c:v>
                </c:pt>
                <c:pt idx="43">
                  <c:v>0.82131699999999996</c:v>
                </c:pt>
                <c:pt idx="44">
                  <c:v>0.78542699999999999</c:v>
                </c:pt>
                <c:pt idx="45">
                  <c:v>0.75369600000000003</c:v>
                </c:pt>
                <c:pt idx="46">
                  <c:v>0.72562099999999996</c:v>
                </c:pt>
                <c:pt idx="47">
                  <c:v>0.67879800000000001</c:v>
                </c:pt>
                <c:pt idx="48">
                  <c:v>0.60139900000000002</c:v>
                </c:pt>
                <c:pt idx="49">
                  <c:v>0.534721</c:v>
                </c:pt>
                <c:pt idx="50">
                  <c:v>0.47724100000000003</c:v>
                </c:pt>
              </c:numCache>
            </c:numRef>
          </c:val>
        </c:ser>
        <c:ser>
          <c:idx val="3"/>
          <c:order val="3"/>
          <c:tx>
            <c:strRef>
              <c:f>Sheet1!$E$1</c:f>
              <c:strCache>
                <c:ptCount val="1"/>
                <c:pt idx="0">
                  <c:v>Tight oil production</c:v>
                </c:pt>
              </c:strCache>
            </c:strRef>
          </c:tx>
          <c:spPr>
            <a:solidFill>
              <a:srgbClr val="BD732A"/>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0.78500000000000003</c:v>
                </c:pt>
                <c:pt idx="1">
                  <c:v>0.76200000000000001</c:v>
                </c:pt>
                <c:pt idx="2">
                  <c:v>0.74299999999999999</c:v>
                </c:pt>
                <c:pt idx="3">
                  <c:v>0.73599999999999999</c:v>
                </c:pt>
                <c:pt idx="4">
                  <c:v>0.73499999999999999</c:v>
                </c:pt>
                <c:pt idx="5">
                  <c:v>0.76300000000000001</c:v>
                </c:pt>
                <c:pt idx="6">
                  <c:v>0.79</c:v>
                </c:pt>
                <c:pt idx="7">
                  <c:v>0.83799999999999997</c:v>
                </c:pt>
                <c:pt idx="8">
                  <c:v>0.94799999999999995</c:v>
                </c:pt>
                <c:pt idx="9">
                  <c:v>1.016</c:v>
                </c:pt>
                <c:pt idx="10">
                  <c:v>1.2130000000000001</c:v>
                </c:pt>
                <c:pt idx="11">
                  <c:v>1.6859999999999999</c:v>
                </c:pt>
                <c:pt idx="12">
                  <c:v>2.573</c:v>
                </c:pt>
                <c:pt idx="13">
                  <c:v>3.5089999999999999</c:v>
                </c:pt>
                <c:pt idx="14">
                  <c:v>4.59</c:v>
                </c:pt>
                <c:pt idx="15">
                  <c:v>5.2380000000000004</c:v>
                </c:pt>
                <c:pt idx="16">
                  <c:v>4.7990000000000004</c:v>
                </c:pt>
                <c:pt idx="17">
                  <c:v>5.319</c:v>
                </c:pt>
                <c:pt idx="18">
                  <c:v>6.8849999999999998</c:v>
                </c:pt>
                <c:pt idx="19">
                  <c:v>7.9850000000000003</c:v>
                </c:pt>
                <c:pt idx="20">
                  <c:v>8.9152349999999991</c:v>
                </c:pt>
                <c:pt idx="21">
                  <c:v>9.4230119999999999</c:v>
                </c:pt>
                <c:pt idx="22">
                  <c:v>9.7240470000000006</c:v>
                </c:pt>
                <c:pt idx="23">
                  <c:v>9.7443550000000005</c:v>
                </c:pt>
                <c:pt idx="24">
                  <c:v>9.7769469999999998</c:v>
                </c:pt>
                <c:pt idx="25">
                  <c:v>9.7456040000000002</c:v>
                </c:pt>
                <c:pt idx="26">
                  <c:v>9.7016390000000001</c:v>
                </c:pt>
                <c:pt idx="27">
                  <c:v>9.6745459999999994</c:v>
                </c:pt>
                <c:pt idx="28">
                  <c:v>9.6219789999999996</c:v>
                </c:pt>
                <c:pt idx="29">
                  <c:v>9.6508470000000006</c:v>
                </c:pt>
                <c:pt idx="30">
                  <c:v>9.7117920000000009</c:v>
                </c:pt>
                <c:pt idx="31">
                  <c:v>9.7448440000000005</c:v>
                </c:pt>
                <c:pt idx="32">
                  <c:v>9.7589140000000008</c:v>
                </c:pt>
                <c:pt idx="33">
                  <c:v>9.7638839999999991</c:v>
                </c:pt>
                <c:pt idx="34">
                  <c:v>9.7311680000000003</c:v>
                </c:pt>
                <c:pt idx="35">
                  <c:v>9.7261579999999999</c:v>
                </c:pt>
                <c:pt idx="36">
                  <c:v>9.8074580000000005</c:v>
                </c:pt>
                <c:pt idx="37">
                  <c:v>9.840776</c:v>
                </c:pt>
                <c:pt idx="38">
                  <c:v>9.8115740000000002</c:v>
                </c:pt>
                <c:pt idx="39">
                  <c:v>9.8578449999999993</c:v>
                </c:pt>
                <c:pt idx="40">
                  <c:v>9.8763749999999995</c:v>
                </c:pt>
                <c:pt idx="41">
                  <c:v>9.9342299999999994</c:v>
                </c:pt>
                <c:pt idx="42">
                  <c:v>10.066545</c:v>
                </c:pt>
                <c:pt idx="43">
                  <c:v>10.108886999999999</c:v>
                </c:pt>
                <c:pt idx="44">
                  <c:v>10.034140000000001</c:v>
                </c:pt>
                <c:pt idx="45">
                  <c:v>9.9545499999999993</c:v>
                </c:pt>
                <c:pt idx="46">
                  <c:v>9.7306799999999996</c:v>
                </c:pt>
                <c:pt idx="47">
                  <c:v>9.5057399999999994</c:v>
                </c:pt>
                <c:pt idx="48">
                  <c:v>9.3664000000000005</c:v>
                </c:pt>
                <c:pt idx="49">
                  <c:v>9.1875830000000001</c:v>
                </c:pt>
                <c:pt idx="50">
                  <c:v>8.7431789999999996</c:v>
                </c:pt>
              </c:numCache>
            </c:numRef>
          </c:val>
        </c:ser>
        <c:dLbls>
          <c:showLegendKey val="0"/>
          <c:showVal val="0"/>
          <c:showCatName val="0"/>
          <c:showSerName val="0"/>
          <c:showPercent val="0"/>
          <c:showBubbleSize val="0"/>
        </c:dLbls>
        <c:axId val="240394400"/>
        <c:axId val="240388960"/>
      </c:areaChart>
      <c:catAx>
        <c:axId val="24039440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0388960"/>
        <c:crosses val="autoZero"/>
        <c:auto val="1"/>
        <c:lblAlgn val="ctr"/>
        <c:lblOffset val="100"/>
        <c:tickLblSkip val="10"/>
        <c:tickMarkSkip val="10"/>
        <c:noMultiLvlLbl val="0"/>
      </c:catAx>
      <c:valAx>
        <c:axId val="240388960"/>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4400"/>
        <c:crossesAt val="2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7527750437445319"/>
          <c:w val="0.64035870516185478"/>
          <c:h val="0.7358683289588801"/>
        </c:manualLayout>
      </c:layout>
      <c:lineChart>
        <c:grouping val="standard"/>
        <c:varyColors val="0"/>
        <c:ser>
          <c:idx val="2"/>
          <c:order val="0"/>
          <c:tx>
            <c:strRef>
              <c:f>Sheet1!$B$1</c:f>
              <c:strCache>
                <c:ptCount val="1"/>
                <c:pt idx="0">
                  <c:v>East</c:v>
                </c:pt>
              </c:strCache>
            </c:strRef>
          </c:tx>
          <c:spPr>
            <a:ln w="22225" cap="rnd">
              <a:solidFill>
                <a:schemeClr val="accent3">
                  <a:lumMod val="5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9.8000000000000004E-2</c:v>
                </c:pt>
                <c:pt idx="1">
                  <c:v>8.6999999999999994E-2</c:v>
                </c:pt>
                <c:pt idx="2">
                  <c:v>0.09</c:v>
                </c:pt>
                <c:pt idx="3">
                  <c:v>8.8999999999999996E-2</c:v>
                </c:pt>
                <c:pt idx="4">
                  <c:v>8.6999999999999994E-2</c:v>
                </c:pt>
                <c:pt idx="5">
                  <c:v>8.4000000000000005E-2</c:v>
                </c:pt>
                <c:pt idx="6">
                  <c:v>8.4000000000000005E-2</c:v>
                </c:pt>
                <c:pt idx="7">
                  <c:v>8.3000000000000004E-2</c:v>
                </c:pt>
                <c:pt idx="8">
                  <c:v>8.5000000000000006E-2</c:v>
                </c:pt>
                <c:pt idx="9">
                  <c:v>8.1000000000000003E-2</c:v>
                </c:pt>
                <c:pt idx="10">
                  <c:v>8.5000000000000006E-2</c:v>
                </c:pt>
                <c:pt idx="11">
                  <c:v>8.5999999999999993E-2</c:v>
                </c:pt>
                <c:pt idx="12">
                  <c:v>9.7000000000000003E-2</c:v>
                </c:pt>
                <c:pt idx="13">
                  <c:v>0.11700000000000001</c:v>
                </c:pt>
                <c:pt idx="14">
                  <c:v>0.151</c:v>
                </c:pt>
                <c:pt idx="15">
                  <c:v>0.184</c:v>
                </c:pt>
                <c:pt idx="16">
                  <c:v>0.14899999999999999</c:v>
                </c:pt>
                <c:pt idx="17">
                  <c:v>0.15</c:v>
                </c:pt>
                <c:pt idx="18">
                  <c:v>0.16300000000000001</c:v>
                </c:pt>
                <c:pt idx="19">
                  <c:v>0.187996</c:v>
                </c:pt>
                <c:pt idx="20">
                  <c:v>0.20566499999999999</c:v>
                </c:pt>
                <c:pt idx="21">
                  <c:v>0.215506</c:v>
                </c:pt>
                <c:pt idx="22">
                  <c:v>0.24612400000000001</c:v>
                </c:pt>
                <c:pt idx="23">
                  <c:v>0.256915</c:v>
                </c:pt>
                <c:pt idx="24">
                  <c:v>0.26475900000000002</c:v>
                </c:pt>
                <c:pt idx="25">
                  <c:v>0.27196900000000002</c:v>
                </c:pt>
                <c:pt idx="26">
                  <c:v>0.27766099999999999</c:v>
                </c:pt>
                <c:pt idx="27">
                  <c:v>0.28289500000000001</c:v>
                </c:pt>
                <c:pt idx="28">
                  <c:v>0.28949399999999997</c:v>
                </c:pt>
                <c:pt idx="29">
                  <c:v>0.29556199999999999</c:v>
                </c:pt>
                <c:pt idx="30">
                  <c:v>0.29833100000000001</c:v>
                </c:pt>
                <c:pt idx="31">
                  <c:v>0.30019099999999999</c:v>
                </c:pt>
                <c:pt idx="32">
                  <c:v>0.298925</c:v>
                </c:pt>
                <c:pt idx="33">
                  <c:v>0.312365</c:v>
                </c:pt>
                <c:pt idx="34">
                  <c:v>0.318687</c:v>
                </c:pt>
                <c:pt idx="35">
                  <c:v>0.32287900000000003</c:v>
                </c:pt>
                <c:pt idx="36">
                  <c:v>0.32421299999999997</c:v>
                </c:pt>
                <c:pt idx="37">
                  <c:v>0.32460099999999997</c:v>
                </c:pt>
                <c:pt idx="38">
                  <c:v>0.32431900000000002</c:v>
                </c:pt>
                <c:pt idx="39">
                  <c:v>0.32184699999999999</c:v>
                </c:pt>
                <c:pt idx="40">
                  <c:v>0.31932899999999997</c:v>
                </c:pt>
                <c:pt idx="41">
                  <c:v>0.31395800000000001</c:v>
                </c:pt>
                <c:pt idx="42">
                  <c:v>0.31212800000000002</c:v>
                </c:pt>
                <c:pt idx="43">
                  <c:v>0.31286799999999998</c:v>
                </c:pt>
                <c:pt idx="44">
                  <c:v>0.312745</c:v>
                </c:pt>
                <c:pt idx="45">
                  <c:v>0.313052</c:v>
                </c:pt>
                <c:pt idx="46">
                  <c:v>0.31274099999999999</c:v>
                </c:pt>
                <c:pt idx="47">
                  <c:v>0.312309</c:v>
                </c:pt>
                <c:pt idx="48">
                  <c:v>0.311778</c:v>
                </c:pt>
                <c:pt idx="49">
                  <c:v>0.310942</c:v>
                </c:pt>
                <c:pt idx="50">
                  <c:v>0.31352400000000002</c:v>
                </c:pt>
              </c:numCache>
            </c:numRef>
          </c:val>
          <c:smooth val="0"/>
        </c:ser>
        <c:ser>
          <c:idx val="0"/>
          <c:order val="1"/>
          <c:tx>
            <c:strRef>
              <c:f>Sheet1!$C$1</c:f>
              <c:strCache>
                <c:ptCount val="1"/>
                <c:pt idx="0">
                  <c:v>Gulf Coast</c:v>
                </c:pt>
              </c:strCache>
            </c:strRef>
          </c:tx>
          <c:spPr>
            <a:ln w="22225" cap="rnd">
              <a:solidFill>
                <a:schemeClr val="accent3"/>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0.65500000000000003</c:v>
                </c:pt>
                <c:pt idx="1">
                  <c:v>0.63300000000000001</c:v>
                </c:pt>
                <c:pt idx="2">
                  <c:v>0.58899999999999997</c:v>
                </c:pt>
                <c:pt idx="3">
                  <c:v>0.57699999999999996</c:v>
                </c:pt>
                <c:pt idx="4">
                  <c:v>0.54800000000000004</c:v>
                </c:pt>
                <c:pt idx="5">
                  <c:v>0.52300000000000002</c:v>
                </c:pt>
                <c:pt idx="6">
                  <c:v>0.52100000000000002</c:v>
                </c:pt>
                <c:pt idx="7">
                  <c:v>0.53400000000000003</c:v>
                </c:pt>
                <c:pt idx="8">
                  <c:v>0.52900000000000003</c:v>
                </c:pt>
                <c:pt idx="9">
                  <c:v>0.501</c:v>
                </c:pt>
                <c:pt idx="10">
                  <c:v>0.53200000000000003</c:v>
                </c:pt>
                <c:pt idx="11">
                  <c:v>0.70599999999999996</c:v>
                </c:pt>
                <c:pt idx="12">
                  <c:v>1.0720000000000001</c:v>
                </c:pt>
                <c:pt idx="13">
                  <c:v>1.5029999999999999</c:v>
                </c:pt>
                <c:pt idx="14">
                  <c:v>1.905</c:v>
                </c:pt>
                <c:pt idx="15">
                  <c:v>2.0099999999999998</c:v>
                </c:pt>
                <c:pt idx="16">
                  <c:v>1.611</c:v>
                </c:pt>
                <c:pt idx="17">
                  <c:v>1.528</c:v>
                </c:pt>
                <c:pt idx="18">
                  <c:v>1.647</c:v>
                </c:pt>
                <c:pt idx="19">
                  <c:v>1.6959610000000001</c:v>
                </c:pt>
                <c:pt idx="20">
                  <c:v>1.799223</c:v>
                </c:pt>
                <c:pt idx="21">
                  <c:v>1.856822</c:v>
                </c:pt>
                <c:pt idx="22">
                  <c:v>1.9541489999999999</c:v>
                </c:pt>
                <c:pt idx="23">
                  <c:v>1.9482440000000001</c:v>
                </c:pt>
                <c:pt idx="24">
                  <c:v>1.93747</c:v>
                </c:pt>
                <c:pt idx="25">
                  <c:v>1.9376249999999999</c:v>
                </c:pt>
                <c:pt idx="26">
                  <c:v>1.935835</c:v>
                </c:pt>
                <c:pt idx="27">
                  <c:v>1.952305</c:v>
                </c:pt>
                <c:pt idx="28">
                  <c:v>1.9626239999999999</c:v>
                </c:pt>
                <c:pt idx="29">
                  <c:v>1.970488</c:v>
                </c:pt>
                <c:pt idx="30">
                  <c:v>1.9690080000000001</c:v>
                </c:pt>
                <c:pt idx="31">
                  <c:v>1.9724489999999999</c:v>
                </c:pt>
                <c:pt idx="32">
                  <c:v>1.9731730000000001</c:v>
                </c:pt>
                <c:pt idx="33">
                  <c:v>1.984224</c:v>
                </c:pt>
                <c:pt idx="34">
                  <c:v>1.978537</c:v>
                </c:pt>
                <c:pt idx="35">
                  <c:v>1.989406</c:v>
                </c:pt>
                <c:pt idx="36">
                  <c:v>1.993817</c:v>
                </c:pt>
                <c:pt idx="37">
                  <c:v>1.992121</c:v>
                </c:pt>
                <c:pt idx="38">
                  <c:v>1.9848030000000001</c:v>
                </c:pt>
                <c:pt idx="39">
                  <c:v>1.992516</c:v>
                </c:pt>
                <c:pt idx="40">
                  <c:v>1.999797</c:v>
                </c:pt>
                <c:pt idx="41">
                  <c:v>2.0065909999999998</c:v>
                </c:pt>
                <c:pt idx="42">
                  <c:v>2.015943</c:v>
                </c:pt>
                <c:pt idx="43">
                  <c:v>2.0225390000000001</c:v>
                </c:pt>
                <c:pt idx="44">
                  <c:v>2.0316529999999999</c:v>
                </c:pt>
                <c:pt idx="45">
                  <c:v>2.0341840000000002</c:v>
                </c:pt>
                <c:pt idx="46">
                  <c:v>2.0396679999999998</c:v>
                </c:pt>
                <c:pt idx="47">
                  <c:v>2.053261</c:v>
                </c:pt>
                <c:pt idx="48">
                  <c:v>2.0645730000000002</c:v>
                </c:pt>
                <c:pt idx="49">
                  <c:v>2.0709900000000001</c:v>
                </c:pt>
                <c:pt idx="50">
                  <c:v>2.0635970000000001</c:v>
                </c:pt>
              </c:numCache>
            </c:numRef>
          </c:val>
          <c:smooth val="0"/>
        </c:ser>
        <c:ser>
          <c:idx val="1"/>
          <c:order val="2"/>
          <c:tx>
            <c:strRef>
              <c:f>Sheet1!$D$1</c:f>
              <c:strCache>
                <c:ptCount val="1"/>
                <c:pt idx="0">
                  <c:v>Midcontinent</c:v>
                </c:pt>
              </c:strCache>
            </c:strRef>
          </c:tx>
          <c:spPr>
            <a:ln w="22225" cap="rnd">
              <a:solidFill>
                <a:schemeClr val="accent4"/>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0.33500000000000002</c:v>
                </c:pt>
                <c:pt idx="1">
                  <c:v>0.33100000000000002</c:v>
                </c:pt>
                <c:pt idx="2">
                  <c:v>0.32100000000000001</c:v>
                </c:pt>
                <c:pt idx="3">
                  <c:v>0.318</c:v>
                </c:pt>
                <c:pt idx="4">
                  <c:v>0.313</c:v>
                </c:pt>
                <c:pt idx="5">
                  <c:v>0.307</c:v>
                </c:pt>
                <c:pt idx="6">
                  <c:v>0.32500000000000001</c:v>
                </c:pt>
                <c:pt idx="7">
                  <c:v>0.32700000000000001</c:v>
                </c:pt>
                <c:pt idx="8">
                  <c:v>0.35199999999999998</c:v>
                </c:pt>
                <c:pt idx="9">
                  <c:v>0.35</c:v>
                </c:pt>
                <c:pt idx="10">
                  <c:v>0.371</c:v>
                </c:pt>
                <c:pt idx="11">
                  <c:v>0.42699999999999999</c:v>
                </c:pt>
                <c:pt idx="12">
                  <c:v>0.51100000000000001</c:v>
                </c:pt>
                <c:pt idx="13">
                  <c:v>0.58699999999999997</c:v>
                </c:pt>
                <c:pt idx="14">
                  <c:v>0.65800000000000003</c:v>
                </c:pt>
                <c:pt idx="15">
                  <c:v>0.7</c:v>
                </c:pt>
                <c:pt idx="16">
                  <c:v>0.61699999999999999</c:v>
                </c:pt>
                <c:pt idx="17">
                  <c:v>0.627</c:v>
                </c:pt>
                <c:pt idx="18">
                  <c:v>0.72199999999999998</c:v>
                </c:pt>
                <c:pt idx="19">
                  <c:v>0.73298300000000005</c:v>
                </c:pt>
                <c:pt idx="20">
                  <c:v>0.67977600000000005</c:v>
                </c:pt>
                <c:pt idx="21">
                  <c:v>0.65766899999999995</c:v>
                </c:pt>
                <c:pt idx="22">
                  <c:v>0.60569799999999996</c:v>
                </c:pt>
                <c:pt idx="23">
                  <c:v>0.61228899999999997</c:v>
                </c:pt>
                <c:pt idx="24">
                  <c:v>0.61510200000000004</c:v>
                </c:pt>
                <c:pt idx="25">
                  <c:v>0.61521800000000004</c:v>
                </c:pt>
                <c:pt idx="26">
                  <c:v>0.61649100000000001</c:v>
                </c:pt>
                <c:pt idx="27">
                  <c:v>0.621479</c:v>
                </c:pt>
                <c:pt idx="28">
                  <c:v>0.61861900000000003</c:v>
                </c:pt>
                <c:pt idx="29">
                  <c:v>0.62039100000000003</c:v>
                </c:pt>
                <c:pt idx="30">
                  <c:v>0.62048800000000004</c:v>
                </c:pt>
                <c:pt idx="31">
                  <c:v>0.61746199999999996</c:v>
                </c:pt>
                <c:pt idx="32">
                  <c:v>0.61806300000000003</c:v>
                </c:pt>
                <c:pt idx="33">
                  <c:v>0.61733000000000005</c:v>
                </c:pt>
                <c:pt idx="34">
                  <c:v>0.62053400000000003</c:v>
                </c:pt>
                <c:pt idx="35">
                  <c:v>0.62513200000000002</c:v>
                </c:pt>
                <c:pt idx="36">
                  <c:v>0.62936099999999995</c:v>
                </c:pt>
                <c:pt idx="37">
                  <c:v>0.63457699999999995</c:v>
                </c:pt>
                <c:pt idx="38">
                  <c:v>0.63715599999999994</c:v>
                </c:pt>
                <c:pt idx="39">
                  <c:v>0.64862399999999998</c:v>
                </c:pt>
                <c:pt idx="40">
                  <c:v>0.65660300000000005</c:v>
                </c:pt>
                <c:pt idx="41">
                  <c:v>0.66613199999999995</c:v>
                </c:pt>
                <c:pt idx="42">
                  <c:v>0.67330400000000001</c:v>
                </c:pt>
                <c:pt idx="43">
                  <c:v>0.67329899999999998</c:v>
                </c:pt>
                <c:pt idx="44">
                  <c:v>0.67047199999999996</c:v>
                </c:pt>
                <c:pt idx="45">
                  <c:v>0.665385</c:v>
                </c:pt>
                <c:pt idx="46">
                  <c:v>0.66054100000000004</c:v>
                </c:pt>
                <c:pt idx="47">
                  <c:v>0.655663</c:v>
                </c:pt>
                <c:pt idx="48">
                  <c:v>0.65031899999999998</c:v>
                </c:pt>
                <c:pt idx="49">
                  <c:v>0.64720500000000003</c:v>
                </c:pt>
                <c:pt idx="50">
                  <c:v>0.64187000000000005</c:v>
                </c:pt>
              </c:numCache>
            </c:numRef>
          </c:val>
          <c:smooth val="0"/>
        </c:ser>
        <c:ser>
          <c:idx val="3"/>
          <c:order val="3"/>
          <c:tx>
            <c:strRef>
              <c:f>Sheet1!$E$1</c:f>
              <c:strCache>
                <c:ptCount val="1"/>
                <c:pt idx="0">
                  <c:v>Southwest</c:v>
                </c:pt>
              </c:strCache>
            </c:strRef>
          </c:tx>
          <c:spPr>
            <a:ln w="22225" cap="rnd">
              <a:solidFill>
                <a:schemeClr val="accent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1.056</c:v>
                </c:pt>
                <c:pt idx="1">
                  <c:v>1.026</c:v>
                </c:pt>
                <c:pt idx="2">
                  <c:v>0.98899999999999999</c:v>
                </c:pt>
                <c:pt idx="3">
                  <c:v>0.97399999999999998</c:v>
                </c:pt>
                <c:pt idx="4">
                  <c:v>0.95299999999999996</c:v>
                </c:pt>
                <c:pt idx="5">
                  <c:v>0.94599999999999995</c:v>
                </c:pt>
                <c:pt idx="6">
                  <c:v>0.93600000000000005</c:v>
                </c:pt>
                <c:pt idx="7">
                  <c:v>0.93200000000000005</c:v>
                </c:pt>
                <c:pt idx="8">
                  <c:v>0.96399999999999997</c:v>
                </c:pt>
                <c:pt idx="9">
                  <c:v>0.96499999999999997</c:v>
                </c:pt>
                <c:pt idx="10">
                  <c:v>1.0089999999999999</c:v>
                </c:pt>
                <c:pt idx="11">
                  <c:v>1.1160000000000001</c:v>
                </c:pt>
                <c:pt idx="12">
                  <c:v>1.292</c:v>
                </c:pt>
                <c:pt idx="13">
                  <c:v>1.466</c:v>
                </c:pt>
                <c:pt idx="14">
                  <c:v>1.7430000000000001</c:v>
                </c:pt>
                <c:pt idx="15">
                  <c:v>1.97</c:v>
                </c:pt>
                <c:pt idx="16">
                  <c:v>2.0960000000000001</c:v>
                </c:pt>
                <c:pt idx="17">
                  <c:v>2.5449999999999999</c:v>
                </c:pt>
                <c:pt idx="18">
                  <c:v>3.5470000000000002</c:v>
                </c:pt>
                <c:pt idx="19">
                  <c:v>4.4188980000000004</c:v>
                </c:pt>
                <c:pt idx="20">
                  <c:v>4.974596</c:v>
                </c:pt>
                <c:pt idx="21">
                  <c:v>5.2741769999999999</c:v>
                </c:pt>
                <c:pt idx="22">
                  <c:v>5.2833649999999999</c:v>
                </c:pt>
                <c:pt idx="23">
                  <c:v>5.2649020000000002</c:v>
                </c:pt>
                <c:pt idx="24">
                  <c:v>5.2719019999999999</c:v>
                </c:pt>
                <c:pt idx="25">
                  <c:v>5.2745949999999997</c:v>
                </c:pt>
                <c:pt idx="26">
                  <c:v>5.2350089999999998</c:v>
                </c:pt>
                <c:pt idx="27">
                  <c:v>5.1946950000000003</c:v>
                </c:pt>
                <c:pt idx="28">
                  <c:v>5.1468949999999998</c:v>
                </c:pt>
                <c:pt idx="29">
                  <c:v>5.156021</c:v>
                </c:pt>
                <c:pt idx="30">
                  <c:v>5.1835990000000001</c:v>
                </c:pt>
                <c:pt idx="31">
                  <c:v>5.2011770000000004</c:v>
                </c:pt>
                <c:pt idx="32">
                  <c:v>5.2264619999999997</c:v>
                </c:pt>
                <c:pt idx="33">
                  <c:v>5.1644940000000004</c:v>
                </c:pt>
                <c:pt idx="34">
                  <c:v>5.1342970000000001</c:v>
                </c:pt>
                <c:pt idx="35">
                  <c:v>5.1648069999999997</c:v>
                </c:pt>
                <c:pt idx="36">
                  <c:v>5.2346979999999999</c:v>
                </c:pt>
                <c:pt idx="37">
                  <c:v>5.2891260000000004</c:v>
                </c:pt>
                <c:pt idx="38">
                  <c:v>5.2608110000000003</c:v>
                </c:pt>
                <c:pt idx="39">
                  <c:v>5.2500169999999997</c:v>
                </c:pt>
                <c:pt idx="40">
                  <c:v>5.2269040000000002</c:v>
                </c:pt>
                <c:pt idx="41">
                  <c:v>5.244942</c:v>
                </c:pt>
                <c:pt idx="42">
                  <c:v>5.3026900000000001</c:v>
                </c:pt>
                <c:pt idx="43">
                  <c:v>5.3089740000000001</c:v>
                </c:pt>
                <c:pt idx="44">
                  <c:v>5.2340619999999998</c:v>
                </c:pt>
                <c:pt idx="45">
                  <c:v>5.1239290000000004</c:v>
                </c:pt>
                <c:pt idx="46">
                  <c:v>4.9436809999999998</c:v>
                </c:pt>
                <c:pt idx="47">
                  <c:v>4.7659940000000001</c:v>
                </c:pt>
                <c:pt idx="48">
                  <c:v>4.6796100000000003</c:v>
                </c:pt>
                <c:pt idx="49">
                  <c:v>4.5744040000000004</c:v>
                </c:pt>
                <c:pt idx="50">
                  <c:v>4.2127140000000001</c:v>
                </c:pt>
              </c:numCache>
            </c:numRef>
          </c:val>
          <c:smooth val="0"/>
        </c:ser>
        <c:ser>
          <c:idx val="4"/>
          <c:order val="4"/>
          <c:tx>
            <c:strRef>
              <c:f>Sheet1!$F$1</c:f>
              <c:strCache>
                <c:ptCount val="1"/>
                <c:pt idx="0">
                  <c:v>Rocky Mountains</c:v>
                </c:pt>
              </c:strCache>
            </c:strRef>
          </c:tx>
          <c:spPr>
            <a:ln w="22225" cap="rnd">
              <a:solidFill>
                <a:schemeClr val="accent2"/>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0.27</c:v>
                </c:pt>
                <c:pt idx="1">
                  <c:v>0.255</c:v>
                </c:pt>
                <c:pt idx="2">
                  <c:v>0.254</c:v>
                </c:pt>
                <c:pt idx="3">
                  <c:v>0.249</c:v>
                </c:pt>
                <c:pt idx="4">
                  <c:v>0.253</c:v>
                </c:pt>
                <c:pt idx="5">
                  <c:v>0.26</c:v>
                </c:pt>
                <c:pt idx="6">
                  <c:v>0.27</c:v>
                </c:pt>
                <c:pt idx="7">
                  <c:v>0.28199999999999997</c:v>
                </c:pt>
                <c:pt idx="8">
                  <c:v>0.29499999999999998</c:v>
                </c:pt>
                <c:pt idx="9">
                  <c:v>0.29499999999999998</c:v>
                </c:pt>
                <c:pt idx="10">
                  <c:v>0.313</c:v>
                </c:pt>
                <c:pt idx="11">
                  <c:v>0.33800000000000002</c:v>
                </c:pt>
                <c:pt idx="12">
                  <c:v>0.38500000000000001</c:v>
                </c:pt>
                <c:pt idx="13">
                  <c:v>0.46200000000000002</c:v>
                </c:pt>
                <c:pt idx="14">
                  <c:v>0.60099999999999998</c:v>
                </c:pt>
                <c:pt idx="15">
                  <c:v>0.70099999999999996</c:v>
                </c:pt>
                <c:pt idx="16">
                  <c:v>0.621</c:v>
                </c:pt>
                <c:pt idx="17">
                  <c:v>0.68799999999999994</c:v>
                </c:pt>
                <c:pt idx="18">
                  <c:v>0.85299999999999998</c:v>
                </c:pt>
                <c:pt idx="19">
                  <c:v>0.91197899999999998</c:v>
                </c:pt>
                <c:pt idx="20">
                  <c:v>0.94345599999999996</c:v>
                </c:pt>
                <c:pt idx="21">
                  <c:v>0.96960900000000005</c:v>
                </c:pt>
                <c:pt idx="22">
                  <c:v>1.017752</c:v>
                </c:pt>
                <c:pt idx="23">
                  <c:v>1.03169</c:v>
                </c:pt>
                <c:pt idx="24">
                  <c:v>1.04654</c:v>
                </c:pt>
                <c:pt idx="25">
                  <c:v>1.0587599999999999</c:v>
                </c:pt>
                <c:pt idx="26">
                  <c:v>1.0688329999999999</c:v>
                </c:pt>
                <c:pt idx="27">
                  <c:v>1.079358</c:v>
                </c:pt>
                <c:pt idx="28">
                  <c:v>1.0854950000000001</c:v>
                </c:pt>
                <c:pt idx="29">
                  <c:v>1.0933010000000001</c:v>
                </c:pt>
                <c:pt idx="30">
                  <c:v>1.1003309999999999</c:v>
                </c:pt>
                <c:pt idx="31">
                  <c:v>1.106182</c:v>
                </c:pt>
                <c:pt idx="32">
                  <c:v>1.1045199999999999</c:v>
                </c:pt>
                <c:pt idx="33">
                  <c:v>1.124023</c:v>
                </c:pt>
                <c:pt idx="34">
                  <c:v>1.1319220000000001</c:v>
                </c:pt>
                <c:pt idx="35">
                  <c:v>1.1425970000000001</c:v>
                </c:pt>
                <c:pt idx="36">
                  <c:v>1.1612020000000001</c:v>
                </c:pt>
                <c:pt idx="37">
                  <c:v>1.1569449999999999</c:v>
                </c:pt>
                <c:pt idx="38">
                  <c:v>1.1681159999999999</c:v>
                </c:pt>
                <c:pt idx="39">
                  <c:v>1.18235</c:v>
                </c:pt>
                <c:pt idx="40">
                  <c:v>1.19387</c:v>
                </c:pt>
                <c:pt idx="41">
                  <c:v>1.2058949999999999</c:v>
                </c:pt>
                <c:pt idx="42">
                  <c:v>1.2239819999999999</c:v>
                </c:pt>
                <c:pt idx="43">
                  <c:v>1.236049</c:v>
                </c:pt>
                <c:pt idx="44">
                  <c:v>1.250324</c:v>
                </c:pt>
                <c:pt idx="45">
                  <c:v>1.2670669999999999</c:v>
                </c:pt>
                <c:pt idx="46">
                  <c:v>1.275701</c:v>
                </c:pt>
                <c:pt idx="47">
                  <c:v>1.2783329999999999</c:v>
                </c:pt>
                <c:pt idx="48">
                  <c:v>1.2925340000000001</c:v>
                </c:pt>
                <c:pt idx="49">
                  <c:v>1.305463</c:v>
                </c:pt>
                <c:pt idx="50">
                  <c:v>1.3121069999999999</c:v>
                </c:pt>
              </c:numCache>
            </c:numRef>
          </c:val>
          <c:smooth val="0"/>
        </c:ser>
        <c:ser>
          <c:idx val="5"/>
          <c:order val="5"/>
          <c:tx>
            <c:strRef>
              <c:f>Sheet1!$G$1</c:f>
              <c:strCache>
                <c:ptCount val="1"/>
                <c:pt idx="0">
                  <c:v>West Coast</c:v>
                </c:pt>
              </c:strCache>
            </c:strRef>
          </c:tx>
          <c:spPr>
            <a:ln w="22225" cap="rnd">
              <a:solidFill>
                <a:schemeClr val="accent5"/>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0.69099999999999995</c:v>
                </c:pt>
                <c:pt idx="1">
                  <c:v>0.66800000000000004</c:v>
                </c:pt>
                <c:pt idx="2">
                  <c:v>0.66200000000000003</c:v>
                </c:pt>
                <c:pt idx="3">
                  <c:v>0.63600000000000001</c:v>
                </c:pt>
                <c:pt idx="4">
                  <c:v>0.61299999999999999</c:v>
                </c:pt>
                <c:pt idx="5">
                  <c:v>0.58899999999999997</c:v>
                </c:pt>
                <c:pt idx="6">
                  <c:v>0.56999999999999995</c:v>
                </c:pt>
                <c:pt idx="7">
                  <c:v>0.56100000000000005</c:v>
                </c:pt>
                <c:pt idx="8">
                  <c:v>0.54800000000000004</c:v>
                </c:pt>
                <c:pt idx="9">
                  <c:v>0.53</c:v>
                </c:pt>
                <c:pt idx="10">
                  <c:v>0.51400000000000001</c:v>
                </c:pt>
                <c:pt idx="11">
                  <c:v>0.503</c:v>
                </c:pt>
                <c:pt idx="12">
                  <c:v>0.503</c:v>
                </c:pt>
                <c:pt idx="13">
                  <c:v>0.50600000000000001</c:v>
                </c:pt>
                <c:pt idx="14">
                  <c:v>0.52100000000000002</c:v>
                </c:pt>
                <c:pt idx="15">
                  <c:v>0.51500000000000001</c:v>
                </c:pt>
                <c:pt idx="16">
                  <c:v>0.47699999999999998</c:v>
                </c:pt>
                <c:pt idx="17">
                  <c:v>0.44600000000000001</c:v>
                </c:pt>
                <c:pt idx="18">
                  <c:v>0.45600000000000002</c:v>
                </c:pt>
                <c:pt idx="19">
                  <c:v>0.41199000000000002</c:v>
                </c:pt>
                <c:pt idx="20">
                  <c:v>0.35152499999999998</c:v>
                </c:pt>
                <c:pt idx="21">
                  <c:v>0.31552400000000003</c:v>
                </c:pt>
                <c:pt idx="22">
                  <c:v>0.32720199999999999</c:v>
                </c:pt>
                <c:pt idx="23">
                  <c:v>0.32202700000000001</c:v>
                </c:pt>
                <c:pt idx="24">
                  <c:v>0.31552200000000002</c:v>
                </c:pt>
                <c:pt idx="25">
                  <c:v>0.313496</c:v>
                </c:pt>
                <c:pt idx="26">
                  <c:v>0.31386199999999997</c:v>
                </c:pt>
                <c:pt idx="27">
                  <c:v>0.31374600000000002</c:v>
                </c:pt>
                <c:pt idx="28">
                  <c:v>0.31514999999999999</c:v>
                </c:pt>
                <c:pt idx="29">
                  <c:v>0.31457299999999999</c:v>
                </c:pt>
                <c:pt idx="30">
                  <c:v>0.314081</c:v>
                </c:pt>
                <c:pt idx="31">
                  <c:v>0.31762400000000002</c:v>
                </c:pt>
                <c:pt idx="32">
                  <c:v>0.31849699999999997</c:v>
                </c:pt>
                <c:pt idx="33">
                  <c:v>0.31791199999999997</c:v>
                </c:pt>
                <c:pt idx="34">
                  <c:v>0.31436500000000001</c:v>
                </c:pt>
                <c:pt idx="35">
                  <c:v>0.309087</c:v>
                </c:pt>
                <c:pt idx="36">
                  <c:v>0.30089199999999999</c:v>
                </c:pt>
                <c:pt idx="37">
                  <c:v>0.28927399999999998</c:v>
                </c:pt>
                <c:pt idx="38">
                  <c:v>0.27973300000000001</c:v>
                </c:pt>
                <c:pt idx="39">
                  <c:v>0.272679</c:v>
                </c:pt>
                <c:pt idx="40">
                  <c:v>0.26519500000000001</c:v>
                </c:pt>
                <c:pt idx="41">
                  <c:v>0.25839400000000001</c:v>
                </c:pt>
                <c:pt idx="42">
                  <c:v>0.250749</c:v>
                </c:pt>
                <c:pt idx="43">
                  <c:v>0.24401500000000001</c:v>
                </c:pt>
                <c:pt idx="44">
                  <c:v>0.238232</c:v>
                </c:pt>
                <c:pt idx="45">
                  <c:v>0.233399</c:v>
                </c:pt>
                <c:pt idx="46">
                  <c:v>0.23011999999999999</c:v>
                </c:pt>
                <c:pt idx="47">
                  <c:v>0.22753100000000001</c:v>
                </c:pt>
                <c:pt idx="48">
                  <c:v>0.22436800000000001</c:v>
                </c:pt>
                <c:pt idx="49">
                  <c:v>0.20873900000000001</c:v>
                </c:pt>
                <c:pt idx="50">
                  <c:v>0.211003</c:v>
                </c:pt>
              </c:numCache>
            </c:numRef>
          </c:val>
          <c:smooth val="0"/>
        </c:ser>
        <c:ser>
          <c:idx val="6"/>
          <c:order val="6"/>
          <c:tx>
            <c:strRef>
              <c:f>Sheet1!$H$1</c:f>
              <c:strCache>
                <c:ptCount val="1"/>
                <c:pt idx="0">
                  <c:v>Northern Great Plains</c:v>
                </c:pt>
              </c:strCache>
            </c:strRef>
          </c:tx>
          <c:spPr>
            <a:ln w="22225" cap="rnd">
              <a:solidFill>
                <a:schemeClr val="accent2">
                  <a:lumMod val="60000"/>
                  <a:lumOff val="4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0.13500000000000001</c:v>
                </c:pt>
                <c:pt idx="1">
                  <c:v>0.13400000000000001</c:v>
                </c:pt>
                <c:pt idx="2">
                  <c:v>0.13400000000000001</c:v>
                </c:pt>
                <c:pt idx="3">
                  <c:v>0.13700000000000001</c:v>
                </c:pt>
                <c:pt idx="4">
                  <c:v>0.156</c:v>
                </c:pt>
                <c:pt idx="5">
                  <c:v>0.191</c:v>
                </c:pt>
                <c:pt idx="6">
                  <c:v>0.21199999999999999</c:v>
                </c:pt>
                <c:pt idx="7">
                  <c:v>0.223</c:v>
                </c:pt>
                <c:pt idx="8">
                  <c:v>0.26100000000000001</c:v>
                </c:pt>
                <c:pt idx="9">
                  <c:v>0.29799999999999999</c:v>
                </c:pt>
                <c:pt idx="10">
                  <c:v>0.38200000000000001</c:v>
                </c:pt>
                <c:pt idx="11">
                  <c:v>0.48799999999999999</c:v>
                </c:pt>
                <c:pt idx="12">
                  <c:v>0.73899999999999999</c:v>
                </c:pt>
                <c:pt idx="13">
                  <c:v>0.94099999999999995</c:v>
                </c:pt>
                <c:pt idx="14">
                  <c:v>1.1679999999999999</c:v>
                </c:pt>
                <c:pt idx="15">
                  <c:v>1.26</c:v>
                </c:pt>
                <c:pt idx="16">
                  <c:v>1.099</c:v>
                </c:pt>
                <c:pt idx="17">
                  <c:v>1.131</c:v>
                </c:pt>
                <c:pt idx="18">
                  <c:v>1.327</c:v>
                </c:pt>
                <c:pt idx="19">
                  <c:v>1.476966</c:v>
                </c:pt>
                <c:pt idx="20">
                  <c:v>1.65462</c:v>
                </c:pt>
                <c:pt idx="21">
                  <c:v>1.798373</c:v>
                </c:pt>
                <c:pt idx="22">
                  <c:v>1.945211</c:v>
                </c:pt>
                <c:pt idx="23">
                  <c:v>1.9571559999999999</c:v>
                </c:pt>
                <c:pt idx="24">
                  <c:v>1.9680139999999999</c:v>
                </c:pt>
                <c:pt idx="25">
                  <c:v>1.9159900000000001</c:v>
                </c:pt>
                <c:pt idx="26">
                  <c:v>1.899251</c:v>
                </c:pt>
                <c:pt idx="27">
                  <c:v>1.881526</c:v>
                </c:pt>
                <c:pt idx="28">
                  <c:v>1.856371</c:v>
                </c:pt>
                <c:pt idx="29">
                  <c:v>1.859256</c:v>
                </c:pt>
                <c:pt idx="30">
                  <c:v>1.8870910000000001</c:v>
                </c:pt>
                <c:pt idx="31">
                  <c:v>1.8918470000000001</c:v>
                </c:pt>
                <c:pt idx="32">
                  <c:v>1.8892389999999999</c:v>
                </c:pt>
                <c:pt idx="33">
                  <c:v>1.9173100000000001</c:v>
                </c:pt>
                <c:pt idx="34">
                  <c:v>1.9070830000000001</c:v>
                </c:pt>
                <c:pt idx="35">
                  <c:v>1.8460570000000001</c:v>
                </c:pt>
                <c:pt idx="36">
                  <c:v>1.8335410000000001</c:v>
                </c:pt>
                <c:pt idx="37">
                  <c:v>1.817733</c:v>
                </c:pt>
                <c:pt idx="38">
                  <c:v>1.8158639999999999</c:v>
                </c:pt>
                <c:pt idx="39">
                  <c:v>1.8531740000000001</c:v>
                </c:pt>
                <c:pt idx="40">
                  <c:v>1.877894</c:v>
                </c:pt>
                <c:pt idx="41">
                  <c:v>1.8982300000000001</c:v>
                </c:pt>
                <c:pt idx="42">
                  <c:v>1.937756</c:v>
                </c:pt>
                <c:pt idx="43">
                  <c:v>1.948323</c:v>
                </c:pt>
                <c:pt idx="44">
                  <c:v>1.923006</c:v>
                </c:pt>
                <c:pt idx="45">
                  <c:v>1.9314640000000001</c:v>
                </c:pt>
                <c:pt idx="46">
                  <c:v>1.8686480000000001</c:v>
                </c:pt>
                <c:pt idx="47">
                  <c:v>1.802305</c:v>
                </c:pt>
                <c:pt idx="48">
                  <c:v>1.7214640000000001</c:v>
                </c:pt>
                <c:pt idx="49">
                  <c:v>1.6291850000000001</c:v>
                </c:pt>
                <c:pt idx="50">
                  <c:v>1.5429060000000001</c:v>
                </c:pt>
              </c:numCache>
            </c:numRef>
          </c:val>
          <c:smooth val="0"/>
        </c:ser>
        <c:dLbls>
          <c:showLegendKey val="0"/>
          <c:showVal val="0"/>
          <c:showCatName val="0"/>
          <c:showSerName val="0"/>
          <c:showPercent val="0"/>
          <c:showBubbleSize val="0"/>
        </c:dLbls>
        <c:smooth val="0"/>
        <c:axId val="240394944"/>
        <c:axId val="240398208"/>
      </c:lineChart>
      <c:catAx>
        <c:axId val="24039494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8208"/>
        <c:crosses val="autoZero"/>
        <c:auto val="1"/>
        <c:lblAlgn val="ctr"/>
        <c:lblOffset val="100"/>
        <c:tickLblSkip val="10"/>
        <c:tickMarkSkip val="10"/>
        <c:noMultiLvlLbl val="0"/>
      </c:catAx>
      <c:valAx>
        <c:axId val="240398208"/>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4944"/>
        <c:crossesAt val="2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0.18809819113292203"/>
          <c:w val="0.80934800637772231"/>
          <c:h val="0.71897390581688325"/>
        </c:manualLayout>
      </c:layout>
      <c:lineChart>
        <c:grouping val="standard"/>
        <c:varyColors val="0"/>
        <c:ser>
          <c:idx val="5"/>
          <c:order val="0"/>
          <c:tx>
            <c:strRef>
              <c:f>Sheet1!$B$1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21.171868</c:v>
                </c:pt>
                <c:pt idx="1">
                  <c:v>20.824482</c:v>
                </c:pt>
                <c:pt idx="2">
                  <c:v>21.756371999999999</c:v>
                </c:pt>
                <c:pt idx="3">
                  <c:v>21.743051000000001</c:v>
                </c:pt>
                <c:pt idx="4">
                  <c:v>22.391186000000001</c:v>
                </c:pt>
                <c:pt idx="5">
                  <c:v>22.717797999999998</c:v>
                </c:pt>
                <c:pt idx="6">
                  <c:v>23.408707999999997</c:v>
                </c:pt>
                <c:pt idx="7">
                  <c:v>23.684904</c:v>
                </c:pt>
                <c:pt idx="8">
                  <c:v>23.175283</c:v>
                </c:pt>
                <c:pt idx="9">
                  <c:v>22.948777999999997</c:v>
                </c:pt>
                <c:pt idx="10">
                  <c:v>22.822924</c:v>
                </c:pt>
                <c:pt idx="11">
                  <c:v>21.792163000000002</c:v>
                </c:pt>
                <c:pt idx="12">
                  <c:v>21.797461999999999</c:v>
                </c:pt>
                <c:pt idx="13">
                  <c:v>21.533326000000002</c:v>
                </c:pt>
                <c:pt idx="14">
                  <c:v>22.411099999999998</c:v>
                </c:pt>
                <c:pt idx="15">
                  <c:v>21.409991000000002</c:v>
                </c:pt>
                <c:pt idx="16">
                  <c:v>21.528568</c:v>
                </c:pt>
                <c:pt idx="17">
                  <c:v>21.362197999999999</c:v>
                </c:pt>
                <c:pt idx="18">
                  <c:v>20.527251</c:v>
                </c:pt>
                <c:pt idx="19">
                  <c:v>18.755441999999999</c:v>
                </c:pt>
                <c:pt idx="20">
                  <c:v>20.422686000000002</c:v>
                </c:pt>
                <c:pt idx="21">
                  <c:v>20.593823</c:v>
                </c:pt>
                <c:pt idx="22">
                  <c:v>20.887540000000001</c:v>
                </c:pt>
                <c:pt idx="23">
                  <c:v>21.480839</c:v>
                </c:pt>
                <c:pt idx="24">
                  <c:v>21.561859999999999</c:v>
                </c:pt>
                <c:pt idx="25">
                  <c:v>21.527805000000001</c:v>
                </c:pt>
                <c:pt idx="26">
                  <c:v>21.659223999999998</c:v>
                </c:pt>
                <c:pt idx="27">
                  <c:v>22.160705999999998</c:v>
                </c:pt>
                <c:pt idx="28">
                  <c:v>23.020755000000001</c:v>
                </c:pt>
                <c:pt idx="29">
                  <c:v>23.097871000000001</c:v>
                </c:pt>
                <c:pt idx="30">
                  <c:v>23.469785000000002</c:v>
                </c:pt>
                <c:pt idx="31">
                  <c:v>23.960885000000001</c:v>
                </c:pt>
                <c:pt idx="32">
                  <c:v>24.533087000000002</c:v>
                </c:pt>
                <c:pt idx="33">
                  <c:v>24.940811999999998</c:v>
                </c:pt>
                <c:pt idx="34">
                  <c:v>25.280055000000001</c:v>
                </c:pt>
                <c:pt idx="35">
                  <c:v>25.620529000000001</c:v>
                </c:pt>
                <c:pt idx="36">
                  <c:v>25.885936000000001</c:v>
                </c:pt>
                <c:pt idx="37">
                  <c:v>25.973419</c:v>
                </c:pt>
                <c:pt idx="38">
                  <c:v>26.245401000000001</c:v>
                </c:pt>
                <c:pt idx="39">
                  <c:v>26.464739000000002</c:v>
                </c:pt>
                <c:pt idx="40">
                  <c:v>26.623569</c:v>
                </c:pt>
                <c:pt idx="41">
                  <c:v>26.841707</c:v>
                </c:pt>
                <c:pt idx="42">
                  <c:v>27.070024</c:v>
                </c:pt>
                <c:pt idx="43">
                  <c:v>27.180939000000002</c:v>
                </c:pt>
                <c:pt idx="44">
                  <c:v>27.480430999999999</c:v>
                </c:pt>
                <c:pt idx="45">
                  <c:v>27.707206999999997</c:v>
                </c:pt>
                <c:pt idx="46">
                  <c:v>27.862807</c:v>
                </c:pt>
                <c:pt idx="47">
                  <c:v>28.128857999999997</c:v>
                </c:pt>
                <c:pt idx="48">
                  <c:v>28.340597000000002</c:v>
                </c:pt>
                <c:pt idx="49">
                  <c:v>28.557158000000001</c:v>
                </c:pt>
                <c:pt idx="50">
                  <c:v>28.801993000000003</c:v>
                </c:pt>
                <c:pt idx="51">
                  <c:v>29.061239999999998</c:v>
                </c:pt>
                <c:pt idx="52">
                  <c:v>29.329630999999999</c:v>
                </c:pt>
                <c:pt idx="53">
                  <c:v>29.581496000000001</c:v>
                </c:pt>
                <c:pt idx="54">
                  <c:v>29.859596</c:v>
                </c:pt>
                <c:pt idx="55">
                  <c:v>30.162255999999999</c:v>
                </c:pt>
                <c:pt idx="56">
                  <c:v>30.427906000000004</c:v>
                </c:pt>
                <c:pt idx="57">
                  <c:v>30.763577999999999</c:v>
                </c:pt>
                <c:pt idx="58">
                  <c:v>31.076546000000004</c:v>
                </c:pt>
                <c:pt idx="59">
                  <c:v>31.386743999999997</c:v>
                </c:pt>
                <c:pt idx="60">
                  <c:v>31.637936</c:v>
                </c:pt>
              </c:numCache>
            </c:numRef>
          </c:val>
          <c:smooth val="0"/>
          <c:extLst xmlns:c16r2="http://schemas.microsoft.com/office/drawing/2015/06/chart">
            <c:ext xmlns:c16="http://schemas.microsoft.com/office/drawing/2014/chart" uri="{C3380CC4-5D6E-409C-BE32-E72D297353CC}">
              <c16:uniqueId val="{00000000-9546-4224-9C59-535C31A9156B}"/>
            </c:ext>
          </c:extLst>
        </c:ser>
        <c:ser>
          <c:idx val="1"/>
          <c:order val="1"/>
          <c:tx>
            <c:strRef>
              <c:f>Sheet1!$C$1</c:f>
              <c:strCache>
                <c:ptCount val="1"/>
                <c:pt idx="0">
                  <c:v>residential</c:v>
                </c:pt>
              </c:strCache>
            </c:strRef>
          </c:tx>
          <c:spPr>
            <a:ln w="22225" cap="rnd">
              <a:solidFill>
                <a:srgbClr val="C0000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6.5520670000000001</c:v>
                </c:pt>
                <c:pt idx="1">
                  <c:v>6.7457770000000004</c:v>
                </c:pt>
                <c:pt idx="2">
                  <c:v>6.9491180000000004</c:v>
                </c:pt>
                <c:pt idx="3">
                  <c:v>7.1400330000000007</c:v>
                </c:pt>
                <c:pt idx="4">
                  <c:v>6.9762319999999995</c:v>
                </c:pt>
                <c:pt idx="5">
                  <c:v>6.9340489999999999</c:v>
                </c:pt>
                <c:pt idx="6">
                  <c:v>7.4640020000000007</c:v>
                </c:pt>
                <c:pt idx="7">
                  <c:v>7.0302420000000003</c:v>
                </c:pt>
                <c:pt idx="8">
                  <c:v>6.4104229999999998</c:v>
                </c:pt>
                <c:pt idx="9">
                  <c:v>6.7717879999999999</c:v>
                </c:pt>
                <c:pt idx="10">
                  <c:v>7.1555879999999998</c:v>
                </c:pt>
                <c:pt idx="11">
                  <c:v>6.8637670000000002</c:v>
                </c:pt>
                <c:pt idx="12">
                  <c:v>6.9067730000000003</c:v>
                </c:pt>
                <c:pt idx="13">
                  <c:v>7.2323469999999999</c:v>
                </c:pt>
                <c:pt idx="14">
                  <c:v>6.9865770000000005</c:v>
                </c:pt>
                <c:pt idx="15">
                  <c:v>6.9006679999999996</c:v>
                </c:pt>
                <c:pt idx="16">
                  <c:v>6.1543939999999999</c:v>
                </c:pt>
                <c:pt idx="17">
                  <c:v>6.5888070000000001</c:v>
                </c:pt>
                <c:pt idx="18">
                  <c:v>6.888687</c:v>
                </c:pt>
                <c:pt idx="19">
                  <c:v>6.6366779999999999</c:v>
                </c:pt>
                <c:pt idx="20">
                  <c:v>6.6399030000000003</c:v>
                </c:pt>
                <c:pt idx="21">
                  <c:v>6.4724269999999997</c:v>
                </c:pt>
                <c:pt idx="22">
                  <c:v>5.683738</c:v>
                </c:pt>
                <c:pt idx="23">
                  <c:v>6.6881980000000008</c:v>
                </c:pt>
                <c:pt idx="24">
                  <c:v>7.0056409999999998</c:v>
                </c:pt>
                <c:pt idx="25">
                  <c:v>6.4639350000000002</c:v>
                </c:pt>
                <c:pt idx="26">
                  <c:v>6.0323000000000002</c:v>
                </c:pt>
                <c:pt idx="27">
                  <c:v>6.1003190000000007</c:v>
                </c:pt>
                <c:pt idx="28">
                  <c:v>6.8758609999999996</c:v>
                </c:pt>
                <c:pt idx="29">
                  <c:v>6.6698239999999993</c:v>
                </c:pt>
                <c:pt idx="30">
                  <c:v>6.4905079999999993</c:v>
                </c:pt>
                <c:pt idx="31">
                  <c:v>6.357711000000001</c:v>
                </c:pt>
                <c:pt idx="32">
                  <c:v>6.3207679999999993</c:v>
                </c:pt>
                <c:pt idx="33">
                  <c:v>6.2820150000000003</c:v>
                </c:pt>
                <c:pt idx="34">
                  <c:v>6.2451860000000003</c:v>
                </c:pt>
                <c:pt idx="35">
                  <c:v>6.2036559999999996</c:v>
                </c:pt>
                <c:pt idx="36">
                  <c:v>6.1584789999999998</c:v>
                </c:pt>
                <c:pt idx="37">
                  <c:v>6.1133930000000003</c:v>
                </c:pt>
                <c:pt idx="38">
                  <c:v>6.0726640000000005</c:v>
                </c:pt>
                <c:pt idx="39">
                  <c:v>6.0382970000000009</c:v>
                </c:pt>
                <c:pt idx="40">
                  <c:v>6.0038160000000005</c:v>
                </c:pt>
                <c:pt idx="41">
                  <c:v>5.9753550000000004</c:v>
                </c:pt>
                <c:pt idx="42">
                  <c:v>5.9481970000000004</c:v>
                </c:pt>
                <c:pt idx="43">
                  <c:v>5.9209069999999997</c:v>
                </c:pt>
                <c:pt idx="44">
                  <c:v>5.8930449999999999</c:v>
                </c:pt>
                <c:pt idx="45">
                  <c:v>5.8681470000000004</c:v>
                </c:pt>
                <c:pt idx="46">
                  <c:v>5.8455820000000012</c:v>
                </c:pt>
                <c:pt idx="47">
                  <c:v>5.8218060000000005</c:v>
                </c:pt>
                <c:pt idx="48">
                  <c:v>5.7987699999999993</c:v>
                </c:pt>
                <c:pt idx="49">
                  <c:v>5.7758409999999989</c:v>
                </c:pt>
                <c:pt idx="50">
                  <c:v>5.7545259999999994</c:v>
                </c:pt>
                <c:pt idx="51">
                  <c:v>5.7345699999999997</c:v>
                </c:pt>
                <c:pt idx="52">
                  <c:v>5.715103</c:v>
                </c:pt>
                <c:pt idx="53">
                  <c:v>5.6967379999999999</c:v>
                </c:pt>
                <c:pt idx="54">
                  <c:v>5.6797399999999998</c:v>
                </c:pt>
                <c:pt idx="55">
                  <c:v>5.663964</c:v>
                </c:pt>
                <c:pt idx="56">
                  <c:v>5.6484020000000008</c:v>
                </c:pt>
                <c:pt idx="57">
                  <c:v>5.6331569999999997</c:v>
                </c:pt>
                <c:pt idx="58">
                  <c:v>5.6180900000000005</c:v>
                </c:pt>
                <c:pt idx="59">
                  <c:v>5.6031930000000001</c:v>
                </c:pt>
                <c:pt idx="60">
                  <c:v>5.5876520000000003</c:v>
                </c:pt>
              </c:numCache>
            </c:numRef>
          </c:val>
          <c:smooth val="0"/>
          <c:extLst xmlns:c16r2="http://schemas.microsoft.com/office/drawing/2015/06/chart">
            <c:ext xmlns:c16="http://schemas.microsoft.com/office/drawing/2014/chart" uri="{C3380CC4-5D6E-409C-BE32-E72D297353CC}">
              <c16:uniqueId val="{00000001-9546-4224-9C59-535C31A9156B}"/>
            </c:ext>
          </c:extLst>
        </c:ser>
        <c:ser>
          <c:idx val="4"/>
          <c:order val="2"/>
          <c:tx>
            <c:strRef>
              <c:f>Sheet1!$D$1</c:f>
              <c:strCache>
                <c:ptCount val="1"/>
                <c:pt idx="0">
                  <c:v>commercial</c:v>
                </c:pt>
              </c:strCache>
            </c:strRef>
          </c:tx>
          <c:spPr>
            <a:ln w="22225" cap="rnd">
              <a:solidFill>
                <a:srgbClr val="E3A5AC"/>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3.8934329999999999</c:v>
                </c:pt>
                <c:pt idx="1">
                  <c:v>3.9455290000000001</c:v>
                </c:pt>
                <c:pt idx="2">
                  <c:v>3.9908229999999998</c:v>
                </c:pt>
                <c:pt idx="3">
                  <c:v>3.9699630000000004</c:v>
                </c:pt>
                <c:pt idx="4">
                  <c:v>4.0162230000000001</c:v>
                </c:pt>
                <c:pt idx="5">
                  <c:v>4.1003749999999997</c:v>
                </c:pt>
                <c:pt idx="6">
                  <c:v>4.2733299999999996</c:v>
                </c:pt>
                <c:pt idx="7">
                  <c:v>4.2953840000000003</c:v>
                </c:pt>
                <c:pt idx="8">
                  <c:v>4.0047160000000002</c:v>
                </c:pt>
                <c:pt idx="9">
                  <c:v>4.0533700000000001</c:v>
                </c:pt>
                <c:pt idx="10">
                  <c:v>4.2780620000000003</c:v>
                </c:pt>
                <c:pt idx="11">
                  <c:v>4.0844699999999996</c:v>
                </c:pt>
                <c:pt idx="12">
                  <c:v>4.1319870000000005</c:v>
                </c:pt>
                <c:pt idx="13">
                  <c:v>4.2982860000000001</c:v>
                </c:pt>
                <c:pt idx="14">
                  <c:v>4.2322030000000002</c:v>
                </c:pt>
                <c:pt idx="15">
                  <c:v>4.0522669999999996</c:v>
                </c:pt>
                <c:pt idx="16">
                  <c:v>3.7474090000000002</c:v>
                </c:pt>
                <c:pt idx="17">
                  <c:v>3.9224730000000001</c:v>
                </c:pt>
                <c:pt idx="18">
                  <c:v>4.0999460000000001</c:v>
                </c:pt>
                <c:pt idx="19">
                  <c:v>4.0557470000000002</c:v>
                </c:pt>
                <c:pt idx="20">
                  <c:v>4.0231589999999997</c:v>
                </c:pt>
                <c:pt idx="21">
                  <c:v>4.0653290000000002</c:v>
                </c:pt>
                <c:pt idx="22">
                  <c:v>3.724837</c:v>
                </c:pt>
                <c:pt idx="23">
                  <c:v>4.1609639999999999</c:v>
                </c:pt>
                <c:pt idx="24">
                  <c:v>4.390034</c:v>
                </c:pt>
                <c:pt idx="25">
                  <c:v>4.4407380000000005</c:v>
                </c:pt>
                <c:pt idx="26">
                  <c:v>4.3212669999999997</c:v>
                </c:pt>
                <c:pt idx="27">
                  <c:v>4.3676430000000002</c:v>
                </c:pt>
                <c:pt idx="28">
                  <c:v>4.7449639999999995</c:v>
                </c:pt>
                <c:pt idx="29">
                  <c:v>4.6458780000000006</c:v>
                </c:pt>
                <c:pt idx="30">
                  <c:v>4.5750799999999998</c:v>
                </c:pt>
                <c:pt idx="31">
                  <c:v>4.6242619999999999</c:v>
                </c:pt>
                <c:pt idx="32">
                  <c:v>4.6463169999999998</c:v>
                </c:pt>
                <c:pt idx="33">
                  <c:v>4.653429</c:v>
                </c:pt>
                <c:pt idx="34">
                  <c:v>4.6565620000000001</c:v>
                </c:pt>
                <c:pt idx="35">
                  <c:v>4.6510599999999993</c:v>
                </c:pt>
                <c:pt idx="36">
                  <c:v>4.6440999999999999</c:v>
                </c:pt>
                <c:pt idx="37">
                  <c:v>4.6399150000000002</c:v>
                </c:pt>
                <c:pt idx="38">
                  <c:v>4.6413569999999993</c:v>
                </c:pt>
                <c:pt idx="39">
                  <c:v>4.6490200000000002</c:v>
                </c:pt>
                <c:pt idx="40">
                  <c:v>4.6546079999999996</c:v>
                </c:pt>
                <c:pt idx="41">
                  <c:v>4.6668750000000001</c:v>
                </c:pt>
                <c:pt idx="42">
                  <c:v>4.6811680000000004</c:v>
                </c:pt>
                <c:pt idx="43">
                  <c:v>4.6915559999999994</c:v>
                </c:pt>
                <c:pt idx="44">
                  <c:v>4.7000339999999987</c:v>
                </c:pt>
                <c:pt idx="45">
                  <c:v>4.7112599999999993</c:v>
                </c:pt>
                <c:pt idx="46">
                  <c:v>4.7260660000000003</c:v>
                </c:pt>
                <c:pt idx="47">
                  <c:v>4.7384140000000006</c:v>
                </c:pt>
                <c:pt idx="48">
                  <c:v>4.7501930000000012</c:v>
                </c:pt>
                <c:pt idx="49">
                  <c:v>4.7618019999999994</c:v>
                </c:pt>
                <c:pt idx="50">
                  <c:v>4.7762080000000005</c:v>
                </c:pt>
                <c:pt idx="51">
                  <c:v>4.7901139999999991</c:v>
                </c:pt>
                <c:pt idx="52">
                  <c:v>4.8035089999999991</c:v>
                </c:pt>
                <c:pt idx="53">
                  <c:v>4.8171270000000002</c:v>
                </c:pt>
                <c:pt idx="54">
                  <c:v>4.832192</c:v>
                </c:pt>
                <c:pt idx="55">
                  <c:v>4.8458240000000004</c:v>
                </c:pt>
                <c:pt idx="56">
                  <c:v>4.8594139999999992</c:v>
                </c:pt>
                <c:pt idx="57">
                  <c:v>4.8719320000000002</c:v>
                </c:pt>
                <c:pt idx="58">
                  <c:v>4.8857269999999993</c:v>
                </c:pt>
                <c:pt idx="59">
                  <c:v>4.899468999999999</c:v>
                </c:pt>
                <c:pt idx="60">
                  <c:v>4.9132559999999996</c:v>
                </c:pt>
              </c:numCache>
            </c:numRef>
          </c:val>
          <c:smooth val="0"/>
          <c:extLst xmlns:c16r2="http://schemas.microsoft.com/office/drawing/2015/06/chart">
            <c:ext xmlns:c16="http://schemas.microsoft.com/office/drawing/2014/chart" uri="{C3380CC4-5D6E-409C-BE32-E72D297353CC}">
              <c16:uniqueId val="{00000002-9546-4224-9C59-535C31A9156B}"/>
            </c:ext>
          </c:extLst>
        </c:ser>
        <c:ser>
          <c:idx val="7"/>
          <c:order val="3"/>
          <c:tx>
            <c:strRef>
              <c:f>Sheet1!$E$1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22.365551</c:v>
                </c:pt>
                <c:pt idx="1">
                  <c:v>22.064827000000001</c:v>
                </c:pt>
                <c:pt idx="2">
                  <c:v>22.362755</c:v>
                </c:pt>
                <c:pt idx="3">
                  <c:v>22.617669000000003</c:v>
                </c:pt>
                <c:pt idx="4">
                  <c:v>23.263535999999998</c:v>
                </c:pt>
                <c:pt idx="5">
                  <c:v>23.756643</c:v>
                </c:pt>
                <c:pt idx="6">
                  <c:v>24.364553000000001</c:v>
                </c:pt>
                <c:pt idx="7">
                  <c:v>24.668140000000001</c:v>
                </c:pt>
                <c:pt idx="8">
                  <c:v>25.169451000000002</c:v>
                </c:pt>
                <c:pt idx="9">
                  <c:v>25.858792000000001</c:v>
                </c:pt>
                <c:pt idx="10">
                  <c:v>26.455635999999998</c:v>
                </c:pt>
                <c:pt idx="11">
                  <c:v>26.179368999999998</c:v>
                </c:pt>
                <c:pt idx="12">
                  <c:v>26.747287</c:v>
                </c:pt>
                <c:pt idx="13">
                  <c:v>26.806927999999999</c:v>
                </c:pt>
                <c:pt idx="14">
                  <c:v>27.747703000000001</c:v>
                </c:pt>
                <c:pt idx="15">
                  <c:v>28.179505000000002</c:v>
                </c:pt>
                <c:pt idx="16">
                  <c:v>28.617853</c:v>
                </c:pt>
                <c:pt idx="17">
                  <c:v>28.727554999999999</c:v>
                </c:pt>
                <c:pt idx="18">
                  <c:v>27.339663999999999</c:v>
                </c:pt>
                <c:pt idx="19">
                  <c:v>26.506670999999997</c:v>
                </c:pt>
                <c:pt idx="20">
                  <c:v>26.897023000000001</c:v>
                </c:pt>
                <c:pt idx="21">
                  <c:v>26.518232000000001</c:v>
                </c:pt>
                <c:pt idx="22">
                  <c:v>26.050190999999998</c:v>
                </c:pt>
                <c:pt idx="23">
                  <c:v>26.533190999999999</c:v>
                </c:pt>
                <c:pt idx="24">
                  <c:v>26.789257000000003</c:v>
                </c:pt>
                <c:pt idx="25">
                  <c:v>27.161062000000001</c:v>
                </c:pt>
                <c:pt idx="26">
                  <c:v>27.710365000000003</c:v>
                </c:pt>
                <c:pt idx="27">
                  <c:v>27.938925999999999</c:v>
                </c:pt>
                <c:pt idx="28">
                  <c:v>28.312580999999998</c:v>
                </c:pt>
                <c:pt idx="29">
                  <c:v>28.058356</c:v>
                </c:pt>
                <c:pt idx="30">
                  <c:v>28.075165999999999</c:v>
                </c:pt>
                <c:pt idx="31">
                  <c:v>27.866546</c:v>
                </c:pt>
                <c:pt idx="32">
                  <c:v>27.496372999999998</c:v>
                </c:pt>
                <c:pt idx="33">
                  <c:v>27.222274000000002</c:v>
                </c:pt>
                <c:pt idx="34">
                  <c:v>26.909818999999999</c:v>
                </c:pt>
                <c:pt idx="35">
                  <c:v>26.577755</c:v>
                </c:pt>
                <c:pt idx="36">
                  <c:v>26.318390999999998</c:v>
                </c:pt>
                <c:pt idx="37">
                  <c:v>26.067417000000003</c:v>
                </c:pt>
                <c:pt idx="38">
                  <c:v>25.848679000000001</c:v>
                </c:pt>
                <c:pt idx="39">
                  <c:v>25.659396999999998</c:v>
                </c:pt>
                <c:pt idx="40">
                  <c:v>25.505897000000001</c:v>
                </c:pt>
                <c:pt idx="41">
                  <c:v>25.371893</c:v>
                </c:pt>
                <c:pt idx="42">
                  <c:v>25.236093</c:v>
                </c:pt>
                <c:pt idx="43">
                  <c:v>25.113943000000003</c:v>
                </c:pt>
                <c:pt idx="44">
                  <c:v>25.017685</c:v>
                </c:pt>
                <c:pt idx="45">
                  <c:v>24.917038999999999</c:v>
                </c:pt>
                <c:pt idx="46">
                  <c:v>24.832737999999999</c:v>
                </c:pt>
                <c:pt idx="47">
                  <c:v>24.775827</c:v>
                </c:pt>
                <c:pt idx="48">
                  <c:v>24.731577000000001</c:v>
                </c:pt>
                <c:pt idx="49">
                  <c:v>24.707567999999998</c:v>
                </c:pt>
                <c:pt idx="50">
                  <c:v>24.724433000000001</c:v>
                </c:pt>
                <c:pt idx="51">
                  <c:v>24.762321999999998</c:v>
                </c:pt>
                <c:pt idx="52">
                  <c:v>24.810948999999997</c:v>
                </c:pt>
                <c:pt idx="53">
                  <c:v>24.885999999999999</c:v>
                </c:pt>
                <c:pt idx="54">
                  <c:v>24.971661999999998</c:v>
                </c:pt>
                <c:pt idx="55">
                  <c:v>25.07433</c:v>
                </c:pt>
                <c:pt idx="56">
                  <c:v>25.180976999999999</c:v>
                </c:pt>
                <c:pt idx="57">
                  <c:v>25.306187999999999</c:v>
                </c:pt>
                <c:pt idx="58">
                  <c:v>25.437365</c:v>
                </c:pt>
                <c:pt idx="59">
                  <c:v>25.573719000000001</c:v>
                </c:pt>
                <c:pt idx="60">
                  <c:v>25.713052999999999</c:v>
                </c:pt>
              </c:numCache>
            </c:numRef>
          </c:val>
          <c:smooth val="0"/>
          <c:extLst xmlns:c16r2="http://schemas.microsoft.com/office/drawing/2015/06/chart">
            <c:ext xmlns:c16="http://schemas.microsoft.com/office/drawing/2014/chart" uri="{C3380CC4-5D6E-409C-BE32-E72D297353CC}">
              <c16:uniqueId val="{00000003-9546-4224-9C59-535C31A9156B}"/>
            </c:ext>
          </c:extLst>
        </c:ser>
        <c:ser>
          <c:idx val="0"/>
          <c:order val="4"/>
          <c:tx>
            <c:strRef>
              <c:f>Sheet1!$F$1</c:f>
              <c:strCache>
                <c:ptCount val="1"/>
                <c:pt idx="0">
                  <c:v>electric power</c:v>
                </c:pt>
              </c:strCache>
            </c:strRef>
          </c:tx>
          <c:spPr>
            <a:ln w="22225" cap="rnd">
              <a:solidFill>
                <a:srgbClr val="E1AB76"/>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30.495052999999999</c:v>
                </c:pt>
                <c:pt idx="1">
                  <c:v>30.856021000000002</c:v>
                </c:pt>
                <c:pt idx="2">
                  <c:v>30.722757000000001</c:v>
                </c:pt>
                <c:pt idx="3">
                  <c:v>31.847064999999997</c:v>
                </c:pt>
                <c:pt idx="4">
                  <c:v>32.398713999999998</c:v>
                </c:pt>
                <c:pt idx="5">
                  <c:v>33.478817999999997</c:v>
                </c:pt>
                <c:pt idx="6">
                  <c:v>34.485399999999998</c:v>
                </c:pt>
                <c:pt idx="7">
                  <c:v>34.886291</c:v>
                </c:pt>
                <c:pt idx="8">
                  <c:v>36.225116999999997</c:v>
                </c:pt>
                <c:pt idx="9">
                  <c:v>36.975567000000005</c:v>
                </c:pt>
                <c:pt idx="10">
                  <c:v>38.061758999999995</c:v>
                </c:pt>
                <c:pt idx="11">
                  <c:v>37.215173999999998</c:v>
                </c:pt>
                <c:pt idx="12">
                  <c:v>38.016154</c:v>
                </c:pt>
                <c:pt idx="13">
                  <c:v>38.028286999999999</c:v>
                </c:pt>
                <c:pt idx="14">
                  <c:v>38.701055000000004</c:v>
                </c:pt>
                <c:pt idx="15">
                  <c:v>39.625526000000001</c:v>
                </c:pt>
                <c:pt idx="16">
                  <c:v>39.416564000000001</c:v>
                </c:pt>
                <c:pt idx="17">
                  <c:v>40.370589000000002</c:v>
                </c:pt>
                <c:pt idx="18">
                  <c:v>39.969266000000005</c:v>
                </c:pt>
                <c:pt idx="19">
                  <c:v>38.068718000000004</c:v>
                </c:pt>
                <c:pt idx="20">
                  <c:v>39.618856000000001</c:v>
                </c:pt>
                <c:pt idx="21">
                  <c:v>39.292760999999999</c:v>
                </c:pt>
                <c:pt idx="22">
                  <c:v>38.131095999999999</c:v>
                </c:pt>
                <c:pt idx="23">
                  <c:v>38.356585000000003</c:v>
                </c:pt>
                <c:pt idx="24">
                  <c:v>38.629409000000003</c:v>
                </c:pt>
                <c:pt idx="25">
                  <c:v>37.889578</c:v>
                </c:pt>
                <c:pt idx="26">
                  <c:v>37.726555999999995</c:v>
                </c:pt>
                <c:pt idx="27">
                  <c:v>37.241080000000004</c:v>
                </c:pt>
                <c:pt idx="28">
                  <c:v>38.280334000000003</c:v>
                </c:pt>
                <c:pt idx="29">
                  <c:v>37.453594000000002</c:v>
                </c:pt>
                <c:pt idx="30">
                  <c:v>36.758343000000004</c:v>
                </c:pt>
                <c:pt idx="31">
                  <c:v>37.117592000000002</c:v>
                </c:pt>
                <c:pt idx="32">
                  <c:v>36.960014000000001</c:v>
                </c:pt>
                <c:pt idx="33">
                  <c:v>36.672992999999998</c:v>
                </c:pt>
                <c:pt idx="34">
                  <c:v>36.575038999999997</c:v>
                </c:pt>
                <c:pt idx="35">
                  <c:v>36.172443000000001</c:v>
                </c:pt>
                <c:pt idx="36">
                  <c:v>35.901398</c:v>
                </c:pt>
                <c:pt idx="37">
                  <c:v>35.921664999999997</c:v>
                </c:pt>
                <c:pt idx="38">
                  <c:v>36.033569</c:v>
                </c:pt>
                <c:pt idx="39">
                  <c:v>36.204948000000002</c:v>
                </c:pt>
                <c:pt idx="40">
                  <c:v>36.382792999999999</c:v>
                </c:pt>
                <c:pt idx="41">
                  <c:v>36.546805999999997</c:v>
                </c:pt>
                <c:pt idx="42">
                  <c:v>36.700974000000002</c:v>
                </c:pt>
                <c:pt idx="43">
                  <c:v>36.844616000000002</c:v>
                </c:pt>
                <c:pt idx="44">
                  <c:v>36.968575000000001</c:v>
                </c:pt>
                <c:pt idx="45">
                  <c:v>37.169635999999997</c:v>
                </c:pt>
                <c:pt idx="46">
                  <c:v>37.381565000000002</c:v>
                </c:pt>
                <c:pt idx="47">
                  <c:v>37.613159000000003</c:v>
                </c:pt>
                <c:pt idx="48">
                  <c:v>37.806880999999997</c:v>
                </c:pt>
                <c:pt idx="49">
                  <c:v>38.006492999999999</c:v>
                </c:pt>
                <c:pt idx="50">
                  <c:v>38.215342999999997</c:v>
                </c:pt>
                <c:pt idx="51">
                  <c:v>38.480407999999997</c:v>
                </c:pt>
                <c:pt idx="52">
                  <c:v>38.771850999999998</c:v>
                </c:pt>
                <c:pt idx="53">
                  <c:v>39.05368</c:v>
                </c:pt>
                <c:pt idx="54">
                  <c:v>39.380875000000003</c:v>
                </c:pt>
                <c:pt idx="55">
                  <c:v>39.734324999999998</c:v>
                </c:pt>
                <c:pt idx="56">
                  <c:v>40.115527999999998</c:v>
                </c:pt>
                <c:pt idx="57">
                  <c:v>40.483832999999997</c:v>
                </c:pt>
                <c:pt idx="58">
                  <c:v>40.83276</c:v>
                </c:pt>
                <c:pt idx="59">
                  <c:v>41.185513</c:v>
                </c:pt>
                <c:pt idx="60">
                  <c:v>41.560912999999999</c:v>
                </c:pt>
              </c:numCache>
            </c:numRef>
          </c:val>
          <c:smooth val="0"/>
          <c:extLst xmlns:c16r2="http://schemas.microsoft.com/office/drawing/2015/06/chart">
            <c:ext xmlns:c16="http://schemas.microsoft.com/office/drawing/2014/chart" uri="{C3380CC4-5D6E-409C-BE32-E72D297353CC}">
              <c16:uniqueId val="{00000004-9546-4224-9C59-535C31A9156B}"/>
            </c:ext>
          </c:extLst>
        </c:ser>
        <c:dLbls>
          <c:showLegendKey val="0"/>
          <c:showVal val="0"/>
          <c:showCatName val="0"/>
          <c:showSerName val="0"/>
          <c:showPercent val="0"/>
          <c:showBubbleSize val="0"/>
        </c:dLbls>
        <c:smooth val="0"/>
        <c:axId val="153076064"/>
        <c:axId val="153079872"/>
      </c:lineChart>
      <c:catAx>
        <c:axId val="15307606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079872"/>
        <c:crosses val="autoZero"/>
        <c:auto val="1"/>
        <c:lblAlgn val="ctr"/>
        <c:lblOffset val="100"/>
        <c:tickLblSkip val="10"/>
        <c:tickMarkSkip val="10"/>
        <c:noMultiLvlLbl val="0"/>
      </c:catAx>
      <c:valAx>
        <c:axId val="15307987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076064"/>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49493813273341"/>
          <c:y val="0.20305610236220473"/>
          <c:w val="0.66132835571383108"/>
          <c:h val="0.70808973097112871"/>
        </c:manualLayout>
      </c:layout>
      <c:areaChart>
        <c:grouping val="stacked"/>
        <c:varyColors val="0"/>
        <c:ser>
          <c:idx val="3"/>
          <c:order val="1"/>
          <c:tx>
            <c:strRef>
              <c:f>Sheet1!$B$1</c:f>
              <c:strCache>
                <c:ptCount val="1"/>
                <c:pt idx="0">
                  <c:v>Other U.S. </c:v>
                </c:pt>
              </c:strCache>
            </c:strRef>
          </c:tx>
          <c:spPr>
            <a:solidFill>
              <a:schemeClr val="bg2">
                <a:lumMod val="40000"/>
                <a:lumOff val="6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1.3931830000000001</c:v>
                </c:pt>
                <c:pt idx="1">
                  <c:v>1.3195460000000001</c:v>
                </c:pt>
                <c:pt idx="2">
                  <c:v>1.3094049999999999</c:v>
                </c:pt>
                <c:pt idx="3">
                  <c:v>1.167149</c:v>
                </c:pt>
                <c:pt idx="4">
                  <c:v>1.2399200000000001</c:v>
                </c:pt>
                <c:pt idx="5">
                  <c:v>1.1602190000000001</c:v>
                </c:pt>
                <c:pt idx="6">
                  <c:v>1.1735409999999999</c:v>
                </c:pt>
                <c:pt idx="7">
                  <c:v>1.207757</c:v>
                </c:pt>
                <c:pt idx="8">
                  <c:v>1.2114509999999998</c:v>
                </c:pt>
                <c:pt idx="9">
                  <c:v>1.286778</c:v>
                </c:pt>
                <c:pt idx="10">
                  <c:v>1.3988959999999997</c:v>
                </c:pt>
                <c:pt idx="11">
                  <c:v>1.4933899999999998</c:v>
                </c:pt>
                <c:pt idx="12">
                  <c:v>1.5918460000000001</c:v>
                </c:pt>
                <c:pt idx="13">
                  <c:v>1.7382300000000002</c:v>
                </c:pt>
                <c:pt idx="14">
                  <c:v>1.9374170000000002</c:v>
                </c:pt>
                <c:pt idx="15">
                  <c:v>2.1263559999999999</c:v>
                </c:pt>
                <c:pt idx="16">
                  <c:v>2.1824249999999994</c:v>
                </c:pt>
                <c:pt idx="17">
                  <c:v>2.2005040000000005</c:v>
                </c:pt>
                <c:pt idx="18">
                  <c:v>2.4850140000000005</c:v>
                </c:pt>
                <c:pt idx="19">
                  <c:v>2.7503159999999998</c:v>
                </c:pt>
                <c:pt idx="20">
                  <c:v>2.9291659999999995</c:v>
                </c:pt>
                <c:pt idx="21">
                  <c:v>2.9569139999999998</c:v>
                </c:pt>
                <c:pt idx="22">
                  <c:v>3.2043879999999998</c:v>
                </c:pt>
                <c:pt idx="23">
                  <c:v>3.1948999999999996</c:v>
                </c:pt>
                <c:pt idx="24">
                  <c:v>3.1817279999999997</c:v>
                </c:pt>
                <c:pt idx="25">
                  <c:v>3.1811830000000008</c:v>
                </c:pt>
                <c:pt idx="26">
                  <c:v>3.1991210000000008</c:v>
                </c:pt>
                <c:pt idx="27">
                  <c:v>3.2004520000000003</c:v>
                </c:pt>
                <c:pt idx="28">
                  <c:v>3.1714179999999996</c:v>
                </c:pt>
                <c:pt idx="29">
                  <c:v>3.1473819999999999</c:v>
                </c:pt>
                <c:pt idx="30">
                  <c:v>3.1189559999999998</c:v>
                </c:pt>
                <c:pt idx="31">
                  <c:v>3.0954810000000004</c:v>
                </c:pt>
                <c:pt idx="32">
                  <c:v>3.051931999999999</c:v>
                </c:pt>
                <c:pt idx="33">
                  <c:v>3.0295589999999999</c:v>
                </c:pt>
                <c:pt idx="34">
                  <c:v>3.0153210000000001</c:v>
                </c:pt>
                <c:pt idx="35">
                  <c:v>3.0001559999999996</c:v>
                </c:pt>
                <c:pt idx="36">
                  <c:v>2.9640230000000005</c:v>
                </c:pt>
                <c:pt idx="37">
                  <c:v>2.8953160000000002</c:v>
                </c:pt>
                <c:pt idx="38">
                  <c:v>2.8581659999999998</c:v>
                </c:pt>
                <c:pt idx="39">
                  <c:v>2.8416740000000003</c:v>
                </c:pt>
                <c:pt idx="40">
                  <c:v>2.8588969999999998</c:v>
                </c:pt>
                <c:pt idx="41">
                  <c:v>2.8602020000000001</c:v>
                </c:pt>
                <c:pt idx="42">
                  <c:v>2.8466819999999999</c:v>
                </c:pt>
                <c:pt idx="43">
                  <c:v>2.8345279999999997</c:v>
                </c:pt>
                <c:pt idx="44">
                  <c:v>2.818956</c:v>
                </c:pt>
                <c:pt idx="45">
                  <c:v>2.7962549999999995</c:v>
                </c:pt>
                <c:pt idx="46">
                  <c:v>2.7715650000000007</c:v>
                </c:pt>
                <c:pt idx="47">
                  <c:v>2.7674090000000002</c:v>
                </c:pt>
                <c:pt idx="48">
                  <c:v>2.7449029999999999</c:v>
                </c:pt>
                <c:pt idx="49">
                  <c:v>2.721017999999999</c:v>
                </c:pt>
                <c:pt idx="50">
                  <c:v>2.6935510000000003</c:v>
                </c:pt>
              </c:numCache>
            </c:numRef>
          </c:val>
        </c:ser>
        <c:ser>
          <c:idx val="2"/>
          <c:order val="2"/>
          <c:tx>
            <c:strRef>
              <c:f>Sheet1!$C$1</c:f>
              <c:strCache>
                <c:ptCount val="1"/>
                <c:pt idx="0">
                  <c:v>Southwest</c:v>
                </c:pt>
              </c:strCache>
            </c:strRef>
          </c:tx>
          <c:spPr>
            <a:solidFill>
              <a:schemeClr val="accent1"/>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0.481817</c:v>
                </c:pt>
                <c:pt idx="1">
                  <c:v>0.46745399999999998</c:v>
                </c:pt>
                <c:pt idx="2">
                  <c:v>0.483595</c:v>
                </c:pt>
                <c:pt idx="3">
                  <c:v>0.46985100000000002</c:v>
                </c:pt>
                <c:pt idx="4">
                  <c:v>0.47508</c:v>
                </c:pt>
                <c:pt idx="5">
                  <c:v>0.466781</c:v>
                </c:pt>
                <c:pt idx="6">
                  <c:v>0.47345900000000002</c:v>
                </c:pt>
                <c:pt idx="7">
                  <c:v>0.48124299999999998</c:v>
                </c:pt>
                <c:pt idx="8">
                  <c:v>0.48654900000000001</c:v>
                </c:pt>
                <c:pt idx="9">
                  <c:v>0.52822199999999997</c:v>
                </c:pt>
                <c:pt idx="10">
                  <c:v>0.56410400000000005</c:v>
                </c:pt>
                <c:pt idx="11">
                  <c:v>0.59660999999999997</c:v>
                </c:pt>
                <c:pt idx="12">
                  <c:v>0.68915400000000004</c:v>
                </c:pt>
                <c:pt idx="13">
                  <c:v>0.69677</c:v>
                </c:pt>
                <c:pt idx="14">
                  <c:v>0.750583</c:v>
                </c:pt>
                <c:pt idx="15">
                  <c:v>0.76164399999999999</c:v>
                </c:pt>
                <c:pt idx="16">
                  <c:v>0.76557500000000001</c:v>
                </c:pt>
                <c:pt idx="17">
                  <c:v>0.90649599999999997</c:v>
                </c:pt>
                <c:pt idx="18">
                  <c:v>1.024986</c:v>
                </c:pt>
                <c:pt idx="19">
                  <c:v>1.1307830000000001</c:v>
                </c:pt>
                <c:pt idx="20">
                  <c:v>1.3172790000000001</c:v>
                </c:pt>
                <c:pt idx="21">
                  <c:v>1.36084</c:v>
                </c:pt>
                <c:pt idx="22">
                  <c:v>1.4865870000000001</c:v>
                </c:pt>
                <c:pt idx="23">
                  <c:v>1.4849129999999999</c:v>
                </c:pt>
                <c:pt idx="24">
                  <c:v>1.486993</c:v>
                </c:pt>
                <c:pt idx="25">
                  <c:v>1.4885109999999999</c:v>
                </c:pt>
                <c:pt idx="26">
                  <c:v>1.485835</c:v>
                </c:pt>
                <c:pt idx="27">
                  <c:v>1.479317</c:v>
                </c:pt>
                <c:pt idx="28">
                  <c:v>1.4775290000000001</c:v>
                </c:pt>
                <c:pt idx="29">
                  <c:v>1.48732</c:v>
                </c:pt>
                <c:pt idx="30">
                  <c:v>1.49491</c:v>
                </c:pt>
                <c:pt idx="31">
                  <c:v>1.5079370000000001</c:v>
                </c:pt>
                <c:pt idx="32">
                  <c:v>1.518321</c:v>
                </c:pt>
                <c:pt idx="33">
                  <c:v>1.496739</c:v>
                </c:pt>
                <c:pt idx="34">
                  <c:v>1.489635</c:v>
                </c:pt>
                <c:pt idx="35">
                  <c:v>1.4968399999999999</c:v>
                </c:pt>
                <c:pt idx="36">
                  <c:v>1.5101249999999999</c:v>
                </c:pt>
                <c:pt idx="37">
                  <c:v>1.5211870000000001</c:v>
                </c:pt>
                <c:pt idx="38">
                  <c:v>1.5200480000000001</c:v>
                </c:pt>
                <c:pt idx="39">
                  <c:v>1.5303899999999999</c:v>
                </c:pt>
                <c:pt idx="40">
                  <c:v>1.5357700000000001</c:v>
                </c:pt>
                <c:pt idx="41">
                  <c:v>1.5461830000000001</c:v>
                </c:pt>
                <c:pt idx="42">
                  <c:v>1.566055</c:v>
                </c:pt>
                <c:pt idx="43">
                  <c:v>1.5681320000000001</c:v>
                </c:pt>
                <c:pt idx="44">
                  <c:v>1.553768</c:v>
                </c:pt>
                <c:pt idx="45">
                  <c:v>1.5426759999999999</c:v>
                </c:pt>
                <c:pt idx="46">
                  <c:v>1.5119320000000001</c:v>
                </c:pt>
                <c:pt idx="47">
                  <c:v>1.488604</c:v>
                </c:pt>
                <c:pt idx="48">
                  <c:v>1.4832879999999999</c:v>
                </c:pt>
                <c:pt idx="49">
                  <c:v>1.446588</c:v>
                </c:pt>
                <c:pt idx="50">
                  <c:v>1.321421</c:v>
                </c:pt>
              </c:numCache>
            </c:numRef>
          </c:val>
        </c:ser>
        <c:ser>
          <c:idx val="1"/>
          <c:order val="3"/>
          <c:tx>
            <c:strRef>
              <c:f>Sheet1!$D$1</c:f>
              <c:strCache>
                <c:ptCount val="1"/>
                <c:pt idx="0">
                  <c:v>East</c:v>
                </c:pt>
              </c:strCache>
            </c:strRef>
          </c:tx>
          <c:spPr>
            <a:solidFill>
              <a:schemeClr val="accent3">
                <a:lumMod val="5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3.5999999999999997E-2</c:v>
                </c:pt>
                <c:pt idx="1">
                  <c:v>7.9000000000000001E-2</c:v>
                </c:pt>
                <c:pt idx="2">
                  <c:v>8.5999999999999993E-2</c:v>
                </c:pt>
                <c:pt idx="3">
                  <c:v>8.5000000000000006E-2</c:v>
                </c:pt>
                <c:pt idx="4">
                  <c:v>9.5000000000000001E-2</c:v>
                </c:pt>
                <c:pt idx="5">
                  <c:v>9.0999999999999998E-2</c:v>
                </c:pt>
                <c:pt idx="6">
                  <c:v>9.5000000000000001E-2</c:v>
                </c:pt>
                <c:pt idx="7">
                  <c:v>9.2999999999999999E-2</c:v>
                </c:pt>
                <c:pt idx="8">
                  <c:v>8.5000000000000006E-2</c:v>
                </c:pt>
                <c:pt idx="9">
                  <c:v>9.6000000000000002E-2</c:v>
                </c:pt>
                <c:pt idx="10">
                  <c:v>0.111</c:v>
                </c:pt>
                <c:pt idx="11">
                  <c:v>0.123</c:v>
                </c:pt>
                <c:pt idx="12">
                  <c:v>0.13</c:v>
                </c:pt>
                <c:pt idx="13">
                  <c:v>0.17100000000000001</c:v>
                </c:pt>
                <c:pt idx="14">
                  <c:v>0.32700000000000001</c:v>
                </c:pt>
                <c:pt idx="15">
                  <c:v>0.45100000000000001</c:v>
                </c:pt>
                <c:pt idx="16">
                  <c:v>0.56200000000000006</c:v>
                </c:pt>
                <c:pt idx="17">
                  <c:v>0.68200000000000005</c:v>
                </c:pt>
                <c:pt idx="18">
                  <c:v>0.86</c:v>
                </c:pt>
                <c:pt idx="19">
                  <c:v>1.0300229999999999</c:v>
                </c:pt>
                <c:pt idx="20">
                  <c:v>1.162884</c:v>
                </c:pt>
                <c:pt idx="21">
                  <c:v>1.2195549999999999</c:v>
                </c:pt>
                <c:pt idx="22">
                  <c:v>1.4134450000000001</c:v>
                </c:pt>
                <c:pt idx="23">
                  <c:v>1.4592780000000001</c:v>
                </c:pt>
                <c:pt idx="24">
                  <c:v>1.532826</c:v>
                </c:pt>
                <c:pt idx="25">
                  <c:v>1.618104</c:v>
                </c:pt>
                <c:pt idx="26">
                  <c:v>1.732677</c:v>
                </c:pt>
                <c:pt idx="27">
                  <c:v>1.855694</c:v>
                </c:pt>
                <c:pt idx="28">
                  <c:v>1.946366</c:v>
                </c:pt>
                <c:pt idx="29">
                  <c:v>1.9733210000000001</c:v>
                </c:pt>
                <c:pt idx="30">
                  <c:v>1.973579</c:v>
                </c:pt>
                <c:pt idx="31">
                  <c:v>1.9757260000000001</c:v>
                </c:pt>
                <c:pt idx="32">
                  <c:v>1.976404</c:v>
                </c:pt>
                <c:pt idx="33">
                  <c:v>2.0016600000000002</c:v>
                </c:pt>
                <c:pt idx="34">
                  <c:v>2.0483120000000001</c:v>
                </c:pt>
                <c:pt idx="35">
                  <c:v>2.0858180000000002</c:v>
                </c:pt>
                <c:pt idx="36">
                  <c:v>2.0905909999999999</c:v>
                </c:pt>
                <c:pt idx="37">
                  <c:v>2.0936149999999998</c:v>
                </c:pt>
                <c:pt idx="38">
                  <c:v>2.0965449999999999</c:v>
                </c:pt>
                <c:pt idx="39">
                  <c:v>2.0931350000000002</c:v>
                </c:pt>
                <c:pt idx="40">
                  <c:v>2.0839050000000001</c:v>
                </c:pt>
                <c:pt idx="41">
                  <c:v>2.0830120000000001</c:v>
                </c:pt>
                <c:pt idx="42">
                  <c:v>2.0785849999999999</c:v>
                </c:pt>
                <c:pt idx="43">
                  <c:v>2.0923639999999999</c:v>
                </c:pt>
                <c:pt idx="44">
                  <c:v>2.0945649999999998</c:v>
                </c:pt>
                <c:pt idx="45">
                  <c:v>2.097607</c:v>
                </c:pt>
                <c:pt idx="46">
                  <c:v>2.09571</c:v>
                </c:pt>
                <c:pt idx="47">
                  <c:v>2.106255</c:v>
                </c:pt>
                <c:pt idx="48">
                  <c:v>2.1406559999999999</c:v>
                </c:pt>
                <c:pt idx="49">
                  <c:v>2.1576949999999999</c:v>
                </c:pt>
                <c:pt idx="50">
                  <c:v>2.1607050000000001</c:v>
                </c:pt>
              </c:numCache>
            </c:numRef>
          </c:val>
        </c:ser>
        <c:dLbls>
          <c:showLegendKey val="0"/>
          <c:showVal val="0"/>
          <c:showCatName val="0"/>
          <c:showSerName val="0"/>
          <c:showPercent val="0"/>
          <c:showBubbleSize val="0"/>
        </c:dLbls>
        <c:axId val="240396032"/>
        <c:axId val="240401472"/>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'[1]NGPL_region2@'!$BC$1:$DA$1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'[1]NGPL_region2@'!$BC$1:$DA$1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2403960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401472"/>
        <c:crosses val="autoZero"/>
        <c:auto val="1"/>
        <c:lblAlgn val="ctr"/>
        <c:lblOffset val="100"/>
        <c:tickLblSkip val="10"/>
        <c:tickMarkSkip val="10"/>
        <c:noMultiLvlLbl val="0"/>
      </c:catAx>
      <c:valAx>
        <c:axId val="24040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6032"/>
        <c:crossesAt val="20"/>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9148102580927384"/>
          <c:w val="0.88913183056824308"/>
          <c:h val="0.71966480752405948"/>
        </c:manualLayout>
      </c:layout>
      <c:areaChart>
        <c:grouping val="stacked"/>
        <c:varyColors val="0"/>
        <c:ser>
          <c:idx val="3"/>
          <c:order val="0"/>
          <c:tx>
            <c:strRef>
              <c:f>Sheet1!$B$1</c:f>
              <c:strCache>
                <c:ptCount val="1"/>
                <c:pt idx="0">
                  <c:v>ethane</c:v>
                </c:pt>
              </c:strCache>
            </c:strRef>
          </c:tx>
          <c:spPr>
            <a:solidFill>
              <a:schemeClr val="accent5"/>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0.71599999999999997</c:v>
                </c:pt>
                <c:pt idx="1">
                  <c:v>0.69099999999999995</c:v>
                </c:pt>
                <c:pt idx="2">
                  <c:v>0.7</c:v>
                </c:pt>
                <c:pt idx="3">
                  <c:v>0.626</c:v>
                </c:pt>
                <c:pt idx="4">
                  <c:v>0.68500000000000005</c:v>
                </c:pt>
                <c:pt idx="5">
                  <c:v>0.64800000000000002</c:v>
                </c:pt>
                <c:pt idx="6">
                  <c:v>0.67600000000000005</c:v>
                </c:pt>
                <c:pt idx="7">
                  <c:v>0.70799999999999996</c:v>
                </c:pt>
                <c:pt idx="8">
                  <c:v>0.70199999999999996</c:v>
                </c:pt>
                <c:pt idx="9">
                  <c:v>0.76700000000000002</c:v>
                </c:pt>
                <c:pt idx="10">
                  <c:v>0.86799999999999999</c:v>
                </c:pt>
                <c:pt idx="11">
                  <c:v>0.92600000000000005</c:v>
                </c:pt>
                <c:pt idx="12">
                  <c:v>0.97499999999999998</c:v>
                </c:pt>
                <c:pt idx="13">
                  <c:v>0.97</c:v>
                </c:pt>
                <c:pt idx="14">
                  <c:v>1.091</c:v>
                </c:pt>
                <c:pt idx="15">
                  <c:v>1.129</c:v>
                </c:pt>
                <c:pt idx="16">
                  <c:v>1.2729999999999999</c:v>
                </c:pt>
                <c:pt idx="17">
                  <c:v>1.431</c:v>
                </c:pt>
                <c:pt idx="18">
                  <c:v>1.712</c:v>
                </c:pt>
                <c:pt idx="19">
                  <c:v>1.9179999999999999</c:v>
                </c:pt>
                <c:pt idx="20">
                  <c:v>2.2192319999999999</c:v>
                </c:pt>
                <c:pt idx="21">
                  <c:v>2.3245480000000001</c:v>
                </c:pt>
                <c:pt idx="22">
                  <c:v>2.5451350000000001</c:v>
                </c:pt>
                <c:pt idx="23">
                  <c:v>2.5705010000000001</c:v>
                </c:pt>
                <c:pt idx="24">
                  <c:v>2.6232359999999999</c:v>
                </c:pt>
                <c:pt idx="25">
                  <c:v>2.6870259999999999</c:v>
                </c:pt>
                <c:pt idx="26">
                  <c:v>2.76728</c:v>
                </c:pt>
                <c:pt idx="27">
                  <c:v>2.8480259999999999</c:v>
                </c:pt>
                <c:pt idx="28">
                  <c:v>2.8905599999999998</c:v>
                </c:pt>
                <c:pt idx="29">
                  <c:v>2.9067810000000001</c:v>
                </c:pt>
                <c:pt idx="30">
                  <c:v>2.9039959999999998</c:v>
                </c:pt>
                <c:pt idx="31">
                  <c:v>2.9088630000000002</c:v>
                </c:pt>
                <c:pt idx="32">
                  <c:v>2.8932479999999998</c:v>
                </c:pt>
                <c:pt idx="33">
                  <c:v>2.8868839999999998</c:v>
                </c:pt>
                <c:pt idx="34">
                  <c:v>2.9034399999999998</c:v>
                </c:pt>
                <c:pt idx="35">
                  <c:v>2.9254280000000001</c:v>
                </c:pt>
                <c:pt idx="36">
                  <c:v>2.9178630000000001</c:v>
                </c:pt>
                <c:pt idx="37">
                  <c:v>2.898018</c:v>
                </c:pt>
                <c:pt idx="38">
                  <c:v>2.8820190000000001</c:v>
                </c:pt>
                <c:pt idx="39">
                  <c:v>2.877497</c:v>
                </c:pt>
                <c:pt idx="40">
                  <c:v>2.8759399999999999</c:v>
                </c:pt>
                <c:pt idx="41">
                  <c:v>2.878409</c:v>
                </c:pt>
                <c:pt idx="42">
                  <c:v>2.8798699999999999</c:v>
                </c:pt>
                <c:pt idx="43">
                  <c:v>2.8765109999999998</c:v>
                </c:pt>
                <c:pt idx="44">
                  <c:v>2.8617219999999999</c:v>
                </c:pt>
                <c:pt idx="45">
                  <c:v>2.8456049999999999</c:v>
                </c:pt>
                <c:pt idx="46">
                  <c:v>2.8201960000000001</c:v>
                </c:pt>
                <c:pt idx="47">
                  <c:v>2.815601</c:v>
                </c:pt>
                <c:pt idx="48">
                  <c:v>2.8239589999999999</c:v>
                </c:pt>
                <c:pt idx="49">
                  <c:v>2.804764</c:v>
                </c:pt>
                <c:pt idx="50">
                  <c:v>2.741495</c:v>
                </c:pt>
              </c:numCache>
            </c:numRef>
          </c:val>
        </c:ser>
        <c:ser>
          <c:idx val="0"/>
          <c:order val="1"/>
          <c:tx>
            <c:strRef>
              <c:f>Sheet1!$C$1</c:f>
              <c:strCache>
                <c:ptCount val="1"/>
                <c:pt idx="0">
                  <c:v>propane</c:v>
                </c:pt>
              </c:strCache>
            </c:strRef>
          </c:tx>
          <c:spPr>
            <a:solidFill>
              <a:schemeClr val="accent4"/>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0.53900000000000003</c:v>
                </c:pt>
                <c:pt idx="1">
                  <c:v>0.53900000000000003</c:v>
                </c:pt>
                <c:pt idx="2">
                  <c:v>0.54700000000000004</c:v>
                </c:pt>
                <c:pt idx="3">
                  <c:v>0.505</c:v>
                </c:pt>
                <c:pt idx="4">
                  <c:v>0.52500000000000002</c:v>
                </c:pt>
                <c:pt idx="5">
                  <c:v>0.499</c:v>
                </c:pt>
                <c:pt idx="6">
                  <c:v>0.503</c:v>
                </c:pt>
                <c:pt idx="7">
                  <c:v>0.50600000000000001</c:v>
                </c:pt>
                <c:pt idx="8">
                  <c:v>0.51100000000000001</c:v>
                </c:pt>
                <c:pt idx="9">
                  <c:v>0.54700000000000004</c:v>
                </c:pt>
                <c:pt idx="10">
                  <c:v>0.58599999999999997</c:v>
                </c:pt>
                <c:pt idx="11">
                  <c:v>0.629</c:v>
                </c:pt>
                <c:pt idx="12">
                  <c:v>0.71199999999999997</c:v>
                </c:pt>
                <c:pt idx="13">
                  <c:v>0.82299999999999995</c:v>
                </c:pt>
                <c:pt idx="14">
                  <c:v>0.98499999999999999</c:v>
                </c:pt>
                <c:pt idx="15">
                  <c:v>1.1439999999999999</c:v>
                </c:pt>
                <c:pt idx="16">
                  <c:v>1.165</c:v>
                </c:pt>
                <c:pt idx="17">
                  <c:v>1.2390000000000001</c:v>
                </c:pt>
                <c:pt idx="18">
                  <c:v>1.4019999999999999</c:v>
                </c:pt>
                <c:pt idx="19">
                  <c:v>1.59</c:v>
                </c:pt>
                <c:pt idx="20">
                  <c:v>1.6966060000000001</c:v>
                </c:pt>
                <c:pt idx="21">
                  <c:v>1.70773</c:v>
                </c:pt>
                <c:pt idx="22">
                  <c:v>1.868228</c:v>
                </c:pt>
                <c:pt idx="23">
                  <c:v>1.8741300000000001</c:v>
                </c:pt>
                <c:pt idx="24">
                  <c:v>1.8799779999999999</c:v>
                </c:pt>
                <c:pt idx="25">
                  <c:v>1.8928910000000001</c:v>
                </c:pt>
                <c:pt idx="26">
                  <c:v>1.920253</c:v>
                </c:pt>
                <c:pt idx="27">
                  <c:v>1.9410970000000001</c:v>
                </c:pt>
                <c:pt idx="28">
                  <c:v>1.952839</c:v>
                </c:pt>
                <c:pt idx="29">
                  <c:v>1.9524239999999999</c:v>
                </c:pt>
                <c:pt idx="30">
                  <c:v>1.944018</c:v>
                </c:pt>
                <c:pt idx="31">
                  <c:v>1.937494</c:v>
                </c:pt>
                <c:pt idx="32">
                  <c:v>1.9271609999999999</c:v>
                </c:pt>
                <c:pt idx="33">
                  <c:v>1.9197420000000001</c:v>
                </c:pt>
                <c:pt idx="34">
                  <c:v>1.924814</c:v>
                </c:pt>
                <c:pt idx="35">
                  <c:v>1.9309430000000001</c:v>
                </c:pt>
                <c:pt idx="36">
                  <c:v>1.9268909999999999</c:v>
                </c:pt>
                <c:pt idx="37">
                  <c:v>1.9116169999999999</c:v>
                </c:pt>
                <c:pt idx="38">
                  <c:v>1.901405</c:v>
                </c:pt>
                <c:pt idx="39">
                  <c:v>1.8994709999999999</c:v>
                </c:pt>
                <c:pt idx="40">
                  <c:v>1.9021129999999999</c:v>
                </c:pt>
                <c:pt idx="41">
                  <c:v>1.905052</c:v>
                </c:pt>
                <c:pt idx="42">
                  <c:v>1.9068830000000001</c:v>
                </c:pt>
                <c:pt idx="43">
                  <c:v>1.912979</c:v>
                </c:pt>
                <c:pt idx="44">
                  <c:v>1.9073690000000001</c:v>
                </c:pt>
                <c:pt idx="45">
                  <c:v>1.9011830000000001</c:v>
                </c:pt>
                <c:pt idx="46">
                  <c:v>1.88456</c:v>
                </c:pt>
                <c:pt idx="47">
                  <c:v>1.880069</c:v>
                </c:pt>
                <c:pt idx="48">
                  <c:v>1.882682</c:v>
                </c:pt>
                <c:pt idx="49">
                  <c:v>1.8713089999999999</c:v>
                </c:pt>
                <c:pt idx="50">
                  <c:v>1.824759</c:v>
                </c:pt>
              </c:numCache>
            </c:numRef>
          </c:val>
        </c:ser>
        <c:ser>
          <c:idx val="1"/>
          <c:order val="2"/>
          <c:tx>
            <c:strRef>
              <c:f>Sheet1!$D$1</c:f>
              <c:strCache>
                <c:ptCount val="1"/>
                <c:pt idx="0">
                  <c:v>normal butane</c:v>
                </c:pt>
              </c:strCache>
            </c:strRef>
          </c:tx>
          <c:spPr>
            <a:solidFill>
              <a:schemeClr val="accent6"/>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0.161</c:v>
                </c:pt>
                <c:pt idx="1">
                  <c:v>0.13100000000000001</c:v>
                </c:pt>
                <c:pt idx="2">
                  <c:v>0.13100000000000001</c:v>
                </c:pt>
                <c:pt idx="3">
                  <c:v>0.13100000000000001</c:v>
                </c:pt>
                <c:pt idx="4">
                  <c:v>0.152</c:v>
                </c:pt>
                <c:pt idx="5">
                  <c:v>0.13600000000000001</c:v>
                </c:pt>
                <c:pt idx="6">
                  <c:v>0.13600000000000001</c:v>
                </c:pt>
                <c:pt idx="7">
                  <c:v>0.128</c:v>
                </c:pt>
                <c:pt idx="8">
                  <c:v>0.13300000000000001</c:v>
                </c:pt>
                <c:pt idx="9">
                  <c:v>0.13700000000000001</c:v>
                </c:pt>
                <c:pt idx="10">
                  <c:v>0.156</c:v>
                </c:pt>
                <c:pt idx="11">
                  <c:v>0.157</c:v>
                </c:pt>
                <c:pt idx="12">
                  <c:v>0.17899999999999999</c:v>
                </c:pt>
                <c:pt idx="13">
                  <c:v>0.22</c:v>
                </c:pt>
                <c:pt idx="14">
                  <c:v>0.27700000000000002</c:v>
                </c:pt>
                <c:pt idx="15">
                  <c:v>0.33300000000000002</c:v>
                </c:pt>
                <c:pt idx="16">
                  <c:v>0.30199999999999999</c:v>
                </c:pt>
                <c:pt idx="17">
                  <c:v>0.316</c:v>
                </c:pt>
                <c:pt idx="18">
                  <c:v>0.35599999999999998</c:v>
                </c:pt>
                <c:pt idx="19">
                  <c:v>0.39705800000000002</c:v>
                </c:pt>
                <c:pt idx="20">
                  <c:v>0.42499100000000001</c:v>
                </c:pt>
                <c:pt idx="21">
                  <c:v>0.427784</c:v>
                </c:pt>
                <c:pt idx="22">
                  <c:v>0.51630299999999996</c:v>
                </c:pt>
                <c:pt idx="23">
                  <c:v>0.52113399999999999</c:v>
                </c:pt>
                <c:pt idx="24">
                  <c:v>0.52576500000000004</c:v>
                </c:pt>
                <c:pt idx="25">
                  <c:v>0.530393</c:v>
                </c:pt>
                <c:pt idx="26">
                  <c:v>0.54000499999999996</c:v>
                </c:pt>
                <c:pt idx="27">
                  <c:v>0.54835999999999996</c:v>
                </c:pt>
                <c:pt idx="28">
                  <c:v>0.55283000000000004</c:v>
                </c:pt>
                <c:pt idx="29">
                  <c:v>0.55305599999999999</c:v>
                </c:pt>
                <c:pt idx="30">
                  <c:v>0.55077299999999996</c:v>
                </c:pt>
                <c:pt idx="31">
                  <c:v>0.54950500000000002</c:v>
                </c:pt>
                <c:pt idx="32">
                  <c:v>0.54898400000000003</c:v>
                </c:pt>
                <c:pt idx="33">
                  <c:v>0.54903800000000003</c:v>
                </c:pt>
                <c:pt idx="34">
                  <c:v>0.55274699999999999</c:v>
                </c:pt>
                <c:pt idx="35">
                  <c:v>0.55495099999999997</c:v>
                </c:pt>
                <c:pt idx="36">
                  <c:v>0.55532300000000001</c:v>
                </c:pt>
                <c:pt idx="37">
                  <c:v>0.55242100000000005</c:v>
                </c:pt>
                <c:pt idx="38">
                  <c:v>0.55179400000000001</c:v>
                </c:pt>
                <c:pt idx="39">
                  <c:v>0.55294699999999997</c:v>
                </c:pt>
                <c:pt idx="40">
                  <c:v>0.55774800000000002</c:v>
                </c:pt>
                <c:pt idx="41">
                  <c:v>0.56087100000000001</c:v>
                </c:pt>
                <c:pt idx="42">
                  <c:v>0.56183700000000003</c:v>
                </c:pt>
                <c:pt idx="43">
                  <c:v>0.563446</c:v>
                </c:pt>
                <c:pt idx="44">
                  <c:v>0.56133999999999995</c:v>
                </c:pt>
                <c:pt idx="45">
                  <c:v>0.55975399999999997</c:v>
                </c:pt>
                <c:pt idx="46">
                  <c:v>0.55422899999999997</c:v>
                </c:pt>
                <c:pt idx="47">
                  <c:v>0.55073300000000003</c:v>
                </c:pt>
                <c:pt idx="48">
                  <c:v>0.54976000000000003</c:v>
                </c:pt>
                <c:pt idx="49">
                  <c:v>0.545435</c:v>
                </c:pt>
                <c:pt idx="50">
                  <c:v>0.52881100000000003</c:v>
                </c:pt>
              </c:numCache>
            </c:numRef>
          </c:val>
        </c:ser>
        <c:ser>
          <c:idx val="2"/>
          <c:order val="3"/>
          <c:tx>
            <c:strRef>
              <c:f>Sheet1!$E$1</c:f>
              <c:strCache>
                <c:ptCount val="1"/>
                <c:pt idx="0">
                  <c:v>isobutane</c:v>
                </c:pt>
              </c:strCache>
            </c:strRef>
          </c:tx>
          <c:spPr>
            <a:solidFill>
              <a:schemeClr val="accent2"/>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0.189</c:v>
                </c:pt>
                <c:pt idx="1">
                  <c:v>0.19900000000000001</c:v>
                </c:pt>
                <c:pt idx="2">
                  <c:v>0.20100000000000001</c:v>
                </c:pt>
                <c:pt idx="3">
                  <c:v>0.184</c:v>
                </c:pt>
                <c:pt idx="4">
                  <c:v>0.16900000000000001</c:v>
                </c:pt>
                <c:pt idx="5">
                  <c:v>0.16900000000000001</c:v>
                </c:pt>
                <c:pt idx="6">
                  <c:v>0.16400000000000001</c:v>
                </c:pt>
                <c:pt idx="7">
                  <c:v>0.17599999999999999</c:v>
                </c:pt>
                <c:pt idx="8">
                  <c:v>0.17299999999999999</c:v>
                </c:pt>
                <c:pt idx="9">
                  <c:v>0.189</c:v>
                </c:pt>
                <c:pt idx="10">
                  <c:v>0.187</c:v>
                </c:pt>
                <c:pt idx="11">
                  <c:v>0.20899999999999999</c:v>
                </c:pt>
                <c:pt idx="12">
                  <c:v>0.22600000000000001</c:v>
                </c:pt>
                <c:pt idx="13">
                  <c:v>0.245</c:v>
                </c:pt>
                <c:pt idx="14">
                  <c:v>0.26700000000000002</c:v>
                </c:pt>
                <c:pt idx="15">
                  <c:v>0.3</c:v>
                </c:pt>
                <c:pt idx="16">
                  <c:v>0.33700000000000002</c:v>
                </c:pt>
                <c:pt idx="17">
                  <c:v>0.35399999999999998</c:v>
                </c:pt>
                <c:pt idx="18">
                  <c:v>0.39700000000000002</c:v>
                </c:pt>
                <c:pt idx="19">
                  <c:v>0.44706499999999999</c:v>
                </c:pt>
                <c:pt idx="20">
                  <c:v>0.47587099999999999</c:v>
                </c:pt>
                <c:pt idx="21">
                  <c:v>0.47873599999999999</c:v>
                </c:pt>
                <c:pt idx="22">
                  <c:v>0.491394</c:v>
                </c:pt>
                <c:pt idx="23">
                  <c:v>0.48899999999999999</c:v>
                </c:pt>
                <c:pt idx="24">
                  <c:v>0.48669299999999999</c:v>
                </c:pt>
                <c:pt idx="25">
                  <c:v>0.48763899999999999</c:v>
                </c:pt>
                <c:pt idx="26">
                  <c:v>0.491429</c:v>
                </c:pt>
                <c:pt idx="27">
                  <c:v>0.49261199999999999</c:v>
                </c:pt>
                <c:pt idx="28">
                  <c:v>0.49174600000000002</c:v>
                </c:pt>
                <c:pt idx="29">
                  <c:v>0.48958800000000002</c:v>
                </c:pt>
                <c:pt idx="30">
                  <c:v>0.48636200000000002</c:v>
                </c:pt>
                <c:pt idx="31">
                  <c:v>0.48360799999999998</c:v>
                </c:pt>
                <c:pt idx="32">
                  <c:v>0.479161</c:v>
                </c:pt>
                <c:pt idx="33">
                  <c:v>0.47532200000000002</c:v>
                </c:pt>
                <c:pt idx="34">
                  <c:v>0.47362700000000002</c:v>
                </c:pt>
                <c:pt idx="35">
                  <c:v>0.472802</c:v>
                </c:pt>
                <c:pt idx="36">
                  <c:v>0.46837699999999999</c:v>
                </c:pt>
                <c:pt idx="37">
                  <c:v>0.46056399999999997</c:v>
                </c:pt>
                <c:pt idx="38">
                  <c:v>0.45489600000000002</c:v>
                </c:pt>
                <c:pt idx="39">
                  <c:v>0.45170500000000002</c:v>
                </c:pt>
                <c:pt idx="40">
                  <c:v>0.45214500000000002</c:v>
                </c:pt>
                <c:pt idx="41">
                  <c:v>0.45125700000000002</c:v>
                </c:pt>
                <c:pt idx="42">
                  <c:v>0.449544</c:v>
                </c:pt>
                <c:pt idx="43">
                  <c:v>0.44894800000000001</c:v>
                </c:pt>
                <c:pt idx="44">
                  <c:v>0.44696599999999997</c:v>
                </c:pt>
                <c:pt idx="45">
                  <c:v>0.44364700000000001</c:v>
                </c:pt>
                <c:pt idx="46">
                  <c:v>0.440106</c:v>
                </c:pt>
                <c:pt idx="47">
                  <c:v>0.44003500000000001</c:v>
                </c:pt>
                <c:pt idx="48">
                  <c:v>0.43996299999999999</c:v>
                </c:pt>
                <c:pt idx="49">
                  <c:v>0.43705500000000003</c:v>
                </c:pt>
                <c:pt idx="50">
                  <c:v>0.429481</c:v>
                </c:pt>
              </c:numCache>
            </c:numRef>
          </c:val>
        </c:ser>
        <c:ser>
          <c:idx val="4"/>
          <c:order val="4"/>
          <c:tx>
            <c:strRef>
              <c:f>Sheet1!$F$1</c:f>
              <c:strCache>
                <c:ptCount val="1"/>
                <c:pt idx="0">
                  <c:v>natural gasoline</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0.30599999999999999</c:v>
                </c:pt>
                <c:pt idx="1">
                  <c:v>0.30599999999999999</c:v>
                </c:pt>
                <c:pt idx="2">
                  <c:v>0.3</c:v>
                </c:pt>
                <c:pt idx="3">
                  <c:v>0.27600000000000002</c:v>
                </c:pt>
                <c:pt idx="4">
                  <c:v>0.27900000000000003</c:v>
                </c:pt>
                <c:pt idx="5">
                  <c:v>0.26600000000000001</c:v>
                </c:pt>
                <c:pt idx="6">
                  <c:v>0.26300000000000001</c:v>
                </c:pt>
                <c:pt idx="7">
                  <c:v>0.26400000000000001</c:v>
                </c:pt>
                <c:pt idx="8">
                  <c:v>0.26400000000000001</c:v>
                </c:pt>
                <c:pt idx="9">
                  <c:v>0.27100000000000002</c:v>
                </c:pt>
                <c:pt idx="10">
                  <c:v>0.27700000000000002</c:v>
                </c:pt>
                <c:pt idx="11">
                  <c:v>0.29199999999999998</c:v>
                </c:pt>
                <c:pt idx="12">
                  <c:v>0.31900000000000001</c:v>
                </c:pt>
                <c:pt idx="13">
                  <c:v>0.34799999999999998</c:v>
                </c:pt>
                <c:pt idx="14">
                  <c:v>0.39500000000000002</c:v>
                </c:pt>
                <c:pt idx="15">
                  <c:v>0.433</c:v>
                </c:pt>
                <c:pt idx="16">
                  <c:v>0.433</c:v>
                </c:pt>
                <c:pt idx="17">
                  <c:v>0.44900000000000001</c:v>
                </c:pt>
                <c:pt idx="18">
                  <c:v>0.503</c:v>
                </c:pt>
                <c:pt idx="19">
                  <c:v>0.55900000000000005</c:v>
                </c:pt>
                <c:pt idx="20">
                  <c:v>0.59218999999999999</c:v>
                </c:pt>
                <c:pt idx="21">
                  <c:v>0.598082</c:v>
                </c:pt>
                <c:pt idx="22">
                  <c:v>0.68058200000000002</c:v>
                </c:pt>
                <c:pt idx="23">
                  <c:v>0.68150699999999997</c:v>
                </c:pt>
                <c:pt idx="24">
                  <c:v>0.68306100000000003</c:v>
                </c:pt>
                <c:pt idx="25">
                  <c:v>0.68708599999999997</c:v>
                </c:pt>
                <c:pt idx="26">
                  <c:v>0.69588499999999998</c:v>
                </c:pt>
                <c:pt idx="27">
                  <c:v>0.702681</c:v>
                </c:pt>
                <c:pt idx="28">
                  <c:v>0.70473200000000003</c:v>
                </c:pt>
                <c:pt idx="29">
                  <c:v>0.70360100000000003</c:v>
                </c:pt>
                <c:pt idx="30">
                  <c:v>0.69962400000000002</c:v>
                </c:pt>
                <c:pt idx="31">
                  <c:v>0.69690200000000002</c:v>
                </c:pt>
                <c:pt idx="32">
                  <c:v>0.69534499999999999</c:v>
                </c:pt>
                <c:pt idx="33">
                  <c:v>0.69425099999999995</c:v>
                </c:pt>
                <c:pt idx="34">
                  <c:v>0.69595600000000002</c:v>
                </c:pt>
                <c:pt idx="35">
                  <c:v>0.69598400000000005</c:v>
                </c:pt>
                <c:pt idx="36">
                  <c:v>0.69370699999999996</c:v>
                </c:pt>
                <c:pt idx="37">
                  <c:v>0.68503999999999998</c:v>
                </c:pt>
                <c:pt idx="38">
                  <c:v>0.68235800000000002</c:v>
                </c:pt>
                <c:pt idx="39">
                  <c:v>0.68131200000000003</c:v>
                </c:pt>
                <c:pt idx="40">
                  <c:v>0.68828400000000001</c:v>
                </c:pt>
                <c:pt idx="41">
                  <c:v>0.69145400000000001</c:v>
                </c:pt>
                <c:pt idx="42">
                  <c:v>0.69090499999999999</c:v>
                </c:pt>
                <c:pt idx="43">
                  <c:v>0.69089400000000001</c:v>
                </c:pt>
                <c:pt idx="44">
                  <c:v>0.68764199999999998</c:v>
                </c:pt>
                <c:pt idx="45">
                  <c:v>0.68417399999999995</c:v>
                </c:pt>
                <c:pt idx="46">
                  <c:v>0.67796199999999995</c:v>
                </c:pt>
                <c:pt idx="47">
                  <c:v>0.67352500000000004</c:v>
                </c:pt>
                <c:pt idx="48">
                  <c:v>0.67011600000000004</c:v>
                </c:pt>
                <c:pt idx="49">
                  <c:v>0.664408</c:v>
                </c:pt>
                <c:pt idx="50">
                  <c:v>0.64876900000000004</c:v>
                </c:pt>
              </c:numCache>
            </c:numRef>
          </c:val>
        </c:ser>
        <c:dLbls>
          <c:showLegendKey val="0"/>
          <c:showVal val="0"/>
          <c:showCatName val="0"/>
          <c:showSerName val="0"/>
          <c:showPercent val="0"/>
          <c:showBubbleSize val="0"/>
        </c:dLbls>
        <c:axId val="240397120"/>
        <c:axId val="240398752"/>
      </c:areaChart>
      <c:catAx>
        <c:axId val="24039712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8752"/>
        <c:crosses val="autoZero"/>
        <c:auto val="1"/>
        <c:lblAlgn val="ctr"/>
        <c:lblOffset val="100"/>
        <c:tickLblSkip val="10"/>
        <c:tickMarkSkip val="10"/>
        <c:noMultiLvlLbl val="0"/>
      </c:catAx>
      <c:valAx>
        <c:axId val="2403987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7120"/>
        <c:crossesAt val="20"/>
        <c:crossBetween val="midCat"/>
      </c:valAx>
      <c:spPr>
        <a:noFill/>
        <a:ln>
          <a:noFill/>
        </a:ln>
        <a:effectLst/>
      </c:spPr>
    </c:plotArea>
    <c:plotVisOnly val="1"/>
    <c:dispBlanksAs val="zero"/>
    <c:showDLblsOverMax val="0"/>
  </c:chart>
  <c:spPr>
    <a:no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3769636502003E-2"/>
          <c:y val="0.13995983433849091"/>
          <c:w val="0.89773093011811023"/>
          <c:h val="0.793999698036158"/>
        </c:manualLayout>
      </c:layout>
      <c:lineChart>
        <c:grouping val="standard"/>
        <c:varyColors val="0"/>
        <c:ser>
          <c:idx val="0"/>
          <c:order val="0"/>
          <c:tx>
            <c:strRef>
              <c:f>Sheet1!$B$1</c:f>
              <c:strCache>
                <c:ptCount val="1"/>
                <c:pt idx="0">
                  <c:v>High Oil</c:v>
                </c:pt>
              </c:strCache>
            </c:strRef>
          </c:tx>
          <c:spPr>
            <a:ln w="28575" cap="rnd">
              <a:solidFill>
                <a:schemeClr val="accent5">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6.0086708540899571E-2</c:v>
                </c:pt>
                <c:pt idx="1">
                  <c:v>6.3745353837183882E-2</c:v>
                </c:pt>
                <c:pt idx="2">
                  <c:v>6.5232771369417325E-2</c:v>
                </c:pt>
                <c:pt idx="3">
                  <c:v>6.8591688462656217E-2</c:v>
                </c:pt>
                <c:pt idx="4">
                  <c:v>6.8285409100619532E-2</c:v>
                </c:pt>
                <c:pt idx="5">
                  <c:v>7.0466912789077726E-2</c:v>
                </c:pt>
                <c:pt idx="6">
                  <c:v>7.3045022717885155E-2</c:v>
                </c:pt>
                <c:pt idx="7">
                  <c:v>7.3726436311592716E-2</c:v>
                </c:pt>
                <c:pt idx="8">
                  <c:v>7.2023991935483853E-2</c:v>
                </c:pt>
                <c:pt idx="9">
                  <c:v>7.3497035839396402E-2</c:v>
                </c:pt>
                <c:pt idx="10">
                  <c:v>7.7677881190962209E-2</c:v>
                </c:pt>
                <c:pt idx="11">
                  <c:v>7.9210637551734811E-2</c:v>
                </c:pt>
                <c:pt idx="12">
                  <c:v>8.040758471049618E-2</c:v>
                </c:pt>
                <c:pt idx="13">
                  <c:v>8.0857546091675767E-2</c:v>
                </c:pt>
                <c:pt idx="14">
                  <c:v>8.181962765343069E-2</c:v>
                </c:pt>
                <c:pt idx="15">
                  <c:v>8.316650777400536E-2</c:v>
                </c:pt>
                <c:pt idx="16">
                  <c:v>8.4544242385389462E-2</c:v>
                </c:pt>
                <c:pt idx="17">
                  <c:v>8.6116458952402761E-2</c:v>
                </c:pt>
                <c:pt idx="18">
                  <c:v>8.8317431737365046E-2</c:v>
                </c:pt>
                <c:pt idx="19">
                  <c:v>9.0710660077320149E-2</c:v>
                </c:pt>
                <c:pt idx="20">
                  <c:v>9.1971369979175002E-2</c:v>
                </c:pt>
                <c:pt idx="21">
                  <c:v>9.3812455526551888E-2</c:v>
                </c:pt>
                <c:pt idx="22">
                  <c:v>9.8078188351427023E-2</c:v>
                </c:pt>
                <c:pt idx="23">
                  <c:v>0.10017171146273611</c:v>
                </c:pt>
                <c:pt idx="24">
                  <c:v>0.10428194198193888</c:v>
                </c:pt>
                <c:pt idx="25">
                  <c:v>0.11069408715565253</c:v>
                </c:pt>
                <c:pt idx="26">
                  <c:v>0.1152953592895124</c:v>
                </c:pt>
                <c:pt idx="27">
                  <c:v>0.11923921744989364</c:v>
                </c:pt>
                <c:pt idx="28">
                  <c:v>0.12218593672202686</c:v>
                </c:pt>
                <c:pt idx="29">
                  <c:v>0.12447032536754152</c:v>
                </c:pt>
                <c:pt idx="30">
                  <c:v>0.12549917198391397</c:v>
                </c:pt>
                <c:pt idx="31">
                  <c:v>0.12874179287373425</c:v>
                </c:pt>
                <c:pt idx="32">
                  <c:v>0.13017720421560652</c:v>
                </c:pt>
                <c:pt idx="33">
                  <c:v>0.13137683959414867</c:v>
                </c:pt>
                <c:pt idx="34">
                  <c:v>0.132323014143086</c:v>
                </c:pt>
                <c:pt idx="35">
                  <c:v>0.13261239195308522</c:v>
                </c:pt>
                <c:pt idx="36">
                  <c:v>0.13330249305967515</c:v>
                </c:pt>
                <c:pt idx="37">
                  <c:v>0.13350496388605951</c:v>
                </c:pt>
                <c:pt idx="38">
                  <c:v>0.13453395264872672</c:v>
                </c:pt>
                <c:pt idx="39">
                  <c:v>0.13474932687273622</c:v>
                </c:pt>
                <c:pt idx="40">
                  <c:v>0.13490248017485143</c:v>
                </c:pt>
              </c:numCache>
            </c:numRef>
          </c:val>
          <c:smooth val="0"/>
        </c:ser>
        <c:ser>
          <c:idx val="1"/>
          <c:order val="1"/>
          <c:tx>
            <c:strRef>
              <c:f>Sheet1!$C$1</c:f>
              <c:strCache>
                <c:ptCount val="1"/>
                <c:pt idx="0">
                  <c:v>Low Oil</c:v>
                </c:pt>
              </c:strCache>
            </c:strRef>
          </c:tx>
          <c:spPr>
            <a:ln w="28575" cap="rnd">
              <a:solidFill>
                <a:schemeClr val="accent5">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6.0086708540899571E-2</c:v>
                </c:pt>
                <c:pt idx="1">
                  <c:v>6.3745353837183882E-2</c:v>
                </c:pt>
                <c:pt idx="2">
                  <c:v>6.5232771369417325E-2</c:v>
                </c:pt>
                <c:pt idx="3">
                  <c:v>6.8591688462656217E-2</c:v>
                </c:pt>
                <c:pt idx="4">
                  <c:v>6.8286975717439302E-2</c:v>
                </c:pt>
                <c:pt idx="5">
                  <c:v>7.0466912789077726E-2</c:v>
                </c:pt>
                <c:pt idx="6">
                  <c:v>7.3045022717885155E-2</c:v>
                </c:pt>
                <c:pt idx="7">
                  <c:v>7.3726436311592716E-2</c:v>
                </c:pt>
                <c:pt idx="8">
                  <c:v>7.2080645161290327E-2</c:v>
                </c:pt>
                <c:pt idx="9">
                  <c:v>7.3485987604419295E-2</c:v>
                </c:pt>
                <c:pt idx="10">
                  <c:v>7.758359797330891E-2</c:v>
                </c:pt>
                <c:pt idx="11">
                  <c:v>7.8930854303921258E-2</c:v>
                </c:pt>
                <c:pt idx="12">
                  <c:v>8.0548604383956696E-2</c:v>
                </c:pt>
                <c:pt idx="13">
                  <c:v>8.1269678324040959E-2</c:v>
                </c:pt>
                <c:pt idx="14">
                  <c:v>8.2020431049084214E-2</c:v>
                </c:pt>
                <c:pt idx="15">
                  <c:v>8.2814601277153621E-2</c:v>
                </c:pt>
                <c:pt idx="16">
                  <c:v>8.3537848257155212E-2</c:v>
                </c:pt>
                <c:pt idx="17">
                  <c:v>8.4160206629781548E-2</c:v>
                </c:pt>
                <c:pt idx="18">
                  <c:v>8.481432526984041E-2</c:v>
                </c:pt>
                <c:pt idx="19">
                  <c:v>8.5463348957849919E-2</c:v>
                </c:pt>
                <c:pt idx="20">
                  <c:v>8.6175350717180382E-2</c:v>
                </c:pt>
                <c:pt idx="21">
                  <c:v>8.645773410613819E-2</c:v>
                </c:pt>
                <c:pt idx="22">
                  <c:v>8.672036780919036E-2</c:v>
                </c:pt>
                <c:pt idx="23">
                  <c:v>8.6896331309189376E-2</c:v>
                </c:pt>
                <c:pt idx="24">
                  <c:v>8.6967433735114355E-2</c:v>
                </c:pt>
                <c:pt idx="25">
                  <c:v>8.7021091781629603E-2</c:v>
                </c:pt>
                <c:pt idx="26">
                  <c:v>8.6974172326537993E-2</c:v>
                </c:pt>
                <c:pt idx="27">
                  <c:v>8.6951104746705962E-2</c:v>
                </c:pt>
                <c:pt idx="28">
                  <c:v>8.6854859042206592E-2</c:v>
                </c:pt>
                <c:pt idx="29">
                  <c:v>8.683867469219872E-2</c:v>
                </c:pt>
                <c:pt idx="30">
                  <c:v>8.6753465666424792E-2</c:v>
                </c:pt>
                <c:pt idx="31">
                  <c:v>8.660300283207463E-2</c:v>
                </c:pt>
                <c:pt idx="32">
                  <c:v>8.6414674094831875E-2</c:v>
                </c:pt>
                <c:pt idx="33">
                  <c:v>8.6148585707398515E-2</c:v>
                </c:pt>
                <c:pt idx="34">
                  <c:v>8.5782210391562419E-2</c:v>
                </c:pt>
                <c:pt idx="35">
                  <c:v>8.5361392148469994E-2</c:v>
                </c:pt>
                <c:pt idx="36">
                  <c:v>8.4763674316361129E-2</c:v>
                </c:pt>
                <c:pt idx="37">
                  <c:v>8.4390797812310098E-2</c:v>
                </c:pt>
                <c:pt idx="38">
                  <c:v>8.3781572032186211E-2</c:v>
                </c:pt>
                <c:pt idx="39">
                  <c:v>8.3224554914354903E-2</c:v>
                </c:pt>
                <c:pt idx="40">
                  <c:v>8.2634931344932813E-2</c:v>
                </c:pt>
              </c:numCache>
            </c:numRef>
          </c:val>
          <c:smooth val="0"/>
        </c:ser>
        <c:ser>
          <c:idx val="2"/>
          <c:order val="2"/>
          <c:tx>
            <c:strRef>
              <c:f>Sheet1!$D$1</c:f>
              <c:strCache>
                <c:ptCount val="1"/>
                <c:pt idx="0">
                  <c:v>Reference</c:v>
                </c:pt>
              </c:strCache>
            </c:strRef>
          </c:tx>
          <c:spPr>
            <a:ln w="2857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6.0086708540899571E-2</c:v>
                </c:pt>
                <c:pt idx="1">
                  <c:v>6.3745353837183882E-2</c:v>
                </c:pt>
                <c:pt idx="2">
                  <c:v>6.5232771369417325E-2</c:v>
                </c:pt>
                <c:pt idx="3">
                  <c:v>6.8591688462656217E-2</c:v>
                </c:pt>
                <c:pt idx="4">
                  <c:v>6.8309478031759602E-2</c:v>
                </c:pt>
                <c:pt idx="5">
                  <c:v>7.0466912789077726E-2</c:v>
                </c:pt>
                <c:pt idx="6">
                  <c:v>7.3045022717885155E-2</c:v>
                </c:pt>
                <c:pt idx="7">
                  <c:v>7.3726436311592716E-2</c:v>
                </c:pt>
                <c:pt idx="8">
                  <c:v>7.2073252688172038E-2</c:v>
                </c:pt>
                <c:pt idx="9">
                  <c:v>7.3440177849636218E-2</c:v>
                </c:pt>
                <c:pt idx="10">
                  <c:v>7.3659433393610613E-2</c:v>
                </c:pt>
                <c:pt idx="11">
                  <c:v>7.9068705629025682E-2</c:v>
                </c:pt>
                <c:pt idx="12">
                  <c:v>8.0709345727877052E-2</c:v>
                </c:pt>
                <c:pt idx="13">
                  <c:v>8.163489650430869E-2</c:v>
                </c:pt>
                <c:pt idx="14">
                  <c:v>8.2473015711237357E-2</c:v>
                </c:pt>
                <c:pt idx="15">
                  <c:v>8.3472324986516605E-2</c:v>
                </c:pt>
                <c:pt idx="16">
                  <c:v>8.4250845568347624E-2</c:v>
                </c:pt>
                <c:pt idx="17">
                  <c:v>8.5041835527515167E-2</c:v>
                </c:pt>
                <c:pt idx="18">
                  <c:v>8.5716183895827788E-2</c:v>
                </c:pt>
                <c:pt idx="19">
                  <c:v>8.645613828699994E-2</c:v>
                </c:pt>
                <c:pt idx="20">
                  <c:v>8.7240078482513514E-2</c:v>
                </c:pt>
                <c:pt idx="21">
                  <c:v>8.761328608647144E-2</c:v>
                </c:pt>
                <c:pt idx="22">
                  <c:v>8.8005464313408097E-2</c:v>
                </c:pt>
                <c:pt idx="23">
                  <c:v>8.8370445179199647E-2</c:v>
                </c:pt>
                <c:pt idx="24">
                  <c:v>8.8663791365124978E-2</c:v>
                </c:pt>
                <c:pt idx="25">
                  <c:v>8.8949189068936035E-2</c:v>
                </c:pt>
                <c:pt idx="26">
                  <c:v>8.9142814410496235E-2</c:v>
                </c:pt>
                <c:pt idx="27">
                  <c:v>8.9339760218843753E-2</c:v>
                </c:pt>
                <c:pt idx="28">
                  <c:v>8.9465338911282624E-2</c:v>
                </c:pt>
                <c:pt idx="29">
                  <c:v>8.9571894025097465E-2</c:v>
                </c:pt>
                <c:pt idx="30">
                  <c:v>8.9562658152305019E-2</c:v>
                </c:pt>
                <c:pt idx="31">
                  <c:v>8.9555482404977932E-2</c:v>
                </c:pt>
                <c:pt idx="32">
                  <c:v>8.9445711042307738E-2</c:v>
                </c:pt>
                <c:pt idx="33">
                  <c:v>8.9311384506861269E-2</c:v>
                </c:pt>
                <c:pt idx="34">
                  <c:v>8.9144328582411558E-2</c:v>
                </c:pt>
                <c:pt idx="35">
                  <c:v>8.8987742102885251E-2</c:v>
                </c:pt>
                <c:pt idx="36">
                  <c:v>8.8735059333081179E-2</c:v>
                </c:pt>
                <c:pt idx="37">
                  <c:v>8.8433565742890394E-2</c:v>
                </c:pt>
                <c:pt idx="38">
                  <c:v>8.816595497933287E-2</c:v>
                </c:pt>
                <c:pt idx="39">
                  <c:v>8.7894643990312923E-2</c:v>
                </c:pt>
                <c:pt idx="40">
                  <c:v>8.7648312523687613E-2</c:v>
                </c:pt>
              </c:numCache>
            </c:numRef>
          </c:val>
          <c:smooth val="0"/>
        </c:ser>
        <c:dLbls>
          <c:showLegendKey val="0"/>
          <c:showVal val="0"/>
          <c:showCatName val="0"/>
          <c:showSerName val="0"/>
          <c:showPercent val="0"/>
          <c:showBubbleSize val="0"/>
        </c:dLbls>
        <c:smooth val="0"/>
        <c:axId val="282847136"/>
        <c:axId val="282845504"/>
      </c:lineChart>
      <c:catAx>
        <c:axId val="2828471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5504"/>
        <c:crosses val="autoZero"/>
        <c:auto val="1"/>
        <c:lblAlgn val="ctr"/>
        <c:lblOffset val="100"/>
        <c:tickLblSkip val="10"/>
        <c:tickMarkSkip val="10"/>
        <c:noMultiLvlLbl val="0"/>
      </c:catAx>
      <c:valAx>
        <c:axId val="28284550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7136"/>
        <c:crossesAt val="10"/>
        <c:crossBetween val="midCat"/>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93963254593169E-2"/>
          <c:y val="0.21606705194817322"/>
          <c:w val="0.86211789151356077"/>
          <c:h val="0.67415628789198201"/>
        </c:manualLayout>
      </c:layout>
      <c:areaChart>
        <c:grouping val="stacked"/>
        <c:varyColors val="0"/>
        <c:ser>
          <c:idx val="3"/>
          <c:order val="2"/>
          <c:tx>
            <c:strRef>
              <c:f>Sheet1!$B$1</c:f>
              <c:strCache>
                <c:ptCount val="1"/>
                <c:pt idx="0">
                  <c:v>portion of throughput consumed domestically</c:v>
                </c:pt>
              </c:strCache>
            </c:strRef>
          </c:tx>
          <c:spPr>
            <a:solidFill>
              <a:schemeClr val="accent2">
                <a:lumMod val="75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0.73669444340135815</c:v>
                </c:pt>
                <c:pt idx="1">
                  <c:v>0.69911598532533137</c:v>
                </c:pt>
                <c:pt idx="2">
                  <c:v>0.71522649041887087</c:v>
                </c:pt>
                <c:pt idx="3">
                  <c:v>0.70115121399103841</c:v>
                </c:pt>
                <c:pt idx="4">
                  <c:v>0.71808674023318242</c:v>
                </c:pt>
                <c:pt idx="5">
                  <c:v>0.71407421572088581</c:v>
                </c:pt>
                <c:pt idx="6">
                  <c:v>0.69127899704640183</c:v>
                </c:pt>
                <c:pt idx="7">
                  <c:v>0.68800895261781503</c:v>
                </c:pt>
                <c:pt idx="8">
                  <c:v>0.70507522175149773</c:v>
                </c:pt>
                <c:pt idx="9">
                  <c:v>0.69407010561816884</c:v>
                </c:pt>
                <c:pt idx="10">
                  <c:v>0.65741707858691456</c:v>
                </c:pt>
                <c:pt idx="11">
                  <c:v>0.65019058799836738</c:v>
                </c:pt>
                <c:pt idx="12">
                  <c:v>0.6205822037505111</c:v>
                </c:pt>
                <c:pt idx="13">
                  <c:v>0.60882234127333279</c:v>
                </c:pt>
                <c:pt idx="14">
                  <c:v>0.59444805476433393</c:v>
                </c:pt>
                <c:pt idx="15">
                  <c:v>0.59086588361301784</c:v>
                </c:pt>
                <c:pt idx="16">
                  <c:v>0.59190448428621234</c:v>
                </c:pt>
                <c:pt idx="17">
                  <c:v>0.58486111506912775</c:v>
                </c:pt>
                <c:pt idx="18">
                  <c:v>0.58497171653254187</c:v>
                </c:pt>
                <c:pt idx="19">
                  <c:v>0.58254505516148658</c:v>
                </c:pt>
                <c:pt idx="20">
                  <c:v>0.58082307617038931</c:v>
                </c:pt>
                <c:pt idx="21">
                  <c:v>0.58037318298375662</c:v>
                </c:pt>
                <c:pt idx="22">
                  <c:v>0.57845074308900568</c:v>
                </c:pt>
                <c:pt idx="23">
                  <c:v>0.57446819554088957</c:v>
                </c:pt>
                <c:pt idx="24">
                  <c:v>0.57544205528255676</c:v>
                </c:pt>
                <c:pt idx="25">
                  <c:v>0.57484599209154585</c:v>
                </c:pt>
                <c:pt idx="26">
                  <c:v>0.57306791006862567</c:v>
                </c:pt>
                <c:pt idx="27">
                  <c:v>0.57359615900465344</c:v>
                </c:pt>
                <c:pt idx="28">
                  <c:v>0.57498853023592122</c:v>
                </c:pt>
                <c:pt idx="29">
                  <c:v>0.57563706781776847</c:v>
                </c:pt>
                <c:pt idx="30">
                  <c:v>0.57453043917846369</c:v>
                </c:pt>
                <c:pt idx="31">
                  <c:v>0.57630959500249057</c:v>
                </c:pt>
                <c:pt idx="32">
                  <c:v>0.57840912690015744</c:v>
                </c:pt>
                <c:pt idx="33">
                  <c:v>0.58052305150040018</c:v>
                </c:pt>
                <c:pt idx="34">
                  <c:v>0.58454268930843389</c:v>
                </c:pt>
                <c:pt idx="35">
                  <c:v>0.58780954423152298</c:v>
                </c:pt>
                <c:pt idx="36">
                  <c:v>0.59255474818102138</c:v>
                </c:pt>
                <c:pt idx="37">
                  <c:v>0.59467447723660494</c:v>
                </c:pt>
                <c:pt idx="38">
                  <c:v>0.59884658498745968</c:v>
                </c:pt>
                <c:pt idx="39">
                  <c:v>0.60337403648128374</c:v>
                </c:pt>
                <c:pt idx="40">
                  <c:v>0.61179485779163512</c:v>
                </c:pt>
              </c:numCache>
            </c:numRef>
          </c:val>
        </c:ser>
        <c:ser>
          <c:idx val="2"/>
          <c:order val="3"/>
          <c:tx>
            <c:strRef>
              <c:f>Sheet1!$C$1</c:f>
              <c:strCache>
                <c:ptCount val="1"/>
                <c:pt idx="0">
                  <c:v>portion of throughput exported</c:v>
                </c:pt>
              </c:strCache>
            </c:strRef>
          </c:tx>
          <c:spPr>
            <a:solidFill>
              <a:schemeClr val="accent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0.12730555659864201</c:v>
                </c:pt>
                <c:pt idx="1">
                  <c:v>0.16288401467466879</c:v>
                </c:pt>
                <c:pt idx="2">
                  <c:v>0.17177350958112911</c:v>
                </c:pt>
                <c:pt idx="3">
                  <c:v>0.18184878600896159</c:v>
                </c:pt>
                <c:pt idx="4">
                  <c:v>0.1859132597668175</c:v>
                </c:pt>
                <c:pt idx="5">
                  <c:v>0.1959257842791142</c:v>
                </c:pt>
                <c:pt idx="6">
                  <c:v>0.2057210029535981</c:v>
                </c:pt>
                <c:pt idx="7">
                  <c:v>0.22299104738218489</c:v>
                </c:pt>
                <c:pt idx="8">
                  <c:v>0.2269247782485023</c:v>
                </c:pt>
                <c:pt idx="9">
                  <c:v>0.21473986438183101</c:v>
                </c:pt>
                <c:pt idx="10">
                  <c:v>0.27387290141308529</c:v>
                </c:pt>
                <c:pt idx="11">
                  <c:v>0.27677688200163258</c:v>
                </c:pt>
                <c:pt idx="12">
                  <c:v>0.30202041624948889</c:v>
                </c:pt>
                <c:pt idx="13">
                  <c:v>0.31127233872666721</c:v>
                </c:pt>
                <c:pt idx="14">
                  <c:v>0.32164775523566608</c:v>
                </c:pt>
                <c:pt idx="15">
                  <c:v>0.32999127638698222</c:v>
                </c:pt>
                <c:pt idx="16">
                  <c:v>0.33025295571378771</c:v>
                </c:pt>
                <c:pt idx="17">
                  <c:v>0.33143534493087218</c:v>
                </c:pt>
                <c:pt idx="18">
                  <c:v>0.33050733346745809</c:v>
                </c:pt>
                <c:pt idx="19">
                  <c:v>0.33043193483851341</c:v>
                </c:pt>
                <c:pt idx="20">
                  <c:v>0.33235029382961062</c:v>
                </c:pt>
                <c:pt idx="21">
                  <c:v>0.33495030701624329</c:v>
                </c:pt>
                <c:pt idx="22">
                  <c:v>0.33629450691099438</c:v>
                </c:pt>
                <c:pt idx="23">
                  <c:v>0.33593662445911038</c:v>
                </c:pt>
                <c:pt idx="24">
                  <c:v>0.33665648471744342</c:v>
                </c:pt>
                <c:pt idx="25">
                  <c:v>0.34140934790845417</c:v>
                </c:pt>
                <c:pt idx="26">
                  <c:v>0.34050927993137442</c:v>
                </c:pt>
                <c:pt idx="27">
                  <c:v>0.34349719099534648</c:v>
                </c:pt>
                <c:pt idx="28">
                  <c:v>0.3466731497640787</c:v>
                </c:pt>
                <c:pt idx="29">
                  <c:v>0.34729155218223151</c:v>
                </c:pt>
                <c:pt idx="30">
                  <c:v>0.34653340082153639</c:v>
                </c:pt>
                <c:pt idx="31">
                  <c:v>0.34840582499750938</c:v>
                </c:pt>
                <c:pt idx="32">
                  <c:v>0.34768409309984261</c:v>
                </c:pt>
                <c:pt idx="33">
                  <c:v>0.34296800849959991</c:v>
                </c:pt>
                <c:pt idx="34">
                  <c:v>0.34066933069156607</c:v>
                </c:pt>
                <c:pt idx="35">
                  <c:v>0.33865461576847711</c:v>
                </c:pt>
                <c:pt idx="36">
                  <c:v>0.33276225181897862</c:v>
                </c:pt>
                <c:pt idx="37">
                  <c:v>0.32455564276339499</c:v>
                </c:pt>
                <c:pt idx="38">
                  <c:v>0.3224427050125403</c:v>
                </c:pt>
                <c:pt idx="39">
                  <c:v>0.31732046351871629</c:v>
                </c:pt>
                <c:pt idx="40">
                  <c:v>0.31547962220836478</c:v>
                </c:pt>
              </c:numCache>
            </c:numRef>
          </c:val>
        </c:ser>
        <c:dLbls>
          <c:showLegendKey val="0"/>
          <c:showVal val="0"/>
          <c:showCatName val="0"/>
          <c:showSerName val="0"/>
          <c:showPercent val="0"/>
          <c:showBubbleSize val="0"/>
        </c:dLbls>
        <c:axId val="282856384"/>
        <c:axId val="282852576"/>
      </c:areaChart>
      <c:lineChart>
        <c:grouping val="standard"/>
        <c:varyColors val="0"/>
        <c:ser>
          <c:idx val="1"/>
          <c:order val="1"/>
          <c:tx>
            <c:strRef>
              <c:f>Sheet1!$D$1</c:f>
              <c:strCache>
                <c:ptCount val="1"/>
                <c:pt idx="0">
                  <c:v>utilization</c:v>
                </c:pt>
              </c:strCache>
            </c:strRef>
          </c:tx>
          <c:spPr>
            <a:ln w="2857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0.8640000000000001</c:v>
                </c:pt>
                <c:pt idx="1">
                  <c:v>0.86199999999999999</c:v>
                </c:pt>
                <c:pt idx="2">
                  <c:v>0.88700000000000001</c:v>
                </c:pt>
                <c:pt idx="3">
                  <c:v>0.88300000000000001</c:v>
                </c:pt>
                <c:pt idx="4">
                  <c:v>0.90400000000000003</c:v>
                </c:pt>
                <c:pt idx="5">
                  <c:v>0.91</c:v>
                </c:pt>
                <c:pt idx="6">
                  <c:v>0.89700000000000002</c:v>
                </c:pt>
                <c:pt idx="7">
                  <c:v>0.91099999999999992</c:v>
                </c:pt>
                <c:pt idx="8">
                  <c:v>0.93200000000000005</c:v>
                </c:pt>
                <c:pt idx="9">
                  <c:v>0.90880996999999997</c:v>
                </c:pt>
                <c:pt idx="10">
                  <c:v>0.93128997999999996</c:v>
                </c:pt>
                <c:pt idx="11">
                  <c:v>0.92696747000000002</c:v>
                </c:pt>
                <c:pt idx="12">
                  <c:v>0.92260261999999993</c:v>
                </c:pt>
                <c:pt idx="13">
                  <c:v>0.92009467999999994</c:v>
                </c:pt>
                <c:pt idx="14">
                  <c:v>0.91609581000000007</c:v>
                </c:pt>
                <c:pt idx="15">
                  <c:v>0.92085716000000006</c:v>
                </c:pt>
                <c:pt idx="16">
                  <c:v>0.92215743999999999</c:v>
                </c:pt>
                <c:pt idx="17">
                  <c:v>0.91629645999999998</c:v>
                </c:pt>
                <c:pt idx="18">
                  <c:v>0.91547904999999996</c:v>
                </c:pt>
                <c:pt idx="19">
                  <c:v>0.91297698999999999</c:v>
                </c:pt>
                <c:pt idx="20">
                  <c:v>0.91317336999999998</c:v>
                </c:pt>
                <c:pt idx="21">
                  <c:v>0.91532349000000002</c:v>
                </c:pt>
                <c:pt idx="22">
                  <c:v>0.91474524999999995</c:v>
                </c:pt>
                <c:pt idx="23">
                  <c:v>0.91040482</c:v>
                </c:pt>
                <c:pt idx="24">
                  <c:v>0.91209854000000012</c:v>
                </c:pt>
                <c:pt idx="25">
                  <c:v>0.91625533999999997</c:v>
                </c:pt>
                <c:pt idx="26">
                  <c:v>0.91357719000000004</c:v>
                </c:pt>
                <c:pt idx="27">
                  <c:v>0.91709334999999992</c:v>
                </c:pt>
                <c:pt idx="28">
                  <c:v>0.92166168000000004</c:v>
                </c:pt>
                <c:pt idx="29">
                  <c:v>0.92292861999999998</c:v>
                </c:pt>
                <c:pt idx="30">
                  <c:v>0.92106384000000008</c:v>
                </c:pt>
                <c:pt idx="31">
                  <c:v>0.92471541999999995</c:v>
                </c:pt>
                <c:pt idx="32">
                  <c:v>0.92609322000000005</c:v>
                </c:pt>
                <c:pt idx="33">
                  <c:v>0.92349106000000003</c:v>
                </c:pt>
                <c:pt idx="34">
                  <c:v>0.92521202000000002</c:v>
                </c:pt>
                <c:pt idx="35">
                  <c:v>0.92646415999999998</c:v>
                </c:pt>
                <c:pt idx="36">
                  <c:v>0.92531700000000006</c:v>
                </c:pt>
                <c:pt idx="37">
                  <c:v>0.91923012000000004</c:v>
                </c:pt>
                <c:pt idx="38">
                  <c:v>0.92128929000000004</c:v>
                </c:pt>
                <c:pt idx="39">
                  <c:v>0.92069450000000008</c:v>
                </c:pt>
                <c:pt idx="40">
                  <c:v>0.9272744799999999</c:v>
                </c:pt>
              </c:numCache>
            </c:numRef>
          </c:val>
          <c:smooth val="0"/>
        </c:ser>
        <c:dLbls>
          <c:showLegendKey val="0"/>
          <c:showVal val="0"/>
          <c:showCatName val="0"/>
          <c:showSerName val="0"/>
          <c:showPercent val="0"/>
          <c:showBubbleSize val="0"/>
        </c:dLbls>
        <c:marker val="1"/>
        <c:smooth val="0"/>
        <c:axId val="282856384"/>
        <c:axId val="282852576"/>
        <c:extLst>
          <c:ext xmlns:c15="http://schemas.microsoft.com/office/drawing/2012/chart" uri="{02D57815-91ED-43cb-92C2-25804820EDAC}">
            <c15:filteredLineSeries>
              <c15: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Sheet1!$BM$1:$DA$1</c15:sqref>
                        </c15:formulaRef>
                      </c:ext>
                    </c:extLst>
                    <c:numCache>
                      <c:formatCode>General</c:formatCode>
                      <c:ptCount val="41"/>
                    </c:numCache>
                  </c:numRef>
                </c:cat>
                <c:val>
                  <c:numRef>
                    <c:extLst>
                      <c:ext uri="{02D57815-91ED-43cb-92C2-25804820EDAC}">
                        <c15:formulaRef>
                          <c15:sqref>Sheet1!$BM$1:$DA$1</c15:sqref>
                        </c15:formulaRef>
                      </c:ext>
                    </c:extLst>
                    <c:numCache>
                      <c:formatCode>General</c:formatCode>
                      <c:ptCount val="41"/>
                    </c:numCache>
                  </c:numRef>
                </c:val>
                <c:smooth val="0"/>
              </c15:ser>
            </c15:filteredLineSeries>
          </c:ext>
        </c:extLst>
      </c:lineChart>
      <c:catAx>
        <c:axId val="2828563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852576"/>
        <c:crosses val="autoZero"/>
        <c:auto val="1"/>
        <c:lblAlgn val="ctr"/>
        <c:lblOffset val="100"/>
        <c:tickLblSkip val="10"/>
        <c:tickMarkSkip val="10"/>
        <c:noMultiLvlLbl val="0"/>
      </c:catAx>
      <c:valAx>
        <c:axId val="2828525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856384"/>
        <c:crossesAt val="1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39887096479528"/>
          <c:y val="0.22811608363144556"/>
          <c:w val="0.82386794571032607"/>
          <c:h val="0.67476271632526819"/>
        </c:manualLayout>
      </c:layout>
      <c:lineChart>
        <c:grouping val="standard"/>
        <c:varyColors val="0"/>
        <c:ser>
          <c:idx val="0"/>
          <c:order val="0"/>
          <c:tx>
            <c:strRef>
              <c:f>Sheet1!$B$1</c:f>
              <c:strCache>
                <c:ptCount val="1"/>
                <c:pt idx="0">
                  <c:v>unfinished oils imports</c:v>
                </c:pt>
              </c:strCache>
            </c:strRef>
          </c:tx>
          <c:spPr>
            <a:ln w="22225" cap="rnd">
              <a:solidFill>
                <a:schemeClr val="accent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0.60599999999999998</c:v>
                </c:pt>
                <c:pt idx="1">
                  <c:v>0.68700000000000006</c:v>
                </c:pt>
                <c:pt idx="2">
                  <c:v>0.59799999999999998</c:v>
                </c:pt>
                <c:pt idx="3">
                  <c:v>0.65600000000000003</c:v>
                </c:pt>
                <c:pt idx="4">
                  <c:v>0.54700000000000004</c:v>
                </c:pt>
                <c:pt idx="5">
                  <c:v>0.54700000000000004</c:v>
                </c:pt>
                <c:pt idx="6">
                  <c:v>0.60599999999999998</c:v>
                </c:pt>
                <c:pt idx="7">
                  <c:v>0.63400000000000001</c:v>
                </c:pt>
                <c:pt idx="8">
                  <c:v>0.61099999999999999</c:v>
                </c:pt>
                <c:pt idx="9">
                  <c:v>0.75600000000000001</c:v>
                </c:pt>
                <c:pt idx="10">
                  <c:v>0.93899999999999995</c:v>
                </c:pt>
                <c:pt idx="11">
                  <c:v>0.82119600000000004</c:v>
                </c:pt>
                <c:pt idx="12">
                  <c:v>0.77266199999999996</c:v>
                </c:pt>
                <c:pt idx="13">
                  <c:v>0.72802100000000003</c:v>
                </c:pt>
                <c:pt idx="14">
                  <c:v>0.68143399999999998</c:v>
                </c:pt>
                <c:pt idx="15">
                  <c:v>0.63484600000000002</c:v>
                </c:pt>
                <c:pt idx="16">
                  <c:v>0.58825899999999998</c:v>
                </c:pt>
                <c:pt idx="17">
                  <c:v>0.58639399999999997</c:v>
                </c:pt>
                <c:pt idx="18">
                  <c:v>0.58452899999999997</c:v>
                </c:pt>
                <c:pt idx="19">
                  <c:v>0.58266399999999996</c:v>
                </c:pt>
                <c:pt idx="20">
                  <c:v>0.579044</c:v>
                </c:pt>
                <c:pt idx="21">
                  <c:v>0.57893300000000003</c:v>
                </c:pt>
                <c:pt idx="22">
                  <c:v>0.57622099999999998</c:v>
                </c:pt>
                <c:pt idx="23">
                  <c:v>0.57520300000000002</c:v>
                </c:pt>
                <c:pt idx="24">
                  <c:v>0.57333800000000001</c:v>
                </c:pt>
                <c:pt idx="25">
                  <c:v>0.57147300000000001</c:v>
                </c:pt>
                <c:pt idx="26">
                  <c:v>0.56960699999999997</c:v>
                </c:pt>
                <c:pt idx="27">
                  <c:v>0.56774199999999997</c:v>
                </c:pt>
                <c:pt idx="28">
                  <c:v>0.56587699999999996</c:v>
                </c:pt>
                <c:pt idx="29">
                  <c:v>0.56401199999999996</c:v>
                </c:pt>
                <c:pt idx="30">
                  <c:v>0.56214699999999995</c:v>
                </c:pt>
                <c:pt idx="31">
                  <c:v>0.55990600000000001</c:v>
                </c:pt>
                <c:pt idx="32">
                  <c:v>0.55804100000000001</c:v>
                </c:pt>
                <c:pt idx="33">
                  <c:v>0.556176</c:v>
                </c:pt>
                <c:pt idx="34">
                  <c:v>0.554311</c:v>
                </c:pt>
                <c:pt idx="35">
                  <c:v>0.55244499999999996</c:v>
                </c:pt>
                <c:pt idx="36">
                  <c:v>0.55057999999999996</c:v>
                </c:pt>
                <c:pt idx="37">
                  <c:v>0.54871499999999995</c:v>
                </c:pt>
                <c:pt idx="38">
                  <c:v>0.54684999999999995</c:v>
                </c:pt>
                <c:pt idx="39">
                  <c:v>0.54498500000000005</c:v>
                </c:pt>
                <c:pt idx="40">
                  <c:v>0.54312000000000005</c:v>
                </c:pt>
              </c:numCache>
            </c:numRef>
          </c:val>
          <c:smooth val="0"/>
        </c:ser>
        <c:ser>
          <c:idx val="1"/>
          <c:order val="1"/>
          <c:tx>
            <c:strRef>
              <c:f>Sheet1!$C$1</c:f>
              <c:strCache>
                <c:ptCount val="1"/>
                <c:pt idx="0">
                  <c:v>diesel and residual fuel oil exports</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0.71900000000000008</c:v>
                </c:pt>
                <c:pt idx="1">
                  <c:v>0.98899999999999988</c:v>
                </c:pt>
                <c:pt idx="2">
                  <c:v>1.1040000000000001</c:v>
                </c:pt>
                <c:pt idx="3">
                  <c:v>1.236</c:v>
                </c:pt>
                <c:pt idx="4">
                  <c:v>1.2389999999999999</c:v>
                </c:pt>
                <c:pt idx="5">
                  <c:v>1.292</c:v>
                </c:pt>
                <c:pt idx="6">
                  <c:v>1.294</c:v>
                </c:pt>
                <c:pt idx="7">
                  <c:v>1.4690000000000001</c:v>
                </c:pt>
                <c:pt idx="8">
                  <c:v>1.4100000000000001</c:v>
                </c:pt>
                <c:pt idx="9">
                  <c:v>1.7508080000000001</c:v>
                </c:pt>
                <c:pt idx="10">
                  <c:v>2.5356679999999998</c:v>
                </c:pt>
                <c:pt idx="11">
                  <c:v>2.334889</c:v>
                </c:pt>
                <c:pt idx="12">
                  <c:v>2.4912719999999999</c:v>
                </c:pt>
                <c:pt idx="13">
                  <c:v>2.5107140000000001</c:v>
                </c:pt>
                <c:pt idx="14">
                  <c:v>2.6210800000000001</c:v>
                </c:pt>
                <c:pt idx="15">
                  <c:v>2.5924529999999999</c:v>
                </c:pt>
                <c:pt idx="16">
                  <c:v>2.5264959999999999</c:v>
                </c:pt>
                <c:pt idx="17">
                  <c:v>2.470323</c:v>
                </c:pt>
                <c:pt idx="18">
                  <c:v>2.4163610000000002</c:v>
                </c:pt>
                <c:pt idx="19">
                  <c:v>2.3765329999999998</c:v>
                </c:pt>
                <c:pt idx="20">
                  <c:v>2.322635</c:v>
                </c:pt>
                <c:pt idx="21">
                  <c:v>2.3882110000000001</c:v>
                </c:pt>
                <c:pt idx="22">
                  <c:v>2.3781080000000001</c:v>
                </c:pt>
                <c:pt idx="23">
                  <c:v>2.3806799999999999</c:v>
                </c:pt>
                <c:pt idx="24">
                  <c:v>2.3296709999999998</c:v>
                </c:pt>
                <c:pt idx="25">
                  <c:v>2.3611</c:v>
                </c:pt>
                <c:pt idx="26">
                  <c:v>2.3384359999999997</c:v>
                </c:pt>
                <c:pt idx="27">
                  <c:v>2.369424</c:v>
                </c:pt>
                <c:pt idx="28">
                  <c:v>2.389983</c:v>
                </c:pt>
                <c:pt idx="29">
                  <c:v>2.3806189999999998</c:v>
                </c:pt>
                <c:pt idx="30">
                  <c:v>2.394819</c:v>
                </c:pt>
                <c:pt idx="31">
                  <c:v>2.4049969999999998</c:v>
                </c:pt>
                <c:pt idx="32">
                  <c:v>2.397313</c:v>
                </c:pt>
                <c:pt idx="33">
                  <c:v>2.3468909999999998</c:v>
                </c:pt>
                <c:pt idx="34">
                  <c:v>2.3370540000000002</c:v>
                </c:pt>
                <c:pt idx="35">
                  <c:v>2.3178179999999999</c:v>
                </c:pt>
                <c:pt idx="36">
                  <c:v>2.258165</c:v>
                </c:pt>
                <c:pt idx="37">
                  <c:v>2.1757780000000002</c:v>
                </c:pt>
                <c:pt idx="38">
                  <c:v>2.1532400000000003</c:v>
                </c:pt>
                <c:pt idx="39">
                  <c:v>2.1097010000000003</c:v>
                </c:pt>
                <c:pt idx="40">
                  <c:v>2.0965050000000001</c:v>
                </c:pt>
              </c:numCache>
            </c:numRef>
          </c:val>
          <c:smooth val="0"/>
        </c:ser>
        <c:dLbls>
          <c:showLegendKey val="0"/>
          <c:showVal val="0"/>
          <c:showCatName val="0"/>
          <c:showSerName val="0"/>
          <c:showPercent val="0"/>
          <c:showBubbleSize val="0"/>
        </c:dLbls>
        <c:smooth val="0"/>
        <c:axId val="282853120"/>
        <c:axId val="282854752"/>
      </c:lineChart>
      <c:catAx>
        <c:axId val="2828531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854752"/>
        <c:crosses val="autoZero"/>
        <c:auto val="1"/>
        <c:lblAlgn val="ctr"/>
        <c:lblOffset val="100"/>
        <c:tickLblSkip val="10"/>
        <c:tickMarkSkip val="10"/>
        <c:noMultiLvlLbl val="0"/>
      </c:catAx>
      <c:valAx>
        <c:axId val="282854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853120"/>
        <c:crossesAt val="1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9225667104111985"/>
          <c:w val="0.74812685914260713"/>
          <c:h val="0.71888916229221345"/>
        </c:manualLayout>
      </c:layout>
      <c:lineChart>
        <c:grouping val="standard"/>
        <c:varyColors val="0"/>
        <c:ser>
          <c:idx val="0"/>
          <c:order val="0"/>
          <c:tx>
            <c:strRef>
              <c:f>Sheet1!$B$1</c:f>
              <c:strCache>
                <c:ptCount val="1"/>
                <c:pt idx="0">
                  <c:v>Low Oil Prices</c:v>
                </c:pt>
              </c:strCache>
            </c:strRef>
          </c:tx>
          <c:spPr>
            <a:ln w="22225" cap="rnd">
              <a:solidFill>
                <a:srgbClr val="A33340">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10.419060999999999</c:v>
                </c:pt>
                <c:pt idx="1">
                  <c:v>10.900323</c:v>
                </c:pt>
                <c:pt idx="2">
                  <c:v>10.546468000000001</c:v>
                </c:pt>
                <c:pt idx="3">
                  <c:v>11.237789000000001</c:v>
                </c:pt>
                <c:pt idx="4">
                  <c:v>12.096913000000001</c:v>
                </c:pt>
                <c:pt idx="5">
                  <c:v>12.548907999999999</c:v>
                </c:pt>
                <c:pt idx="6">
                  <c:v>12.390468</c:v>
                </c:pt>
                <c:pt idx="7">
                  <c:v>12.035830000000001</c:v>
                </c:pt>
                <c:pt idx="8">
                  <c:v>11.113667</c:v>
                </c:pt>
                <c:pt idx="9">
                  <c:v>9.6665939999999999</c:v>
                </c:pt>
                <c:pt idx="10">
                  <c:v>9.4406809999999997</c:v>
                </c:pt>
                <c:pt idx="11">
                  <c:v>8.4503080000000015</c:v>
                </c:pt>
                <c:pt idx="12">
                  <c:v>7.3931339999999999</c:v>
                </c:pt>
                <c:pt idx="13">
                  <c:v>6.2374429999999998</c:v>
                </c:pt>
                <c:pt idx="14">
                  <c:v>5.0650240000000002</c:v>
                </c:pt>
                <c:pt idx="15">
                  <c:v>4.7105649999999999</c:v>
                </c:pt>
                <c:pt idx="16">
                  <c:v>4.7946940000000007</c:v>
                </c:pt>
                <c:pt idx="17">
                  <c:v>3.7684499999999996</c:v>
                </c:pt>
                <c:pt idx="18">
                  <c:v>2.3403020000000003</c:v>
                </c:pt>
                <c:pt idx="19">
                  <c:v>0.47351700000000002</c:v>
                </c:pt>
                <c:pt idx="20">
                  <c:v>0.32721699999999998</c:v>
                </c:pt>
                <c:pt idx="21">
                  <c:v>0.21887599999999999</c:v>
                </c:pt>
                <c:pt idx="22">
                  <c:v>-0.61655899999999997</c:v>
                </c:pt>
                <c:pt idx="23">
                  <c:v>-0.82145199999999996</c:v>
                </c:pt>
                <c:pt idx="24">
                  <c:v>-0.95410499999999998</c:v>
                </c:pt>
                <c:pt idx="25">
                  <c:v>-0.94928900000000005</c:v>
                </c:pt>
                <c:pt idx="26">
                  <c:v>-1.0745400000000001</c:v>
                </c:pt>
                <c:pt idx="27">
                  <c:v>-1.160345</c:v>
                </c:pt>
                <c:pt idx="28">
                  <c:v>-1.0742100000000001</c:v>
                </c:pt>
                <c:pt idx="29">
                  <c:v>-0.98643400000000003</c:v>
                </c:pt>
                <c:pt idx="30">
                  <c:v>-0.80517700000000003</c:v>
                </c:pt>
                <c:pt idx="31">
                  <c:v>-0.65720400000000001</c:v>
                </c:pt>
                <c:pt idx="32">
                  <c:v>-0.49760100000000002</c:v>
                </c:pt>
                <c:pt idx="33">
                  <c:v>-0.24684700000000001</c:v>
                </c:pt>
                <c:pt idx="34">
                  <c:v>8.8500000000000002E-3</c:v>
                </c:pt>
                <c:pt idx="35">
                  <c:v>0.30761899999999998</c:v>
                </c:pt>
                <c:pt idx="36">
                  <c:v>0.84828000000000003</c:v>
                </c:pt>
                <c:pt idx="37">
                  <c:v>1.243709</c:v>
                </c:pt>
                <c:pt idx="38">
                  <c:v>1.7591399999999999</c:v>
                </c:pt>
                <c:pt idx="39">
                  <c:v>2.2560159999999998</c:v>
                </c:pt>
                <c:pt idx="40">
                  <c:v>2.5112359999999998</c:v>
                </c:pt>
                <c:pt idx="41">
                  <c:v>2.688739</c:v>
                </c:pt>
                <c:pt idx="42">
                  <c:v>2.9307280000000002</c:v>
                </c:pt>
                <c:pt idx="43">
                  <c:v>3.1594959999999999</c:v>
                </c:pt>
                <c:pt idx="44">
                  <c:v>3.3907189999999998</c:v>
                </c:pt>
                <c:pt idx="45">
                  <c:v>3.6647750000000001</c:v>
                </c:pt>
                <c:pt idx="46">
                  <c:v>3.9619200000000001</c:v>
                </c:pt>
                <c:pt idx="47">
                  <c:v>4.3338749999999999</c:v>
                </c:pt>
                <c:pt idx="48">
                  <c:v>4.6251129999999998</c:v>
                </c:pt>
                <c:pt idx="49">
                  <c:v>5.1732069999999997</c:v>
                </c:pt>
                <c:pt idx="50">
                  <c:v>5.4688780000000001</c:v>
                </c:pt>
              </c:numCache>
            </c:numRef>
          </c:val>
          <c:smooth val="0"/>
        </c:ser>
        <c:ser>
          <c:idx val="2"/>
          <c:order val="1"/>
          <c:tx>
            <c:strRef>
              <c:f>Sheet1!$C$1</c:f>
              <c:strCache>
                <c:ptCount val="1"/>
                <c:pt idx="0">
                  <c:v>High Oil Prices</c:v>
                </c:pt>
              </c:strCache>
            </c:strRef>
          </c:tx>
          <c:spPr>
            <a:ln w="22225" cap="rnd">
              <a:solidFill>
                <a:srgbClr val="A33340">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10.419060999999999</c:v>
                </c:pt>
                <c:pt idx="1">
                  <c:v>10.900323</c:v>
                </c:pt>
                <c:pt idx="2">
                  <c:v>10.546468000000001</c:v>
                </c:pt>
                <c:pt idx="3">
                  <c:v>11.237789000000001</c:v>
                </c:pt>
                <c:pt idx="4">
                  <c:v>12.096913000000001</c:v>
                </c:pt>
                <c:pt idx="5">
                  <c:v>12.548907999999999</c:v>
                </c:pt>
                <c:pt idx="6">
                  <c:v>12.390468</c:v>
                </c:pt>
                <c:pt idx="7">
                  <c:v>12.035830000000001</c:v>
                </c:pt>
                <c:pt idx="8">
                  <c:v>11.113667</c:v>
                </c:pt>
                <c:pt idx="9">
                  <c:v>9.6665939999999999</c:v>
                </c:pt>
                <c:pt idx="10">
                  <c:v>9.4406809999999997</c:v>
                </c:pt>
                <c:pt idx="11">
                  <c:v>8.4503080000000015</c:v>
                </c:pt>
                <c:pt idx="12">
                  <c:v>7.3931339999999999</c:v>
                </c:pt>
                <c:pt idx="13">
                  <c:v>6.2374429999999998</c:v>
                </c:pt>
                <c:pt idx="14">
                  <c:v>5.0650240000000002</c:v>
                </c:pt>
                <c:pt idx="15">
                  <c:v>4.7105649999999999</c:v>
                </c:pt>
                <c:pt idx="16">
                  <c:v>4.7946940000000007</c:v>
                </c:pt>
                <c:pt idx="17">
                  <c:v>3.7684499999999996</c:v>
                </c:pt>
                <c:pt idx="18">
                  <c:v>2.3403020000000003</c:v>
                </c:pt>
                <c:pt idx="19">
                  <c:v>0.47351700000000002</c:v>
                </c:pt>
                <c:pt idx="20">
                  <c:v>-2.2046420000000002</c:v>
                </c:pt>
                <c:pt idx="21">
                  <c:v>-3.8788100000000001</c:v>
                </c:pt>
                <c:pt idx="22">
                  <c:v>-6.9545349999999999</c:v>
                </c:pt>
                <c:pt idx="23">
                  <c:v>-8.2004800000000007</c:v>
                </c:pt>
                <c:pt idx="24">
                  <c:v>-8.8636529999999993</c:v>
                </c:pt>
                <c:pt idx="25">
                  <c:v>-9.2183080000000004</c:v>
                </c:pt>
                <c:pt idx="26">
                  <c:v>-9.3939339999999998</c:v>
                </c:pt>
                <c:pt idx="27">
                  <c:v>-9.2895109999999992</c:v>
                </c:pt>
                <c:pt idx="28">
                  <c:v>-9.2335989999999999</c:v>
                </c:pt>
                <c:pt idx="29">
                  <c:v>-9.2576330000000002</c:v>
                </c:pt>
                <c:pt idx="30">
                  <c:v>-9.2582299999999993</c:v>
                </c:pt>
                <c:pt idx="31">
                  <c:v>-9.1351689999999994</c:v>
                </c:pt>
                <c:pt idx="32">
                  <c:v>-9.2448949999999996</c:v>
                </c:pt>
                <c:pt idx="33">
                  <c:v>-9.2287470000000003</c:v>
                </c:pt>
                <c:pt idx="34">
                  <c:v>-8.9566630000000007</c:v>
                </c:pt>
                <c:pt idx="35">
                  <c:v>-8.7704109999999993</c:v>
                </c:pt>
                <c:pt idx="36">
                  <c:v>-8.4031830000000003</c:v>
                </c:pt>
                <c:pt idx="37">
                  <c:v>-8.2790619999999997</c:v>
                </c:pt>
                <c:pt idx="38">
                  <c:v>-7.9592320000000001</c:v>
                </c:pt>
                <c:pt idx="39">
                  <c:v>-7.6753039999999997</c:v>
                </c:pt>
                <c:pt idx="40">
                  <c:v>-7.2115879999999999</c:v>
                </c:pt>
                <c:pt idx="41">
                  <c:v>-6.6487540000000003</c:v>
                </c:pt>
                <c:pt idx="42">
                  <c:v>-6.3209460000000002</c:v>
                </c:pt>
                <c:pt idx="43">
                  <c:v>-5.9126370000000001</c:v>
                </c:pt>
                <c:pt idx="44">
                  <c:v>-5.4844869999999997</c:v>
                </c:pt>
                <c:pt idx="45">
                  <c:v>-4.8761510000000001</c:v>
                </c:pt>
                <c:pt idx="46">
                  <c:v>-4.5515290000000004</c:v>
                </c:pt>
                <c:pt idx="47">
                  <c:v>-3.9827590000000002</c:v>
                </c:pt>
                <c:pt idx="48">
                  <c:v>-3.4510670000000001</c:v>
                </c:pt>
                <c:pt idx="49">
                  <c:v>-3.0228890000000002</c:v>
                </c:pt>
                <c:pt idx="50">
                  <c:v>-2.5224310000000001</c:v>
                </c:pt>
              </c:numCache>
            </c:numRef>
          </c:val>
          <c:smooth val="0"/>
        </c:ser>
        <c:ser>
          <c:idx val="4"/>
          <c:order val="2"/>
          <c:tx>
            <c:strRef>
              <c:f>Sheet1!$D$1</c:f>
              <c:strCache>
                <c:ptCount val="1"/>
                <c:pt idx="0">
                  <c:v>Low Oil 
and Gas 
Resource 
and 
Technology
</c:v>
                </c:pt>
              </c:strCache>
            </c:strRef>
          </c:tx>
          <c:spPr>
            <a:ln w="22225" cap="rnd">
              <a:solidFill>
                <a:srgbClr val="BD732A">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10.419060999999999</c:v>
                </c:pt>
                <c:pt idx="1">
                  <c:v>10.900323</c:v>
                </c:pt>
                <c:pt idx="2">
                  <c:v>10.546468000000001</c:v>
                </c:pt>
                <c:pt idx="3">
                  <c:v>11.237789000000001</c:v>
                </c:pt>
                <c:pt idx="4">
                  <c:v>12.096913000000001</c:v>
                </c:pt>
                <c:pt idx="5">
                  <c:v>12.548907999999999</c:v>
                </c:pt>
                <c:pt idx="6">
                  <c:v>12.390468</c:v>
                </c:pt>
                <c:pt idx="7">
                  <c:v>12.035830000000001</c:v>
                </c:pt>
                <c:pt idx="8">
                  <c:v>11.113667</c:v>
                </c:pt>
                <c:pt idx="9">
                  <c:v>9.6665939999999999</c:v>
                </c:pt>
                <c:pt idx="10">
                  <c:v>9.4406809999999997</c:v>
                </c:pt>
                <c:pt idx="11">
                  <c:v>8.4503080000000015</c:v>
                </c:pt>
                <c:pt idx="12">
                  <c:v>7.3931339999999999</c:v>
                </c:pt>
                <c:pt idx="13">
                  <c:v>6.2374429999999998</c:v>
                </c:pt>
                <c:pt idx="14">
                  <c:v>5.0650240000000002</c:v>
                </c:pt>
                <c:pt idx="15">
                  <c:v>4.7105649999999999</c:v>
                </c:pt>
                <c:pt idx="16">
                  <c:v>4.7946940000000007</c:v>
                </c:pt>
                <c:pt idx="17">
                  <c:v>3.7684499999999996</c:v>
                </c:pt>
                <c:pt idx="18">
                  <c:v>2.3403020000000003</c:v>
                </c:pt>
                <c:pt idx="19">
                  <c:v>0.47351700000000002</c:v>
                </c:pt>
                <c:pt idx="20">
                  <c:v>0.38631700000000002</c:v>
                </c:pt>
                <c:pt idx="21">
                  <c:v>0.123297</c:v>
                </c:pt>
                <c:pt idx="22">
                  <c:v>-0.70166099999999998</c:v>
                </c:pt>
                <c:pt idx="23">
                  <c:v>-0.69561399999999995</c:v>
                </c:pt>
                <c:pt idx="24">
                  <c:v>-0.76909300000000003</c:v>
                </c:pt>
                <c:pt idx="25">
                  <c:v>-0.64882200000000001</c:v>
                </c:pt>
                <c:pt idx="26">
                  <c:v>-0.65781400000000001</c:v>
                </c:pt>
                <c:pt idx="27">
                  <c:v>-0.66007199999999999</c:v>
                </c:pt>
                <c:pt idx="28">
                  <c:v>-0.47992200000000002</c:v>
                </c:pt>
                <c:pt idx="29">
                  <c:v>-0.41104200000000002</c:v>
                </c:pt>
                <c:pt idx="30">
                  <c:v>-0.35376099999999999</c:v>
                </c:pt>
                <c:pt idx="31">
                  <c:v>1.3979999999999999E-3</c:v>
                </c:pt>
                <c:pt idx="32">
                  <c:v>0.21330499999999999</c:v>
                </c:pt>
                <c:pt idx="33">
                  <c:v>0.50002500000000005</c:v>
                </c:pt>
                <c:pt idx="34">
                  <c:v>0.81946399999999997</c:v>
                </c:pt>
                <c:pt idx="35">
                  <c:v>0.98558299999999999</c:v>
                </c:pt>
                <c:pt idx="36">
                  <c:v>1.1334709999999999</c:v>
                </c:pt>
                <c:pt idx="37">
                  <c:v>1.2621290000000001</c:v>
                </c:pt>
                <c:pt idx="38">
                  <c:v>1.5150680000000001</c:v>
                </c:pt>
                <c:pt idx="39">
                  <c:v>1.7454890000000001</c:v>
                </c:pt>
                <c:pt idx="40">
                  <c:v>1.8446800000000001</c:v>
                </c:pt>
                <c:pt idx="41">
                  <c:v>2.0110049999999999</c:v>
                </c:pt>
                <c:pt idx="42">
                  <c:v>2.1842679999999999</c:v>
                </c:pt>
                <c:pt idx="43">
                  <c:v>2.4505789999999998</c:v>
                </c:pt>
                <c:pt idx="44">
                  <c:v>2.6933750000000001</c:v>
                </c:pt>
                <c:pt idx="45">
                  <c:v>3.018964</c:v>
                </c:pt>
                <c:pt idx="46">
                  <c:v>3.3418139999999998</c:v>
                </c:pt>
                <c:pt idx="47">
                  <c:v>3.7607689999999998</c:v>
                </c:pt>
                <c:pt idx="48">
                  <c:v>4.1091240000000004</c:v>
                </c:pt>
                <c:pt idx="49">
                  <c:v>4.4282620000000001</c:v>
                </c:pt>
                <c:pt idx="50">
                  <c:v>4.8428829999999996</c:v>
                </c:pt>
              </c:numCache>
            </c:numRef>
          </c:val>
          <c:smooth val="0"/>
        </c:ser>
        <c:ser>
          <c:idx val="3"/>
          <c:order val="3"/>
          <c:tx>
            <c:strRef>
              <c:f>Sheet1!$E$1</c:f>
              <c:strCache>
                <c:ptCount val="1"/>
                <c:pt idx="0">
                  <c:v>High Oil 
and Gas 
Resource 
and 
Technology
</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10.419060999999999</c:v>
                </c:pt>
                <c:pt idx="1">
                  <c:v>10.900323</c:v>
                </c:pt>
                <c:pt idx="2">
                  <c:v>10.546468000000001</c:v>
                </c:pt>
                <c:pt idx="3">
                  <c:v>11.237789000000001</c:v>
                </c:pt>
                <c:pt idx="4">
                  <c:v>12.096913000000001</c:v>
                </c:pt>
                <c:pt idx="5">
                  <c:v>12.548907999999999</c:v>
                </c:pt>
                <c:pt idx="6">
                  <c:v>12.390468</c:v>
                </c:pt>
                <c:pt idx="7">
                  <c:v>12.035830000000001</c:v>
                </c:pt>
                <c:pt idx="8">
                  <c:v>11.113667</c:v>
                </c:pt>
                <c:pt idx="9">
                  <c:v>9.6665939999999999</c:v>
                </c:pt>
                <c:pt idx="10">
                  <c:v>9.4406809999999997</c:v>
                </c:pt>
                <c:pt idx="11">
                  <c:v>8.4503080000000015</c:v>
                </c:pt>
                <c:pt idx="12">
                  <c:v>7.3931339999999999</c:v>
                </c:pt>
                <c:pt idx="13">
                  <c:v>6.2374429999999998</c:v>
                </c:pt>
                <c:pt idx="14">
                  <c:v>5.0650240000000002</c:v>
                </c:pt>
                <c:pt idx="15">
                  <c:v>4.7105649999999999</c:v>
                </c:pt>
                <c:pt idx="16">
                  <c:v>4.7946940000000007</c:v>
                </c:pt>
                <c:pt idx="17">
                  <c:v>3.7684499999999996</c:v>
                </c:pt>
                <c:pt idx="18">
                  <c:v>2.3403020000000003</c:v>
                </c:pt>
                <c:pt idx="19">
                  <c:v>0.47351700000000002</c:v>
                </c:pt>
                <c:pt idx="20">
                  <c:v>-1.8311470000000001</c:v>
                </c:pt>
                <c:pt idx="21">
                  <c:v>-3.708831</c:v>
                </c:pt>
                <c:pt idx="22">
                  <c:v>-5.2244820000000001</c:v>
                </c:pt>
                <c:pt idx="23">
                  <c:v>-5.7541820000000001</c:v>
                </c:pt>
                <c:pt idx="24">
                  <c:v>-6.3839639999999997</c:v>
                </c:pt>
                <c:pt idx="25">
                  <c:v>-6.7741129999999998</c:v>
                </c:pt>
                <c:pt idx="26">
                  <c:v>-7.2423489999999999</c:v>
                </c:pt>
                <c:pt idx="27">
                  <c:v>-7.6119389999999996</c:v>
                </c:pt>
                <c:pt idx="28">
                  <c:v>-7.9076129999999996</c:v>
                </c:pt>
                <c:pt idx="29">
                  <c:v>-8.1347900000000006</c:v>
                </c:pt>
                <c:pt idx="30">
                  <c:v>-8.2553940000000008</c:v>
                </c:pt>
                <c:pt idx="31">
                  <c:v>-8.4798419999999997</c:v>
                </c:pt>
                <c:pt idx="32">
                  <c:v>-8.6876809999999995</c:v>
                </c:pt>
                <c:pt idx="33">
                  <c:v>-8.9042969999999997</c:v>
                </c:pt>
                <c:pt idx="34">
                  <c:v>-8.7814669999999992</c:v>
                </c:pt>
                <c:pt idx="35">
                  <c:v>-8.9004750000000001</c:v>
                </c:pt>
                <c:pt idx="36">
                  <c:v>-8.8872739999999997</c:v>
                </c:pt>
                <c:pt idx="37">
                  <c:v>-8.8448600000000006</c:v>
                </c:pt>
                <c:pt idx="38">
                  <c:v>-8.7770539999999997</c:v>
                </c:pt>
                <c:pt idx="39">
                  <c:v>-8.7224330000000005</c:v>
                </c:pt>
                <c:pt idx="40">
                  <c:v>-8.6924340000000004</c:v>
                </c:pt>
                <c:pt idx="41">
                  <c:v>-8.6442929999999993</c:v>
                </c:pt>
                <c:pt idx="42">
                  <c:v>-8.6038700000000006</c:v>
                </c:pt>
                <c:pt idx="43">
                  <c:v>-8.4210829999999994</c:v>
                </c:pt>
                <c:pt idx="44">
                  <c:v>-8.3028700000000004</c:v>
                </c:pt>
                <c:pt idx="45">
                  <c:v>-8.2510379999999994</c:v>
                </c:pt>
                <c:pt idx="46">
                  <c:v>-8.136431</c:v>
                </c:pt>
                <c:pt idx="47">
                  <c:v>-8.1839999999999993</c:v>
                </c:pt>
                <c:pt idx="48">
                  <c:v>-8.2548560000000002</c:v>
                </c:pt>
                <c:pt idx="49">
                  <c:v>-8.360868</c:v>
                </c:pt>
                <c:pt idx="50">
                  <c:v>-8.3503509999999999</c:v>
                </c:pt>
              </c:numCache>
            </c:numRef>
          </c:val>
          <c:smooth val="0"/>
        </c:ser>
        <c:ser>
          <c:idx val="1"/>
          <c:order val="4"/>
          <c:tx>
            <c:strRef>
              <c:f>Sheet1!$F$1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10.419060999999999</c:v>
                </c:pt>
                <c:pt idx="1">
                  <c:v>10.900323</c:v>
                </c:pt>
                <c:pt idx="2">
                  <c:v>10.546468000000001</c:v>
                </c:pt>
                <c:pt idx="3">
                  <c:v>11.237789000000001</c:v>
                </c:pt>
                <c:pt idx="4">
                  <c:v>12.096913000000001</c:v>
                </c:pt>
                <c:pt idx="5">
                  <c:v>12.548907999999999</c:v>
                </c:pt>
                <c:pt idx="6">
                  <c:v>12.390468</c:v>
                </c:pt>
                <c:pt idx="7">
                  <c:v>12.035830000000001</c:v>
                </c:pt>
                <c:pt idx="8">
                  <c:v>11.113667</c:v>
                </c:pt>
                <c:pt idx="9">
                  <c:v>9.6665939999999999</c:v>
                </c:pt>
                <c:pt idx="10">
                  <c:v>9.4406809999999997</c:v>
                </c:pt>
                <c:pt idx="11">
                  <c:v>8.4503080000000015</c:v>
                </c:pt>
                <c:pt idx="12">
                  <c:v>7.3931339999999999</c:v>
                </c:pt>
                <c:pt idx="13">
                  <c:v>6.2374429999999998</c:v>
                </c:pt>
                <c:pt idx="14">
                  <c:v>5.0650240000000002</c:v>
                </c:pt>
                <c:pt idx="15">
                  <c:v>4.7105649999999999</c:v>
                </c:pt>
                <c:pt idx="16">
                  <c:v>4.7946940000000007</c:v>
                </c:pt>
                <c:pt idx="17">
                  <c:v>3.7684499999999996</c:v>
                </c:pt>
                <c:pt idx="18">
                  <c:v>2.3403020000000003</c:v>
                </c:pt>
                <c:pt idx="19">
                  <c:v>0.47351700000000002</c:v>
                </c:pt>
                <c:pt idx="20">
                  <c:v>-0.62849600000000005</c:v>
                </c:pt>
                <c:pt idx="21">
                  <c:v>-1.413591</c:v>
                </c:pt>
                <c:pt idx="22">
                  <c:v>-2.433932</c:v>
                </c:pt>
                <c:pt idx="23">
                  <c:v>-2.6528160000000001</c:v>
                </c:pt>
                <c:pt idx="24">
                  <c:v>-2.9489179999999999</c:v>
                </c:pt>
                <c:pt idx="25">
                  <c:v>-3.1265350000000001</c:v>
                </c:pt>
                <c:pt idx="26">
                  <c:v>-3.3196850000000002</c:v>
                </c:pt>
                <c:pt idx="27">
                  <c:v>-3.5141529999999999</c:v>
                </c:pt>
                <c:pt idx="28">
                  <c:v>-3.509423</c:v>
                </c:pt>
                <c:pt idx="29">
                  <c:v>-3.589073</c:v>
                </c:pt>
                <c:pt idx="30">
                  <c:v>-3.6508259999999999</c:v>
                </c:pt>
                <c:pt idx="31">
                  <c:v>-3.7260680000000002</c:v>
                </c:pt>
                <c:pt idx="32">
                  <c:v>-3.818047</c:v>
                </c:pt>
                <c:pt idx="33">
                  <c:v>-3.8292069999999998</c:v>
                </c:pt>
                <c:pt idx="34">
                  <c:v>-3.762915</c:v>
                </c:pt>
                <c:pt idx="35">
                  <c:v>-3.7225269999999999</c:v>
                </c:pt>
                <c:pt idx="36">
                  <c:v>-3.6168969999999998</c:v>
                </c:pt>
                <c:pt idx="37">
                  <c:v>-3.3991090000000002</c:v>
                </c:pt>
                <c:pt idx="38">
                  <c:v>-3.2163409999999999</c:v>
                </c:pt>
                <c:pt idx="39">
                  <c:v>-3.1190120000000001</c:v>
                </c:pt>
                <c:pt idx="40">
                  <c:v>-3.2546520000000001</c:v>
                </c:pt>
                <c:pt idx="41">
                  <c:v>-3.3067859999999998</c:v>
                </c:pt>
                <c:pt idx="42">
                  <c:v>-3.2566489999999999</c:v>
                </c:pt>
                <c:pt idx="43">
                  <c:v>-3.1423960000000002</c:v>
                </c:pt>
                <c:pt idx="44">
                  <c:v>-2.8807930000000002</c:v>
                </c:pt>
                <c:pt idx="45">
                  <c:v>-2.559742</c:v>
                </c:pt>
                <c:pt idx="46">
                  <c:v>-2.1221290000000002</c:v>
                </c:pt>
                <c:pt idx="47">
                  <c:v>-1.7591600000000001</c:v>
                </c:pt>
                <c:pt idx="48">
                  <c:v>-1.4148240000000001</c:v>
                </c:pt>
                <c:pt idx="49">
                  <c:v>-0.97307900000000003</c:v>
                </c:pt>
                <c:pt idx="50">
                  <c:v>-0.19308700000000001</c:v>
                </c:pt>
              </c:numCache>
            </c:numRef>
          </c:val>
          <c:smooth val="0"/>
        </c:ser>
        <c:dLbls>
          <c:showLegendKey val="0"/>
          <c:showVal val="0"/>
          <c:showCatName val="0"/>
          <c:showSerName val="0"/>
          <c:showPercent val="0"/>
          <c:showBubbleSize val="0"/>
        </c:dLbls>
        <c:smooth val="0"/>
        <c:axId val="282849312"/>
        <c:axId val="282846048"/>
      </c:lineChart>
      <c:catAx>
        <c:axId val="282849312"/>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6048"/>
        <c:crosses val="autoZero"/>
        <c:auto val="1"/>
        <c:lblAlgn val="ctr"/>
        <c:lblOffset val="100"/>
        <c:tickLblSkip val="10"/>
        <c:tickMarkSkip val="10"/>
        <c:noMultiLvlLbl val="0"/>
      </c:catAx>
      <c:valAx>
        <c:axId val="28284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849312"/>
        <c:crossesAt val="20"/>
        <c:crossBetween val="midCat"/>
      </c:valAx>
      <c:spPr>
        <a:noFill/>
        <a:ln>
          <a:noFill/>
        </a:ln>
        <a:effectLst/>
      </c:spPr>
    </c:plotArea>
    <c:plotVisOnly val="1"/>
    <c:dispBlanksAs val="gap"/>
    <c:showDLblsOverMax val="0"/>
  </c:chart>
  <c:spPr>
    <a:solidFill>
      <a:schemeClr val="bg1"/>
    </a:solidFill>
    <a:ln w="0"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0571358267716533"/>
          <c:w val="0.86010681379444742"/>
          <c:h val="0.70543225065616799"/>
        </c:manualLayout>
      </c:layout>
      <c:lineChart>
        <c:grouping val="standard"/>
        <c:varyColors val="0"/>
        <c:ser>
          <c:idx val="2"/>
          <c:order val="0"/>
          <c:tx>
            <c:strRef>
              <c:f>Sheet1!$B$1</c:f>
              <c:strCache>
                <c:ptCount val="1"/>
                <c:pt idx="0">
                  <c:v>High Oil Price</c:v>
                </c:pt>
              </c:strCache>
            </c:strRef>
          </c:tx>
          <c:spPr>
            <a:ln w="22225" cap="rnd">
              <a:solidFill>
                <a:srgbClr val="A33340">
                  <a:lumMod val="75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2.2479090102205488</c:v>
                </c:pt>
                <c:pt idx="1">
                  <c:v>2.1546421719513722</c:v>
                </c:pt>
                <c:pt idx="2">
                  <c:v>1.9964051214035436</c:v>
                </c:pt>
                <c:pt idx="3">
                  <c:v>2.2279653112395068</c:v>
                </c:pt>
                <c:pt idx="4">
                  <c:v>2.5470314189667373</c:v>
                </c:pt>
                <c:pt idx="5">
                  <c:v>3.0031509843172692</c:v>
                </c:pt>
                <c:pt idx="6">
                  <c:v>3.2852481124952808</c:v>
                </c:pt>
                <c:pt idx="7">
                  <c:v>3.4591140615876999</c:v>
                </c:pt>
                <c:pt idx="8">
                  <c:v>3.9504929978257417</c:v>
                </c:pt>
                <c:pt idx="9">
                  <c:v>2.8379105290303563</c:v>
                </c:pt>
                <c:pt idx="10">
                  <c:v>3.3134586925534015</c:v>
                </c:pt>
                <c:pt idx="11">
                  <c:v>4.0937251707128146</c:v>
                </c:pt>
                <c:pt idx="12">
                  <c:v>4.1491857049999998</c:v>
                </c:pt>
                <c:pt idx="13">
                  <c:v>3.9551291789101275</c:v>
                </c:pt>
                <c:pt idx="14">
                  <c:v>3.7094884018132714</c:v>
                </c:pt>
                <c:pt idx="15">
                  <c:v>2.6897161820420079</c:v>
                </c:pt>
                <c:pt idx="16">
                  <c:v>2.3362566441685941</c:v>
                </c:pt>
                <c:pt idx="17">
                  <c:v>2.5683542177715197</c:v>
                </c:pt>
                <c:pt idx="18">
                  <c:v>2.8423435759453537</c:v>
                </c:pt>
                <c:pt idx="19">
                  <c:v>2.6655989999999998</c:v>
                </c:pt>
                <c:pt idx="20">
                  <c:v>3.236049</c:v>
                </c:pt>
                <c:pt idx="21">
                  <c:v>3.3510469999999999</c:v>
                </c:pt>
                <c:pt idx="22">
                  <c:v>3.5050750000000002</c:v>
                </c:pt>
                <c:pt idx="23">
                  <c:v>3.7272310000000002</c:v>
                </c:pt>
                <c:pt idx="24">
                  <c:v>3.8273109999999999</c:v>
                </c:pt>
                <c:pt idx="25">
                  <c:v>3.8760240000000001</c:v>
                </c:pt>
                <c:pt idx="26">
                  <c:v>3.9398919999999999</c:v>
                </c:pt>
                <c:pt idx="27">
                  <c:v>3.950555</c:v>
                </c:pt>
                <c:pt idx="28">
                  <c:v>3.9981979999999999</c:v>
                </c:pt>
                <c:pt idx="29">
                  <c:v>4.147246</c:v>
                </c:pt>
                <c:pt idx="30">
                  <c:v>4.1852260000000001</c:v>
                </c:pt>
                <c:pt idx="31">
                  <c:v>4.2500910000000003</c:v>
                </c:pt>
                <c:pt idx="32">
                  <c:v>4.3643460000000003</c:v>
                </c:pt>
                <c:pt idx="33">
                  <c:v>4.447692</c:v>
                </c:pt>
                <c:pt idx="34">
                  <c:v>4.4790720000000004</c:v>
                </c:pt>
                <c:pt idx="35">
                  <c:v>4.5351809999999997</c:v>
                </c:pt>
                <c:pt idx="36">
                  <c:v>4.5854220000000003</c:v>
                </c:pt>
                <c:pt idx="37">
                  <c:v>4.6226399999999996</c:v>
                </c:pt>
                <c:pt idx="38">
                  <c:v>4.6708749999999997</c:v>
                </c:pt>
                <c:pt idx="39">
                  <c:v>4.7001460000000002</c:v>
                </c:pt>
                <c:pt idx="40">
                  <c:v>4.7499979999999997</c:v>
                </c:pt>
                <c:pt idx="41">
                  <c:v>4.7887120000000003</c:v>
                </c:pt>
                <c:pt idx="42">
                  <c:v>4.8100709999999998</c:v>
                </c:pt>
                <c:pt idx="43">
                  <c:v>4.8465160000000003</c:v>
                </c:pt>
                <c:pt idx="44">
                  <c:v>4.8317069999999998</c:v>
                </c:pt>
                <c:pt idx="45">
                  <c:v>4.8529669999999996</c:v>
                </c:pt>
                <c:pt idx="46">
                  <c:v>4.8797649999999999</c:v>
                </c:pt>
                <c:pt idx="47">
                  <c:v>4.9216009999999999</c:v>
                </c:pt>
                <c:pt idx="48">
                  <c:v>4.974297</c:v>
                </c:pt>
                <c:pt idx="49">
                  <c:v>4.9804240000000002</c:v>
                </c:pt>
                <c:pt idx="50">
                  <c:v>5.0103600000000004</c:v>
                </c:pt>
              </c:numCache>
            </c:numRef>
          </c:val>
          <c:smooth val="0"/>
        </c:ser>
        <c:ser>
          <c:idx val="4"/>
          <c:order val="1"/>
          <c:tx>
            <c:strRef>
              <c:f>Sheet1!$C$1</c:f>
              <c:strCache>
                <c:ptCount val="1"/>
                <c:pt idx="0">
                  <c:v>Low Oil Price</c:v>
                </c:pt>
              </c:strCache>
            </c:strRef>
          </c:tx>
          <c:spPr>
            <a:ln w="22225" cap="rnd">
              <a:solidFill>
                <a:srgbClr val="A33340">
                  <a:lumMod val="40000"/>
                  <a:lumOff val="60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2.2479090102205488</c:v>
                </c:pt>
                <c:pt idx="1">
                  <c:v>2.1546421719513722</c:v>
                </c:pt>
                <c:pt idx="2">
                  <c:v>1.9964051214035436</c:v>
                </c:pt>
                <c:pt idx="3">
                  <c:v>2.2279653112395068</c:v>
                </c:pt>
                <c:pt idx="4">
                  <c:v>2.5470314189667373</c:v>
                </c:pt>
                <c:pt idx="5">
                  <c:v>3.0031509843172692</c:v>
                </c:pt>
                <c:pt idx="6">
                  <c:v>3.2852481124952808</c:v>
                </c:pt>
                <c:pt idx="7">
                  <c:v>3.4591140615876999</c:v>
                </c:pt>
                <c:pt idx="8">
                  <c:v>3.9504929978257417</c:v>
                </c:pt>
                <c:pt idx="9">
                  <c:v>2.8379105290303563</c:v>
                </c:pt>
                <c:pt idx="10">
                  <c:v>3.3134586925534015</c:v>
                </c:pt>
                <c:pt idx="11">
                  <c:v>4.0937251707128146</c:v>
                </c:pt>
                <c:pt idx="12">
                  <c:v>4.1491857049999998</c:v>
                </c:pt>
                <c:pt idx="13">
                  <c:v>3.9551291789101275</c:v>
                </c:pt>
                <c:pt idx="14">
                  <c:v>3.7094884018132714</c:v>
                </c:pt>
                <c:pt idx="15">
                  <c:v>2.6897161820420079</c:v>
                </c:pt>
                <c:pt idx="16">
                  <c:v>2.3362566441685941</c:v>
                </c:pt>
                <c:pt idx="17">
                  <c:v>2.5683542177715197</c:v>
                </c:pt>
                <c:pt idx="18">
                  <c:v>2.8423435759453537</c:v>
                </c:pt>
                <c:pt idx="19">
                  <c:v>2.6656070000000001</c:v>
                </c:pt>
                <c:pt idx="20">
                  <c:v>2.1328309999999999</c:v>
                </c:pt>
                <c:pt idx="21">
                  <c:v>2.0739200000000002</c:v>
                </c:pt>
                <c:pt idx="22">
                  <c:v>2.0621879999999999</c:v>
                </c:pt>
                <c:pt idx="23">
                  <c:v>2.0464739999999999</c:v>
                </c:pt>
                <c:pt idx="24">
                  <c:v>2.0259800000000001</c:v>
                </c:pt>
                <c:pt idx="25">
                  <c:v>2.0125039999999998</c:v>
                </c:pt>
                <c:pt idx="26">
                  <c:v>2.0172379999999999</c:v>
                </c:pt>
                <c:pt idx="27">
                  <c:v>2.0245630000000001</c:v>
                </c:pt>
                <c:pt idx="28">
                  <c:v>2.029525</c:v>
                </c:pt>
                <c:pt idx="29">
                  <c:v>2.0327709999999999</c:v>
                </c:pt>
                <c:pt idx="30">
                  <c:v>2.0912310000000001</c:v>
                </c:pt>
                <c:pt idx="31">
                  <c:v>2.091129</c:v>
                </c:pt>
                <c:pt idx="32">
                  <c:v>2.1023480000000001</c:v>
                </c:pt>
                <c:pt idx="33">
                  <c:v>2.1200730000000001</c:v>
                </c:pt>
                <c:pt idx="34">
                  <c:v>2.1179169999999998</c:v>
                </c:pt>
                <c:pt idx="35">
                  <c:v>2.1276069999999998</c:v>
                </c:pt>
                <c:pt idx="36">
                  <c:v>2.1365720000000001</c:v>
                </c:pt>
                <c:pt idx="37">
                  <c:v>2.1545230000000002</c:v>
                </c:pt>
                <c:pt idx="38">
                  <c:v>2.1535120000000001</c:v>
                </c:pt>
                <c:pt idx="39">
                  <c:v>2.1642860000000002</c:v>
                </c:pt>
                <c:pt idx="40">
                  <c:v>2.1782889999999999</c:v>
                </c:pt>
                <c:pt idx="41">
                  <c:v>2.1839309999999998</c:v>
                </c:pt>
                <c:pt idx="42">
                  <c:v>2.1883919999999999</c:v>
                </c:pt>
                <c:pt idx="43">
                  <c:v>2.1873429999999998</c:v>
                </c:pt>
                <c:pt idx="44">
                  <c:v>2.1937639999999998</c:v>
                </c:pt>
                <c:pt idx="45">
                  <c:v>2.2044820000000001</c:v>
                </c:pt>
                <c:pt idx="46">
                  <c:v>2.196002</c:v>
                </c:pt>
                <c:pt idx="47">
                  <c:v>2.1995279999999999</c:v>
                </c:pt>
                <c:pt idx="48">
                  <c:v>2.206261</c:v>
                </c:pt>
                <c:pt idx="49">
                  <c:v>2.2045859999999999</c:v>
                </c:pt>
                <c:pt idx="50">
                  <c:v>2.2028249999999998</c:v>
                </c:pt>
              </c:numCache>
            </c:numRef>
          </c:val>
          <c:smooth val="0"/>
        </c:ser>
        <c:ser>
          <c:idx val="3"/>
          <c:order val="2"/>
          <c:tx>
            <c:strRef>
              <c:f>Sheet1!$D$1</c:f>
              <c:strCache>
                <c:ptCount val="1"/>
                <c:pt idx="0">
                  <c:v>Reference </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2.2479090102205488</c:v>
                </c:pt>
                <c:pt idx="1">
                  <c:v>2.1546421719513722</c:v>
                </c:pt>
                <c:pt idx="2">
                  <c:v>1.9964051214035436</c:v>
                </c:pt>
                <c:pt idx="3">
                  <c:v>2.2279653112395068</c:v>
                </c:pt>
                <c:pt idx="4">
                  <c:v>2.5470314189667373</c:v>
                </c:pt>
                <c:pt idx="5">
                  <c:v>3.0031509843172692</c:v>
                </c:pt>
                <c:pt idx="6">
                  <c:v>3.2852481124952808</c:v>
                </c:pt>
                <c:pt idx="7">
                  <c:v>3.4591140615876999</c:v>
                </c:pt>
                <c:pt idx="8">
                  <c:v>3.9504929978257417</c:v>
                </c:pt>
                <c:pt idx="9">
                  <c:v>2.8379105290303563</c:v>
                </c:pt>
                <c:pt idx="10">
                  <c:v>3.3134586925534015</c:v>
                </c:pt>
                <c:pt idx="11">
                  <c:v>4.0937251707128146</c:v>
                </c:pt>
                <c:pt idx="12">
                  <c:v>4.1491857049999998</c:v>
                </c:pt>
                <c:pt idx="13">
                  <c:v>3.9551291789101275</c:v>
                </c:pt>
                <c:pt idx="14">
                  <c:v>3.7094884018132714</c:v>
                </c:pt>
                <c:pt idx="15">
                  <c:v>2.6897161820420079</c:v>
                </c:pt>
                <c:pt idx="16">
                  <c:v>2.3362566441685941</c:v>
                </c:pt>
                <c:pt idx="17">
                  <c:v>2.5683542177715197</c:v>
                </c:pt>
                <c:pt idx="18">
                  <c:v>2.8423435759453537</c:v>
                </c:pt>
                <c:pt idx="19">
                  <c:v>2.6656010000000001</c:v>
                </c:pt>
                <c:pt idx="20">
                  <c:v>2.6399789999999999</c:v>
                </c:pt>
                <c:pt idx="21">
                  <c:v>2.6431900000000002</c:v>
                </c:pt>
                <c:pt idx="22">
                  <c:v>2.6441300000000001</c:v>
                </c:pt>
                <c:pt idx="23">
                  <c:v>2.633867</c:v>
                </c:pt>
                <c:pt idx="24">
                  <c:v>2.5992510000000002</c:v>
                </c:pt>
                <c:pt idx="25">
                  <c:v>2.6286719999999999</c:v>
                </c:pt>
                <c:pt idx="26">
                  <c:v>2.650331</c:v>
                </c:pt>
                <c:pt idx="27">
                  <c:v>2.682016</c:v>
                </c:pt>
                <c:pt idx="28">
                  <c:v>2.6949529999999999</c:v>
                </c:pt>
                <c:pt idx="29">
                  <c:v>2.7298939999999998</c:v>
                </c:pt>
                <c:pt idx="30">
                  <c:v>2.8137409999999998</c:v>
                </c:pt>
                <c:pt idx="31">
                  <c:v>2.8327450000000001</c:v>
                </c:pt>
                <c:pt idx="32">
                  <c:v>2.8571800000000001</c:v>
                </c:pt>
                <c:pt idx="33">
                  <c:v>2.907378</c:v>
                </c:pt>
                <c:pt idx="34">
                  <c:v>2.9532949999999998</c:v>
                </c:pt>
                <c:pt idx="35">
                  <c:v>2.9834559999999999</c:v>
                </c:pt>
                <c:pt idx="36">
                  <c:v>3.0186090000000001</c:v>
                </c:pt>
                <c:pt idx="37">
                  <c:v>3.0274169999999998</c:v>
                </c:pt>
                <c:pt idx="38">
                  <c:v>3.060073</c:v>
                </c:pt>
                <c:pt idx="39">
                  <c:v>3.1005470000000002</c:v>
                </c:pt>
                <c:pt idx="40">
                  <c:v>3.11111</c:v>
                </c:pt>
                <c:pt idx="41">
                  <c:v>3.1328849999999999</c:v>
                </c:pt>
                <c:pt idx="42">
                  <c:v>3.1807620000000001</c:v>
                </c:pt>
                <c:pt idx="43">
                  <c:v>3.2061389999999999</c:v>
                </c:pt>
                <c:pt idx="44">
                  <c:v>3.230979</c:v>
                </c:pt>
                <c:pt idx="45">
                  <c:v>3.2721650000000002</c:v>
                </c:pt>
                <c:pt idx="46">
                  <c:v>3.2819690000000001</c:v>
                </c:pt>
                <c:pt idx="47">
                  <c:v>3.338524</c:v>
                </c:pt>
                <c:pt idx="48">
                  <c:v>3.3765939999999999</c:v>
                </c:pt>
                <c:pt idx="49">
                  <c:v>3.405497</c:v>
                </c:pt>
                <c:pt idx="50">
                  <c:v>3.430088</c:v>
                </c:pt>
              </c:numCache>
            </c:numRef>
          </c:val>
          <c:smooth val="0"/>
        </c:ser>
        <c:dLbls>
          <c:showLegendKey val="0"/>
          <c:showVal val="0"/>
          <c:showCatName val="0"/>
          <c:showSerName val="0"/>
          <c:showPercent val="0"/>
          <c:showBubbleSize val="0"/>
        </c:dLbls>
        <c:smooth val="0"/>
        <c:axId val="282849856"/>
        <c:axId val="282855296"/>
      </c:lineChart>
      <c:catAx>
        <c:axId val="28284985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5296"/>
        <c:crosses val="autoZero"/>
        <c:auto val="0"/>
        <c:lblAlgn val="ctr"/>
        <c:lblOffset val="100"/>
        <c:tickLblSkip val="10"/>
        <c:tickMarkSkip val="10"/>
        <c:noMultiLvlLbl val="0"/>
      </c:catAx>
      <c:valAx>
        <c:axId val="282855296"/>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9856"/>
        <c:crossesAt val="2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8729877515310586"/>
          <c:w val="0.8414814814814815"/>
          <c:h val="0.71470199037620297"/>
        </c:manualLayout>
      </c:layout>
      <c:lineChart>
        <c:grouping val="standard"/>
        <c:varyColors val="0"/>
        <c:ser>
          <c:idx val="1"/>
          <c:order val="0"/>
          <c:tx>
            <c:strRef>
              <c:f>Sheet1!$B$1</c:f>
              <c:strCache>
                <c:ptCount val="1"/>
                <c:pt idx="0">
                  <c:v>High Oil Price</c:v>
                </c:pt>
              </c:strCache>
            </c:strRef>
          </c:tx>
          <c:spPr>
            <a:ln w="22225" cap="rnd" cmpd="sng">
              <a:solidFill>
                <a:srgbClr val="A33340">
                  <a:lumMod val="75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2.1443584991931148</c:v>
                </c:pt>
                <c:pt idx="1">
                  <c:v>1.9716875786439403</c:v>
                </c:pt>
                <c:pt idx="2">
                  <c:v>1.8273826197996348</c:v>
                </c:pt>
                <c:pt idx="3">
                  <c:v>2.0525028416730255</c:v>
                </c:pt>
                <c:pt idx="4">
                  <c:v>2.3973618660061335</c:v>
                </c:pt>
                <c:pt idx="5">
                  <c:v>3.0853587101497353</c:v>
                </c:pt>
                <c:pt idx="6">
                  <c:v>3.3725222559012282</c:v>
                </c:pt>
                <c:pt idx="7">
                  <c:v>3.5028234705793304</c:v>
                </c:pt>
                <c:pt idx="8">
                  <c:v>4.5293110855385272</c:v>
                </c:pt>
                <c:pt idx="9">
                  <c:v>2.9159205643972888</c:v>
                </c:pt>
                <c:pt idx="10">
                  <c:v>3.4957222877714309</c:v>
                </c:pt>
                <c:pt idx="11">
                  <c:v>4.3947175441814954</c:v>
                </c:pt>
                <c:pt idx="12">
                  <c:v>4.455742592</c:v>
                </c:pt>
                <c:pt idx="13">
                  <c:v>4.3281296427693974</c:v>
                </c:pt>
                <c:pt idx="14">
                  <c:v>4.1427133246527781</c:v>
                </c:pt>
                <c:pt idx="15">
                  <c:v>2.9008213963297673</c:v>
                </c:pt>
                <c:pt idx="16">
                  <c:v>2.4422573993486569</c:v>
                </c:pt>
                <c:pt idx="17">
                  <c:v>2.756637779301145</c:v>
                </c:pt>
                <c:pt idx="18">
                  <c:v>3.2329877896758532</c:v>
                </c:pt>
                <c:pt idx="19">
                  <c:v>3.0392239999999999</c:v>
                </c:pt>
                <c:pt idx="20">
                  <c:v>3.5150359999999998</c:v>
                </c:pt>
                <c:pt idx="21">
                  <c:v>3.6748319999999999</c:v>
                </c:pt>
                <c:pt idx="22">
                  <c:v>3.9033250000000002</c:v>
                </c:pt>
                <c:pt idx="23">
                  <c:v>4.2083849999999998</c:v>
                </c:pt>
                <c:pt idx="24">
                  <c:v>4.357755</c:v>
                </c:pt>
                <c:pt idx="25">
                  <c:v>4.4595919999999998</c:v>
                </c:pt>
                <c:pt idx="26">
                  <c:v>4.5470969999999999</c:v>
                </c:pt>
                <c:pt idx="27">
                  <c:v>4.5466959999999998</c:v>
                </c:pt>
                <c:pt idx="28">
                  <c:v>4.6106939999999996</c:v>
                </c:pt>
                <c:pt idx="29">
                  <c:v>4.8153420000000002</c:v>
                </c:pt>
                <c:pt idx="30">
                  <c:v>4.8481120000000004</c:v>
                </c:pt>
                <c:pt idx="31">
                  <c:v>4.9344140000000003</c:v>
                </c:pt>
                <c:pt idx="32">
                  <c:v>5.1021640000000001</c:v>
                </c:pt>
                <c:pt idx="33">
                  <c:v>5.1249200000000004</c:v>
                </c:pt>
                <c:pt idx="34">
                  <c:v>5.1319239999999997</c:v>
                </c:pt>
                <c:pt idx="35">
                  <c:v>5.1816890000000004</c:v>
                </c:pt>
                <c:pt idx="36">
                  <c:v>5.2400599999999997</c:v>
                </c:pt>
                <c:pt idx="37">
                  <c:v>5.2862179999999999</c:v>
                </c:pt>
                <c:pt idx="38">
                  <c:v>5.3386290000000001</c:v>
                </c:pt>
                <c:pt idx="39">
                  <c:v>5.3960059999999999</c:v>
                </c:pt>
                <c:pt idx="40">
                  <c:v>5.4464750000000004</c:v>
                </c:pt>
                <c:pt idx="41">
                  <c:v>5.496632</c:v>
                </c:pt>
                <c:pt idx="42">
                  <c:v>5.5120110000000002</c:v>
                </c:pt>
                <c:pt idx="43">
                  <c:v>5.5784209999999996</c:v>
                </c:pt>
                <c:pt idx="44">
                  <c:v>5.6106509999999998</c:v>
                </c:pt>
                <c:pt idx="45">
                  <c:v>5.6792369999999996</c:v>
                </c:pt>
                <c:pt idx="46">
                  <c:v>5.6734099999999996</c:v>
                </c:pt>
                <c:pt idx="47">
                  <c:v>5.7107489999999999</c:v>
                </c:pt>
                <c:pt idx="48">
                  <c:v>5.7456849999999999</c:v>
                </c:pt>
                <c:pt idx="49">
                  <c:v>5.7819710000000004</c:v>
                </c:pt>
                <c:pt idx="50">
                  <c:v>5.7797640000000001</c:v>
                </c:pt>
              </c:numCache>
            </c:numRef>
          </c:val>
          <c:smooth val="0"/>
        </c:ser>
        <c:ser>
          <c:idx val="5"/>
          <c:order val="1"/>
          <c:tx>
            <c:strRef>
              <c:f>Sheet1!$C$1</c:f>
              <c:strCache>
                <c:ptCount val="1"/>
                <c:pt idx="0">
                  <c:v>Low Oil Price</c:v>
                </c:pt>
              </c:strCache>
            </c:strRef>
          </c:tx>
          <c:spPr>
            <a:ln w="22225" cap="rnd">
              <a:solidFill>
                <a:srgbClr val="A33340">
                  <a:lumMod val="40000"/>
                  <a:lumOff val="60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2.1443584991931148</c:v>
                </c:pt>
                <c:pt idx="1">
                  <c:v>1.9716875786439403</c:v>
                </c:pt>
                <c:pt idx="2">
                  <c:v>1.8273826197996348</c:v>
                </c:pt>
                <c:pt idx="3">
                  <c:v>2.0525028416730255</c:v>
                </c:pt>
                <c:pt idx="4">
                  <c:v>2.3973618660061335</c:v>
                </c:pt>
                <c:pt idx="5">
                  <c:v>3.0853587101497353</c:v>
                </c:pt>
                <c:pt idx="6">
                  <c:v>3.3725222559012282</c:v>
                </c:pt>
                <c:pt idx="7">
                  <c:v>3.5028234705793304</c:v>
                </c:pt>
                <c:pt idx="8">
                  <c:v>4.5293110855385272</c:v>
                </c:pt>
                <c:pt idx="9">
                  <c:v>2.9159205643972888</c:v>
                </c:pt>
                <c:pt idx="10">
                  <c:v>3.4957222877714309</c:v>
                </c:pt>
                <c:pt idx="11">
                  <c:v>4.3947175441814954</c:v>
                </c:pt>
                <c:pt idx="12">
                  <c:v>4.455742592</c:v>
                </c:pt>
                <c:pt idx="13">
                  <c:v>4.3281296427693974</c:v>
                </c:pt>
                <c:pt idx="14">
                  <c:v>4.1427133246527781</c:v>
                </c:pt>
                <c:pt idx="15">
                  <c:v>2.9008213963297673</c:v>
                </c:pt>
                <c:pt idx="16">
                  <c:v>2.4422573993486569</c:v>
                </c:pt>
                <c:pt idx="17">
                  <c:v>2.756637779301145</c:v>
                </c:pt>
                <c:pt idx="18">
                  <c:v>3.2329877896758532</c:v>
                </c:pt>
                <c:pt idx="19">
                  <c:v>3.0405760000000002</c:v>
                </c:pt>
                <c:pt idx="20">
                  <c:v>2.3350270000000002</c:v>
                </c:pt>
                <c:pt idx="21">
                  <c:v>2.2773840000000001</c:v>
                </c:pt>
                <c:pt idx="22">
                  <c:v>2.3227669999999998</c:v>
                </c:pt>
                <c:pt idx="23">
                  <c:v>2.3277929999999998</c:v>
                </c:pt>
                <c:pt idx="24">
                  <c:v>2.3512870000000001</c:v>
                </c:pt>
                <c:pt idx="25">
                  <c:v>2.3726080000000001</c:v>
                </c:pt>
                <c:pt idx="26">
                  <c:v>2.3929870000000002</c:v>
                </c:pt>
                <c:pt idx="27">
                  <c:v>2.404782</c:v>
                </c:pt>
                <c:pt idx="28">
                  <c:v>2.404166</c:v>
                </c:pt>
                <c:pt idx="29">
                  <c:v>2.4100630000000001</c:v>
                </c:pt>
                <c:pt idx="30">
                  <c:v>2.4764080000000002</c:v>
                </c:pt>
                <c:pt idx="31">
                  <c:v>2.479984</c:v>
                </c:pt>
                <c:pt idx="32">
                  <c:v>2.4927250000000001</c:v>
                </c:pt>
                <c:pt idx="33">
                  <c:v>2.5046810000000002</c:v>
                </c:pt>
                <c:pt idx="34">
                  <c:v>2.4936759999999998</c:v>
                </c:pt>
                <c:pt idx="35">
                  <c:v>2.502078</c:v>
                </c:pt>
                <c:pt idx="36">
                  <c:v>2.5035090000000002</c:v>
                </c:pt>
                <c:pt idx="37">
                  <c:v>2.5194109999999998</c:v>
                </c:pt>
                <c:pt idx="38">
                  <c:v>2.5161950000000002</c:v>
                </c:pt>
                <c:pt idx="39">
                  <c:v>2.5276269999999998</c:v>
                </c:pt>
                <c:pt idx="40">
                  <c:v>2.536063</c:v>
                </c:pt>
                <c:pt idx="41">
                  <c:v>2.5381100000000001</c:v>
                </c:pt>
                <c:pt idx="42">
                  <c:v>2.5384259999999998</c:v>
                </c:pt>
                <c:pt idx="43">
                  <c:v>2.5361940000000001</c:v>
                </c:pt>
                <c:pt idx="44">
                  <c:v>2.5431620000000001</c:v>
                </c:pt>
                <c:pt idx="45">
                  <c:v>2.550459</c:v>
                </c:pt>
                <c:pt idx="46">
                  <c:v>2.5511409999999999</c:v>
                </c:pt>
                <c:pt idx="47">
                  <c:v>2.548575</c:v>
                </c:pt>
                <c:pt idx="48">
                  <c:v>2.5502570000000002</c:v>
                </c:pt>
                <c:pt idx="49">
                  <c:v>2.5532650000000001</c:v>
                </c:pt>
                <c:pt idx="50">
                  <c:v>2.565366</c:v>
                </c:pt>
              </c:numCache>
            </c:numRef>
          </c:val>
          <c:smooth val="0"/>
        </c:ser>
        <c:ser>
          <c:idx val="0"/>
          <c:order val="2"/>
          <c:tx>
            <c:strRef>
              <c:f>Sheet1!$D$1</c:f>
              <c:strCache>
                <c:ptCount val="1"/>
                <c:pt idx="0">
                  <c:v>Reference </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2.1443584991931148</c:v>
                </c:pt>
                <c:pt idx="1">
                  <c:v>1.9716875786439403</c:v>
                </c:pt>
                <c:pt idx="2">
                  <c:v>1.8273826197996348</c:v>
                </c:pt>
                <c:pt idx="3">
                  <c:v>2.0525028416730255</c:v>
                </c:pt>
                <c:pt idx="4">
                  <c:v>2.3973618660061335</c:v>
                </c:pt>
                <c:pt idx="5">
                  <c:v>3.0853587101497353</c:v>
                </c:pt>
                <c:pt idx="6">
                  <c:v>3.3725222559012282</c:v>
                </c:pt>
                <c:pt idx="7">
                  <c:v>3.5028234705793304</c:v>
                </c:pt>
                <c:pt idx="8">
                  <c:v>4.5293110855385272</c:v>
                </c:pt>
                <c:pt idx="9">
                  <c:v>2.9159205643972888</c:v>
                </c:pt>
                <c:pt idx="10">
                  <c:v>3.4957222877714309</c:v>
                </c:pt>
                <c:pt idx="11">
                  <c:v>4.3947175441814954</c:v>
                </c:pt>
                <c:pt idx="12">
                  <c:v>4.455742592</c:v>
                </c:pt>
                <c:pt idx="13">
                  <c:v>4.3281296427693974</c:v>
                </c:pt>
                <c:pt idx="14">
                  <c:v>4.1427133246527781</c:v>
                </c:pt>
                <c:pt idx="15">
                  <c:v>2.9008213963297673</c:v>
                </c:pt>
                <c:pt idx="16">
                  <c:v>2.4422573993486569</c:v>
                </c:pt>
                <c:pt idx="17">
                  <c:v>2.756637779301145</c:v>
                </c:pt>
                <c:pt idx="18">
                  <c:v>3.2329877896758532</c:v>
                </c:pt>
                <c:pt idx="19">
                  <c:v>3.0399669999999999</c:v>
                </c:pt>
                <c:pt idx="20">
                  <c:v>2.9344049999999999</c:v>
                </c:pt>
                <c:pt idx="21">
                  <c:v>2.9493360000000002</c:v>
                </c:pt>
                <c:pt idx="22">
                  <c:v>2.9949479999999999</c:v>
                </c:pt>
                <c:pt idx="23">
                  <c:v>3.0121190000000002</c:v>
                </c:pt>
                <c:pt idx="24">
                  <c:v>3.0663870000000002</c:v>
                </c:pt>
                <c:pt idx="25">
                  <c:v>3.0845769999999999</c:v>
                </c:pt>
                <c:pt idx="26">
                  <c:v>3.1412900000000001</c:v>
                </c:pt>
                <c:pt idx="27">
                  <c:v>3.1493359999999999</c:v>
                </c:pt>
                <c:pt idx="28">
                  <c:v>3.1974529999999999</c:v>
                </c:pt>
                <c:pt idx="29">
                  <c:v>3.2269950000000001</c:v>
                </c:pt>
                <c:pt idx="30">
                  <c:v>3.2938559999999999</c:v>
                </c:pt>
                <c:pt idx="31">
                  <c:v>3.3310569999999999</c:v>
                </c:pt>
                <c:pt idx="32">
                  <c:v>3.3550689999999999</c:v>
                </c:pt>
                <c:pt idx="33">
                  <c:v>3.4091459999999998</c:v>
                </c:pt>
                <c:pt idx="34">
                  <c:v>3.4365450000000002</c:v>
                </c:pt>
                <c:pt idx="35">
                  <c:v>3.4674489999999998</c:v>
                </c:pt>
                <c:pt idx="36">
                  <c:v>3.5024649999999999</c:v>
                </c:pt>
                <c:pt idx="37">
                  <c:v>3.527104</c:v>
                </c:pt>
                <c:pt idx="38">
                  <c:v>3.5561530000000001</c:v>
                </c:pt>
                <c:pt idx="39">
                  <c:v>3.5872730000000002</c:v>
                </c:pt>
                <c:pt idx="40">
                  <c:v>3.5866609999999999</c:v>
                </c:pt>
                <c:pt idx="41">
                  <c:v>3.6097619999999999</c:v>
                </c:pt>
                <c:pt idx="42">
                  <c:v>3.662671</c:v>
                </c:pt>
                <c:pt idx="43">
                  <c:v>3.6861480000000002</c:v>
                </c:pt>
                <c:pt idx="44">
                  <c:v>3.7137150000000001</c:v>
                </c:pt>
                <c:pt idx="45">
                  <c:v>3.7645810000000002</c:v>
                </c:pt>
                <c:pt idx="46">
                  <c:v>3.7666650000000002</c:v>
                </c:pt>
                <c:pt idx="47">
                  <c:v>3.8030430000000002</c:v>
                </c:pt>
                <c:pt idx="48">
                  <c:v>3.8359009999999998</c:v>
                </c:pt>
                <c:pt idx="49">
                  <c:v>3.8594680000000001</c:v>
                </c:pt>
                <c:pt idx="50">
                  <c:v>3.8806039999999999</c:v>
                </c:pt>
              </c:numCache>
            </c:numRef>
          </c:val>
          <c:smooth val="0"/>
        </c:ser>
        <c:dLbls>
          <c:showLegendKey val="0"/>
          <c:showVal val="0"/>
          <c:showCatName val="0"/>
          <c:showSerName val="0"/>
          <c:showPercent val="0"/>
          <c:showBubbleSize val="0"/>
        </c:dLbls>
        <c:smooth val="0"/>
        <c:axId val="282851488"/>
        <c:axId val="282853664"/>
      </c:lineChart>
      <c:catAx>
        <c:axId val="2828514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3664"/>
        <c:crosses val="autoZero"/>
        <c:auto val="0"/>
        <c:lblAlgn val="ctr"/>
        <c:lblOffset val="100"/>
        <c:tickLblSkip val="10"/>
        <c:tickMarkSkip val="10"/>
        <c:noMultiLvlLbl val="0"/>
      </c:catAx>
      <c:valAx>
        <c:axId val="282853664"/>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1488"/>
        <c:crossesAt val="2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54877300335704E-2"/>
          <c:y val="0.15983967935871743"/>
          <c:w val="0.87536494329141756"/>
          <c:h val="0.75842351369405481"/>
        </c:manualLayout>
      </c:layout>
      <c:lineChart>
        <c:grouping val="standard"/>
        <c:varyColors val="0"/>
        <c:ser>
          <c:idx val="0"/>
          <c:order val="0"/>
          <c:tx>
            <c:strRef>
              <c:f>Sheet1!$B$1</c:f>
              <c:strCache>
                <c:ptCount val="1"/>
                <c:pt idx="0">
                  <c:v>Low Economic Growth</c:v>
                </c:pt>
              </c:strCache>
            </c:strRef>
          </c:tx>
          <c:spPr>
            <a:ln w="28575" cap="rnd">
              <a:solidFill>
                <a:schemeClr val="accent1">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33.827655999999998</c:v>
                </c:pt>
                <c:pt idx="20">
                  <c:v>35.043880000000001</c:v>
                </c:pt>
                <c:pt idx="21">
                  <c:v>36.044173999999998</c:v>
                </c:pt>
                <c:pt idx="22">
                  <c:v>36.071075</c:v>
                </c:pt>
                <c:pt idx="23">
                  <c:v>36.227119000000002</c:v>
                </c:pt>
                <c:pt idx="24">
                  <c:v>36.523144000000002</c:v>
                </c:pt>
                <c:pt idx="25">
                  <c:v>37.350512999999999</c:v>
                </c:pt>
                <c:pt idx="26">
                  <c:v>38.122374999999998</c:v>
                </c:pt>
                <c:pt idx="27">
                  <c:v>38.296824999999998</c:v>
                </c:pt>
                <c:pt idx="28">
                  <c:v>38.776992999999997</c:v>
                </c:pt>
                <c:pt idx="29">
                  <c:v>38.939822999999997</c:v>
                </c:pt>
                <c:pt idx="30">
                  <c:v>39.056435</c:v>
                </c:pt>
                <c:pt idx="31">
                  <c:v>39.250667999999997</c:v>
                </c:pt>
                <c:pt idx="32">
                  <c:v>39.340767</c:v>
                </c:pt>
                <c:pt idx="33">
                  <c:v>39.568587999999998</c:v>
                </c:pt>
                <c:pt idx="34">
                  <c:v>39.963123000000003</c:v>
                </c:pt>
                <c:pt idx="35">
                  <c:v>40.043156000000003</c:v>
                </c:pt>
                <c:pt idx="36">
                  <c:v>40.158478000000002</c:v>
                </c:pt>
                <c:pt idx="37">
                  <c:v>40.327328000000001</c:v>
                </c:pt>
                <c:pt idx="38">
                  <c:v>40.592461</c:v>
                </c:pt>
                <c:pt idx="39">
                  <c:v>40.536712999999999</c:v>
                </c:pt>
                <c:pt idx="40">
                  <c:v>40.690047999999997</c:v>
                </c:pt>
                <c:pt idx="41">
                  <c:v>40.825924000000001</c:v>
                </c:pt>
                <c:pt idx="42">
                  <c:v>40.918125000000003</c:v>
                </c:pt>
                <c:pt idx="43">
                  <c:v>41.002682</c:v>
                </c:pt>
                <c:pt idx="44">
                  <c:v>41.108986000000002</c:v>
                </c:pt>
                <c:pt idx="45">
                  <c:v>41.231471999999997</c:v>
                </c:pt>
                <c:pt idx="46">
                  <c:v>41.596401</c:v>
                </c:pt>
                <c:pt idx="47">
                  <c:v>41.755626999999997</c:v>
                </c:pt>
                <c:pt idx="48">
                  <c:v>42.017890999999999</c:v>
                </c:pt>
                <c:pt idx="49">
                  <c:v>42.250298000000001</c:v>
                </c:pt>
                <c:pt idx="50">
                  <c:v>42.482146999999998</c:v>
                </c:pt>
              </c:numCache>
            </c:numRef>
          </c:val>
          <c:smooth val="0"/>
        </c:ser>
        <c:ser>
          <c:idx val="1"/>
          <c:order val="1"/>
          <c:tx>
            <c:strRef>
              <c:f>Sheet1!$C$1</c:f>
              <c:strCache>
                <c:ptCount val="1"/>
                <c:pt idx="0">
                  <c:v>High Economic Growth</c:v>
                </c:pt>
              </c:strCache>
            </c:strRef>
          </c:tx>
          <c:spPr>
            <a:ln w="28575" cap="rnd">
              <a:solidFill>
                <a:schemeClr val="accent1">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33.827624999999998</c:v>
                </c:pt>
                <c:pt idx="20">
                  <c:v>35.101120000000002</c:v>
                </c:pt>
                <c:pt idx="21">
                  <c:v>36.312244</c:v>
                </c:pt>
                <c:pt idx="22">
                  <c:v>36.617893000000002</c:v>
                </c:pt>
                <c:pt idx="23">
                  <c:v>36.957332999999998</c:v>
                </c:pt>
                <c:pt idx="24">
                  <c:v>37.509987000000002</c:v>
                </c:pt>
                <c:pt idx="25">
                  <c:v>38.423988000000001</c:v>
                </c:pt>
                <c:pt idx="26">
                  <c:v>39.170611999999998</c:v>
                </c:pt>
                <c:pt idx="27">
                  <c:v>39.428351999999997</c:v>
                </c:pt>
                <c:pt idx="28">
                  <c:v>39.967753999999999</c:v>
                </c:pt>
                <c:pt idx="29">
                  <c:v>40.191589</c:v>
                </c:pt>
                <c:pt idx="30">
                  <c:v>40.399611999999998</c:v>
                </c:pt>
                <c:pt idx="31">
                  <c:v>40.720424999999999</c:v>
                </c:pt>
                <c:pt idx="32">
                  <c:v>41.147754999999997</c:v>
                </c:pt>
                <c:pt idx="33">
                  <c:v>41.583129999999997</c:v>
                </c:pt>
                <c:pt idx="34">
                  <c:v>42.107875999999997</c:v>
                </c:pt>
                <c:pt idx="35">
                  <c:v>42.456347999999998</c:v>
                </c:pt>
                <c:pt idx="36">
                  <c:v>42.849358000000002</c:v>
                </c:pt>
                <c:pt idx="37">
                  <c:v>43.323478999999999</c:v>
                </c:pt>
                <c:pt idx="38">
                  <c:v>43.770321000000003</c:v>
                </c:pt>
                <c:pt idx="39">
                  <c:v>44.014679000000001</c:v>
                </c:pt>
                <c:pt idx="40">
                  <c:v>44.383614000000001</c:v>
                </c:pt>
                <c:pt idx="41">
                  <c:v>44.744822999999997</c:v>
                </c:pt>
                <c:pt idx="42">
                  <c:v>45.113888000000003</c:v>
                </c:pt>
                <c:pt idx="43">
                  <c:v>45.522067999999997</c:v>
                </c:pt>
                <c:pt idx="44">
                  <c:v>46.085369</c:v>
                </c:pt>
                <c:pt idx="45">
                  <c:v>46.588344999999997</c:v>
                </c:pt>
                <c:pt idx="46">
                  <c:v>47.161476</c:v>
                </c:pt>
                <c:pt idx="47">
                  <c:v>47.569656000000002</c:v>
                </c:pt>
                <c:pt idx="48">
                  <c:v>48.163249999999998</c:v>
                </c:pt>
                <c:pt idx="49">
                  <c:v>48.64893</c:v>
                </c:pt>
                <c:pt idx="50">
                  <c:v>49.111159999999998</c:v>
                </c:pt>
              </c:numCache>
            </c:numRef>
          </c:val>
          <c:smooth val="0"/>
        </c:ser>
        <c:ser>
          <c:idx val="2"/>
          <c:order val="2"/>
          <c:tx>
            <c:strRef>
              <c:f>Sheet1!$D$1</c:f>
              <c:strCache>
                <c:ptCount val="1"/>
                <c:pt idx="0">
                  <c:v>Low Oil Price</c:v>
                </c:pt>
              </c:strCache>
            </c:strRef>
          </c:tx>
          <c:spPr>
            <a:ln w="2857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33.843952000000002</c:v>
                </c:pt>
                <c:pt idx="20">
                  <c:v>34.365074</c:v>
                </c:pt>
                <c:pt idx="21">
                  <c:v>35.066200000000002</c:v>
                </c:pt>
                <c:pt idx="22">
                  <c:v>35.312485000000002</c:v>
                </c:pt>
                <c:pt idx="23">
                  <c:v>35.597256000000002</c:v>
                </c:pt>
                <c:pt idx="24">
                  <c:v>36.056046000000002</c:v>
                </c:pt>
                <c:pt idx="25">
                  <c:v>36.739364999999999</c:v>
                </c:pt>
                <c:pt idx="26">
                  <c:v>37.180461999999999</c:v>
                </c:pt>
                <c:pt idx="27">
                  <c:v>37.229126000000001</c:v>
                </c:pt>
                <c:pt idx="28">
                  <c:v>37.498050999999997</c:v>
                </c:pt>
                <c:pt idx="29">
                  <c:v>37.580826000000002</c:v>
                </c:pt>
                <c:pt idx="30">
                  <c:v>37.434086000000001</c:v>
                </c:pt>
                <c:pt idx="31">
                  <c:v>37.564292999999999</c:v>
                </c:pt>
                <c:pt idx="32">
                  <c:v>37.857039999999998</c:v>
                </c:pt>
                <c:pt idx="33">
                  <c:v>38.270240999999999</c:v>
                </c:pt>
                <c:pt idx="34">
                  <c:v>38.728122999999997</c:v>
                </c:pt>
                <c:pt idx="35">
                  <c:v>39.005405000000003</c:v>
                </c:pt>
                <c:pt idx="36">
                  <c:v>39.324184000000002</c:v>
                </c:pt>
                <c:pt idx="37">
                  <c:v>39.541775000000001</c:v>
                </c:pt>
                <c:pt idx="38">
                  <c:v>39.821499000000003</c:v>
                </c:pt>
                <c:pt idx="39">
                  <c:v>39.984893999999997</c:v>
                </c:pt>
                <c:pt idx="40">
                  <c:v>40.190421999999998</c:v>
                </c:pt>
                <c:pt idx="41">
                  <c:v>40.335175</c:v>
                </c:pt>
                <c:pt idx="42">
                  <c:v>40.532798999999997</c:v>
                </c:pt>
                <c:pt idx="43">
                  <c:v>40.725265999999998</c:v>
                </c:pt>
                <c:pt idx="44">
                  <c:v>40.999763000000002</c:v>
                </c:pt>
                <c:pt idx="45">
                  <c:v>41.184066999999999</c:v>
                </c:pt>
                <c:pt idx="46">
                  <c:v>41.460540999999999</c:v>
                </c:pt>
                <c:pt idx="47">
                  <c:v>41.618439000000002</c:v>
                </c:pt>
                <c:pt idx="48">
                  <c:v>41.928561999999999</c:v>
                </c:pt>
                <c:pt idx="49">
                  <c:v>42.254767999999999</c:v>
                </c:pt>
                <c:pt idx="50">
                  <c:v>42.660975999999998</c:v>
                </c:pt>
              </c:numCache>
            </c:numRef>
          </c:val>
          <c:smooth val="0"/>
        </c:ser>
        <c:ser>
          <c:idx val="3"/>
          <c:order val="3"/>
          <c:tx>
            <c:strRef>
              <c:f>Sheet1!$E$1</c:f>
              <c:strCache>
                <c:ptCount val="1"/>
                <c:pt idx="0">
                  <c:v>High Oil Price</c:v>
                </c:pt>
              </c:strCache>
            </c:strRef>
          </c:tx>
          <c:spPr>
            <a:ln w="2857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33.833838999999998</c:v>
                </c:pt>
                <c:pt idx="20">
                  <c:v>35.717914999999998</c:v>
                </c:pt>
                <c:pt idx="21">
                  <c:v>37.639225000000003</c:v>
                </c:pt>
                <c:pt idx="22">
                  <c:v>38.308169999999997</c:v>
                </c:pt>
                <c:pt idx="23">
                  <c:v>38.864666</c:v>
                </c:pt>
                <c:pt idx="24">
                  <c:v>39.433430000000001</c:v>
                </c:pt>
                <c:pt idx="25">
                  <c:v>40.387199000000003</c:v>
                </c:pt>
                <c:pt idx="26">
                  <c:v>41.029423000000001</c:v>
                </c:pt>
                <c:pt idx="27">
                  <c:v>41.297634000000002</c:v>
                </c:pt>
                <c:pt idx="28">
                  <c:v>41.724818999999997</c:v>
                </c:pt>
                <c:pt idx="29">
                  <c:v>42.054234000000001</c:v>
                </c:pt>
                <c:pt idx="30">
                  <c:v>42.736870000000003</c:v>
                </c:pt>
                <c:pt idx="31">
                  <c:v>43.425441999999997</c:v>
                </c:pt>
                <c:pt idx="32">
                  <c:v>44.282501000000003</c:v>
                </c:pt>
                <c:pt idx="33">
                  <c:v>45.282981999999997</c:v>
                </c:pt>
                <c:pt idx="34">
                  <c:v>46.105434000000002</c:v>
                </c:pt>
                <c:pt idx="35">
                  <c:v>46.638339999999999</c:v>
                </c:pt>
                <c:pt idx="36">
                  <c:v>47.180866000000002</c:v>
                </c:pt>
                <c:pt idx="37">
                  <c:v>47.329749999999997</c:v>
                </c:pt>
                <c:pt idx="38">
                  <c:v>47.576014999999998</c:v>
                </c:pt>
                <c:pt idx="39">
                  <c:v>47.714728999999998</c:v>
                </c:pt>
                <c:pt idx="40">
                  <c:v>47.660431000000003</c:v>
                </c:pt>
                <c:pt idx="41">
                  <c:v>47.643149999999999</c:v>
                </c:pt>
                <c:pt idx="42">
                  <c:v>47.695487999999997</c:v>
                </c:pt>
                <c:pt idx="43">
                  <c:v>47.855773999999997</c:v>
                </c:pt>
                <c:pt idx="44">
                  <c:v>48.093533000000001</c:v>
                </c:pt>
                <c:pt idx="45">
                  <c:v>48.272804000000001</c:v>
                </c:pt>
                <c:pt idx="46">
                  <c:v>48.610709999999997</c:v>
                </c:pt>
                <c:pt idx="47">
                  <c:v>48.754707000000003</c:v>
                </c:pt>
                <c:pt idx="48">
                  <c:v>48.969009</c:v>
                </c:pt>
                <c:pt idx="49">
                  <c:v>49.212268999999999</c:v>
                </c:pt>
                <c:pt idx="50">
                  <c:v>49.497692000000001</c:v>
                </c:pt>
              </c:numCache>
            </c:numRef>
          </c:val>
          <c:smooth val="0"/>
        </c:ser>
        <c:ser>
          <c:idx val="4"/>
          <c:order val="4"/>
          <c:tx>
            <c:strRef>
              <c:f>Sheet1!$F$1</c:f>
              <c:strCache>
                <c:ptCount val="1"/>
                <c:pt idx="0">
                  <c:v>Low Oil &amp; Gas Resource &amp; Technology</c:v>
                </c:pt>
              </c:strCache>
            </c:strRef>
          </c:tx>
          <c:spPr>
            <a:ln w="2857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33.751362</c:v>
                </c:pt>
                <c:pt idx="20">
                  <c:v>34.213538999999997</c:v>
                </c:pt>
                <c:pt idx="21">
                  <c:v>34.666851000000001</c:v>
                </c:pt>
                <c:pt idx="22">
                  <c:v>34.526398</c:v>
                </c:pt>
                <c:pt idx="23">
                  <c:v>34.289482</c:v>
                </c:pt>
                <c:pt idx="24">
                  <c:v>34.235576999999999</c:v>
                </c:pt>
                <c:pt idx="25">
                  <c:v>34.649357000000002</c:v>
                </c:pt>
                <c:pt idx="26">
                  <c:v>34.347565000000003</c:v>
                </c:pt>
                <c:pt idx="27">
                  <c:v>33.880211000000003</c:v>
                </c:pt>
                <c:pt idx="28">
                  <c:v>33.511845000000001</c:v>
                </c:pt>
                <c:pt idx="29">
                  <c:v>33.190437000000003</c:v>
                </c:pt>
                <c:pt idx="30">
                  <c:v>32.879489999999997</c:v>
                </c:pt>
                <c:pt idx="31">
                  <c:v>32.533382000000003</c:v>
                </c:pt>
                <c:pt idx="32">
                  <c:v>32.386169000000002</c:v>
                </c:pt>
                <c:pt idx="33">
                  <c:v>32.369197999999997</c:v>
                </c:pt>
                <c:pt idx="34">
                  <c:v>32.370635999999998</c:v>
                </c:pt>
                <c:pt idx="35">
                  <c:v>32.357399000000001</c:v>
                </c:pt>
                <c:pt idx="36">
                  <c:v>32.373814000000003</c:v>
                </c:pt>
                <c:pt idx="37">
                  <c:v>32.374946999999999</c:v>
                </c:pt>
                <c:pt idx="38">
                  <c:v>32.284320999999998</c:v>
                </c:pt>
                <c:pt idx="39">
                  <c:v>32.265602000000001</c:v>
                </c:pt>
                <c:pt idx="40">
                  <c:v>32.208691000000002</c:v>
                </c:pt>
                <c:pt idx="41">
                  <c:v>32.026133999999999</c:v>
                </c:pt>
                <c:pt idx="42">
                  <c:v>31.837434999999999</c:v>
                </c:pt>
                <c:pt idx="43">
                  <c:v>31.58013</c:v>
                </c:pt>
                <c:pt idx="44">
                  <c:v>31.860733</c:v>
                </c:pt>
                <c:pt idx="45">
                  <c:v>31.764885</c:v>
                </c:pt>
                <c:pt idx="46">
                  <c:v>31.885593</c:v>
                </c:pt>
                <c:pt idx="47">
                  <c:v>31.909524999999999</c:v>
                </c:pt>
                <c:pt idx="48">
                  <c:v>32.204127999999997</c:v>
                </c:pt>
                <c:pt idx="49">
                  <c:v>32.295608999999999</c:v>
                </c:pt>
                <c:pt idx="50">
                  <c:v>32.377113000000001</c:v>
                </c:pt>
              </c:numCache>
            </c:numRef>
          </c:val>
          <c:smooth val="0"/>
        </c:ser>
        <c:ser>
          <c:idx val="5"/>
          <c:order val="5"/>
          <c:tx>
            <c:strRef>
              <c:f>Sheet1!$G$1</c:f>
              <c:strCache>
                <c:ptCount val="1"/>
                <c:pt idx="0">
                  <c:v>High Oil &amp; Gas Resource &amp; Technology</c:v>
                </c:pt>
              </c:strCache>
            </c:strRef>
          </c:tx>
          <c:spPr>
            <a:ln w="2857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34.458354999999997</c:v>
                </c:pt>
                <c:pt idx="20">
                  <c:v>35.194603000000001</c:v>
                </c:pt>
                <c:pt idx="21">
                  <c:v>37.064979999999998</c:v>
                </c:pt>
                <c:pt idx="22">
                  <c:v>37.706707000000002</c:v>
                </c:pt>
                <c:pt idx="23">
                  <c:v>38.166778999999998</c:v>
                </c:pt>
                <c:pt idx="24">
                  <c:v>38.790474000000003</c:v>
                </c:pt>
                <c:pt idx="25">
                  <c:v>40.149475000000002</c:v>
                </c:pt>
                <c:pt idx="26">
                  <c:v>41.497902000000003</c:v>
                </c:pt>
                <c:pt idx="27">
                  <c:v>42.313853999999999</c:v>
                </c:pt>
                <c:pt idx="28">
                  <c:v>43.120742999999997</c:v>
                </c:pt>
                <c:pt idx="29">
                  <c:v>43.692715</c:v>
                </c:pt>
                <c:pt idx="30">
                  <c:v>43.994079999999997</c:v>
                </c:pt>
                <c:pt idx="31">
                  <c:v>44.465465999999999</c:v>
                </c:pt>
                <c:pt idx="32">
                  <c:v>45.084564</c:v>
                </c:pt>
                <c:pt idx="33">
                  <c:v>45.730625000000003</c:v>
                </c:pt>
                <c:pt idx="34">
                  <c:v>46.260181000000003</c:v>
                </c:pt>
                <c:pt idx="35">
                  <c:v>46.744320000000002</c:v>
                </c:pt>
                <c:pt idx="36">
                  <c:v>47.537376000000002</c:v>
                </c:pt>
                <c:pt idx="37">
                  <c:v>47.893425000000001</c:v>
                </c:pt>
                <c:pt idx="38">
                  <c:v>48.527473000000001</c:v>
                </c:pt>
                <c:pt idx="39">
                  <c:v>49.023871999999997</c:v>
                </c:pt>
                <c:pt idx="40">
                  <c:v>49.545738</c:v>
                </c:pt>
                <c:pt idx="41">
                  <c:v>50.000256</c:v>
                </c:pt>
                <c:pt idx="42">
                  <c:v>50.478194999999999</c:v>
                </c:pt>
                <c:pt idx="43">
                  <c:v>50.921168999999999</c:v>
                </c:pt>
                <c:pt idx="44">
                  <c:v>51.431286</c:v>
                </c:pt>
                <c:pt idx="45">
                  <c:v>51.852276000000003</c:v>
                </c:pt>
                <c:pt idx="46">
                  <c:v>52.455962999999997</c:v>
                </c:pt>
                <c:pt idx="47">
                  <c:v>52.908279</c:v>
                </c:pt>
                <c:pt idx="48">
                  <c:v>53.379638999999997</c:v>
                </c:pt>
                <c:pt idx="49">
                  <c:v>53.860824999999998</c:v>
                </c:pt>
                <c:pt idx="50">
                  <c:v>54.387546999999998</c:v>
                </c:pt>
              </c:numCache>
            </c:numRef>
          </c:val>
          <c:smooth val="0"/>
        </c:ser>
        <c:ser>
          <c:idx val="6"/>
          <c:order val="6"/>
          <c:tx>
            <c:strRef>
              <c:f>Sheet1!$H$1</c:f>
              <c:strCache>
                <c:ptCount val="1"/>
                <c:pt idx="0">
                  <c:v>High Renewable Cost</c:v>
                </c:pt>
              </c:strCache>
            </c:strRef>
          </c:tx>
          <c:spPr>
            <a:ln w="28575" cap="rnd">
              <a:solidFill>
                <a:schemeClr val="accent3">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33.827477000000002</c:v>
                </c:pt>
                <c:pt idx="20">
                  <c:v>35.085681999999998</c:v>
                </c:pt>
                <c:pt idx="21">
                  <c:v>36.263514999999998</c:v>
                </c:pt>
                <c:pt idx="22">
                  <c:v>36.533408999999999</c:v>
                </c:pt>
                <c:pt idx="23">
                  <c:v>36.762897000000002</c:v>
                </c:pt>
                <c:pt idx="24">
                  <c:v>37.311374999999998</c:v>
                </c:pt>
                <c:pt idx="25">
                  <c:v>38.341403999999997</c:v>
                </c:pt>
                <c:pt idx="26">
                  <c:v>39.053150000000002</c:v>
                </c:pt>
                <c:pt idx="27">
                  <c:v>39.413994000000002</c:v>
                </c:pt>
                <c:pt idx="28">
                  <c:v>40.043526</c:v>
                </c:pt>
                <c:pt idx="29">
                  <c:v>40.446541000000003</c:v>
                </c:pt>
                <c:pt idx="30">
                  <c:v>40.554760000000002</c:v>
                </c:pt>
                <c:pt idx="31">
                  <c:v>40.752887999999999</c:v>
                </c:pt>
                <c:pt idx="32">
                  <c:v>40.995094000000002</c:v>
                </c:pt>
                <c:pt idx="33">
                  <c:v>41.333458</c:v>
                </c:pt>
                <c:pt idx="34">
                  <c:v>41.834431000000002</c:v>
                </c:pt>
                <c:pt idx="35">
                  <c:v>42.079841999999999</c:v>
                </c:pt>
                <c:pt idx="36">
                  <c:v>42.377353999999997</c:v>
                </c:pt>
                <c:pt idx="37">
                  <c:v>42.772658999999997</c:v>
                </c:pt>
                <c:pt idx="38">
                  <c:v>43.166851000000001</c:v>
                </c:pt>
                <c:pt idx="39">
                  <c:v>43.474552000000003</c:v>
                </c:pt>
                <c:pt idx="40">
                  <c:v>43.86636</c:v>
                </c:pt>
                <c:pt idx="41">
                  <c:v>44.211444999999998</c:v>
                </c:pt>
                <c:pt idx="42">
                  <c:v>44.606155000000001</c:v>
                </c:pt>
                <c:pt idx="43">
                  <c:v>45.044342</c:v>
                </c:pt>
                <c:pt idx="44">
                  <c:v>45.525173000000002</c:v>
                </c:pt>
                <c:pt idx="45">
                  <c:v>45.874668</c:v>
                </c:pt>
                <c:pt idx="46">
                  <c:v>46.289569999999998</c:v>
                </c:pt>
                <c:pt idx="47">
                  <c:v>46.760345000000001</c:v>
                </c:pt>
                <c:pt idx="48">
                  <c:v>47.253292000000002</c:v>
                </c:pt>
                <c:pt idx="49">
                  <c:v>47.610649000000002</c:v>
                </c:pt>
                <c:pt idx="50">
                  <c:v>47.920409999999997</c:v>
                </c:pt>
              </c:numCache>
            </c:numRef>
          </c:val>
          <c:smooth val="0"/>
        </c:ser>
        <c:ser>
          <c:idx val="7"/>
          <c:order val="7"/>
          <c:tx>
            <c:strRef>
              <c:f>Sheet1!$I$1</c:f>
              <c:strCache>
                <c:ptCount val="1"/>
                <c:pt idx="0">
                  <c:v>Low Renewable Cost</c:v>
                </c:pt>
              </c:strCache>
            </c:strRef>
          </c:tx>
          <c:spPr>
            <a:ln w="28575" cap="rnd">
              <a:solidFill>
                <a:schemeClr val="accent3">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Sheet1!$I$2:$I$52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33.827503</c:v>
                </c:pt>
                <c:pt idx="20">
                  <c:v>35.088982000000001</c:v>
                </c:pt>
                <c:pt idx="21">
                  <c:v>36.245621</c:v>
                </c:pt>
                <c:pt idx="22">
                  <c:v>36.410988000000003</c:v>
                </c:pt>
                <c:pt idx="23">
                  <c:v>36.637248999999997</c:v>
                </c:pt>
                <c:pt idx="24">
                  <c:v>37.034453999999997</c:v>
                </c:pt>
                <c:pt idx="25">
                  <c:v>37.966225000000001</c:v>
                </c:pt>
                <c:pt idx="26">
                  <c:v>38.664284000000002</c:v>
                </c:pt>
                <c:pt idx="27">
                  <c:v>38.884681999999998</c:v>
                </c:pt>
                <c:pt idx="28">
                  <c:v>39.274009999999997</c:v>
                </c:pt>
                <c:pt idx="29">
                  <c:v>39.467117000000002</c:v>
                </c:pt>
                <c:pt idx="30">
                  <c:v>39.472397000000001</c:v>
                </c:pt>
                <c:pt idx="31">
                  <c:v>39.589649000000001</c:v>
                </c:pt>
                <c:pt idx="32">
                  <c:v>39.777358999999997</c:v>
                </c:pt>
                <c:pt idx="33">
                  <c:v>39.972743999999999</c:v>
                </c:pt>
                <c:pt idx="34">
                  <c:v>40.274597</c:v>
                </c:pt>
                <c:pt idx="35">
                  <c:v>40.34507</c:v>
                </c:pt>
                <c:pt idx="36">
                  <c:v>40.438042000000003</c:v>
                </c:pt>
                <c:pt idx="37">
                  <c:v>40.476112000000001</c:v>
                </c:pt>
                <c:pt idx="38">
                  <c:v>40.563538000000001</c:v>
                </c:pt>
                <c:pt idx="39">
                  <c:v>40.633674999999997</c:v>
                </c:pt>
                <c:pt idx="40">
                  <c:v>41.034466000000002</c:v>
                </c:pt>
                <c:pt idx="41">
                  <c:v>41.199429000000002</c:v>
                </c:pt>
                <c:pt idx="42">
                  <c:v>41.370232000000001</c:v>
                </c:pt>
                <c:pt idx="43">
                  <c:v>41.565463999999999</c:v>
                </c:pt>
                <c:pt idx="44">
                  <c:v>41.753967000000003</c:v>
                </c:pt>
                <c:pt idx="45">
                  <c:v>42.020080999999998</c:v>
                </c:pt>
                <c:pt idx="46">
                  <c:v>42.166718000000003</c:v>
                </c:pt>
                <c:pt idx="47">
                  <c:v>42.435702999999997</c:v>
                </c:pt>
                <c:pt idx="48">
                  <c:v>42.600848999999997</c:v>
                </c:pt>
                <c:pt idx="49">
                  <c:v>42.714793999999998</c:v>
                </c:pt>
                <c:pt idx="50">
                  <c:v>42.837367999999998</c:v>
                </c:pt>
              </c:numCache>
            </c:numRef>
          </c:val>
          <c:smooth val="0"/>
        </c:ser>
        <c:ser>
          <c:idx val="8"/>
          <c:order val="8"/>
          <c:tx>
            <c:strRef>
              <c:f>Sheet1!$J$1</c:f>
              <c:strCache>
                <c:ptCount val="1"/>
                <c:pt idx="0">
                  <c:v>Reference</c:v>
                </c:pt>
              </c:strCache>
            </c:strRef>
          </c:tx>
          <c:spPr>
            <a:ln w="2857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Sheet1!$J$2:$J$52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33.814349999999997</c:v>
                </c:pt>
                <c:pt idx="20">
                  <c:v>34.781520999999998</c:v>
                </c:pt>
                <c:pt idx="21">
                  <c:v>36.033965999999999</c:v>
                </c:pt>
                <c:pt idx="22">
                  <c:v>36.283969999999997</c:v>
                </c:pt>
                <c:pt idx="23">
                  <c:v>36.532600000000002</c:v>
                </c:pt>
                <c:pt idx="24">
                  <c:v>37.000670999999997</c:v>
                </c:pt>
                <c:pt idx="25">
                  <c:v>37.925961000000001</c:v>
                </c:pt>
                <c:pt idx="26">
                  <c:v>38.575992999999997</c:v>
                </c:pt>
                <c:pt idx="27">
                  <c:v>38.752406999999998</c:v>
                </c:pt>
                <c:pt idx="28">
                  <c:v>39.275844999999997</c:v>
                </c:pt>
                <c:pt idx="29">
                  <c:v>39.559868000000002</c:v>
                </c:pt>
                <c:pt idx="30">
                  <c:v>39.511111999999997</c:v>
                </c:pt>
                <c:pt idx="31">
                  <c:v>39.676662</c:v>
                </c:pt>
                <c:pt idx="32">
                  <c:v>39.976363999999997</c:v>
                </c:pt>
                <c:pt idx="33">
                  <c:v>40.331916999999997</c:v>
                </c:pt>
                <c:pt idx="34">
                  <c:v>40.833427</c:v>
                </c:pt>
                <c:pt idx="35">
                  <c:v>41.056431000000003</c:v>
                </c:pt>
                <c:pt idx="36">
                  <c:v>41.300643999999998</c:v>
                </c:pt>
                <c:pt idx="37">
                  <c:v>41.56588</c:v>
                </c:pt>
                <c:pt idx="38">
                  <c:v>41.823855999999999</c:v>
                </c:pt>
                <c:pt idx="39">
                  <c:v>42.055809000000004</c:v>
                </c:pt>
                <c:pt idx="40">
                  <c:v>42.408535000000001</c:v>
                </c:pt>
                <c:pt idx="41">
                  <c:v>42.615577999999999</c:v>
                </c:pt>
                <c:pt idx="42">
                  <c:v>42.828693000000001</c:v>
                </c:pt>
                <c:pt idx="43">
                  <c:v>43.057170999999997</c:v>
                </c:pt>
                <c:pt idx="44">
                  <c:v>43.260029000000003</c:v>
                </c:pt>
                <c:pt idx="45">
                  <c:v>43.416004000000001</c:v>
                </c:pt>
                <c:pt idx="46">
                  <c:v>43.625988</c:v>
                </c:pt>
                <c:pt idx="47">
                  <c:v>43.982013999999999</c:v>
                </c:pt>
                <c:pt idx="48">
                  <c:v>44.419215999999999</c:v>
                </c:pt>
                <c:pt idx="49">
                  <c:v>44.769103999999999</c:v>
                </c:pt>
                <c:pt idx="50">
                  <c:v>44.996924999999997</c:v>
                </c:pt>
              </c:numCache>
            </c:numRef>
          </c:val>
          <c:smooth val="0"/>
        </c:ser>
        <c:dLbls>
          <c:showLegendKey val="0"/>
          <c:showVal val="0"/>
          <c:showCatName val="0"/>
          <c:showSerName val="0"/>
          <c:showPercent val="0"/>
          <c:showBubbleSize val="0"/>
        </c:dLbls>
        <c:smooth val="0"/>
        <c:axId val="282844960"/>
        <c:axId val="282855840"/>
      </c:lineChart>
      <c:catAx>
        <c:axId val="2828449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5840"/>
        <c:crosses val="autoZero"/>
        <c:auto val="1"/>
        <c:lblAlgn val="ctr"/>
        <c:lblOffset val="100"/>
        <c:tickLblSkip val="10"/>
        <c:tickMarkSkip val="10"/>
        <c:noMultiLvlLbl val="0"/>
      </c:catAx>
      <c:valAx>
        <c:axId val="28285584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4960"/>
        <c:crossesAt val="2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55494831022947E-2"/>
          <c:y val="0.15716766867067469"/>
          <c:w val="0.7342735682012187"/>
          <c:h val="0.76109552438209749"/>
        </c:manualLayout>
      </c:layout>
      <c:lineChart>
        <c:grouping val="standard"/>
        <c:varyColors val="0"/>
        <c:ser>
          <c:idx val="0"/>
          <c:order val="0"/>
          <c:tx>
            <c:strRef>
              <c:f>Sheet1!$B$1</c:f>
              <c:strCache>
                <c:ptCount val="1"/>
                <c:pt idx="0">
                  <c:v>Low Economic Growth</c:v>
                </c:pt>
              </c:strCache>
            </c:strRef>
          </c:tx>
          <c:spPr>
            <a:ln w="28575" cap="rnd">
              <a:solidFill>
                <a:schemeClr val="accent1">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31.028893</c:v>
                </c:pt>
                <c:pt idx="20">
                  <c:v>31.405933000000001</c:v>
                </c:pt>
                <c:pt idx="21">
                  <c:v>31.935673000000001</c:v>
                </c:pt>
                <c:pt idx="22">
                  <c:v>31.616781</c:v>
                </c:pt>
                <c:pt idx="23">
                  <c:v>31.506239000000001</c:v>
                </c:pt>
                <c:pt idx="24">
                  <c:v>31.295103000000001</c:v>
                </c:pt>
                <c:pt idx="25">
                  <c:v>31.277467999999999</c:v>
                </c:pt>
                <c:pt idx="26">
                  <c:v>31.417978000000002</c:v>
                </c:pt>
                <c:pt idx="27">
                  <c:v>31.236397</c:v>
                </c:pt>
                <c:pt idx="28">
                  <c:v>31.191804999999999</c:v>
                </c:pt>
                <c:pt idx="29">
                  <c:v>31.088232000000001</c:v>
                </c:pt>
                <c:pt idx="30">
                  <c:v>30.939228</c:v>
                </c:pt>
                <c:pt idx="31">
                  <c:v>31.047283</c:v>
                </c:pt>
                <c:pt idx="32">
                  <c:v>31.052969000000001</c:v>
                </c:pt>
                <c:pt idx="33">
                  <c:v>31.170155999999999</c:v>
                </c:pt>
                <c:pt idx="34">
                  <c:v>31.547637999999999</c:v>
                </c:pt>
                <c:pt idx="35">
                  <c:v>31.551152999999999</c:v>
                </c:pt>
                <c:pt idx="36">
                  <c:v>31.583950000000002</c:v>
                </c:pt>
                <c:pt idx="37">
                  <c:v>31.754852</c:v>
                </c:pt>
                <c:pt idx="38">
                  <c:v>31.989401000000001</c:v>
                </c:pt>
                <c:pt idx="39">
                  <c:v>31.900189999999998</c:v>
                </c:pt>
                <c:pt idx="40">
                  <c:v>32.001812000000001</c:v>
                </c:pt>
                <c:pt idx="41">
                  <c:v>32.105536999999998</c:v>
                </c:pt>
                <c:pt idx="42">
                  <c:v>32.172485000000002</c:v>
                </c:pt>
                <c:pt idx="43">
                  <c:v>32.222625999999998</c:v>
                </c:pt>
                <c:pt idx="44">
                  <c:v>32.239857000000001</c:v>
                </c:pt>
                <c:pt idx="45">
                  <c:v>32.355705</c:v>
                </c:pt>
                <c:pt idx="46">
                  <c:v>32.707160999999999</c:v>
                </c:pt>
                <c:pt idx="47">
                  <c:v>32.760078</c:v>
                </c:pt>
                <c:pt idx="48">
                  <c:v>32.980404</c:v>
                </c:pt>
                <c:pt idx="49">
                  <c:v>33.243504000000001</c:v>
                </c:pt>
                <c:pt idx="50">
                  <c:v>33.430110999999997</c:v>
                </c:pt>
              </c:numCache>
            </c:numRef>
          </c:val>
          <c:smooth val="0"/>
        </c:ser>
        <c:ser>
          <c:idx val="1"/>
          <c:order val="1"/>
          <c:tx>
            <c:strRef>
              <c:f>Sheet1!$C$1</c:f>
              <c:strCache>
                <c:ptCount val="1"/>
                <c:pt idx="0">
                  <c:v>High Economic Growth</c:v>
                </c:pt>
              </c:strCache>
            </c:strRef>
          </c:tx>
          <c:spPr>
            <a:ln w="28575" cap="rnd">
              <a:solidFill>
                <a:schemeClr val="accent1">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31.028893</c:v>
                </c:pt>
                <c:pt idx="20">
                  <c:v>31.505125</c:v>
                </c:pt>
                <c:pt idx="21">
                  <c:v>32.233944000000001</c:v>
                </c:pt>
                <c:pt idx="22">
                  <c:v>32.219425000000001</c:v>
                </c:pt>
                <c:pt idx="23">
                  <c:v>32.299393000000002</c:v>
                </c:pt>
                <c:pt idx="24">
                  <c:v>32.375118000000001</c:v>
                </c:pt>
                <c:pt idx="25">
                  <c:v>32.460402999999999</c:v>
                </c:pt>
                <c:pt idx="26">
                  <c:v>32.563392999999998</c:v>
                </c:pt>
                <c:pt idx="27">
                  <c:v>32.478122999999997</c:v>
                </c:pt>
                <c:pt idx="28">
                  <c:v>32.487247000000004</c:v>
                </c:pt>
                <c:pt idx="29">
                  <c:v>32.443500999999998</c:v>
                </c:pt>
                <c:pt idx="30">
                  <c:v>32.507362000000001</c:v>
                </c:pt>
                <c:pt idx="31">
                  <c:v>32.871924999999997</c:v>
                </c:pt>
                <c:pt idx="32">
                  <c:v>33.278336000000003</c:v>
                </c:pt>
                <c:pt idx="33">
                  <c:v>33.599243000000001</c:v>
                </c:pt>
                <c:pt idx="34">
                  <c:v>34.077151999999998</c:v>
                </c:pt>
                <c:pt idx="35">
                  <c:v>34.370705000000001</c:v>
                </c:pt>
                <c:pt idx="36">
                  <c:v>34.711277000000003</c:v>
                </c:pt>
                <c:pt idx="37">
                  <c:v>35.216324</c:v>
                </c:pt>
                <c:pt idx="38">
                  <c:v>35.681460999999999</c:v>
                </c:pt>
                <c:pt idx="39">
                  <c:v>35.929726000000002</c:v>
                </c:pt>
                <c:pt idx="40">
                  <c:v>36.264102999999999</c:v>
                </c:pt>
                <c:pt idx="41">
                  <c:v>36.657978</c:v>
                </c:pt>
                <c:pt idx="42">
                  <c:v>37.019706999999997</c:v>
                </c:pt>
                <c:pt idx="43">
                  <c:v>37.437527000000003</c:v>
                </c:pt>
                <c:pt idx="44">
                  <c:v>37.966262999999998</c:v>
                </c:pt>
                <c:pt idx="45">
                  <c:v>38.519706999999997</c:v>
                </c:pt>
                <c:pt idx="46">
                  <c:v>39.104610000000001</c:v>
                </c:pt>
                <c:pt idx="47">
                  <c:v>39.489516999999999</c:v>
                </c:pt>
                <c:pt idx="48">
                  <c:v>40.044437000000002</c:v>
                </c:pt>
                <c:pt idx="49">
                  <c:v>40.610396999999999</c:v>
                </c:pt>
                <c:pt idx="50">
                  <c:v>41.112183000000002</c:v>
                </c:pt>
              </c:numCache>
            </c:numRef>
          </c:val>
          <c:smooth val="0"/>
        </c:ser>
        <c:ser>
          <c:idx val="2"/>
          <c:order val="2"/>
          <c:tx>
            <c:strRef>
              <c:f>Sheet1!$D$1</c:f>
              <c:strCache>
                <c:ptCount val="1"/>
                <c:pt idx="0">
                  <c:v>Low Oil Price</c:v>
                </c:pt>
              </c:strCache>
            </c:strRef>
          </c:tx>
          <c:spPr>
            <a:ln w="2857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31.028987999999998</c:v>
                </c:pt>
                <c:pt idx="20">
                  <c:v>30.679264</c:v>
                </c:pt>
                <c:pt idx="21">
                  <c:v>30.850546000000001</c:v>
                </c:pt>
                <c:pt idx="22">
                  <c:v>30.636011</c:v>
                </c:pt>
                <c:pt idx="23">
                  <c:v>30.595656999999999</c:v>
                </c:pt>
                <c:pt idx="24">
                  <c:v>30.549274</c:v>
                </c:pt>
                <c:pt idx="25">
                  <c:v>30.667334</c:v>
                </c:pt>
                <c:pt idx="26">
                  <c:v>30.793845999999998</c:v>
                </c:pt>
                <c:pt idx="27">
                  <c:v>30.673242999999999</c:v>
                </c:pt>
                <c:pt idx="28">
                  <c:v>30.560257</c:v>
                </c:pt>
                <c:pt idx="29">
                  <c:v>30.577926999999999</c:v>
                </c:pt>
                <c:pt idx="30">
                  <c:v>30.312646999999998</c:v>
                </c:pt>
                <c:pt idx="31">
                  <c:v>30.495117</c:v>
                </c:pt>
                <c:pt idx="32">
                  <c:v>30.684322000000002</c:v>
                </c:pt>
                <c:pt idx="33">
                  <c:v>30.919096</c:v>
                </c:pt>
                <c:pt idx="34">
                  <c:v>31.310639999999999</c:v>
                </c:pt>
                <c:pt idx="35">
                  <c:v>31.5137</c:v>
                </c:pt>
                <c:pt idx="36">
                  <c:v>31.772017000000002</c:v>
                </c:pt>
                <c:pt idx="37">
                  <c:v>31.953980999999999</c:v>
                </c:pt>
                <c:pt idx="38">
                  <c:v>32.217956999999998</c:v>
                </c:pt>
                <c:pt idx="39">
                  <c:v>32.368912000000002</c:v>
                </c:pt>
                <c:pt idx="40">
                  <c:v>32.520153000000001</c:v>
                </c:pt>
                <c:pt idx="41">
                  <c:v>32.647452999999999</c:v>
                </c:pt>
                <c:pt idx="42">
                  <c:v>32.821399999999997</c:v>
                </c:pt>
                <c:pt idx="43">
                  <c:v>32.988872999999998</c:v>
                </c:pt>
                <c:pt idx="44">
                  <c:v>33.168635999999999</c:v>
                </c:pt>
                <c:pt idx="45">
                  <c:v>33.321368999999997</c:v>
                </c:pt>
                <c:pt idx="46">
                  <c:v>33.591282</c:v>
                </c:pt>
                <c:pt idx="47">
                  <c:v>33.677836999999997</c:v>
                </c:pt>
                <c:pt idx="48">
                  <c:v>33.924140999999999</c:v>
                </c:pt>
                <c:pt idx="49">
                  <c:v>34.274185000000003</c:v>
                </c:pt>
                <c:pt idx="50">
                  <c:v>34.677162000000003</c:v>
                </c:pt>
              </c:numCache>
            </c:numRef>
          </c:val>
          <c:smooth val="0"/>
        </c:ser>
        <c:ser>
          <c:idx val="3"/>
          <c:order val="3"/>
          <c:tx>
            <c:strRef>
              <c:f>Sheet1!$E$1</c:f>
              <c:strCache>
                <c:ptCount val="1"/>
                <c:pt idx="0">
                  <c:v>High Oil Price</c:v>
                </c:pt>
              </c:strCache>
            </c:strRef>
          </c:tx>
          <c:spPr>
            <a:ln w="2857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31.028905999999999</c:v>
                </c:pt>
                <c:pt idx="20">
                  <c:v>31.985271000000001</c:v>
                </c:pt>
                <c:pt idx="21">
                  <c:v>33.576602999999999</c:v>
                </c:pt>
                <c:pt idx="22">
                  <c:v>33.846775000000001</c:v>
                </c:pt>
                <c:pt idx="23">
                  <c:v>34.356678000000002</c:v>
                </c:pt>
                <c:pt idx="24">
                  <c:v>34.514454000000001</c:v>
                </c:pt>
                <c:pt idx="25">
                  <c:v>34.701507999999997</c:v>
                </c:pt>
                <c:pt idx="26">
                  <c:v>34.520862999999999</c:v>
                </c:pt>
                <c:pt idx="27">
                  <c:v>34.110923999999997</c:v>
                </c:pt>
                <c:pt idx="28">
                  <c:v>33.646805000000001</c:v>
                </c:pt>
                <c:pt idx="29">
                  <c:v>33.322746000000002</c:v>
                </c:pt>
                <c:pt idx="30">
                  <c:v>33.428199999999997</c:v>
                </c:pt>
                <c:pt idx="31">
                  <c:v>33.605316000000002</c:v>
                </c:pt>
                <c:pt idx="32">
                  <c:v>33.840321000000003</c:v>
                </c:pt>
                <c:pt idx="33">
                  <c:v>34.163238999999997</c:v>
                </c:pt>
                <c:pt idx="34">
                  <c:v>34.425353999999999</c:v>
                </c:pt>
                <c:pt idx="35">
                  <c:v>34.398853000000003</c:v>
                </c:pt>
                <c:pt idx="36">
                  <c:v>34.551689000000003</c:v>
                </c:pt>
                <c:pt idx="37">
                  <c:v>34.476902000000003</c:v>
                </c:pt>
                <c:pt idx="38">
                  <c:v>34.549056999999998</c:v>
                </c:pt>
                <c:pt idx="39">
                  <c:v>34.615391000000002</c:v>
                </c:pt>
                <c:pt idx="40">
                  <c:v>34.629767999999999</c:v>
                </c:pt>
                <c:pt idx="41">
                  <c:v>34.676819000000002</c:v>
                </c:pt>
                <c:pt idx="42">
                  <c:v>34.715232999999998</c:v>
                </c:pt>
                <c:pt idx="43">
                  <c:v>34.901901000000002</c:v>
                </c:pt>
                <c:pt idx="44">
                  <c:v>35.11694</c:v>
                </c:pt>
                <c:pt idx="45">
                  <c:v>35.272033999999998</c:v>
                </c:pt>
                <c:pt idx="46">
                  <c:v>35.640514000000003</c:v>
                </c:pt>
                <c:pt idx="47">
                  <c:v>35.745311999999998</c:v>
                </c:pt>
                <c:pt idx="48">
                  <c:v>35.935496999999998</c:v>
                </c:pt>
                <c:pt idx="49">
                  <c:v>36.199649999999998</c:v>
                </c:pt>
                <c:pt idx="50">
                  <c:v>36.512737000000001</c:v>
                </c:pt>
              </c:numCache>
            </c:numRef>
          </c:val>
          <c:smooth val="0"/>
        </c:ser>
        <c:ser>
          <c:idx val="4"/>
          <c:order val="4"/>
          <c:tx>
            <c:strRef>
              <c:f>Sheet1!$F$1</c:f>
              <c:strCache>
                <c:ptCount val="1"/>
                <c:pt idx="0">
                  <c:v>Low Oil &amp; Gas Resource &amp; Technology</c:v>
                </c:pt>
              </c:strCache>
            </c:strRef>
          </c:tx>
          <c:spPr>
            <a:ln w="2857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31.029007</c:v>
                </c:pt>
                <c:pt idx="20">
                  <c:v>31.180316999999999</c:v>
                </c:pt>
                <c:pt idx="21">
                  <c:v>30.788160000000001</c:v>
                </c:pt>
                <c:pt idx="22">
                  <c:v>30.348189999999999</c:v>
                </c:pt>
                <c:pt idx="23">
                  <c:v>29.872651999999999</c:v>
                </c:pt>
                <c:pt idx="24">
                  <c:v>29.387159</c:v>
                </c:pt>
                <c:pt idx="25">
                  <c:v>29.231113000000001</c:v>
                </c:pt>
                <c:pt idx="26">
                  <c:v>28.605108000000001</c:v>
                </c:pt>
                <c:pt idx="27">
                  <c:v>28.075716</c:v>
                </c:pt>
                <c:pt idx="28">
                  <c:v>27.493147</c:v>
                </c:pt>
                <c:pt idx="29">
                  <c:v>27.245766</c:v>
                </c:pt>
                <c:pt idx="30">
                  <c:v>26.990642999999999</c:v>
                </c:pt>
                <c:pt idx="31">
                  <c:v>26.738168999999999</c:v>
                </c:pt>
                <c:pt idx="32">
                  <c:v>26.661766</c:v>
                </c:pt>
                <c:pt idx="33">
                  <c:v>26.697953999999999</c:v>
                </c:pt>
                <c:pt idx="34">
                  <c:v>26.804791999999999</c:v>
                </c:pt>
                <c:pt idx="35">
                  <c:v>26.841363999999999</c:v>
                </c:pt>
                <c:pt idx="36">
                  <c:v>26.937142999999999</c:v>
                </c:pt>
                <c:pt idx="37">
                  <c:v>27.04026</c:v>
                </c:pt>
                <c:pt idx="38">
                  <c:v>27.132321999999998</c:v>
                </c:pt>
                <c:pt idx="39">
                  <c:v>27.223734</c:v>
                </c:pt>
                <c:pt idx="40">
                  <c:v>27.28021</c:v>
                </c:pt>
                <c:pt idx="41">
                  <c:v>27.206606000000001</c:v>
                </c:pt>
                <c:pt idx="42">
                  <c:v>27.192793000000002</c:v>
                </c:pt>
                <c:pt idx="43">
                  <c:v>27.206565999999999</c:v>
                </c:pt>
                <c:pt idx="44">
                  <c:v>27.316813</c:v>
                </c:pt>
                <c:pt idx="45">
                  <c:v>27.489616000000002</c:v>
                </c:pt>
                <c:pt idx="46">
                  <c:v>27.701440999999999</c:v>
                </c:pt>
                <c:pt idx="47">
                  <c:v>27.758429</c:v>
                </c:pt>
                <c:pt idx="48">
                  <c:v>27.912618999999999</c:v>
                </c:pt>
                <c:pt idx="49">
                  <c:v>28.047474000000001</c:v>
                </c:pt>
                <c:pt idx="50">
                  <c:v>28.226799</c:v>
                </c:pt>
              </c:numCache>
            </c:numRef>
          </c:val>
          <c:smooth val="0"/>
        </c:ser>
        <c:ser>
          <c:idx val="5"/>
          <c:order val="5"/>
          <c:tx>
            <c:strRef>
              <c:f>Sheet1!$G$1</c:f>
              <c:strCache>
                <c:ptCount val="1"/>
                <c:pt idx="0">
                  <c:v>High Oil &amp; Gas Resource &amp; Technology</c:v>
                </c:pt>
              </c:strCache>
            </c:strRef>
          </c:tx>
          <c:spPr>
            <a:ln w="2857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31.028893</c:v>
                </c:pt>
                <c:pt idx="20">
                  <c:v>31.599094000000001</c:v>
                </c:pt>
                <c:pt idx="21">
                  <c:v>32.771785999999999</c:v>
                </c:pt>
                <c:pt idx="22">
                  <c:v>32.965747999999998</c:v>
                </c:pt>
                <c:pt idx="23">
                  <c:v>33.186005000000002</c:v>
                </c:pt>
                <c:pt idx="24">
                  <c:v>33.368504000000001</c:v>
                </c:pt>
                <c:pt idx="25">
                  <c:v>33.876311999999999</c:v>
                </c:pt>
                <c:pt idx="26">
                  <c:v>34.458362999999999</c:v>
                </c:pt>
                <c:pt idx="27">
                  <c:v>34.772427</c:v>
                </c:pt>
                <c:pt idx="28">
                  <c:v>34.919105999999999</c:v>
                </c:pt>
                <c:pt idx="29">
                  <c:v>35.167983999999997</c:v>
                </c:pt>
                <c:pt idx="30">
                  <c:v>35.114505999999999</c:v>
                </c:pt>
                <c:pt idx="31">
                  <c:v>35.474868999999998</c:v>
                </c:pt>
                <c:pt idx="32">
                  <c:v>35.785457999999998</c:v>
                </c:pt>
                <c:pt idx="33">
                  <c:v>36.128070999999998</c:v>
                </c:pt>
                <c:pt idx="34">
                  <c:v>36.502445000000002</c:v>
                </c:pt>
                <c:pt idx="35">
                  <c:v>36.719585000000002</c:v>
                </c:pt>
                <c:pt idx="36">
                  <c:v>37.348861999999997</c:v>
                </c:pt>
                <c:pt idx="37">
                  <c:v>37.667541999999997</c:v>
                </c:pt>
                <c:pt idx="38">
                  <c:v>38.234805999999999</c:v>
                </c:pt>
                <c:pt idx="39">
                  <c:v>38.674560999999997</c:v>
                </c:pt>
                <c:pt idx="40">
                  <c:v>39.039841000000003</c:v>
                </c:pt>
                <c:pt idx="41">
                  <c:v>39.407940000000004</c:v>
                </c:pt>
                <c:pt idx="42">
                  <c:v>39.813374000000003</c:v>
                </c:pt>
                <c:pt idx="43">
                  <c:v>40.148811000000002</c:v>
                </c:pt>
                <c:pt idx="44">
                  <c:v>40.563057000000001</c:v>
                </c:pt>
                <c:pt idx="45">
                  <c:v>40.965488000000001</c:v>
                </c:pt>
                <c:pt idx="46">
                  <c:v>41.503779999999999</c:v>
                </c:pt>
                <c:pt idx="47">
                  <c:v>41.839745000000001</c:v>
                </c:pt>
                <c:pt idx="48">
                  <c:v>42.258186000000002</c:v>
                </c:pt>
                <c:pt idx="49">
                  <c:v>42.717274000000003</c:v>
                </c:pt>
                <c:pt idx="50">
                  <c:v>43.203094</c:v>
                </c:pt>
              </c:numCache>
            </c:numRef>
          </c:val>
          <c:smooth val="0"/>
        </c:ser>
        <c:ser>
          <c:idx val="6"/>
          <c:order val="6"/>
          <c:tx>
            <c:strRef>
              <c:f>Sheet1!$H$1</c:f>
              <c:strCache>
                <c:ptCount val="1"/>
                <c:pt idx="0">
                  <c:v>High Renewable Cost</c:v>
                </c:pt>
              </c:strCache>
            </c:strRef>
          </c:tx>
          <c:spPr>
            <a:ln w="28575" cap="rnd">
              <a:solidFill>
                <a:schemeClr val="accent3">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31.028863999999999</c:v>
                </c:pt>
                <c:pt idx="20">
                  <c:v>31.477512000000001</c:v>
                </c:pt>
                <c:pt idx="21">
                  <c:v>32.180110999999997</c:v>
                </c:pt>
                <c:pt idx="22">
                  <c:v>32.125796999999999</c:v>
                </c:pt>
                <c:pt idx="23">
                  <c:v>32.085349999999998</c:v>
                </c:pt>
                <c:pt idx="24">
                  <c:v>32.155707999999997</c:v>
                </c:pt>
                <c:pt idx="25">
                  <c:v>32.367809000000001</c:v>
                </c:pt>
                <c:pt idx="26">
                  <c:v>32.434905999999998</c:v>
                </c:pt>
                <c:pt idx="27">
                  <c:v>32.461295999999997</c:v>
                </c:pt>
                <c:pt idx="28">
                  <c:v>32.559868000000002</c:v>
                </c:pt>
                <c:pt idx="29">
                  <c:v>32.722499999999997</c:v>
                </c:pt>
                <c:pt idx="30">
                  <c:v>32.636462999999999</c:v>
                </c:pt>
                <c:pt idx="31">
                  <c:v>32.881134000000003</c:v>
                </c:pt>
                <c:pt idx="32">
                  <c:v>33.101219</c:v>
                </c:pt>
                <c:pt idx="33">
                  <c:v>33.324043000000003</c:v>
                </c:pt>
                <c:pt idx="34">
                  <c:v>33.771431</c:v>
                </c:pt>
                <c:pt idx="35">
                  <c:v>33.963863000000003</c:v>
                </c:pt>
                <c:pt idx="36">
                  <c:v>34.206543000000003</c:v>
                </c:pt>
                <c:pt idx="37">
                  <c:v>34.619633</c:v>
                </c:pt>
                <c:pt idx="38">
                  <c:v>35.010185</c:v>
                </c:pt>
                <c:pt idx="39">
                  <c:v>35.323669000000002</c:v>
                </c:pt>
                <c:pt idx="40">
                  <c:v>35.691127999999999</c:v>
                </c:pt>
                <c:pt idx="41">
                  <c:v>36.052151000000002</c:v>
                </c:pt>
                <c:pt idx="42">
                  <c:v>36.445445999999997</c:v>
                </c:pt>
                <c:pt idx="43">
                  <c:v>36.875278000000002</c:v>
                </c:pt>
                <c:pt idx="44">
                  <c:v>37.313567999999997</c:v>
                </c:pt>
                <c:pt idx="45">
                  <c:v>37.684916999999999</c:v>
                </c:pt>
                <c:pt idx="46">
                  <c:v>38.099060000000001</c:v>
                </c:pt>
                <c:pt idx="47">
                  <c:v>38.544879999999999</c:v>
                </c:pt>
                <c:pt idx="48">
                  <c:v>39.001255</c:v>
                </c:pt>
                <c:pt idx="49">
                  <c:v>39.375900000000001</c:v>
                </c:pt>
                <c:pt idx="50">
                  <c:v>39.747852000000002</c:v>
                </c:pt>
              </c:numCache>
            </c:numRef>
          </c:val>
          <c:smooth val="0"/>
        </c:ser>
        <c:ser>
          <c:idx val="7"/>
          <c:order val="7"/>
          <c:tx>
            <c:strRef>
              <c:f>Sheet1!$I$1</c:f>
              <c:strCache>
                <c:ptCount val="1"/>
                <c:pt idx="0">
                  <c:v>Low Renewable Cost</c:v>
                </c:pt>
              </c:strCache>
            </c:strRef>
          </c:tx>
          <c:spPr>
            <a:ln w="28575" cap="rnd">
              <a:solidFill>
                <a:schemeClr val="accent3">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Sheet1!$I$2:$I$52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31.029001000000001</c:v>
                </c:pt>
                <c:pt idx="20">
                  <c:v>31.478342000000001</c:v>
                </c:pt>
                <c:pt idx="21">
                  <c:v>32.158234</c:v>
                </c:pt>
                <c:pt idx="22">
                  <c:v>31.987295</c:v>
                </c:pt>
                <c:pt idx="23">
                  <c:v>31.951955999999999</c:v>
                </c:pt>
                <c:pt idx="24">
                  <c:v>31.852249</c:v>
                </c:pt>
                <c:pt idx="25">
                  <c:v>31.960750999999998</c:v>
                </c:pt>
                <c:pt idx="26">
                  <c:v>32.013081</c:v>
                </c:pt>
                <c:pt idx="27">
                  <c:v>31.892721000000002</c:v>
                </c:pt>
                <c:pt idx="28">
                  <c:v>31.752835999999999</c:v>
                </c:pt>
                <c:pt idx="29">
                  <c:v>31.673490999999999</c:v>
                </c:pt>
                <c:pt idx="30">
                  <c:v>31.505784999999999</c:v>
                </c:pt>
                <c:pt idx="31">
                  <c:v>31.614885000000001</c:v>
                </c:pt>
                <c:pt idx="32">
                  <c:v>31.772483999999999</c:v>
                </c:pt>
                <c:pt idx="33">
                  <c:v>31.857502</c:v>
                </c:pt>
                <c:pt idx="34">
                  <c:v>32.084792999999998</c:v>
                </c:pt>
                <c:pt idx="35">
                  <c:v>32.091583</c:v>
                </c:pt>
                <c:pt idx="36">
                  <c:v>32.116275999999999</c:v>
                </c:pt>
                <c:pt idx="37">
                  <c:v>32.149216000000003</c:v>
                </c:pt>
                <c:pt idx="38">
                  <c:v>32.204875999999999</c:v>
                </c:pt>
                <c:pt idx="39">
                  <c:v>32.244422999999998</c:v>
                </c:pt>
                <c:pt idx="40">
                  <c:v>32.610278999999998</c:v>
                </c:pt>
                <c:pt idx="41">
                  <c:v>32.752453000000003</c:v>
                </c:pt>
                <c:pt idx="42">
                  <c:v>32.892521000000002</c:v>
                </c:pt>
                <c:pt idx="43">
                  <c:v>33.062874000000001</c:v>
                </c:pt>
                <c:pt idx="44">
                  <c:v>33.188079999999999</c:v>
                </c:pt>
                <c:pt idx="45">
                  <c:v>33.461651000000003</c:v>
                </c:pt>
                <c:pt idx="46">
                  <c:v>33.564864999999998</c:v>
                </c:pt>
                <c:pt idx="47">
                  <c:v>33.807628999999999</c:v>
                </c:pt>
                <c:pt idx="48">
                  <c:v>33.917839000000001</c:v>
                </c:pt>
                <c:pt idx="49">
                  <c:v>34.040798000000002</c:v>
                </c:pt>
                <c:pt idx="50">
                  <c:v>34.160319999999999</c:v>
                </c:pt>
              </c:numCache>
            </c:numRef>
          </c:val>
          <c:smooth val="0"/>
        </c:ser>
        <c:ser>
          <c:idx val="8"/>
          <c:order val="8"/>
          <c:tx>
            <c:strRef>
              <c:f>Sheet1!$J$1</c:f>
              <c:strCache>
                <c:ptCount val="1"/>
                <c:pt idx="0">
                  <c:v>Reference</c:v>
                </c:pt>
              </c:strCache>
            </c:strRef>
          </c:tx>
          <c:spPr>
            <a:ln w="2857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Sheet1!$J$2:$J$52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27.125758999999999</c:v>
                </c:pt>
                <c:pt idx="18">
                  <c:v>29.956482999999999</c:v>
                </c:pt>
                <c:pt idx="19">
                  <c:v>31.029012999999999</c:v>
                </c:pt>
                <c:pt idx="20">
                  <c:v>31.083781999999999</c:v>
                </c:pt>
                <c:pt idx="21">
                  <c:v>31.923822000000001</c:v>
                </c:pt>
                <c:pt idx="22">
                  <c:v>31.852146000000001</c:v>
                </c:pt>
                <c:pt idx="23">
                  <c:v>31.838329000000002</c:v>
                </c:pt>
                <c:pt idx="24">
                  <c:v>31.821584999999999</c:v>
                </c:pt>
                <c:pt idx="25">
                  <c:v>31.912939000000001</c:v>
                </c:pt>
                <c:pt idx="26">
                  <c:v>31.921012999999999</c:v>
                </c:pt>
                <c:pt idx="27">
                  <c:v>31.756916</c:v>
                </c:pt>
                <c:pt idx="28">
                  <c:v>31.755269999999999</c:v>
                </c:pt>
                <c:pt idx="29">
                  <c:v>31.782651999999999</c:v>
                </c:pt>
                <c:pt idx="30">
                  <c:v>31.542107000000001</c:v>
                </c:pt>
                <c:pt idx="31">
                  <c:v>31.734097999999999</c:v>
                </c:pt>
                <c:pt idx="32">
                  <c:v>31.998373000000001</c:v>
                </c:pt>
                <c:pt idx="33">
                  <c:v>32.250594999999997</c:v>
                </c:pt>
                <c:pt idx="34">
                  <c:v>32.705283999999999</c:v>
                </c:pt>
                <c:pt idx="35">
                  <c:v>32.86647</c:v>
                </c:pt>
                <c:pt idx="36">
                  <c:v>33.047966000000002</c:v>
                </c:pt>
                <c:pt idx="37">
                  <c:v>33.322150999999998</c:v>
                </c:pt>
                <c:pt idx="38">
                  <c:v>33.552242</c:v>
                </c:pt>
                <c:pt idx="39">
                  <c:v>33.768013000000003</c:v>
                </c:pt>
                <c:pt idx="40">
                  <c:v>34.089469999999999</c:v>
                </c:pt>
                <c:pt idx="41">
                  <c:v>34.293404000000002</c:v>
                </c:pt>
                <c:pt idx="42">
                  <c:v>34.488495</c:v>
                </c:pt>
                <c:pt idx="43">
                  <c:v>34.691383000000002</c:v>
                </c:pt>
                <c:pt idx="44">
                  <c:v>34.828879999999998</c:v>
                </c:pt>
                <c:pt idx="45">
                  <c:v>34.983745999999996</c:v>
                </c:pt>
                <c:pt idx="46">
                  <c:v>35.177219000000001</c:v>
                </c:pt>
                <c:pt idx="47">
                  <c:v>35.506999999999998</c:v>
                </c:pt>
                <c:pt idx="48">
                  <c:v>35.878925000000002</c:v>
                </c:pt>
                <c:pt idx="49">
                  <c:v>36.248649999999998</c:v>
                </c:pt>
                <c:pt idx="50">
                  <c:v>36.498077000000002</c:v>
                </c:pt>
              </c:numCache>
            </c:numRef>
          </c:val>
          <c:smooth val="0"/>
        </c:ser>
        <c:dLbls>
          <c:showLegendKey val="0"/>
          <c:showVal val="0"/>
          <c:showCatName val="0"/>
          <c:showSerName val="0"/>
          <c:showPercent val="0"/>
          <c:showBubbleSize val="0"/>
        </c:dLbls>
        <c:smooth val="0"/>
        <c:axId val="282850400"/>
        <c:axId val="282854208"/>
      </c:lineChart>
      <c:catAx>
        <c:axId val="2828504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4208"/>
        <c:crosses val="autoZero"/>
        <c:auto val="1"/>
        <c:lblAlgn val="ctr"/>
        <c:lblOffset val="100"/>
        <c:tickLblSkip val="10"/>
        <c:tickMarkSkip val="10"/>
        <c:noMultiLvlLbl val="0"/>
      </c:catAx>
      <c:valAx>
        <c:axId val="282854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0400"/>
        <c:crossesAt val="2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0.16486074657334499"/>
          <c:w val="0.83734908136482944"/>
          <c:h val="0.74546296296296299"/>
        </c:manualLayout>
      </c:layout>
      <c:lineChart>
        <c:grouping val="standard"/>
        <c:varyColors val="0"/>
        <c:ser>
          <c:idx val="3"/>
          <c:order val="0"/>
          <c:tx>
            <c:strRef>
              <c:f>Sheet1!$B$1</c:f>
              <c:strCache>
                <c:ptCount val="1"/>
                <c:pt idx="0">
                  <c:v>imports</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18.817258000000002</c:v>
                </c:pt>
                <c:pt idx="1">
                  <c:v>18.334821000000002</c:v>
                </c:pt>
                <c:pt idx="2">
                  <c:v>19.372204</c:v>
                </c:pt>
                <c:pt idx="3">
                  <c:v>21.218333999999999</c:v>
                </c:pt>
                <c:pt idx="4">
                  <c:v>22.306671999999999</c:v>
                </c:pt>
                <c:pt idx="5">
                  <c:v>22.179612000000002</c:v>
                </c:pt>
                <c:pt idx="6">
                  <c:v>23.633256000000003</c:v>
                </c:pt>
                <c:pt idx="7">
                  <c:v>25.119240000000001</c:v>
                </c:pt>
                <c:pt idx="8">
                  <c:v>26.472519000000002</c:v>
                </c:pt>
                <c:pt idx="9">
                  <c:v>27.151580999999997</c:v>
                </c:pt>
                <c:pt idx="10">
                  <c:v>28.865252999999999</c:v>
                </c:pt>
                <c:pt idx="11">
                  <c:v>30.052174999999998</c:v>
                </c:pt>
                <c:pt idx="12">
                  <c:v>29.330543000000002</c:v>
                </c:pt>
                <c:pt idx="13">
                  <c:v>31.006947</c:v>
                </c:pt>
                <c:pt idx="14">
                  <c:v>33.492250999999996</c:v>
                </c:pt>
                <c:pt idx="15">
                  <c:v>34.659267999999997</c:v>
                </c:pt>
                <c:pt idx="16">
                  <c:v>34.648788999999994</c:v>
                </c:pt>
                <c:pt idx="17">
                  <c:v>34.678533999999999</c:v>
                </c:pt>
                <c:pt idx="18">
                  <c:v>32.970368000000001</c:v>
                </c:pt>
                <c:pt idx="19">
                  <c:v>29.690355</c:v>
                </c:pt>
                <c:pt idx="20">
                  <c:v>29.865911000000001</c:v>
                </c:pt>
                <c:pt idx="21">
                  <c:v>28.74803</c:v>
                </c:pt>
                <c:pt idx="22">
                  <c:v>27.068146000000002</c:v>
                </c:pt>
                <c:pt idx="23">
                  <c:v>24.622565999999999</c:v>
                </c:pt>
                <c:pt idx="24">
                  <c:v>23.240985999999999</c:v>
                </c:pt>
                <c:pt idx="25">
                  <c:v>23.793672999999998</c:v>
                </c:pt>
                <c:pt idx="26">
                  <c:v>25.378160999999999</c:v>
                </c:pt>
                <c:pt idx="27">
                  <c:v>25.466695999999999</c:v>
                </c:pt>
                <c:pt idx="28">
                  <c:v>24.812536000000001</c:v>
                </c:pt>
                <c:pt idx="29">
                  <c:v>23.457578999999999</c:v>
                </c:pt>
                <c:pt idx="30">
                  <c:v>23.873318000000001</c:v>
                </c:pt>
                <c:pt idx="31">
                  <c:v>21.703804000000002</c:v>
                </c:pt>
                <c:pt idx="32">
                  <c:v>21.591322000000002</c:v>
                </c:pt>
                <c:pt idx="33">
                  <c:v>21.559850999999998</c:v>
                </c:pt>
                <c:pt idx="34">
                  <c:v>22.250982</c:v>
                </c:pt>
                <c:pt idx="35">
                  <c:v>21.471299999999999</c:v>
                </c:pt>
                <c:pt idx="36">
                  <c:v>22.164657999999999</c:v>
                </c:pt>
                <c:pt idx="37">
                  <c:v>21.302098999999998</c:v>
                </c:pt>
                <c:pt idx="38">
                  <c:v>21.308188999999999</c:v>
                </c:pt>
                <c:pt idx="39">
                  <c:v>20.949127000000001</c:v>
                </c:pt>
                <c:pt idx="40">
                  <c:v>20.351310999999999</c:v>
                </c:pt>
                <c:pt idx="41">
                  <c:v>20.068798000000001</c:v>
                </c:pt>
                <c:pt idx="42">
                  <c:v>20.025207999999999</c:v>
                </c:pt>
                <c:pt idx="43">
                  <c:v>19.523439</c:v>
                </c:pt>
                <c:pt idx="44">
                  <c:v>20.189913000000001</c:v>
                </c:pt>
                <c:pt idx="45">
                  <c:v>20.347405999999999</c:v>
                </c:pt>
                <c:pt idx="46">
                  <c:v>20.093451000000002</c:v>
                </c:pt>
                <c:pt idx="47">
                  <c:v>21.165379999999999</c:v>
                </c:pt>
                <c:pt idx="48">
                  <c:v>21.151116999999999</c:v>
                </c:pt>
                <c:pt idx="49">
                  <c:v>21.190442999999998</c:v>
                </c:pt>
                <c:pt idx="50">
                  <c:v>21.058371000000001</c:v>
                </c:pt>
                <c:pt idx="51">
                  <c:v>21.565349999999999</c:v>
                </c:pt>
                <c:pt idx="52">
                  <c:v>21.322243</c:v>
                </c:pt>
                <c:pt idx="53">
                  <c:v>21.473521999999999</c:v>
                </c:pt>
                <c:pt idx="54">
                  <c:v>21.823364000000002</c:v>
                </c:pt>
                <c:pt idx="55">
                  <c:v>22.354588</c:v>
                </c:pt>
                <c:pt idx="56">
                  <c:v>21.768930000000001</c:v>
                </c:pt>
                <c:pt idx="57">
                  <c:v>22.928599999999999</c:v>
                </c:pt>
                <c:pt idx="58">
                  <c:v>23.763273000000002</c:v>
                </c:pt>
                <c:pt idx="59">
                  <c:v>24.067530000000001</c:v>
                </c:pt>
                <c:pt idx="60">
                  <c:v>23.506428</c:v>
                </c:pt>
              </c:numCache>
            </c:numRef>
          </c:val>
          <c:smooth val="0"/>
        </c:ser>
        <c:ser>
          <c:idx val="2"/>
          <c:order val="1"/>
          <c:tx>
            <c:strRef>
              <c:f>Sheet1!$C$1</c:f>
              <c:strCache>
                <c:ptCount val="1"/>
                <c:pt idx="0">
                  <c:v>exports</c:v>
                </c:pt>
              </c:strCache>
            </c:strRef>
          </c:tx>
          <c:spPr>
            <a:ln w="22225" cap="rnd">
              <a:solidFill>
                <a:srgbClr val="A3334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4.7524840000000008</c:v>
                </c:pt>
                <c:pt idx="1">
                  <c:v>5.1409650000000005</c:v>
                </c:pt>
                <c:pt idx="2">
                  <c:v>4.9369420000000002</c:v>
                </c:pt>
                <c:pt idx="3">
                  <c:v>4.2266719999999998</c:v>
                </c:pt>
                <c:pt idx="4">
                  <c:v>4.0352839999999999</c:v>
                </c:pt>
                <c:pt idx="5">
                  <c:v>4.495889</c:v>
                </c:pt>
                <c:pt idx="6">
                  <c:v>4.6125530000000001</c:v>
                </c:pt>
                <c:pt idx="7">
                  <c:v>4.4933969999999999</c:v>
                </c:pt>
                <c:pt idx="8">
                  <c:v>4.236745</c:v>
                </c:pt>
                <c:pt idx="9">
                  <c:v>3.6687859999999999</c:v>
                </c:pt>
                <c:pt idx="10">
                  <c:v>3.9616550000000004</c:v>
                </c:pt>
                <c:pt idx="11">
                  <c:v>3.731109</c:v>
                </c:pt>
                <c:pt idx="12">
                  <c:v>3.6082399999999999</c:v>
                </c:pt>
                <c:pt idx="13">
                  <c:v>4.0131300000000003</c:v>
                </c:pt>
                <c:pt idx="14">
                  <c:v>4.3513599999999997</c:v>
                </c:pt>
                <c:pt idx="15">
                  <c:v>4.4618860000000007</c:v>
                </c:pt>
                <c:pt idx="16">
                  <c:v>4.7273360000000002</c:v>
                </c:pt>
                <c:pt idx="17">
                  <c:v>5.3378100000000002</c:v>
                </c:pt>
                <c:pt idx="18">
                  <c:v>6.9491829999999997</c:v>
                </c:pt>
                <c:pt idx="19">
                  <c:v>6.9201999999999995</c:v>
                </c:pt>
                <c:pt idx="20">
                  <c:v>8.176029999999999</c:v>
                </c:pt>
                <c:pt idx="21">
                  <c:v>10.372719</c:v>
                </c:pt>
                <c:pt idx="22">
                  <c:v>11.267352000000001</c:v>
                </c:pt>
                <c:pt idx="23">
                  <c:v>11.787545</c:v>
                </c:pt>
                <c:pt idx="24">
                  <c:v>12.269774999999999</c:v>
                </c:pt>
                <c:pt idx="25">
                  <c:v>12.902151999999999</c:v>
                </c:pt>
                <c:pt idx="26">
                  <c:v>14.119207000000001</c:v>
                </c:pt>
                <c:pt idx="27">
                  <c:v>17.959917000000001</c:v>
                </c:pt>
                <c:pt idx="28">
                  <c:v>21.195241000000003</c:v>
                </c:pt>
                <c:pt idx="29">
                  <c:v>23.570250000000001</c:v>
                </c:pt>
                <c:pt idx="30">
                  <c:v>26.908090999999999</c:v>
                </c:pt>
                <c:pt idx="31">
                  <c:v>27.721443000000001</c:v>
                </c:pt>
                <c:pt idx="32">
                  <c:v>30.284147000000001</c:v>
                </c:pt>
                <c:pt idx="33">
                  <c:v>31.015694</c:v>
                </c:pt>
                <c:pt idx="34">
                  <c:v>32.819771000000003</c:v>
                </c:pt>
                <c:pt idx="35">
                  <c:v>33.257461999999997</c:v>
                </c:pt>
                <c:pt idx="36">
                  <c:v>34.875853999999997</c:v>
                </c:pt>
                <c:pt idx="37">
                  <c:v>34.736507000000003</c:v>
                </c:pt>
                <c:pt idx="38">
                  <c:v>35.057713</c:v>
                </c:pt>
                <c:pt idx="39">
                  <c:v>35.064152</c:v>
                </c:pt>
                <c:pt idx="40">
                  <c:v>34.818153000000002</c:v>
                </c:pt>
                <c:pt idx="41">
                  <c:v>34.715538000000002</c:v>
                </c:pt>
                <c:pt idx="42">
                  <c:v>34.920166000000002</c:v>
                </c:pt>
                <c:pt idx="43">
                  <c:v>34.661059999999999</c:v>
                </c:pt>
                <c:pt idx="44">
                  <c:v>35.114494000000001</c:v>
                </c:pt>
                <c:pt idx="45">
                  <c:v>35.205340999999997</c:v>
                </c:pt>
                <c:pt idx="46">
                  <c:v>34.851444000000001</c:v>
                </c:pt>
                <c:pt idx="47">
                  <c:v>35.355316000000002</c:v>
                </c:pt>
                <c:pt idx="48">
                  <c:v>34.995536999999999</c:v>
                </c:pt>
                <c:pt idx="49">
                  <c:v>34.838904999999997</c:v>
                </c:pt>
                <c:pt idx="50">
                  <c:v>35.057549000000002</c:v>
                </c:pt>
                <c:pt idx="51">
                  <c:v>35.631790000000002</c:v>
                </c:pt>
                <c:pt idx="52">
                  <c:v>35.365336999999997</c:v>
                </c:pt>
                <c:pt idx="53">
                  <c:v>35.320396000000002</c:v>
                </c:pt>
                <c:pt idx="54">
                  <c:v>35.209857999999997</c:v>
                </c:pt>
                <c:pt idx="55">
                  <c:v>35.056187000000001</c:v>
                </c:pt>
                <c:pt idx="56">
                  <c:v>33.717888000000002</c:v>
                </c:pt>
                <c:pt idx="57">
                  <c:v>34.047775000000001</c:v>
                </c:pt>
                <c:pt idx="58">
                  <c:v>34.182040999999998</c:v>
                </c:pt>
                <c:pt idx="59">
                  <c:v>33.601444000000001</c:v>
                </c:pt>
                <c:pt idx="60">
                  <c:v>31.535053000000001</c:v>
                </c:pt>
              </c:numCache>
            </c:numRef>
          </c:val>
          <c:smooth val="0"/>
        </c:ser>
        <c:dLbls>
          <c:showLegendKey val="0"/>
          <c:showVal val="0"/>
          <c:showCatName val="0"/>
          <c:showSerName val="0"/>
          <c:showPercent val="0"/>
          <c:showBubbleSize val="0"/>
        </c:dLbls>
        <c:smooth val="0"/>
        <c:axId val="153077696"/>
        <c:axId val="153081504"/>
      </c:lineChart>
      <c:catAx>
        <c:axId val="1530776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081504"/>
        <c:crosses val="autoZero"/>
        <c:auto val="1"/>
        <c:lblAlgn val="ctr"/>
        <c:lblOffset val="100"/>
        <c:tickLblSkip val="20"/>
        <c:tickMarkSkip val="10"/>
        <c:noMultiLvlLbl val="0"/>
      </c:catAx>
      <c:valAx>
        <c:axId val="153081504"/>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077696"/>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3587051618548"/>
          <c:y val="0.17759213692038495"/>
          <c:w val="0.75699693788276468"/>
          <c:h val="0.73273157261592303"/>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33.751362</c:v>
                </c:pt>
                <c:pt idx="20">
                  <c:v>34.213538999999997</c:v>
                </c:pt>
                <c:pt idx="21">
                  <c:v>34.666851000000001</c:v>
                </c:pt>
                <c:pt idx="22">
                  <c:v>34.526398</c:v>
                </c:pt>
                <c:pt idx="23">
                  <c:v>34.289482</c:v>
                </c:pt>
                <c:pt idx="24">
                  <c:v>34.235576999999999</c:v>
                </c:pt>
                <c:pt idx="25">
                  <c:v>34.649357000000002</c:v>
                </c:pt>
                <c:pt idx="26">
                  <c:v>34.347565000000003</c:v>
                </c:pt>
                <c:pt idx="27">
                  <c:v>33.880211000000003</c:v>
                </c:pt>
                <c:pt idx="28">
                  <c:v>33.511845000000001</c:v>
                </c:pt>
                <c:pt idx="29">
                  <c:v>33.190437000000003</c:v>
                </c:pt>
                <c:pt idx="30">
                  <c:v>32.879489999999997</c:v>
                </c:pt>
                <c:pt idx="31">
                  <c:v>32.533382000000003</c:v>
                </c:pt>
                <c:pt idx="32">
                  <c:v>32.386169000000002</c:v>
                </c:pt>
                <c:pt idx="33">
                  <c:v>32.369197999999997</c:v>
                </c:pt>
                <c:pt idx="34">
                  <c:v>32.370635999999998</c:v>
                </c:pt>
                <c:pt idx="35">
                  <c:v>32.357399000000001</c:v>
                </c:pt>
                <c:pt idx="36">
                  <c:v>32.373814000000003</c:v>
                </c:pt>
                <c:pt idx="37">
                  <c:v>32.374946999999999</c:v>
                </c:pt>
                <c:pt idx="38">
                  <c:v>32.284320999999998</c:v>
                </c:pt>
                <c:pt idx="39">
                  <c:v>32.265602000000001</c:v>
                </c:pt>
                <c:pt idx="40">
                  <c:v>32.208691000000002</c:v>
                </c:pt>
                <c:pt idx="41">
                  <c:v>32.026133999999999</c:v>
                </c:pt>
                <c:pt idx="42">
                  <c:v>31.837434999999999</c:v>
                </c:pt>
                <c:pt idx="43">
                  <c:v>31.58013</c:v>
                </c:pt>
                <c:pt idx="44">
                  <c:v>31.860733</c:v>
                </c:pt>
                <c:pt idx="45">
                  <c:v>31.764885</c:v>
                </c:pt>
                <c:pt idx="46">
                  <c:v>31.885593</c:v>
                </c:pt>
                <c:pt idx="47">
                  <c:v>31.909524999999999</c:v>
                </c:pt>
                <c:pt idx="48">
                  <c:v>32.204127999999997</c:v>
                </c:pt>
                <c:pt idx="49">
                  <c:v>32.295608999999999</c:v>
                </c:pt>
                <c:pt idx="50">
                  <c:v>32.377113000000001</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34.458354999999997</c:v>
                </c:pt>
                <c:pt idx="20">
                  <c:v>35.194603000000001</c:v>
                </c:pt>
                <c:pt idx="21">
                  <c:v>37.064979999999998</c:v>
                </c:pt>
                <c:pt idx="22">
                  <c:v>37.706707000000002</c:v>
                </c:pt>
                <c:pt idx="23">
                  <c:v>38.166778999999998</c:v>
                </c:pt>
                <c:pt idx="24">
                  <c:v>38.790474000000003</c:v>
                </c:pt>
                <c:pt idx="25">
                  <c:v>40.149475000000002</c:v>
                </c:pt>
                <c:pt idx="26">
                  <c:v>41.497902000000003</c:v>
                </c:pt>
                <c:pt idx="27">
                  <c:v>42.313853999999999</c:v>
                </c:pt>
                <c:pt idx="28">
                  <c:v>43.120742999999997</c:v>
                </c:pt>
                <c:pt idx="29">
                  <c:v>43.692715</c:v>
                </c:pt>
                <c:pt idx="30">
                  <c:v>43.994079999999997</c:v>
                </c:pt>
                <c:pt idx="31">
                  <c:v>44.465465999999999</c:v>
                </c:pt>
                <c:pt idx="32">
                  <c:v>45.084564</c:v>
                </c:pt>
                <c:pt idx="33">
                  <c:v>45.730625000000003</c:v>
                </c:pt>
                <c:pt idx="34">
                  <c:v>46.260181000000003</c:v>
                </c:pt>
                <c:pt idx="35">
                  <c:v>46.744320000000002</c:v>
                </c:pt>
                <c:pt idx="36">
                  <c:v>47.537376000000002</c:v>
                </c:pt>
                <c:pt idx="37">
                  <c:v>47.893425000000001</c:v>
                </c:pt>
                <c:pt idx="38">
                  <c:v>48.527473000000001</c:v>
                </c:pt>
                <c:pt idx="39">
                  <c:v>49.023871999999997</c:v>
                </c:pt>
                <c:pt idx="40">
                  <c:v>49.545738</c:v>
                </c:pt>
                <c:pt idx="41">
                  <c:v>50.000256</c:v>
                </c:pt>
                <c:pt idx="42">
                  <c:v>50.478194999999999</c:v>
                </c:pt>
                <c:pt idx="43">
                  <c:v>50.921168999999999</c:v>
                </c:pt>
                <c:pt idx="44">
                  <c:v>51.431286</c:v>
                </c:pt>
                <c:pt idx="45">
                  <c:v>51.852276000000003</c:v>
                </c:pt>
                <c:pt idx="46">
                  <c:v>52.455962999999997</c:v>
                </c:pt>
                <c:pt idx="47">
                  <c:v>52.908279</c:v>
                </c:pt>
                <c:pt idx="48">
                  <c:v>53.379638999999997</c:v>
                </c:pt>
                <c:pt idx="49">
                  <c:v>53.860824999999998</c:v>
                </c:pt>
                <c:pt idx="50">
                  <c:v>54.387546999999998</c:v>
                </c:pt>
              </c:numCache>
            </c:numRef>
          </c:val>
          <c:smooth val="0"/>
        </c:ser>
        <c:ser>
          <c:idx val="3"/>
          <c:order val="2"/>
          <c:tx>
            <c:strRef>
              <c:f>Sheet1!$D$1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27.291222000000001</c:v>
                </c:pt>
                <c:pt idx="18">
                  <c:v>30.438587999999999</c:v>
                </c:pt>
                <c:pt idx="19">
                  <c:v>33.814349999999997</c:v>
                </c:pt>
                <c:pt idx="20">
                  <c:v>34.781520999999998</c:v>
                </c:pt>
                <c:pt idx="21">
                  <c:v>36.033965999999999</c:v>
                </c:pt>
                <c:pt idx="22">
                  <c:v>36.283969999999997</c:v>
                </c:pt>
                <c:pt idx="23">
                  <c:v>36.532600000000002</c:v>
                </c:pt>
                <c:pt idx="24">
                  <c:v>37.000670999999997</c:v>
                </c:pt>
                <c:pt idx="25">
                  <c:v>37.925961000000001</c:v>
                </c:pt>
                <c:pt idx="26">
                  <c:v>38.575992999999997</c:v>
                </c:pt>
                <c:pt idx="27">
                  <c:v>38.752406999999998</c:v>
                </c:pt>
                <c:pt idx="28">
                  <c:v>39.275844999999997</c:v>
                </c:pt>
                <c:pt idx="29">
                  <c:v>39.559868000000002</c:v>
                </c:pt>
                <c:pt idx="30">
                  <c:v>39.511111999999997</c:v>
                </c:pt>
                <c:pt idx="31">
                  <c:v>39.676662</c:v>
                </c:pt>
                <c:pt idx="32">
                  <c:v>39.976363999999997</c:v>
                </c:pt>
                <c:pt idx="33">
                  <c:v>40.331916999999997</c:v>
                </c:pt>
                <c:pt idx="34">
                  <c:v>40.833427</c:v>
                </c:pt>
                <c:pt idx="35">
                  <c:v>41.056431000000003</c:v>
                </c:pt>
                <c:pt idx="36">
                  <c:v>41.300643999999998</c:v>
                </c:pt>
                <c:pt idx="37">
                  <c:v>41.56588</c:v>
                </c:pt>
                <c:pt idx="38">
                  <c:v>41.823855999999999</c:v>
                </c:pt>
                <c:pt idx="39">
                  <c:v>42.055809000000004</c:v>
                </c:pt>
                <c:pt idx="40">
                  <c:v>42.408535000000001</c:v>
                </c:pt>
                <c:pt idx="41">
                  <c:v>42.615577999999999</c:v>
                </c:pt>
                <c:pt idx="42">
                  <c:v>42.828693000000001</c:v>
                </c:pt>
                <c:pt idx="43">
                  <c:v>43.057170999999997</c:v>
                </c:pt>
                <c:pt idx="44">
                  <c:v>43.260029000000003</c:v>
                </c:pt>
                <c:pt idx="45">
                  <c:v>43.416004000000001</c:v>
                </c:pt>
                <c:pt idx="46">
                  <c:v>43.625988</c:v>
                </c:pt>
                <c:pt idx="47">
                  <c:v>43.982013999999999</c:v>
                </c:pt>
                <c:pt idx="48">
                  <c:v>44.419215999999999</c:v>
                </c:pt>
                <c:pt idx="49">
                  <c:v>44.769103999999999</c:v>
                </c:pt>
                <c:pt idx="50">
                  <c:v>44.996924999999997</c:v>
                </c:pt>
              </c:numCache>
            </c:numRef>
          </c:val>
          <c:smooth val="0"/>
        </c:ser>
        <c:dLbls>
          <c:showLegendKey val="0"/>
          <c:showVal val="0"/>
          <c:showCatName val="0"/>
          <c:showSerName val="0"/>
          <c:showPercent val="0"/>
          <c:showBubbleSize val="0"/>
        </c:dLbls>
        <c:smooth val="0"/>
        <c:axId val="282852032"/>
        <c:axId val="282841696"/>
        <c:extLst/>
      </c:lineChart>
      <c:catAx>
        <c:axId val="2828520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841696"/>
        <c:crosses val="autoZero"/>
        <c:auto val="1"/>
        <c:lblAlgn val="ctr"/>
        <c:lblOffset val="100"/>
        <c:tickLblSkip val="10"/>
        <c:tickMarkSkip val="10"/>
        <c:noMultiLvlLbl val="0"/>
      </c:catAx>
      <c:valAx>
        <c:axId val="282841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852032"/>
        <c:crossesAt val="2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0.18125136701662292"/>
          <c:w val="0.80565304336957877"/>
          <c:h val="0.72563757655293093"/>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6.1986486462255685</c:v>
                </c:pt>
                <c:pt idx="1">
                  <c:v>5.5730783807494673</c:v>
                </c:pt>
                <c:pt idx="2">
                  <c:v>4.6827545526328773</c:v>
                </c:pt>
                <c:pt idx="3">
                  <c:v>7.440152779291882</c:v>
                </c:pt>
                <c:pt idx="4">
                  <c:v>7.8013598844066987</c:v>
                </c:pt>
                <c:pt idx="5">
                  <c:v>11.162267773189507</c:v>
                </c:pt>
                <c:pt idx="6">
                  <c:v>8.3907855017431672</c:v>
                </c:pt>
                <c:pt idx="7">
                  <c:v>8.4626272408796996</c:v>
                </c:pt>
                <c:pt idx="8">
                  <c:v>10.55211575542239</c:v>
                </c:pt>
                <c:pt idx="9">
                  <c:v>4.6569627173592689</c:v>
                </c:pt>
                <c:pt idx="10">
                  <c:v>5.1057173788640222</c:v>
                </c:pt>
                <c:pt idx="11">
                  <c:v>4.5778307751890575</c:v>
                </c:pt>
                <c:pt idx="12">
                  <c:v>3.0880272500000001</c:v>
                </c:pt>
                <c:pt idx="13">
                  <c:v>4.1162477224706402</c:v>
                </c:pt>
                <c:pt idx="14">
                  <c:v>4.732982282021605</c:v>
                </c:pt>
                <c:pt idx="15">
                  <c:v>2.8075921900199452</c:v>
                </c:pt>
                <c:pt idx="16">
                  <c:v>2.6712190305375936</c:v>
                </c:pt>
                <c:pt idx="17">
                  <c:v>3.1103196075888393</c:v>
                </c:pt>
                <c:pt idx="18">
                  <c:v>3.2045033157580041</c:v>
                </c:pt>
                <c:pt idx="19">
                  <c:v>2.5672549999999998</c:v>
                </c:pt>
                <c:pt idx="20">
                  <c:v>2.6255039999999998</c:v>
                </c:pt>
                <c:pt idx="21">
                  <c:v>2.833189</c:v>
                </c:pt>
                <c:pt idx="22">
                  <c:v>2.9516420000000001</c:v>
                </c:pt>
                <c:pt idx="23">
                  <c:v>3.1009890000000002</c:v>
                </c:pt>
                <c:pt idx="24">
                  <c:v>3.3095309999999998</c:v>
                </c:pt>
                <c:pt idx="25">
                  <c:v>3.6795659999999999</c:v>
                </c:pt>
                <c:pt idx="26">
                  <c:v>3.970621</c:v>
                </c:pt>
                <c:pt idx="27">
                  <c:v>4.1628299999999996</c:v>
                </c:pt>
                <c:pt idx="28">
                  <c:v>4.3495879999999998</c:v>
                </c:pt>
                <c:pt idx="29">
                  <c:v>4.5226579999999998</c:v>
                </c:pt>
                <c:pt idx="30">
                  <c:v>4.6324069999999997</c:v>
                </c:pt>
                <c:pt idx="31">
                  <c:v>4.7209219999999998</c:v>
                </c:pt>
                <c:pt idx="32">
                  <c:v>4.8365150000000003</c:v>
                </c:pt>
                <c:pt idx="33">
                  <c:v>4.9775910000000003</c:v>
                </c:pt>
                <c:pt idx="34">
                  <c:v>5.0904579999999999</c:v>
                </c:pt>
                <c:pt idx="35">
                  <c:v>5.1494780000000002</c:v>
                </c:pt>
                <c:pt idx="36">
                  <c:v>5.2209839999999996</c:v>
                </c:pt>
                <c:pt idx="37">
                  <c:v>5.3103790000000002</c:v>
                </c:pt>
                <c:pt idx="38">
                  <c:v>5.3879890000000001</c:v>
                </c:pt>
                <c:pt idx="39">
                  <c:v>5.4701170000000001</c:v>
                </c:pt>
                <c:pt idx="40">
                  <c:v>5.5356040000000002</c:v>
                </c:pt>
                <c:pt idx="41">
                  <c:v>5.5717949999999998</c:v>
                </c:pt>
                <c:pt idx="42">
                  <c:v>5.6381420000000002</c:v>
                </c:pt>
                <c:pt idx="43">
                  <c:v>5.6660659999999998</c:v>
                </c:pt>
                <c:pt idx="44">
                  <c:v>5.8602720000000001</c:v>
                </c:pt>
                <c:pt idx="45">
                  <c:v>5.9351279999999997</c:v>
                </c:pt>
                <c:pt idx="46">
                  <c:v>6.0612029999999999</c:v>
                </c:pt>
                <c:pt idx="47">
                  <c:v>6.2010670000000001</c:v>
                </c:pt>
                <c:pt idx="48">
                  <c:v>6.2509069999999998</c:v>
                </c:pt>
                <c:pt idx="49">
                  <c:v>6.3829650000000004</c:v>
                </c:pt>
                <c:pt idx="50">
                  <c:v>6.5560660000000004</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6.1986486462255685</c:v>
                </c:pt>
                <c:pt idx="1">
                  <c:v>5.5730783807494673</c:v>
                </c:pt>
                <c:pt idx="2">
                  <c:v>4.6827545526328773</c:v>
                </c:pt>
                <c:pt idx="3">
                  <c:v>7.440152779291882</c:v>
                </c:pt>
                <c:pt idx="4">
                  <c:v>7.8013598844066987</c:v>
                </c:pt>
                <c:pt idx="5">
                  <c:v>11.162267773189507</c:v>
                </c:pt>
                <c:pt idx="6">
                  <c:v>8.3907855017431672</c:v>
                </c:pt>
                <c:pt idx="7">
                  <c:v>8.4626272408796996</c:v>
                </c:pt>
                <c:pt idx="8">
                  <c:v>10.55211575542239</c:v>
                </c:pt>
                <c:pt idx="9">
                  <c:v>4.6569627173592689</c:v>
                </c:pt>
                <c:pt idx="10">
                  <c:v>5.1057173788640222</c:v>
                </c:pt>
                <c:pt idx="11">
                  <c:v>4.5778307751890575</c:v>
                </c:pt>
                <c:pt idx="12">
                  <c:v>3.0880272500000001</c:v>
                </c:pt>
                <c:pt idx="13">
                  <c:v>4.1162477224706402</c:v>
                </c:pt>
                <c:pt idx="14">
                  <c:v>4.732982282021605</c:v>
                </c:pt>
                <c:pt idx="15">
                  <c:v>2.8075921900199452</c:v>
                </c:pt>
                <c:pt idx="16">
                  <c:v>2.6712190305375936</c:v>
                </c:pt>
                <c:pt idx="17">
                  <c:v>3.1103196075888393</c:v>
                </c:pt>
                <c:pt idx="18">
                  <c:v>3.2045033157580041</c:v>
                </c:pt>
                <c:pt idx="19">
                  <c:v>2.5669469999999999</c:v>
                </c:pt>
                <c:pt idx="20">
                  <c:v>2.4611399999999999</c:v>
                </c:pt>
                <c:pt idx="21">
                  <c:v>2.3785419999999999</c:v>
                </c:pt>
                <c:pt idx="22">
                  <c:v>2.2675939999999999</c:v>
                </c:pt>
                <c:pt idx="23">
                  <c:v>2.2170390000000002</c:v>
                </c:pt>
                <c:pt idx="24">
                  <c:v>2.2321040000000001</c:v>
                </c:pt>
                <c:pt idx="25">
                  <c:v>2.3912900000000001</c:v>
                </c:pt>
                <c:pt idx="26">
                  <c:v>2.5930559999999998</c:v>
                </c:pt>
                <c:pt idx="27">
                  <c:v>2.682391</c:v>
                </c:pt>
                <c:pt idx="28">
                  <c:v>2.6820900000000001</c:v>
                </c:pt>
                <c:pt idx="29">
                  <c:v>2.635443</c:v>
                </c:pt>
                <c:pt idx="30">
                  <c:v>2.5877870000000001</c:v>
                </c:pt>
                <c:pt idx="31">
                  <c:v>2.5805120000000001</c:v>
                </c:pt>
                <c:pt idx="32">
                  <c:v>2.596762</c:v>
                </c:pt>
                <c:pt idx="33">
                  <c:v>2.6120830000000002</c:v>
                </c:pt>
                <c:pt idx="34">
                  <c:v>2.6165430000000001</c:v>
                </c:pt>
                <c:pt idx="35">
                  <c:v>2.6053999999999999</c:v>
                </c:pt>
                <c:pt idx="36">
                  <c:v>2.6145580000000002</c:v>
                </c:pt>
                <c:pt idx="37">
                  <c:v>2.636981</c:v>
                </c:pt>
                <c:pt idx="38">
                  <c:v>2.6473209999999998</c:v>
                </c:pt>
                <c:pt idx="39">
                  <c:v>2.649715</c:v>
                </c:pt>
                <c:pt idx="40">
                  <c:v>2.645178</c:v>
                </c:pt>
                <c:pt idx="41">
                  <c:v>2.6380180000000002</c:v>
                </c:pt>
                <c:pt idx="42">
                  <c:v>2.6349499999999999</c:v>
                </c:pt>
                <c:pt idx="43">
                  <c:v>2.6078549999999998</c:v>
                </c:pt>
                <c:pt idx="44">
                  <c:v>2.5851500000000001</c:v>
                </c:pt>
                <c:pt idx="45">
                  <c:v>2.571348</c:v>
                </c:pt>
                <c:pt idx="46">
                  <c:v>2.5700729999999998</c:v>
                </c:pt>
                <c:pt idx="47">
                  <c:v>2.5608070000000001</c:v>
                </c:pt>
                <c:pt idx="48">
                  <c:v>2.5516619999999999</c:v>
                </c:pt>
                <c:pt idx="49">
                  <c:v>2.5442520000000002</c:v>
                </c:pt>
                <c:pt idx="50">
                  <c:v>2.5372840000000001</c:v>
                </c:pt>
              </c:numCache>
            </c:numRef>
          </c:val>
          <c:smooth val="0"/>
        </c:ser>
        <c:ser>
          <c:idx val="3"/>
          <c:order val="2"/>
          <c:tx>
            <c:strRef>
              <c:f>Sheet1!$D$1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6.1986486462255685</c:v>
                </c:pt>
                <c:pt idx="1">
                  <c:v>5.5730783807494673</c:v>
                </c:pt>
                <c:pt idx="2">
                  <c:v>4.6827545526328773</c:v>
                </c:pt>
                <c:pt idx="3">
                  <c:v>7.440152779291882</c:v>
                </c:pt>
                <c:pt idx="4">
                  <c:v>7.8013598844066987</c:v>
                </c:pt>
                <c:pt idx="5">
                  <c:v>11.162267773189507</c:v>
                </c:pt>
                <c:pt idx="6">
                  <c:v>8.3907855017431672</c:v>
                </c:pt>
                <c:pt idx="7">
                  <c:v>8.4626272408796996</c:v>
                </c:pt>
                <c:pt idx="8">
                  <c:v>10.55211575542239</c:v>
                </c:pt>
                <c:pt idx="9">
                  <c:v>4.6569627173592689</c:v>
                </c:pt>
                <c:pt idx="10">
                  <c:v>5.1057173788640222</c:v>
                </c:pt>
                <c:pt idx="11">
                  <c:v>4.5778307751890575</c:v>
                </c:pt>
                <c:pt idx="12">
                  <c:v>3.0880272500000001</c:v>
                </c:pt>
                <c:pt idx="13">
                  <c:v>4.1162477224706402</c:v>
                </c:pt>
                <c:pt idx="14">
                  <c:v>4.732982282021605</c:v>
                </c:pt>
                <c:pt idx="15">
                  <c:v>2.8075921900199452</c:v>
                </c:pt>
                <c:pt idx="16">
                  <c:v>2.6712190305375936</c:v>
                </c:pt>
                <c:pt idx="17">
                  <c:v>3.1103196075888393</c:v>
                </c:pt>
                <c:pt idx="18">
                  <c:v>3.2045033157580041</c:v>
                </c:pt>
                <c:pt idx="19">
                  <c:v>2.5672429999999999</c:v>
                </c:pt>
                <c:pt idx="20">
                  <c:v>2.4352480000000001</c:v>
                </c:pt>
                <c:pt idx="21">
                  <c:v>2.493109</c:v>
                </c:pt>
                <c:pt idx="22">
                  <c:v>2.4907490000000001</c:v>
                </c:pt>
                <c:pt idx="23">
                  <c:v>2.5230329999999999</c:v>
                </c:pt>
                <c:pt idx="24">
                  <c:v>2.6177380000000001</c:v>
                </c:pt>
                <c:pt idx="25">
                  <c:v>2.8399730000000001</c:v>
                </c:pt>
                <c:pt idx="26">
                  <c:v>3.0810759999999999</c:v>
                </c:pt>
                <c:pt idx="27">
                  <c:v>3.2320419999999999</c:v>
                </c:pt>
                <c:pt idx="28">
                  <c:v>3.3193589999999999</c:v>
                </c:pt>
                <c:pt idx="29">
                  <c:v>3.331645</c:v>
                </c:pt>
                <c:pt idx="30">
                  <c:v>3.2858550000000002</c:v>
                </c:pt>
                <c:pt idx="31">
                  <c:v>3.239649</c:v>
                </c:pt>
                <c:pt idx="32">
                  <c:v>3.258222</c:v>
                </c:pt>
                <c:pt idx="33">
                  <c:v>3.3201719999999999</c:v>
                </c:pt>
                <c:pt idx="34">
                  <c:v>3.3677199999999998</c:v>
                </c:pt>
                <c:pt idx="35">
                  <c:v>3.3625099999999999</c:v>
                </c:pt>
                <c:pt idx="36">
                  <c:v>3.3583240000000001</c:v>
                </c:pt>
                <c:pt idx="37">
                  <c:v>3.403626</c:v>
                </c:pt>
                <c:pt idx="38">
                  <c:v>3.431597</c:v>
                </c:pt>
                <c:pt idx="39">
                  <c:v>3.4409930000000002</c:v>
                </c:pt>
                <c:pt idx="40">
                  <c:v>3.4448949999999998</c:v>
                </c:pt>
                <c:pt idx="41">
                  <c:v>3.4431210000000001</c:v>
                </c:pt>
                <c:pt idx="42">
                  <c:v>3.4656790000000002</c:v>
                </c:pt>
                <c:pt idx="43">
                  <c:v>3.4823499999999998</c:v>
                </c:pt>
                <c:pt idx="44">
                  <c:v>3.4958070000000001</c:v>
                </c:pt>
                <c:pt idx="45">
                  <c:v>3.5175200000000002</c:v>
                </c:pt>
                <c:pt idx="46">
                  <c:v>3.552241</c:v>
                </c:pt>
                <c:pt idx="47">
                  <c:v>3.5966490000000002</c:v>
                </c:pt>
                <c:pt idx="48">
                  <c:v>3.6275210000000002</c:v>
                </c:pt>
                <c:pt idx="49">
                  <c:v>3.6473209999999998</c:v>
                </c:pt>
                <c:pt idx="50">
                  <c:v>3.6941130000000002</c:v>
                </c:pt>
              </c:numCache>
            </c:numRef>
          </c:val>
          <c:smooth val="0"/>
        </c:ser>
        <c:dLbls>
          <c:showLegendKey val="0"/>
          <c:showVal val="0"/>
          <c:showCatName val="0"/>
          <c:showSerName val="0"/>
          <c:showPercent val="0"/>
          <c:showBubbleSize val="0"/>
        </c:dLbls>
        <c:smooth val="0"/>
        <c:axId val="282856928"/>
        <c:axId val="282842240"/>
        <c:extLst/>
      </c:lineChart>
      <c:catAx>
        <c:axId val="2828569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2240"/>
        <c:crosses val="autoZero"/>
        <c:auto val="1"/>
        <c:lblAlgn val="ctr"/>
        <c:lblOffset val="100"/>
        <c:tickLblSkip val="10"/>
        <c:tickMarkSkip val="10"/>
        <c:noMultiLvlLbl val="0"/>
      </c:catAx>
      <c:valAx>
        <c:axId val="2828422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6928"/>
        <c:crossesAt val="2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0.18087786084134563"/>
          <c:w val="0.6355509783275457"/>
          <c:h val="0.73074568761215553"/>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1.9045209999999999</c:v>
                </c:pt>
                <c:pt idx="1">
                  <c:v>1.9996339999999999</c:v>
                </c:pt>
                <c:pt idx="2">
                  <c:v>2.08311</c:v>
                </c:pt>
                <c:pt idx="3">
                  <c:v>2.2175660000000001</c:v>
                </c:pt>
                <c:pt idx="4">
                  <c:v>2.1995269999999998</c:v>
                </c:pt>
                <c:pt idx="5">
                  <c:v>2.2679619999999998</c:v>
                </c:pt>
                <c:pt idx="6">
                  <c:v>2.274346</c:v>
                </c:pt>
                <c:pt idx="7">
                  <c:v>2.2880060000000002</c:v>
                </c:pt>
                <c:pt idx="8">
                  <c:v>2.3569619999999998</c:v>
                </c:pt>
                <c:pt idx="9">
                  <c:v>2.3600189999999999</c:v>
                </c:pt>
                <c:pt idx="10">
                  <c:v>2.238788</c:v>
                </c:pt>
                <c:pt idx="11">
                  <c:v>2.099278</c:v>
                </c:pt>
                <c:pt idx="12">
                  <c:v>1.972472</c:v>
                </c:pt>
                <c:pt idx="13">
                  <c:v>1.7469110000000001</c:v>
                </c:pt>
                <c:pt idx="14">
                  <c:v>1.6419509999999999</c:v>
                </c:pt>
                <c:pt idx="15">
                  <c:v>1.5299929999999999</c:v>
                </c:pt>
                <c:pt idx="16">
                  <c:v>1.3927560000000001</c:v>
                </c:pt>
                <c:pt idx="17">
                  <c:v>1.306873</c:v>
                </c:pt>
                <c:pt idx="18">
                  <c:v>1.284983</c:v>
                </c:pt>
                <c:pt idx="19">
                  <c:v>1.3245480000000001</c:v>
                </c:pt>
                <c:pt idx="20">
                  <c:v>1.2892680000000001</c:v>
                </c:pt>
                <c:pt idx="21">
                  <c:v>1.2933030000000001</c:v>
                </c:pt>
                <c:pt idx="22">
                  <c:v>1.2860400000000001</c:v>
                </c:pt>
                <c:pt idx="23">
                  <c:v>1.2761180000000001</c:v>
                </c:pt>
                <c:pt idx="24">
                  <c:v>1.2610189999999999</c:v>
                </c:pt>
                <c:pt idx="25">
                  <c:v>1.244618</c:v>
                </c:pt>
                <c:pt idx="26">
                  <c:v>1.222153</c:v>
                </c:pt>
                <c:pt idx="27">
                  <c:v>1.1904669999999999</c:v>
                </c:pt>
                <c:pt idx="28">
                  <c:v>1.1678470000000001</c:v>
                </c:pt>
                <c:pt idx="29">
                  <c:v>1.1349279999999999</c:v>
                </c:pt>
                <c:pt idx="30">
                  <c:v>1.1226080000000001</c:v>
                </c:pt>
                <c:pt idx="31">
                  <c:v>1.1189560000000001</c:v>
                </c:pt>
                <c:pt idx="32">
                  <c:v>1.103545</c:v>
                </c:pt>
                <c:pt idx="33">
                  <c:v>1.0957129999999999</c:v>
                </c:pt>
                <c:pt idx="34">
                  <c:v>1.0813680000000001</c:v>
                </c:pt>
                <c:pt idx="35">
                  <c:v>1.063221</c:v>
                </c:pt>
                <c:pt idx="36">
                  <c:v>1.0489520000000001</c:v>
                </c:pt>
                <c:pt idx="37">
                  <c:v>1.0258119999999999</c:v>
                </c:pt>
                <c:pt idx="38">
                  <c:v>1.0121800000000001</c:v>
                </c:pt>
                <c:pt idx="39">
                  <c:v>0.99744199999999994</c:v>
                </c:pt>
                <c:pt idx="40">
                  <c:v>1.0152030000000001</c:v>
                </c:pt>
                <c:pt idx="41">
                  <c:v>1.0110950000000001</c:v>
                </c:pt>
                <c:pt idx="42">
                  <c:v>0.99807500000000005</c:v>
                </c:pt>
                <c:pt idx="43">
                  <c:v>0.98044700000000007</c:v>
                </c:pt>
                <c:pt idx="44">
                  <c:v>0.96798999999999991</c:v>
                </c:pt>
                <c:pt idx="45">
                  <c:v>0.95612500000000011</c:v>
                </c:pt>
                <c:pt idx="46">
                  <c:v>0.91523200000000005</c:v>
                </c:pt>
                <c:pt idx="47">
                  <c:v>0.902196</c:v>
                </c:pt>
                <c:pt idx="48">
                  <c:v>0.88699499999999998</c:v>
                </c:pt>
                <c:pt idx="49">
                  <c:v>0.82727299999999993</c:v>
                </c:pt>
                <c:pt idx="50">
                  <c:v>0.81952700000000001</c:v>
                </c:pt>
              </c:numCache>
            </c:numRef>
          </c:val>
        </c:ser>
        <c:ser>
          <c:idx val="4"/>
          <c:order val="1"/>
          <c:tx>
            <c:strRef>
              <c:f>Sheet1!$C$1</c:f>
              <c:strCache>
                <c:ptCount val="1"/>
                <c:pt idx="0">
                  <c:v>Lower 48 offshore</c:v>
                </c:pt>
              </c:strCache>
            </c:strRef>
          </c:tx>
          <c:spPr>
            <a:solidFill>
              <a:schemeClr val="accent1"/>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0.87512299999999998</c:v>
                </c:pt>
                <c:pt idx="1">
                  <c:v>5.4780730000000002</c:v>
                </c:pt>
                <c:pt idx="2">
                  <c:v>4.9469010000000004</c:v>
                </c:pt>
                <c:pt idx="3">
                  <c:v>4.838279</c:v>
                </c:pt>
                <c:pt idx="4">
                  <c:v>4.3346109999999998</c:v>
                </c:pt>
                <c:pt idx="5">
                  <c:v>3.4414180000000001</c:v>
                </c:pt>
                <c:pt idx="6">
                  <c:v>3.2012499999999999</c:v>
                </c:pt>
                <c:pt idx="7">
                  <c:v>3.0898729999999999</c:v>
                </c:pt>
                <c:pt idx="8">
                  <c:v>2.626147</c:v>
                </c:pt>
                <c:pt idx="9">
                  <c:v>2.6913939999999998</c:v>
                </c:pt>
                <c:pt idx="10">
                  <c:v>2.4780470000000001</c:v>
                </c:pt>
                <c:pt idx="11">
                  <c:v>2.0243880000000001</c:v>
                </c:pt>
                <c:pt idx="12">
                  <c:v>1.6378429999999999</c:v>
                </c:pt>
                <c:pt idx="13">
                  <c:v>1.4313260000000001</c:v>
                </c:pt>
                <c:pt idx="14">
                  <c:v>1.3473409999999999</c:v>
                </c:pt>
                <c:pt idx="15">
                  <c:v>1.3579049999999999</c:v>
                </c:pt>
                <c:pt idx="16">
                  <c:v>1.2534799999999999</c:v>
                </c:pt>
                <c:pt idx="17">
                  <c:v>1.0822080000000001</c:v>
                </c:pt>
                <c:pt idx="18">
                  <c:v>0.95018899999999995</c:v>
                </c:pt>
                <c:pt idx="19">
                  <c:v>1.329021</c:v>
                </c:pt>
                <c:pt idx="20">
                  <c:v>1.1972799999999999</c:v>
                </c:pt>
                <c:pt idx="21">
                  <c:v>1.200032</c:v>
                </c:pt>
                <c:pt idx="22">
                  <c:v>1.1719729999999999</c:v>
                </c:pt>
                <c:pt idx="23">
                  <c:v>1.169716</c:v>
                </c:pt>
                <c:pt idx="24">
                  <c:v>1.181236</c:v>
                </c:pt>
                <c:pt idx="25">
                  <c:v>1.167441</c:v>
                </c:pt>
                <c:pt idx="26">
                  <c:v>1.1977420000000001</c:v>
                </c:pt>
                <c:pt idx="27">
                  <c:v>1.169864</c:v>
                </c:pt>
                <c:pt idx="28">
                  <c:v>1.14771</c:v>
                </c:pt>
                <c:pt idx="29">
                  <c:v>1.1564829999999999</c:v>
                </c:pt>
                <c:pt idx="30">
                  <c:v>1.213403</c:v>
                </c:pt>
                <c:pt idx="31">
                  <c:v>1.240361</c:v>
                </c:pt>
                <c:pt idx="32">
                  <c:v>1.265231</c:v>
                </c:pt>
                <c:pt idx="33">
                  <c:v>1.244831</c:v>
                </c:pt>
                <c:pt idx="34">
                  <c:v>1.231115</c:v>
                </c:pt>
                <c:pt idx="35">
                  <c:v>1.2284949999999999</c:v>
                </c:pt>
                <c:pt idx="36">
                  <c:v>1.2034499999999999</c:v>
                </c:pt>
                <c:pt idx="37">
                  <c:v>1.15343</c:v>
                </c:pt>
                <c:pt idx="38">
                  <c:v>1.098187</c:v>
                </c:pt>
                <c:pt idx="39">
                  <c:v>1.063696</c:v>
                </c:pt>
                <c:pt idx="40">
                  <c:v>1.1080140000000001</c:v>
                </c:pt>
                <c:pt idx="41">
                  <c:v>1.1276189999999999</c:v>
                </c:pt>
                <c:pt idx="42">
                  <c:v>1.1425369999999999</c:v>
                </c:pt>
                <c:pt idx="43">
                  <c:v>1.1501859999999999</c:v>
                </c:pt>
                <c:pt idx="44">
                  <c:v>1.149621</c:v>
                </c:pt>
                <c:pt idx="45">
                  <c:v>1.1071169999999999</c:v>
                </c:pt>
                <c:pt idx="46">
                  <c:v>1.125583</c:v>
                </c:pt>
                <c:pt idx="47">
                  <c:v>1.1590309999999999</c:v>
                </c:pt>
                <c:pt idx="48">
                  <c:v>1.1378250000000001</c:v>
                </c:pt>
                <c:pt idx="49">
                  <c:v>1.148714</c:v>
                </c:pt>
                <c:pt idx="50">
                  <c:v>1.158493</c:v>
                </c:pt>
              </c:numCache>
            </c:numRef>
          </c:val>
        </c:ser>
        <c:ser>
          <c:idx val="2"/>
          <c:order val="2"/>
          <c:tx>
            <c:strRef>
              <c:f>Sheet1!$D$1</c:f>
              <c:strCache>
                <c:ptCount val="1"/>
                <c:pt idx="0">
                  <c:v>other Lower 48 onshore</c:v>
                </c:pt>
              </c:strCache>
            </c:strRef>
          </c:tx>
          <c:spPr>
            <a:solidFill>
              <a:schemeClr val="accent6"/>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9.1305910000000008</c:v>
                </c:pt>
                <c:pt idx="1">
                  <c:v>5.9584400000000004</c:v>
                </c:pt>
                <c:pt idx="2">
                  <c:v>5.6237640000000004</c:v>
                </c:pt>
                <c:pt idx="3">
                  <c:v>5.5438359999999998</c:v>
                </c:pt>
                <c:pt idx="4">
                  <c:v>5.3890890000000002</c:v>
                </c:pt>
                <c:pt idx="5">
                  <c:v>5.2400359999999999</c:v>
                </c:pt>
                <c:pt idx="6">
                  <c:v>5.232151</c:v>
                </c:pt>
                <c:pt idx="7">
                  <c:v>5.1041879999999997</c:v>
                </c:pt>
                <c:pt idx="8">
                  <c:v>5.0460070000000004</c:v>
                </c:pt>
                <c:pt idx="9">
                  <c:v>4.6807970000000001</c:v>
                </c:pt>
                <c:pt idx="10">
                  <c:v>4.3779380000000003</c:v>
                </c:pt>
                <c:pt idx="11">
                  <c:v>4.1551689999999999</c:v>
                </c:pt>
                <c:pt idx="12">
                  <c:v>3.8735729999999999</c:v>
                </c:pt>
                <c:pt idx="13">
                  <c:v>3.652962</c:v>
                </c:pt>
                <c:pt idx="14">
                  <c:v>3.7092160000000001</c:v>
                </c:pt>
                <c:pt idx="15">
                  <c:v>3.4883350000000002</c:v>
                </c:pt>
                <c:pt idx="16">
                  <c:v>3.076343</c:v>
                </c:pt>
                <c:pt idx="17">
                  <c:v>2.9023940000000001</c:v>
                </c:pt>
                <c:pt idx="18">
                  <c:v>2.8224860000000001</c:v>
                </c:pt>
                <c:pt idx="19">
                  <c:v>2.8073860000000002</c:v>
                </c:pt>
                <c:pt idx="20">
                  <c:v>2.5928939999999998</c:v>
                </c:pt>
                <c:pt idx="21">
                  <c:v>2.5768900000000001</c:v>
                </c:pt>
                <c:pt idx="22">
                  <c:v>2.5273349999999999</c:v>
                </c:pt>
                <c:pt idx="23">
                  <c:v>2.4889459999999999</c:v>
                </c:pt>
                <c:pt idx="24">
                  <c:v>2.4247079999999999</c:v>
                </c:pt>
                <c:pt idx="25">
                  <c:v>2.3790149999999999</c:v>
                </c:pt>
                <c:pt idx="26">
                  <c:v>2.3295940000000002</c:v>
                </c:pt>
                <c:pt idx="27">
                  <c:v>2.2887149999999998</c:v>
                </c:pt>
                <c:pt idx="28">
                  <c:v>2.2568519999999999</c:v>
                </c:pt>
                <c:pt idx="29">
                  <c:v>2.2387069999999998</c:v>
                </c:pt>
                <c:pt idx="30">
                  <c:v>2.2208320000000001</c:v>
                </c:pt>
                <c:pt idx="31">
                  <c:v>2.2010559999999999</c:v>
                </c:pt>
                <c:pt idx="32">
                  <c:v>2.184593</c:v>
                </c:pt>
                <c:pt idx="33">
                  <c:v>2.1816200000000001</c:v>
                </c:pt>
                <c:pt idx="34">
                  <c:v>2.1767159999999999</c:v>
                </c:pt>
                <c:pt idx="35">
                  <c:v>2.1654140000000002</c:v>
                </c:pt>
                <c:pt idx="36">
                  <c:v>2.155214</c:v>
                </c:pt>
                <c:pt idx="37">
                  <c:v>2.142236</c:v>
                </c:pt>
                <c:pt idx="38">
                  <c:v>2.1266970000000001</c:v>
                </c:pt>
                <c:pt idx="39">
                  <c:v>2.1253259999999998</c:v>
                </c:pt>
                <c:pt idx="40">
                  <c:v>2.1173350000000002</c:v>
                </c:pt>
                <c:pt idx="41">
                  <c:v>2.1117140000000001</c:v>
                </c:pt>
                <c:pt idx="42">
                  <c:v>2.0927500000000001</c:v>
                </c:pt>
                <c:pt idx="43">
                  <c:v>2.06778</c:v>
                </c:pt>
                <c:pt idx="44">
                  <c:v>2.0478960000000002</c:v>
                </c:pt>
                <c:pt idx="45">
                  <c:v>2.0226259999999998</c:v>
                </c:pt>
                <c:pt idx="46">
                  <c:v>1.996807</c:v>
                </c:pt>
                <c:pt idx="47">
                  <c:v>1.9756860000000001</c:v>
                </c:pt>
                <c:pt idx="48">
                  <c:v>1.954356</c:v>
                </c:pt>
                <c:pt idx="49">
                  <c:v>1.9362060000000001</c:v>
                </c:pt>
                <c:pt idx="50">
                  <c:v>1.924469</c:v>
                </c:pt>
              </c:numCache>
            </c:numRef>
          </c:val>
        </c:ser>
        <c:ser>
          <c:idx val="3"/>
          <c:order val="3"/>
          <c:tx>
            <c:strRef>
              <c:f>Sheet1!$E$1</c:f>
              <c:strCache>
                <c:ptCount val="1"/>
                <c:pt idx="0">
                  <c:v>tight/shale gas</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7.2723800000000001</c:v>
                </c:pt>
                <c:pt idx="1">
                  <c:v>6.1807219999999994</c:v>
                </c:pt>
                <c:pt idx="2">
                  <c:v>6.2749610000000002</c:v>
                </c:pt>
                <c:pt idx="3">
                  <c:v>6.5003260000000003</c:v>
                </c:pt>
                <c:pt idx="4">
                  <c:v>6.6675810000000002</c:v>
                </c:pt>
                <c:pt idx="5">
                  <c:v>7.1012520000000006</c:v>
                </c:pt>
                <c:pt idx="6">
                  <c:v>7.7979880000000001</c:v>
                </c:pt>
                <c:pt idx="7">
                  <c:v>8.7852099999999993</c:v>
                </c:pt>
                <c:pt idx="8">
                  <c:v>10.129925</c:v>
                </c:pt>
                <c:pt idx="9">
                  <c:v>10.890021000000001</c:v>
                </c:pt>
                <c:pt idx="10">
                  <c:v>12.220266000000001</c:v>
                </c:pt>
                <c:pt idx="11">
                  <c:v>14.623243</c:v>
                </c:pt>
                <c:pt idx="12">
                  <c:v>16.549091000000001</c:v>
                </c:pt>
                <c:pt idx="13">
                  <c:v>17.376259999999998</c:v>
                </c:pt>
                <c:pt idx="14">
                  <c:v>19.260846999999998</c:v>
                </c:pt>
                <c:pt idx="15">
                  <c:v>20.764823</c:v>
                </c:pt>
                <c:pt idx="16">
                  <c:v>20.945651999999999</c:v>
                </c:pt>
                <c:pt idx="17">
                  <c:v>21.984370999999999</c:v>
                </c:pt>
                <c:pt idx="18">
                  <c:v>25.558907000000001</c:v>
                </c:pt>
                <c:pt idx="19">
                  <c:v>28.353394999999999</c:v>
                </c:pt>
                <c:pt idx="20">
                  <c:v>29.702082000000001</c:v>
                </c:pt>
                <c:pt idx="21">
                  <c:v>30.963743000000001</c:v>
                </c:pt>
                <c:pt idx="22">
                  <c:v>31.298622000000002</c:v>
                </c:pt>
                <c:pt idx="23">
                  <c:v>31.597819999999999</c:v>
                </c:pt>
                <c:pt idx="24">
                  <c:v>32.133701000000002</c:v>
                </c:pt>
                <c:pt idx="25">
                  <c:v>33.134881</c:v>
                </c:pt>
                <c:pt idx="26">
                  <c:v>33.826501999999998</c:v>
                </c:pt>
                <c:pt idx="27">
                  <c:v>34.103361</c:v>
                </c:pt>
                <c:pt idx="28">
                  <c:v>34.703429</c:v>
                </c:pt>
                <c:pt idx="29">
                  <c:v>35.029747</c:v>
                </c:pt>
                <c:pt idx="30">
                  <c:v>34.954267999999999</c:v>
                </c:pt>
                <c:pt idx="31">
                  <c:v>35.116281999999998</c:v>
                </c:pt>
                <c:pt idx="32">
                  <c:v>35.422997000000002</c:v>
                </c:pt>
                <c:pt idx="33">
                  <c:v>35.809748999999996</c:v>
                </c:pt>
                <c:pt idx="34">
                  <c:v>36.344226999999997</c:v>
                </c:pt>
                <c:pt idx="35">
                  <c:v>36.599305999999999</c:v>
                </c:pt>
                <c:pt idx="36">
                  <c:v>36.893017999999998</c:v>
                </c:pt>
                <c:pt idx="37">
                  <c:v>37.244404000000003</c:v>
                </c:pt>
                <c:pt idx="38">
                  <c:v>37.586793</c:v>
                </c:pt>
                <c:pt idx="39">
                  <c:v>37.869349</c:v>
                </c:pt>
                <c:pt idx="40">
                  <c:v>38.16798</c:v>
                </c:pt>
                <c:pt idx="41">
                  <c:v>38.365138999999999</c:v>
                </c:pt>
                <c:pt idx="42">
                  <c:v>38.595331000000002</c:v>
                </c:pt>
                <c:pt idx="43">
                  <c:v>38.858753</c:v>
                </c:pt>
                <c:pt idx="44">
                  <c:v>39.094521999999998</c:v>
                </c:pt>
                <c:pt idx="45">
                  <c:v>39.330139000000003</c:v>
                </c:pt>
                <c:pt idx="46">
                  <c:v>39.588359999999987</c:v>
                </c:pt>
                <c:pt idx="47">
                  <c:v>39.945104000000001</c:v>
                </c:pt>
                <c:pt idx="48">
                  <c:v>40.440038000000001</c:v>
                </c:pt>
                <c:pt idx="49">
                  <c:v>40.856915000000001</c:v>
                </c:pt>
                <c:pt idx="50">
                  <c:v>41.094433000000002</c:v>
                </c:pt>
              </c:numCache>
            </c:numRef>
          </c:val>
        </c:ser>
        <c:dLbls>
          <c:showLegendKey val="0"/>
          <c:showVal val="0"/>
          <c:showCatName val="0"/>
          <c:showSerName val="0"/>
          <c:showPercent val="0"/>
          <c:showBubbleSize val="0"/>
        </c:dLbls>
        <c:axId val="282842784"/>
        <c:axId val="282850944"/>
        <c:extLst/>
      </c:areaChart>
      <c:catAx>
        <c:axId val="2828427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50944"/>
        <c:crossesAt val="0"/>
        <c:auto val="1"/>
        <c:lblAlgn val="ctr"/>
        <c:lblOffset val="100"/>
        <c:tickLblSkip val="10"/>
        <c:tickMarkSkip val="10"/>
        <c:noMultiLvlLbl val="0"/>
      </c:catAx>
      <c:valAx>
        <c:axId val="282850944"/>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2784"/>
        <c:crossesAt val="2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247311827957"/>
          <c:y val="0.14481420709451909"/>
          <c:w val="0.76215053763440865"/>
          <c:h val="0.77548019924363165"/>
        </c:manualLayout>
      </c:layout>
      <c:areaChart>
        <c:grouping val="stacked"/>
        <c:varyColors val="0"/>
        <c:ser>
          <c:idx val="4"/>
          <c:order val="0"/>
          <c:tx>
            <c:strRef>
              <c:f>Sheet1!$B$1</c:f>
              <c:strCache>
                <c:ptCount val="1"/>
                <c:pt idx="0">
                  <c:v>"other"</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2.238788</c:v>
                </c:pt>
                <c:pt idx="1">
                  <c:v>2.099278</c:v>
                </c:pt>
                <c:pt idx="2">
                  <c:v>1.972472</c:v>
                </c:pt>
                <c:pt idx="3">
                  <c:v>1.7469110000000001</c:v>
                </c:pt>
                <c:pt idx="4">
                  <c:v>1.6419509999999999</c:v>
                </c:pt>
                <c:pt idx="5">
                  <c:v>1.5299929999999999</c:v>
                </c:pt>
                <c:pt idx="6">
                  <c:v>1.3927560000000001</c:v>
                </c:pt>
                <c:pt idx="7">
                  <c:v>1.306873</c:v>
                </c:pt>
                <c:pt idx="8">
                  <c:v>1.284983</c:v>
                </c:pt>
                <c:pt idx="9">
                  <c:v>1.341879</c:v>
                </c:pt>
                <c:pt idx="10">
                  <c:v>1.2919689999999999</c:v>
                </c:pt>
                <c:pt idx="11">
                  <c:v>1.294241</c:v>
                </c:pt>
                <c:pt idx="12">
                  <c:v>1.292888</c:v>
                </c:pt>
                <c:pt idx="13">
                  <c:v>1.2856380000000001</c:v>
                </c:pt>
                <c:pt idx="14">
                  <c:v>1.272689</c:v>
                </c:pt>
                <c:pt idx="15">
                  <c:v>1.2548900000000001</c:v>
                </c:pt>
                <c:pt idx="16">
                  <c:v>1.2387760000000001</c:v>
                </c:pt>
                <c:pt idx="17">
                  <c:v>1.1959059999999999</c:v>
                </c:pt>
                <c:pt idx="18">
                  <c:v>1.1710739999999999</c:v>
                </c:pt>
                <c:pt idx="19">
                  <c:v>1.1370169999999999</c:v>
                </c:pt>
                <c:pt idx="20">
                  <c:v>1.1174329999999999</c:v>
                </c:pt>
                <c:pt idx="21">
                  <c:v>1.108941</c:v>
                </c:pt>
                <c:pt idx="22">
                  <c:v>1.1061240000000001</c:v>
                </c:pt>
                <c:pt idx="23">
                  <c:v>1.0854539999999999</c:v>
                </c:pt>
                <c:pt idx="24">
                  <c:v>1.067005</c:v>
                </c:pt>
                <c:pt idx="25">
                  <c:v>1.067863</c:v>
                </c:pt>
                <c:pt idx="26">
                  <c:v>1.048797</c:v>
                </c:pt>
                <c:pt idx="27">
                  <c:v>1.04647</c:v>
                </c:pt>
                <c:pt idx="28">
                  <c:v>1.028192</c:v>
                </c:pt>
                <c:pt idx="29">
                  <c:v>1.0152600000000001</c:v>
                </c:pt>
                <c:pt idx="30">
                  <c:v>1.0014940000000001</c:v>
                </c:pt>
                <c:pt idx="31">
                  <c:v>0.98814199999999996</c:v>
                </c:pt>
                <c:pt idx="32">
                  <c:v>0.98849999999999993</c:v>
                </c:pt>
                <c:pt idx="33">
                  <c:v>0.98109000000000002</c:v>
                </c:pt>
                <c:pt idx="34">
                  <c:v>0.96800799999999998</c:v>
                </c:pt>
                <c:pt idx="35">
                  <c:v>0.95735899999999996</c:v>
                </c:pt>
                <c:pt idx="36">
                  <c:v>0.94594699999999998</c:v>
                </c:pt>
                <c:pt idx="37">
                  <c:v>0.91802300000000003</c:v>
                </c:pt>
                <c:pt idx="38">
                  <c:v>0.9145319999999999</c:v>
                </c:pt>
                <c:pt idx="39">
                  <c:v>0.92184899999999992</c:v>
                </c:pt>
                <c:pt idx="40">
                  <c:v>0.89743099999999998</c:v>
                </c:pt>
              </c:numCache>
            </c:numRef>
          </c:val>
        </c:ser>
        <c:ser>
          <c:idx val="3"/>
          <c:order val="1"/>
          <c:tx>
            <c:strRef>
              <c:f>Sheet1!$C$1</c:f>
              <c:strCache>
                <c:ptCount val="1"/>
                <c:pt idx="0">
                  <c:v>Lower 48 offshore</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2.4780470000000001</c:v>
                </c:pt>
                <c:pt idx="1">
                  <c:v>2.0243880000000001</c:v>
                </c:pt>
                <c:pt idx="2">
                  <c:v>1.6378429999999999</c:v>
                </c:pt>
                <c:pt idx="3">
                  <c:v>1.4313260000000001</c:v>
                </c:pt>
                <c:pt idx="4">
                  <c:v>1.3473409999999999</c:v>
                </c:pt>
                <c:pt idx="5">
                  <c:v>1.3579049999999999</c:v>
                </c:pt>
                <c:pt idx="6">
                  <c:v>1.2534799999999999</c:v>
                </c:pt>
                <c:pt idx="7">
                  <c:v>1.0822080000000001</c:v>
                </c:pt>
                <c:pt idx="8">
                  <c:v>0.95018899999999995</c:v>
                </c:pt>
                <c:pt idx="9">
                  <c:v>1.328962</c:v>
                </c:pt>
                <c:pt idx="10">
                  <c:v>1.2097169999999999</c:v>
                </c:pt>
                <c:pt idx="11">
                  <c:v>1.1970540000000001</c:v>
                </c:pt>
                <c:pt idx="12">
                  <c:v>1.207303</c:v>
                </c:pt>
                <c:pt idx="13">
                  <c:v>1.2143200000000001</c:v>
                </c:pt>
                <c:pt idx="14">
                  <c:v>1.235746</c:v>
                </c:pt>
                <c:pt idx="15">
                  <c:v>1.2416940000000001</c:v>
                </c:pt>
                <c:pt idx="16">
                  <c:v>1.2787550000000001</c:v>
                </c:pt>
                <c:pt idx="17">
                  <c:v>1.2630870000000001</c:v>
                </c:pt>
                <c:pt idx="18">
                  <c:v>1.2765359999999999</c:v>
                </c:pt>
                <c:pt idx="19">
                  <c:v>1.3054209999999999</c:v>
                </c:pt>
                <c:pt idx="20">
                  <c:v>1.359137</c:v>
                </c:pt>
                <c:pt idx="21">
                  <c:v>1.4588350000000001</c:v>
                </c:pt>
                <c:pt idx="22">
                  <c:v>1.492367</c:v>
                </c:pt>
                <c:pt idx="23">
                  <c:v>1.55925</c:v>
                </c:pt>
                <c:pt idx="24">
                  <c:v>1.572065</c:v>
                </c:pt>
                <c:pt idx="25">
                  <c:v>1.6141920000000001</c:v>
                </c:pt>
                <c:pt idx="26">
                  <c:v>1.6863429999999999</c:v>
                </c:pt>
                <c:pt idx="27">
                  <c:v>1.7039070000000001</c:v>
                </c:pt>
                <c:pt idx="28">
                  <c:v>1.737276</c:v>
                </c:pt>
                <c:pt idx="29">
                  <c:v>1.7074100000000001</c:v>
                </c:pt>
                <c:pt idx="30">
                  <c:v>1.7533559999999999</c:v>
                </c:pt>
                <c:pt idx="31">
                  <c:v>1.8599330000000001</c:v>
                </c:pt>
                <c:pt idx="32">
                  <c:v>1.8440240000000001</c:v>
                </c:pt>
                <c:pt idx="33">
                  <c:v>1.79288</c:v>
                </c:pt>
                <c:pt idx="34">
                  <c:v>1.8211949999999999</c:v>
                </c:pt>
                <c:pt idx="35">
                  <c:v>1.830074</c:v>
                </c:pt>
                <c:pt idx="36">
                  <c:v>1.8188820000000001</c:v>
                </c:pt>
                <c:pt idx="37">
                  <c:v>1.7818259999999999</c:v>
                </c:pt>
                <c:pt idx="38">
                  <c:v>1.733725</c:v>
                </c:pt>
                <c:pt idx="39">
                  <c:v>1.742011</c:v>
                </c:pt>
                <c:pt idx="40">
                  <c:v>1.734491</c:v>
                </c:pt>
              </c:numCache>
            </c:numRef>
          </c:val>
        </c:ser>
        <c:ser>
          <c:idx val="2"/>
          <c:order val="2"/>
          <c:tx>
            <c:strRef>
              <c:f>Sheet1!$D$1</c:f>
              <c:strCache>
                <c:ptCount val="1"/>
                <c:pt idx="0">
                  <c:v>other Lower 48 onshore</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4.3779380000000003</c:v>
                </c:pt>
                <c:pt idx="1">
                  <c:v>4.1551689999999999</c:v>
                </c:pt>
                <c:pt idx="2">
                  <c:v>3.8735729999999999</c:v>
                </c:pt>
                <c:pt idx="3">
                  <c:v>3.652962</c:v>
                </c:pt>
                <c:pt idx="4">
                  <c:v>3.7092160000000001</c:v>
                </c:pt>
                <c:pt idx="5">
                  <c:v>3.4883350000000002</c:v>
                </c:pt>
                <c:pt idx="6">
                  <c:v>3.076343</c:v>
                </c:pt>
                <c:pt idx="7">
                  <c:v>2.9023940000000001</c:v>
                </c:pt>
                <c:pt idx="8">
                  <c:v>2.8224860000000001</c:v>
                </c:pt>
                <c:pt idx="9">
                  <c:v>2.9065949999999998</c:v>
                </c:pt>
                <c:pt idx="10">
                  <c:v>2.5997870000000001</c:v>
                </c:pt>
                <c:pt idx="11">
                  <c:v>2.557023</c:v>
                </c:pt>
                <c:pt idx="12">
                  <c:v>2.5122589999999998</c:v>
                </c:pt>
                <c:pt idx="13">
                  <c:v>2.477427</c:v>
                </c:pt>
                <c:pt idx="14">
                  <c:v>2.4123420000000002</c:v>
                </c:pt>
                <c:pt idx="15">
                  <c:v>2.366069</c:v>
                </c:pt>
                <c:pt idx="16">
                  <c:v>2.318978</c:v>
                </c:pt>
                <c:pt idx="17">
                  <c:v>2.2794289999999999</c:v>
                </c:pt>
                <c:pt idx="18">
                  <c:v>2.2509589999999999</c:v>
                </c:pt>
                <c:pt idx="19">
                  <c:v>2.2318259999999999</c:v>
                </c:pt>
                <c:pt idx="20">
                  <c:v>2.2138529999999998</c:v>
                </c:pt>
                <c:pt idx="21">
                  <c:v>2.1964410000000001</c:v>
                </c:pt>
                <c:pt idx="22">
                  <c:v>2.1793420000000001</c:v>
                </c:pt>
                <c:pt idx="23">
                  <c:v>2.176139</c:v>
                </c:pt>
                <c:pt idx="24">
                  <c:v>2.172088</c:v>
                </c:pt>
                <c:pt idx="25">
                  <c:v>2.1603690000000002</c:v>
                </c:pt>
                <c:pt idx="26">
                  <c:v>2.151294</c:v>
                </c:pt>
                <c:pt idx="27">
                  <c:v>2.1372909999999998</c:v>
                </c:pt>
                <c:pt idx="28">
                  <c:v>2.118865</c:v>
                </c:pt>
                <c:pt idx="29">
                  <c:v>2.116025</c:v>
                </c:pt>
                <c:pt idx="30">
                  <c:v>2.1100919999999999</c:v>
                </c:pt>
                <c:pt idx="31">
                  <c:v>2.107443</c:v>
                </c:pt>
                <c:pt idx="32">
                  <c:v>2.0875089999999998</c:v>
                </c:pt>
                <c:pt idx="33">
                  <c:v>2.0621900000000002</c:v>
                </c:pt>
                <c:pt idx="34">
                  <c:v>2.0377939999999999</c:v>
                </c:pt>
                <c:pt idx="35">
                  <c:v>2.0140380000000002</c:v>
                </c:pt>
                <c:pt idx="36">
                  <c:v>1.9965299999999999</c:v>
                </c:pt>
                <c:pt idx="37">
                  <c:v>1.9734240000000001</c:v>
                </c:pt>
                <c:pt idx="38">
                  <c:v>1.949508</c:v>
                </c:pt>
                <c:pt idx="39">
                  <c:v>1.9283410000000001</c:v>
                </c:pt>
                <c:pt idx="40">
                  <c:v>1.910555</c:v>
                </c:pt>
              </c:numCache>
            </c:numRef>
          </c:val>
        </c:ser>
        <c:ser>
          <c:idx val="1"/>
          <c:order val="3"/>
          <c:tx>
            <c:strRef>
              <c:f>Sheet1!$E$1</c:f>
              <c:strCache>
                <c:ptCount val="1"/>
                <c:pt idx="0">
                  <c:v>tight/shale gas</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12.220266000000001</c:v>
                </c:pt>
                <c:pt idx="1">
                  <c:v>14.623243</c:v>
                </c:pt>
                <c:pt idx="2">
                  <c:v>16.549091000000001</c:v>
                </c:pt>
                <c:pt idx="3">
                  <c:v>17.376259999999998</c:v>
                </c:pt>
                <c:pt idx="4">
                  <c:v>19.260846999999998</c:v>
                </c:pt>
                <c:pt idx="5">
                  <c:v>20.764823</c:v>
                </c:pt>
                <c:pt idx="6">
                  <c:v>20.945651999999999</c:v>
                </c:pt>
                <c:pt idx="7">
                  <c:v>21.984370999999999</c:v>
                </c:pt>
                <c:pt idx="8">
                  <c:v>25.558907000000001</c:v>
                </c:pt>
                <c:pt idx="9">
                  <c:v>28.880915000000002</c:v>
                </c:pt>
                <c:pt idx="10">
                  <c:v>30.093133999999999</c:v>
                </c:pt>
                <c:pt idx="11">
                  <c:v>32.016658999999997</c:v>
                </c:pt>
                <c:pt idx="12">
                  <c:v>32.694254999999998</c:v>
                </c:pt>
                <c:pt idx="13">
                  <c:v>33.189394999999998</c:v>
                </c:pt>
                <c:pt idx="14">
                  <c:v>33.869692999999998</c:v>
                </c:pt>
                <c:pt idx="15">
                  <c:v>35.286814999999997</c:v>
                </c:pt>
                <c:pt idx="16">
                  <c:v>36.661386</c:v>
                </c:pt>
                <c:pt idx="17">
                  <c:v>37.575434999999999</c:v>
                </c:pt>
                <c:pt idx="18">
                  <c:v>38.422173999999998</c:v>
                </c:pt>
                <c:pt idx="19">
                  <c:v>39.018452000000003</c:v>
                </c:pt>
                <c:pt idx="20">
                  <c:v>39.303659000000003</c:v>
                </c:pt>
                <c:pt idx="21">
                  <c:v>39.701253000000001</c:v>
                </c:pt>
                <c:pt idx="22">
                  <c:v>40.306730999999999</c:v>
                </c:pt>
                <c:pt idx="23">
                  <c:v>40.909782</c:v>
                </c:pt>
                <c:pt idx="24">
                  <c:v>41.449018000000002</c:v>
                </c:pt>
                <c:pt idx="25">
                  <c:v>41.901885999999998</c:v>
                </c:pt>
                <c:pt idx="26">
                  <c:v>42.650941000000003</c:v>
                </c:pt>
                <c:pt idx="27">
                  <c:v>43.005758</c:v>
                </c:pt>
                <c:pt idx="28">
                  <c:v>43.643143999999999</c:v>
                </c:pt>
                <c:pt idx="29">
                  <c:v>44.185169999999999</c:v>
                </c:pt>
                <c:pt idx="30">
                  <c:v>44.680795000000003</c:v>
                </c:pt>
                <c:pt idx="31">
                  <c:v>45.044735000000003</c:v>
                </c:pt>
                <c:pt idx="32">
                  <c:v>45.558147000000012</c:v>
                </c:pt>
                <c:pt idx="33">
                  <c:v>46.085008999999999</c:v>
                </c:pt>
                <c:pt idx="34">
                  <c:v>46.604283000000002</c:v>
                </c:pt>
                <c:pt idx="35">
                  <c:v>47.050803999999999</c:v>
                </c:pt>
                <c:pt idx="36">
                  <c:v>47.694598999999997</c:v>
                </c:pt>
                <c:pt idx="37">
                  <c:v>48.235008999999998</c:v>
                </c:pt>
                <c:pt idx="38">
                  <c:v>48.781869999999998</c:v>
                </c:pt>
                <c:pt idx="39">
                  <c:v>49.268614999999997</c:v>
                </c:pt>
                <c:pt idx="40">
                  <c:v>49.845063000000003</c:v>
                </c:pt>
              </c:numCache>
            </c:numRef>
          </c:val>
        </c:ser>
        <c:dLbls>
          <c:showLegendKey val="0"/>
          <c:showVal val="0"/>
          <c:showCatName val="0"/>
          <c:showSerName val="0"/>
          <c:showPercent val="0"/>
          <c:showBubbleSize val="0"/>
        </c:dLbls>
        <c:axId val="282843328"/>
        <c:axId val="282846592"/>
        <c:extLst/>
      </c:areaChart>
      <c:catAx>
        <c:axId val="2828433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6592"/>
        <c:crosses val="autoZero"/>
        <c:auto val="1"/>
        <c:lblAlgn val="ctr"/>
        <c:lblOffset val="100"/>
        <c:tickLblSkip val="10"/>
        <c:tickMarkSkip val="10"/>
        <c:noMultiLvlLbl val="0"/>
      </c:catAx>
      <c:valAx>
        <c:axId val="282846592"/>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22225">
            <a:solidFill>
              <a:schemeClr val="bg1">
                <a:lumMod val="65000"/>
              </a:schemeClr>
            </a:solidFill>
            <a:prstDash val="lgDash"/>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82843328"/>
        <c:crossesAt val="10"/>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247311827957"/>
          <c:y val="0.16670889892269894"/>
          <c:w val="0.76215053763440865"/>
          <c:h val="0.7472648862022544"/>
        </c:manualLayout>
      </c:layout>
      <c:areaChart>
        <c:grouping val="stacked"/>
        <c:varyColors val="0"/>
        <c:ser>
          <c:idx val="4"/>
          <c:order val="0"/>
          <c:tx>
            <c:strRef>
              <c:f>Sheet1!$B$1</c:f>
              <c:strCache>
                <c:ptCount val="1"/>
                <c:pt idx="0">
                  <c:v>"other"</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2.238788</c:v>
                </c:pt>
                <c:pt idx="1">
                  <c:v>2.099278</c:v>
                </c:pt>
                <c:pt idx="2">
                  <c:v>1.972472</c:v>
                </c:pt>
                <c:pt idx="3">
                  <c:v>1.7469110000000001</c:v>
                </c:pt>
                <c:pt idx="4">
                  <c:v>1.6419509999999999</c:v>
                </c:pt>
                <c:pt idx="5">
                  <c:v>1.5299929999999999</c:v>
                </c:pt>
                <c:pt idx="6">
                  <c:v>1.3927560000000001</c:v>
                </c:pt>
                <c:pt idx="7">
                  <c:v>1.306873</c:v>
                </c:pt>
                <c:pt idx="8">
                  <c:v>1.284983</c:v>
                </c:pt>
                <c:pt idx="9">
                  <c:v>1.3465320000000001</c:v>
                </c:pt>
                <c:pt idx="10">
                  <c:v>1.300041</c:v>
                </c:pt>
                <c:pt idx="11">
                  <c:v>1.3064210000000001</c:v>
                </c:pt>
                <c:pt idx="12">
                  <c:v>1.293976</c:v>
                </c:pt>
                <c:pt idx="13">
                  <c:v>1.283539</c:v>
                </c:pt>
                <c:pt idx="14">
                  <c:v>1.2633080000000001</c:v>
                </c:pt>
                <c:pt idx="15">
                  <c:v>1.2454609999999999</c:v>
                </c:pt>
                <c:pt idx="16">
                  <c:v>1.2287969999999999</c:v>
                </c:pt>
                <c:pt idx="17">
                  <c:v>1.2009449999999999</c:v>
                </c:pt>
                <c:pt idx="18">
                  <c:v>1.213595</c:v>
                </c:pt>
                <c:pt idx="19">
                  <c:v>1.2041090000000001</c:v>
                </c:pt>
                <c:pt idx="20">
                  <c:v>1.213589</c:v>
                </c:pt>
                <c:pt idx="21">
                  <c:v>1.2099960000000001</c:v>
                </c:pt>
                <c:pt idx="22">
                  <c:v>1.1943820000000001</c:v>
                </c:pt>
                <c:pt idx="23">
                  <c:v>1.1720680000000001</c:v>
                </c:pt>
                <c:pt idx="24">
                  <c:v>1.1521079999999999</c:v>
                </c:pt>
                <c:pt idx="25">
                  <c:v>1.1462669999999999</c:v>
                </c:pt>
                <c:pt idx="26">
                  <c:v>1.1410279999999999</c:v>
                </c:pt>
                <c:pt idx="27">
                  <c:v>1.126244</c:v>
                </c:pt>
                <c:pt idx="28">
                  <c:v>1.0750820000000001</c:v>
                </c:pt>
                <c:pt idx="29">
                  <c:v>1.056395</c:v>
                </c:pt>
                <c:pt idx="30">
                  <c:v>1.0301450000000001</c:v>
                </c:pt>
                <c:pt idx="31">
                  <c:v>1.004634</c:v>
                </c:pt>
                <c:pt idx="32">
                  <c:v>0.98598000000000008</c:v>
                </c:pt>
                <c:pt idx="33">
                  <c:v>0.97241599999999995</c:v>
                </c:pt>
                <c:pt idx="34">
                  <c:v>0.94445500000000004</c:v>
                </c:pt>
                <c:pt idx="35">
                  <c:v>0.90905100000000005</c:v>
                </c:pt>
                <c:pt idx="36">
                  <c:v>0.89076200000000005</c:v>
                </c:pt>
                <c:pt idx="37">
                  <c:v>0.86128099999999996</c:v>
                </c:pt>
                <c:pt idx="38">
                  <c:v>0.80771300000000001</c:v>
                </c:pt>
                <c:pt idx="39">
                  <c:v>0.79691400000000001</c:v>
                </c:pt>
                <c:pt idx="40">
                  <c:v>0.78104200000000001</c:v>
                </c:pt>
              </c:numCache>
            </c:numRef>
          </c:val>
        </c:ser>
        <c:ser>
          <c:idx val="3"/>
          <c:order val="1"/>
          <c:tx>
            <c:strRef>
              <c:f>Sheet1!$C$1</c:f>
              <c:strCache>
                <c:ptCount val="1"/>
                <c:pt idx="0">
                  <c:v>Lower 48 offshore</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2.4780470000000001</c:v>
                </c:pt>
                <c:pt idx="1">
                  <c:v>2.0243880000000001</c:v>
                </c:pt>
                <c:pt idx="2">
                  <c:v>1.6378429999999999</c:v>
                </c:pt>
                <c:pt idx="3">
                  <c:v>1.4313260000000001</c:v>
                </c:pt>
                <c:pt idx="4">
                  <c:v>1.3473409999999999</c:v>
                </c:pt>
                <c:pt idx="5">
                  <c:v>1.3579049999999999</c:v>
                </c:pt>
                <c:pt idx="6">
                  <c:v>1.2534799999999999</c:v>
                </c:pt>
                <c:pt idx="7">
                  <c:v>1.0822080000000001</c:v>
                </c:pt>
                <c:pt idx="8">
                  <c:v>0.95018899999999995</c:v>
                </c:pt>
                <c:pt idx="9">
                  <c:v>1.3291360000000001</c:v>
                </c:pt>
                <c:pt idx="10">
                  <c:v>1.1936629999999999</c:v>
                </c:pt>
                <c:pt idx="11">
                  <c:v>1.1621999999999999</c:v>
                </c:pt>
                <c:pt idx="12">
                  <c:v>1.1023240000000001</c:v>
                </c:pt>
                <c:pt idx="13">
                  <c:v>1.0567340000000001</c:v>
                </c:pt>
                <c:pt idx="14">
                  <c:v>1.029245</c:v>
                </c:pt>
                <c:pt idx="15">
                  <c:v>0.94072999999999996</c:v>
                </c:pt>
                <c:pt idx="16">
                  <c:v>0.92864899999999995</c:v>
                </c:pt>
                <c:pt idx="17">
                  <c:v>0.90406500000000001</c:v>
                </c:pt>
                <c:pt idx="18">
                  <c:v>0.84747899999999998</c:v>
                </c:pt>
                <c:pt idx="19">
                  <c:v>0.83592699999999998</c:v>
                </c:pt>
                <c:pt idx="20">
                  <c:v>0.84924100000000002</c:v>
                </c:pt>
                <c:pt idx="21">
                  <c:v>0.780362</c:v>
                </c:pt>
                <c:pt idx="22">
                  <c:v>0.73636199999999996</c:v>
                </c:pt>
                <c:pt idx="23">
                  <c:v>0.70361499999999999</c:v>
                </c:pt>
                <c:pt idx="24">
                  <c:v>0.69355299999999998</c:v>
                </c:pt>
                <c:pt idx="25">
                  <c:v>0.71373500000000001</c:v>
                </c:pt>
                <c:pt idx="26">
                  <c:v>0.70552499999999996</c:v>
                </c:pt>
                <c:pt idx="27">
                  <c:v>0.73190599999999995</c:v>
                </c:pt>
                <c:pt idx="28">
                  <c:v>0.72129699999999997</c:v>
                </c:pt>
                <c:pt idx="29">
                  <c:v>0.73051299999999997</c:v>
                </c:pt>
                <c:pt idx="30">
                  <c:v>0.71991899999999998</c:v>
                </c:pt>
                <c:pt idx="31">
                  <c:v>0.69764000000000004</c:v>
                </c:pt>
                <c:pt idx="32">
                  <c:v>0.68853399999999998</c:v>
                </c:pt>
                <c:pt idx="33">
                  <c:v>0.65308699999999997</c:v>
                </c:pt>
                <c:pt idx="34">
                  <c:v>0.67025599999999996</c:v>
                </c:pt>
                <c:pt idx="35">
                  <c:v>0.67118500000000003</c:v>
                </c:pt>
                <c:pt idx="36">
                  <c:v>0.65554299999999999</c:v>
                </c:pt>
                <c:pt idx="37">
                  <c:v>0.60897699999999999</c:v>
                </c:pt>
                <c:pt idx="38">
                  <c:v>0.56511</c:v>
                </c:pt>
                <c:pt idx="39">
                  <c:v>0.60209800000000002</c:v>
                </c:pt>
                <c:pt idx="40">
                  <c:v>0.59841500000000003</c:v>
                </c:pt>
              </c:numCache>
            </c:numRef>
          </c:val>
        </c:ser>
        <c:ser>
          <c:idx val="2"/>
          <c:order val="2"/>
          <c:tx>
            <c:strRef>
              <c:f>Sheet1!$D$1</c:f>
              <c:strCache>
                <c:ptCount val="1"/>
                <c:pt idx="0">
                  <c:v>other Lower 48 onshore</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4.3779380000000003</c:v>
                </c:pt>
                <c:pt idx="1">
                  <c:v>4.1551689999999999</c:v>
                </c:pt>
                <c:pt idx="2">
                  <c:v>3.8735729999999999</c:v>
                </c:pt>
                <c:pt idx="3">
                  <c:v>3.652962</c:v>
                </c:pt>
                <c:pt idx="4">
                  <c:v>3.7092160000000001</c:v>
                </c:pt>
                <c:pt idx="5">
                  <c:v>3.4883350000000002</c:v>
                </c:pt>
                <c:pt idx="6">
                  <c:v>3.076343</c:v>
                </c:pt>
                <c:pt idx="7">
                  <c:v>2.9023940000000001</c:v>
                </c:pt>
                <c:pt idx="8">
                  <c:v>2.8224860000000001</c:v>
                </c:pt>
                <c:pt idx="9">
                  <c:v>2.8147720000000001</c:v>
                </c:pt>
                <c:pt idx="10">
                  <c:v>2.6273930000000001</c:v>
                </c:pt>
                <c:pt idx="11">
                  <c:v>2.5967060000000002</c:v>
                </c:pt>
                <c:pt idx="12">
                  <c:v>2.5432489999999999</c:v>
                </c:pt>
                <c:pt idx="13">
                  <c:v>2.502116</c:v>
                </c:pt>
                <c:pt idx="14">
                  <c:v>2.4334150000000001</c:v>
                </c:pt>
                <c:pt idx="15">
                  <c:v>2.3883489999999998</c:v>
                </c:pt>
                <c:pt idx="16">
                  <c:v>2.3304429999999998</c:v>
                </c:pt>
                <c:pt idx="17">
                  <c:v>2.29251</c:v>
                </c:pt>
                <c:pt idx="18">
                  <c:v>2.2672189999999999</c:v>
                </c:pt>
                <c:pt idx="19">
                  <c:v>2.2551640000000002</c:v>
                </c:pt>
                <c:pt idx="20">
                  <c:v>2.2330100000000002</c:v>
                </c:pt>
                <c:pt idx="21">
                  <c:v>2.210871</c:v>
                </c:pt>
                <c:pt idx="22">
                  <c:v>2.1912699999999998</c:v>
                </c:pt>
                <c:pt idx="23">
                  <c:v>2.188132</c:v>
                </c:pt>
                <c:pt idx="24">
                  <c:v>2.1854979999999999</c:v>
                </c:pt>
                <c:pt idx="25">
                  <c:v>2.173648</c:v>
                </c:pt>
                <c:pt idx="26">
                  <c:v>2.167351</c:v>
                </c:pt>
                <c:pt idx="27">
                  <c:v>2.1545990000000002</c:v>
                </c:pt>
                <c:pt idx="28">
                  <c:v>2.1437599999999999</c:v>
                </c:pt>
                <c:pt idx="29">
                  <c:v>2.1421169999999998</c:v>
                </c:pt>
                <c:pt idx="30">
                  <c:v>2.1345420000000002</c:v>
                </c:pt>
                <c:pt idx="31">
                  <c:v>2.1264630000000002</c:v>
                </c:pt>
                <c:pt idx="32">
                  <c:v>2.100962</c:v>
                </c:pt>
                <c:pt idx="33">
                  <c:v>2.0777380000000001</c:v>
                </c:pt>
                <c:pt idx="34">
                  <c:v>2.060117</c:v>
                </c:pt>
                <c:pt idx="35">
                  <c:v>2.0332870000000001</c:v>
                </c:pt>
                <c:pt idx="36">
                  <c:v>2.0123869999999999</c:v>
                </c:pt>
                <c:pt idx="37">
                  <c:v>1.989087</c:v>
                </c:pt>
                <c:pt idx="38">
                  <c:v>1.9737849999999999</c:v>
                </c:pt>
                <c:pt idx="39">
                  <c:v>1.9575769999999999</c:v>
                </c:pt>
                <c:pt idx="40">
                  <c:v>1.9394659999999999</c:v>
                </c:pt>
              </c:numCache>
            </c:numRef>
          </c:val>
        </c:ser>
        <c:ser>
          <c:idx val="1"/>
          <c:order val="3"/>
          <c:tx>
            <c:strRef>
              <c:f>Sheet1!$E$1</c:f>
              <c:strCache>
                <c:ptCount val="1"/>
                <c:pt idx="0">
                  <c:v>tight/shale gas</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12.220266000000001</c:v>
                </c:pt>
                <c:pt idx="1">
                  <c:v>14.623243</c:v>
                </c:pt>
                <c:pt idx="2">
                  <c:v>16.549091000000001</c:v>
                </c:pt>
                <c:pt idx="3">
                  <c:v>17.376259999999998</c:v>
                </c:pt>
                <c:pt idx="4">
                  <c:v>19.260846999999998</c:v>
                </c:pt>
                <c:pt idx="5">
                  <c:v>20.764823</c:v>
                </c:pt>
                <c:pt idx="6">
                  <c:v>20.945651999999999</c:v>
                </c:pt>
                <c:pt idx="7">
                  <c:v>21.984370999999999</c:v>
                </c:pt>
                <c:pt idx="8">
                  <c:v>25.558907000000001</c:v>
                </c:pt>
                <c:pt idx="9">
                  <c:v>28.260922999999998</c:v>
                </c:pt>
                <c:pt idx="10">
                  <c:v>29.092444</c:v>
                </c:pt>
                <c:pt idx="11">
                  <c:v>29.601521000000002</c:v>
                </c:pt>
                <c:pt idx="12">
                  <c:v>29.586843999999999</c:v>
                </c:pt>
                <c:pt idx="13">
                  <c:v>29.447091</c:v>
                </c:pt>
                <c:pt idx="14">
                  <c:v>29.509606999999999</c:v>
                </c:pt>
                <c:pt idx="15">
                  <c:v>30.074815999999998</c:v>
                </c:pt>
                <c:pt idx="16">
                  <c:v>29.859674999999999</c:v>
                </c:pt>
                <c:pt idx="17">
                  <c:v>29.482690999999999</c:v>
                </c:pt>
                <c:pt idx="18">
                  <c:v>29.18355</c:v>
                </c:pt>
                <c:pt idx="19">
                  <c:v>28.895236000000001</c:v>
                </c:pt>
                <c:pt idx="20">
                  <c:v>28.583649000000001</c:v>
                </c:pt>
                <c:pt idx="21">
                  <c:v>28.332149000000001</c:v>
                </c:pt>
                <c:pt idx="22">
                  <c:v>28.264156</c:v>
                </c:pt>
                <c:pt idx="23">
                  <c:v>28.305382000000002</c:v>
                </c:pt>
                <c:pt idx="24">
                  <c:v>28.339471</c:v>
                </c:pt>
                <c:pt idx="25">
                  <c:v>28.32375</c:v>
                </c:pt>
                <c:pt idx="26">
                  <c:v>28.359905999999999</c:v>
                </c:pt>
                <c:pt idx="27">
                  <c:v>28.362197999999999</c:v>
                </c:pt>
                <c:pt idx="28">
                  <c:v>28.344177999999999</c:v>
                </c:pt>
                <c:pt idx="29">
                  <c:v>28.336573000000001</c:v>
                </c:pt>
                <c:pt idx="30">
                  <c:v>28.324082000000001</c:v>
                </c:pt>
                <c:pt idx="31">
                  <c:v>28.197396000000001</c:v>
                </c:pt>
                <c:pt idx="32">
                  <c:v>28.061958000000001</c:v>
                </c:pt>
                <c:pt idx="33">
                  <c:v>27.876887</c:v>
                </c:pt>
                <c:pt idx="34">
                  <c:v>28.185905999999999</c:v>
                </c:pt>
                <c:pt idx="35">
                  <c:v>28.151357000000001</c:v>
                </c:pt>
                <c:pt idx="36">
                  <c:v>28.326902</c:v>
                </c:pt>
                <c:pt idx="37">
                  <c:v>28.45018</c:v>
                </c:pt>
                <c:pt idx="38">
                  <c:v>28.857520999999998</c:v>
                </c:pt>
                <c:pt idx="39">
                  <c:v>28.939018000000001</c:v>
                </c:pt>
                <c:pt idx="40">
                  <c:v>29.058188999999999</c:v>
                </c:pt>
              </c:numCache>
            </c:numRef>
          </c:val>
        </c:ser>
        <c:dLbls>
          <c:showLegendKey val="0"/>
          <c:showVal val="0"/>
          <c:showCatName val="0"/>
          <c:showSerName val="0"/>
          <c:showPercent val="0"/>
          <c:showBubbleSize val="0"/>
        </c:dLbls>
        <c:axId val="282843872"/>
        <c:axId val="282847680"/>
        <c:extLst/>
      </c:areaChart>
      <c:catAx>
        <c:axId val="2828438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7680"/>
        <c:crosses val="autoZero"/>
        <c:auto val="1"/>
        <c:lblAlgn val="ctr"/>
        <c:lblOffset val="100"/>
        <c:tickLblSkip val="10"/>
        <c:tickMarkSkip val="10"/>
        <c:noMultiLvlLbl val="0"/>
      </c:catAx>
      <c:valAx>
        <c:axId val="28284768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22225">
            <a:solidFill>
              <a:schemeClr val="bg1">
                <a:lumMod val="65000"/>
              </a:schemeClr>
            </a:solidFill>
            <a:prstDash val="lgDash"/>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82843872"/>
        <c:crossesAt val="10"/>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49978127734"/>
          <c:y val="0.16518370073480293"/>
          <c:w val="0.78928778433945757"/>
          <c:h val="0.74773541786679243"/>
        </c:manualLayout>
      </c:layout>
      <c:areaChart>
        <c:grouping val="stacked"/>
        <c:varyColors val="0"/>
        <c:ser>
          <c:idx val="0"/>
          <c:order val="0"/>
          <c:tx>
            <c:strRef>
              <c:f>Sheet1!$B$1</c:f>
              <c:strCache>
                <c:ptCount val="1"/>
                <c:pt idx="0">
                  <c:v>restus</c:v>
                </c:pt>
              </c:strCache>
            </c:strRef>
          </c:tx>
          <c:spPr>
            <a:solidFill>
              <a:srgbClr val="ADADAD"/>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9.0170000000000028E-2</c:v>
                </c:pt>
                <c:pt idx="1">
                  <c:v>9.1135000000000022E-2</c:v>
                </c:pt>
                <c:pt idx="2">
                  <c:v>8.8457000000000008E-2</c:v>
                </c:pt>
                <c:pt idx="3">
                  <c:v>8.7190000000000045E-2</c:v>
                </c:pt>
                <c:pt idx="4">
                  <c:v>9.9495000000000111E-2</c:v>
                </c:pt>
                <c:pt idx="5">
                  <c:v>0.11598700000000006</c:v>
                </c:pt>
                <c:pt idx="6">
                  <c:v>0.16047800000000012</c:v>
                </c:pt>
                <c:pt idx="7">
                  <c:v>0.28112899999999974</c:v>
                </c:pt>
                <c:pt idx="8">
                  <c:v>0.58611499999999994</c:v>
                </c:pt>
                <c:pt idx="9">
                  <c:v>0.94860599999999962</c:v>
                </c:pt>
                <c:pt idx="10">
                  <c:v>1.2977529999999999</c:v>
                </c:pt>
                <c:pt idx="11">
                  <c:v>1.5885460000000009</c:v>
                </c:pt>
                <c:pt idx="12">
                  <c:v>1.9343000000000008</c:v>
                </c:pt>
                <c:pt idx="13">
                  <c:v>2.1158239999999999</c:v>
                </c:pt>
                <c:pt idx="14">
                  <c:v>2.4051330000000011</c:v>
                </c:pt>
                <c:pt idx="15">
                  <c:v>2.5870130000000007</c:v>
                </c:pt>
                <c:pt idx="16">
                  <c:v>2.4841979999999992</c:v>
                </c:pt>
                <c:pt idx="17">
                  <c:v>2.4749460000000001</c:v>
                </c:pt>
                <c:pt idx="18">
                  <c:v>3.0266360000000003</c:v>
                </c:pt>
                <c:pt idx="19">
                  <c:v>2.9930389999999978</c:v>
                </c:pt>
                <c:pt idx="20">
                  <c:v>3.0898519999999996</c:v>
                </c:pt>
                <c:pt idx="21">
                  <c:v>3.1150389999999986</c:v>
                </c:pt>
                <c:pt idx="22">
                  <c:v>3.0823019999999968</c:v>
                </c:pt>
                <c:pt idx="23">
                  <c:v>3.0835359999999987</c:v>
                </c:pt>
                <c:pt idx="24">
                  <c:v>3.1397050000000002</c:v>
                </c:pt>
                <c:pt idx="25">
                  <c:v>3.2329389999999973</c:v>
                </c:pt>
                <c:pt idx="26">
                  <c:v>3.2640959999999994</c:v>
                </c:pt>
                <c:pt idx="27">
                  <c:v>3.1958530000000023</c:v>
                </c:pt>
                <c:pt idx="28">
                  <c:v>3.1200879999999991</c:v>
                </c:pt>
                <c:pt idx="29">
                  <c:v>3.0389889999999973</c:v>
                </c:pt>
                <c:pt idx="30">
                  <c:v>2.9497310000000025</c:v>
                </c:pt>
                <c:pt idx="31">
                  <c:v>2.9130119999999993</c:v>
                </c:pt>
                <c:pt idx="32">
                  <c:v>2.8767859999999992</c:v>
                </c:pt>
                <c:pt idx="33">
                  <c:v>2.8945619999999996</c:v>
                </c:pt>
                <c:pt idx="34">
                  <c:v>2.9076480000000018</c:v>
                </c:pt>
                <c:pt idx="35">
                  <c:v>2.8746350000000005</c:v>
                </c:pt>
                <c:pt idx="36">
                  <c:v>2.8687489999999993</c:v>
                </c:pt>
                <c:pt idx="37">
                  <c:v>2.8844390000000013</c:v>
                </c:pt>
                <c:pt idx="38">
                  <c:v>2.9039019999999978</c:v>
                </c:pt>
                <c:pt idx="39">
                  <c:v>2.9519999999999982</c:v>
                </c:pt>
                <c:pt idx="40">
                  <c:v>2.995708999999998</c:v>
                </c:pt>
                <c:pt idx="41">
                  <c:v>3.0358109999999972</c:v>
                </c:pt>
                <c:pt idx="42">
                  <c:v>3.0877020000000011</c:v>
                </c:pt>
                <c:pt idx="43">
                  <c:v>3.1086010000000011</c:v>
                </c:pt>
                <c:pt idx="44">
                  <c:v>3.1274120000000014</c:v>
                </c:pt>
                <c:pt idx="45">
                  <c:v>3.2128640000000015</c:v>
                </c:pt>
                <c:pt idx="46">
                  <c:v>3.2658859999999956</c:v>
                </c:pt>
                <c:pt idx="47">
                  <c:v>3.2986809999999984</c:v>
                </c:pt>
                <c:pt idx="48">
                  <c:v>3.3138919999999983</c:v>
                </c:pt>
                <c:pt idx="49">
                  <c:v>3.3341499999999966</c:v>
                </c:pt>
                <c:pt idx="50">
                  <c:v>3.390664999999998</c:v>
                </c:pt>
              </c:numCache>
            </c:numRef>
          </c:val>
        </c:ser>
        <c:ser>
          <c:idx val="1"/>
          <c:order val="1"/>
          <c:tx>
            <c:strRef>
              <c:f>Sheet1!$C$1</c:f>
              <c:strCache>
                <c:ptCount val="1"/>
                <c:pt idx="0">
                  <c:v>gulfcoast</c:v>
                </c:pt>
              </c:strCache>
            </c:strRef>
          </c:tx>
          <c:spPr>
            <a:solidFill>
              <a:srgbClr val="5D9732"/>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0.45868999999999999</c:v>
                </c:pt>
                <c:pt idx="1">
                  <c:v>0.156419</c:v>
                </c:pt>
                <c:pt idx="2">
                  <c:v>0.13947399999999999</c:v>
                </c:pt>
                <c:pt idx="3">
                  <c:v>0.13463</c:v>
                </c:pt>
                <c:pt idx="4">
                  <c:v>0.109491</c:v>
                </c:pt>
                <c:pt idx="5">
                  <c:v>0.11744599999999999</c:v>
                </c:pt>
                <c:pt idx="6">
                  <c:v>0.13571900000000001</c:v>
                </c:pt>
                <c:pt idx="7">
                  <c:v>0.119682</c:v>
                </c:pt>
                <c:pt idx="8">
                  <c:v>0.14171600000000001</c:v>
                </c:pt>
                <c:pt idx="9">
                  <c:v>0.54722599999999999</c:v>
                </c:pt>
                <c:pt idx="10">
                  <c:v>1.5734680000000001</c:v>
                </c:pt>
                <c:pt idx="11">
                  <c:v>2.8928729999999998</c:v>
                </c:pt>
                <c:pt idx="12">
                  <c:v>3.3968609999999999</c:v>
                </c:pt>
                <c:pt idx="13">
                  <c:v>3.1284890000000001</c:v>
                </c:pt>
                <c:pt idx="14">
                  <c:v>3.0627520000000001</c:v>
                </c:pt>
                <c:pt idx="15">
                  <c:v>3.1399159999999999</c:v>
                </c:pt>
                <c:pt idx="16">
                  <c:v>2.9936530000000001</c:v>
                </c:pt>
                <c:pt idx="17">
                  <c:v>3.2325620000000002</c:v>
                </c:pt>
                <c:pt idx="18">
                  <c:v>3.9971519999999998</c:v>
                </c:pt>
                <c:pt idx="19">
                  <c:v>4.9616829999999998</c:v>
                </c:pt>
                <c:pt idx="20">
                  <c:v>5.4890480000000004</c:v>
                </c:pt>
                <c:pt idx="21">
                  <c:v>5.8448830000000003</c:v>
                </c:pt>
                <c:pt idx="22">
                  <c:v>6.0594739999999998</c:v>
                </c:pt>
                <c:pt idx="23">
                  <c:v>6.2419520000000004</c:v>
                </c:pt>
                <c:pt idx="24">
                  <c:v>6.4664640000000002</c:v>
                </c:pt>
                <c:pt idx="25">
                  <c:v>6.8668959999999997</c:v>
                </c:pt>
                <c:pt idx="26">
                  <c:v>7.1963169999999996</c:v>
                </c:pt>
                <c:pt idx="27">
                  <c:v>7.4033910000000001</c:v>
                </c:pt>
                <c:pt idx="28">
                  <c:v>7.6459099999999998</c:v>
                </c:pt>
                <c:pt idx="29">
                  <c:v>7.8348550000000001</c:v>
                </c:pt>
                <c:pt idx="30">
                  <c:v>7.83439</c:v>
                </c:pt>
                <c:pt idx="31">
                  <c:v>7.895162</c:v>
                </c:pt>
                <c:pt idx="32">
                  <c:v>7.923807</c:v>
                </c:pt>
                <c:pt idx="33">
                  <c:v>8.0421650000000007</c:v>
                </c:pt>
                <c:pt idx="34">
                  <c:v>8.1334210000000002</c:v>
                </c:pt>
                <c:pt idx="35">
                  <c:v>8.1861449999999998</c:v>
                </c:pt>
                <c:pt idx="36">
                  <c:v>8.1520200000000003</c:v>
                </c:pt>
                <c:pt idx="37">
                  <c:v>8.0544700000000002</c:v>
                </c:pt>
                <c:pt idx="38">
                  <c:v>8.1055980000000005</c:v>
                </c:pt>
                <c:pt idx="39">
                  <c:v>8.1336670000000009</c:v>
                </c:pt>
                <c:pt idx="40">
                  <c:v>8.1257640000000002</c:v>
                </c:pt>
                <c:pt idx="41">
                  <c:v>8.1097900000000003</c:v>
                </c:pt>
                <c:pt idx="42">
                  <c:v>8.0001200000000008</c:v>
                </c:pt>
                <c:pt idx="43">
                  <c:v>7.9402920000000003</c:v>
                </c:pt>
                <c:pt idx="44">
                  <c:v>7.9018030000000001</c:v>
                </c:pt>
                <c:pt idx="45">
                  <c:v>7.8984949999999996</c:v>
                </c:pt>
                <c:pt idx="46">
                  <c:v>7.940753</c:v>
                </c:pt>
                <c:pt idx="47">
                  <c:v>8.0268429999999995</c:v>
                </c:pt>
                <c:pt idx="48">
                  <c:v>8.0728770000000001</c:v>
                </c:pt>
                <c:pt idx="49">
                  <c:v>8.2091049999999992</c:v>
                </c:pt>
                <c:pt idx="50">
                  <c:v>8.3474280000000007</c:v>
                </c:pt>
              </c:numCache>
            </c:numRef>
          </c:val>
        </c:ser>
        <c:ser>
          <c:idx val="2"/>
          <c:order val="2"/>
          <c:tx>
            <c:strRef>
              <c:f>Sheet1!$D$1</c:f>
              <c:strCache>
                <c:ptCount val="1"/>
                <c:pt idx="0">
                  <c:v>east</c:v>
                </c:pt>
              </c:strCache>
            </c:strRef>
          </c:tx>
          <c:spPr>
            <a:solidFill>
              <a:srgbClr val="2E4B19"/>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0.30754900000000002</c:v>
                </c:pt>
                <c:pt idx="1">
                  <c:v>0.28247800000000001</c:v>
                </c:pt>
                <c:pt idx="2">
                  <c:v>0.29263499999999998</c:v>
                </c:pt>
                <c:pt idx="3">
                  <c:v>0.279723</c:v>
                </c:pt>
                <c:pt idx="4">
                  <c:v>0.29770400000000002</c:v>
                </c:pt>
                <c:pt idx="5">
                  <c:v>0.30773800000000001</c:v>
                </c:pt>
                <c:pt idx="6">
                  <c:v>0.31839099999999998</c:v>
                </c:pt>
                <c:pt idx="7">
                  <c:v>0.33543000000000001</c:v>
                </c:pt>
                <c:pt idx="8">
                  <c:v>0.28152300000000002</c:v>
                </c:pt>
                <c:pt idx="9">
                  <c:v>0.361205</c:v>
                </c:pt>
                <c:pt idx="10">
                  <c:v>0.64036400000000004</c:v>
                </c:pt>
                <c:pt idx="11">
                  <c:v>1.394609</c:v>
                </c:pt>
                <c:pt idx="12">
                  <c:v>2.5150220000000001</c:v>
                </c:pt>
                <c:pt idx="13">
                  <c:v>3.7871139999999999</c:v>
                </c:pt>
                <c:pt idx="14">
                  <c:v>5.3955039999999999</c:v>
                </c:pt>
                <c:pt idx="15">
                  <c:v>6.6087319999999998</c:v>
                </c:pt>
                <c:pt idx="16">
                  <c:v>7.5858290000000004</c:v>
                </c:pt>
                <c:pt idx="17">
                  <c:v>8.3183369999999996</c:v>
                </c:pt>
                <c:pt idx="18">
                  <c:v>9.4687839999999994</c:v>
                </c:pt>
                <c:pt idx="19">
                  <c:v>10.291494999999999</c:v>
                </c:pt>
                <c:pt idx="20">
                  <c:v>10.614402</c:v>
                </c:pt>
                <c:pt idx="21">
                  <c:v>11.380254000000001</c:v>
                </c:pt>
                <c:pt idx="22">
                  <c:v>11.462375</c:v>
                </c:pt>
                <c:pt idx="23">
                  <c:v>11.585449000000001</c:v>
                </c:pt>
                <c:pt idx="24">
                  <c:v>11.858150999999999</c:v>
                </c:pt>
                <c:pt idx="25">
                  <c:v>12.382735</c:v>
                </c:pt>
                <c:pt idx="26">
                  <c:v>12.822711</c:v>
                </c:pt>
                <c:pt idx="27">
                  <c:v>13.060343</c:v>
                </c:pt>
                <c:pt idx="28">
                  <c:v>13.566670999999999</c:v>
                </c:pt>
                <c:pt idx="29">
                  <c:v>13.846943</c:v>
                </c:pt>
                <c:pt idx="30">
                  <c:v>13.915077999999999</c:v>
                </c:pt>
                <c:pt idx="31">
                  <c:v>13.981403</c:v>
                </c:pt>
                <c:pt idx="32">
                  <c:v>14.273501</c:v>
                </c:pt>
                <c:pt idx="33">
                  <c:v>14.613612</c:v>
                </c:pt>
                <c:pt idx="34">
                  <c:v>15.102062999999999</c:v>
                </c:pt>
                <c:pt idx="35">
                  <c:v>15.344719</c:v>
                </c:pt>
                <c:pt idx="36">
                  <c:v>15.669907</c:v>
                </c:pt>
                <c:pt idx="37">
                  <c:v>16.198139000000001</c:v>
                </c:pt>
                <c:pt idx="38">
                  <c:v>16.505949000000001</c:v>
                </c:pt>
                <c:pt idx="39">
                  <c:v>16.725134000000001</c:v>
                </c:pt>
                <c:pt idx="40">
                  <c:v>16.955860000000001</c:v>
                </c:pt>
                <c:pt idx="41">
                  <c:v>17.069072999999999</c:v>
                </c:pt>
                <c:pt idx="42">
                  <c:v>17.27927</c:v>
                </c:pt>
                <c:pt idx="43">
                  <c:v>17.519366999999999</c:v>
                </c:pt>
                <c:pt idx="44">
                  <c:v>17.796854</c:v>
                </c:pt>
                <c:pt idx="45">
                  <c:v>17.981949</c:v>
                </c:pt>
                <c:pt idx="46">
                  <c:v>18.244230000000002</c:v>
                </c:pt>
                <c:pt idx="47">
                  <c:v>18.583093999999999</c:v>
                </c:pt>
                <c:pt idx="48">
                  <c:v>18.969532000000001</c:v>
                </c:pt>
                <c:pt idx="49">
                  <c:v>19.227259</c:v>
                </c:pt>
                <c:pt idx="50">
                  <c:v>19.570114</c:v>
                </c:pt>
              </c:numCache>
            </c:numRef>
          </c:val>
        </c:ser>
        <c:ser>
          <c:idx val="3"/>
          <c:order val="3"/>
          <c:tx>
            <c:strRef>
              <c:f>Sheet1!$E$1</c:f>
              <c:strCache>
                <c:ptCount val="1"/>
                <c:pt idx="0">
                  <c:v>Southwest</c:v>
                </c:pt>
              </c:strCache>
            </c:strRef>
          </c:tx>
          <c:spPr>
            <a:solidFill>
              <a:srgbClr val="0096D7"/>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0.37859100000000001</c:v>
                </c:pt>
                <c:pt idx="1">
                  <c:v>0.36796800000000002</c:v>
                </c:pt>
                <c:pt idx="2">
                  <c:v>0.42343399999999998</c:v>
                </c:pt>
                <c:pt idx="3">
                  <c:v>0.49645699999999998</c:v>
                </c:pt>
                <c:pt idx="4">
                  <c:v>0.53330999999999995</c:v>
                </c:pt>
                <c:pt idx="5">
                  <c:v>0.661829</c:v>
                </c:pt>
                <c:pt idx="6">
                  <c:v>0.87241199999999997</c:v>
                </c:pt>
                <c:pt idx="7">
                  <c:v>1.2837590000000001</c:v>
                </c:pt>
                <c:pt idx="8">
                  <c:v>1.7766459999999999</c:v>
                </c:pt>
                <c:pt idx="9">
                  <c:v>1.9059630000000001</c:v>
                </c:pt>
                <c:pt idx="10">
                  <c:v>1.9854160000000001</c:v>
                </c:pt>
                <c:pt idx="11">
                  <c:v>2.152971</c:v>
                </c:pt>
                <c:pt idx="12">
                  <c:v>2.2578179999999999</c:v>
                </c:pt>
                <c:pt idx="13">
                  <c:v>2.258572</c:v>
                </c:pt>
                <c:pt idx="14">
                  <c:v>2.3826130000000001</c:v>
                </c:pt>
                <c:pt idx="15">
                  <c:v>2.4223400000000002</c:v>
                </c:pt>
                <c:pt idx="16">
                  <c:v>2.393319</c:v>
                </c:pt>
                <c:pt idx="17">
                  <c:v>2.643154</c:v>
                </c:pt>
                <c:pt idx="18">
                  <c:v>3.4814310000000002</c:v>
                </c:pt>
                <c:pt idx="19">
                  <c:v>4.0767810000000004</c:v>
                </c:pt>
                <c:pt idx="20">
                  <c:v>4.3520390000000004</c:v>
                </c:pt>
                <c:pt idx="21">
                  <c:v>4.2588400000000002</c:v>
                </c:pt>
                <c:pt idx="22">
                  <c:v>4.2831510000000002</c:v>
                </c:pt>
                <c:pt idx="23">
                  <c:v>4.2770989999999998</c:v>
                </c:pt>
                <c:pt idx="24">
                  <c:v>4.2863040000000003</c:v>
                </c:pt>
                <c:pt idx="25">
                  <c:v>4.3149290000000002</c:v>
                </c:pt>
                <c:pt idx="26">
                  <c:v>4.305186</c:v>
                </c:pt>
                <c:pt idx="27">
                  <c:v>4.2556640000000003</c:v>
                </c:pt>
                <c:pt idx="28">
                  <c:v>4.2291179999999997</c:v>
                </c:pt>
                <c:pt idx="29">
                  <c:v>4.2125260000000004</c:v>
                </c:pt>
                <c:pt idx="30">
                  <c:v>4.1979829999999998</c:v>
                </c:pt>
                <c:pt idx="31">
                  <c:v>4.3075239999999999</c:v>
                </c:pt>
                <c:pt idx="32">
                  <c:v>4.3919280000000001</c:v>
                </c:pt>
                <c:pt idx="33">
                  <c:v>4.3712799999999996</c:v>
                </c:pt>
                <c:pt idx="34">
                  <c:v>4.361917</c:v>
                </c:pt>
                <c:pt idx="35">
                  <c:v>4.3710820000000004</c:v>
                </c:pt>
                <c:pt idx="36">
                  <c:v>4.407076</c:v>
                </c:pt>
                <c:pt idx="37">
                  <c:v>4.4528220000000003</c:v>
                </c:pt>
                <c:pt idx="38">
                  <c:v>4.4400599999999999</c:v>
                </c:pt>
                <c:pt idx="39">
                  <c:v>4.4551639999999999</c:v>
                </c:pt>
                <c:pt idx="40">
                  <c:v>4.4663029999999999</c:v>
                </c:pt>
                <c:pt idx="41">
                  <c:v>4.4917280000000002</c:v>
                </c:pt>
                <c:pt idx="42">
                  <c:v>4.5542299999999996</c:v>
                </c:pt>
                <c:pt idx="43">
                  <c:v>4.5754469999999996</c:v>
                </c:pt>
                <c:pt idx="44">
                  <c:v>4.5438840000000003</c:v>
                </c:pt>
                <c:pt idx="45">
                  <c:v>4.5227050000000002</c:v>
                </c:pt>
                <c:pt idx="46">
                  <c:v>4.4594399999999998</c:v>
                </c:pt>
                <c:pt idx="47">
                  <c:v>4.3919420000000002</c:v>
                </c:pt>
                <c:pt idx="48">
                  <c:v>4.3712080000000002</c:v>
                </c:pt>
                <c:pt idx="49">
                  <c:v>4.2737249999999998</c:v>
                </c:pt>
                <c:pt idx="50">
                  <c:v>3.9354640000000001</c:v>
                </c:pt>
              </c:numCache>
            </c:numRef>
          </c:val>
        </c:ser>
        <c:dLbls>
          <c:showLegendKey val="0"/>
          <c:showVal val="0"/>
          <c:showCatName val="0"/>
          <c:showSerName val="0"/>
          <c:showPercent val="0"/>
          <c:showBubbleSize val="0"/>
        </c:dLbls>
        <c:axId val="282848224"/>
        <c:axId val="282844416"/>
      </c:areaChart>
      <c:catAx>
        <c:axId val="2828482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4416"/>
        <c:crosses val="autoZero"/>
        <c:auto val="1"/>
        <c:lblAlgn val="ctr"/>
        <c:lblOffset val="100"/>
        <c:tickLblSkip val="10"/>
        <c:tickMarkSkip val="10"/>
        <c:noMultiLvlLbl val="0"/>
      </c:catAx>
      <c:valAx>
        <c:axId val="282844416"/>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2848224"/>
        <c:crossesAt val="20"/>
        <c:crossBetween val="midCat"/>
      </c:valAx>
      <c:spPr>
        <a:noFill/>
        <a:ln>
          <a:noFill/>
        </a:ln>
        <a:effectLst/>
      </c:spPr>
    </c:plotArea>
    <c:plotVisOnly val="1"/>
    <c:dispBlanksAs val="zero"/>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7948717948718"/>
          <c:y val="0.17977158064572155"/>
          <c:w val="0.74298026448617005"/>
          <c:h val="0.73137412776289135"/>
        </c:manualLayout>
      </c:layout>
      <c:areaChart>
        <c:grouping val="stacked"/>
        <c:varyColors val="0"/>
        <c:ser>
          <c:idx val="4"/>
          <c:order val="1"/>
          <c:tx>
            <c:strRef>
              <c:f>Sheet1!$B$1</c:f>
              <c:strCache>
                <c:ptCount val="1"/>
                <c:pt idx="0">
                  <c:v>restus</c:v>
                </c:pt>
              </c:strCache>
            </c:strRef>
          </c:tx>
          <c:spPr>
            <a:solidFill>
              <a:schemeClr val="bg2">
                <a:lumMod val="40000"/>
                <a:lumOff val="6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1.2977529999999999</c:v>
                </c:pt>
                <c:pt idx="1">
                  <c:v>1.5885460000000009</c:v>
                </c:pt>
                <c:pt idx="2">
                  <c:v>1.9343000000000008</c:v>
                </c:pt>
                <c:pt idx="3">
                  <c:v>2.1158239999999999</c:v>
                </c:pt>
                <c:pt idx="4">
                  <c:v>2.4051330000000011</c:v>
                </c:pt>
                <c:pt idx="5">
                  <c:v>2.5870130000000007</c:v>
                </c:pt>
                <c:pt idx="6">
                  <c:v>2.4841979999999992</c:v>
                </c:pt>
                <c:pt idx="7">
                  <c:v>2.4749460000000001</c:v>
                </c:pt>
                <c:pt idx="8">
                  <c:v>3.0266360000000003</c:v>
                </c:pt>
                <c:pt idx="9">
                  <c:v>3.2417689999999979</c:v>
                </c:pt>
                <c:pt idx="10">
                  <c:v>3.2956320000000021</c:v>
                </c:pt>
                <c:pt idx="11">
                  <c:v>3.348115</c:v>
                </c:pt>
                <c:pt idx="12">
                  <c:v>3.3924239999999983</c:v>
                </c:pt>
                <c:pt idx="13">
                  <c:v>3.4194429999999976</c:v>
                </c:pt>
                <c:pt idx="14">
                  <c:v>3.4750649999999998</c:v>
                </c:pt>
                <c:pt idx="15">
                  <c:v>3.6604890000000028</c:v>
                </c:pt>
                <c:pt idx="16">
                  <c:v>3.7706319999999991</c:v>
                </c:pt>
                <c:pt idx="17">
                  <c:v>3.6944569999999999</c:v>
                </c:pt>
                <c:pt idx="18">
                  <c:v>3.656207000000002</c:v>
                </c:pt>
                <c:pt idx="19">
                  <c:v>3.6186209999999983</c:v>
                </c:pt>
                <c:pt idx="20">
                  <c:v>3.6060510000000017</c:v>
                </c:pt>
                <c:pt idx="21">
                  <c:v>3.591368000000001</c:v>
                </c:pt>
                <c:pt idx="22">
                  <c:v>3.5906300000000009</c:v>
                </c:pt>
                <c:pt idx="23">
                  <c:v>3.5945149999999968</c:v>
                </c:pt>
                <c:pt idx="24">
                  <c:v>3.5757729999999999</c:v>
                </c:pt>
                <c:pt idx="25">
                  <c:v>3.5917970000000068</c:v>
                </c:pt>
                <c:pt idx="26">
                  <c:v>3.6422579999999982</c:v>
                </c:pt>
                <c:pt idx="27">
                  <c:v>3.7289730000000016</c:v>
                </c:pt>
                <c:pt idx="28">
                  <c:v>3.7773919999999999</c:v>
                </c:pt>
                <c:pt idx="29">
                  <c:v>3.887022</c:v>
                </c:pt>
                <c:pt idx="30">
                  <c:v>3.9533340000000035</c:v>
                </c:pt>
                <c:pt idx="31">
                  <c:v>4.0201430000000036</c:v>
                </c:pt>
                <c:pt idx="32">
                  <c:v>4.0647629999999992</c:v>
                </c:pt>
                <c:pt idx="33">
                  <c:v>4.0839990000000039</c:v>
                </c:pt>
                <c:pt idx="34">
                  <c:v>4.1019880000000031</c:v>
                </c:pt>
                <c:pt idx="35">
                  <c:v>4.1331530000000045</c:v>
                </c:pt>
                <c:pt idx="36">
                  <c:v>4.2324490000000017</c:v>
                </c:pt>
                <c:pt idx="37">
                  <c:v>4.3349099999999972</c:v>
                </c:pt>
                <c:pt idx="38">
                  <c:v>4.3740010000000034</c:v>
                </c:pt>
                <c:pt idx="39">
                  <c:v>4.4116899999999992</c:v>
                </c:pt>
                <c:pt idx="40">
                  <c:v>4.5117350000000016</c:v>
                </c:pt>
              </c:numCache>
            </c:numRef>
          </c:val>
          <c:extLst/>
        </c:ser>
        <c:ser>
          <c:idx val="2"/>
          <c:order val="2"/>
          <c:tx>
            <c:strRef>
              <c:f>Sheet1!$C$1</c:f>
              <c:strCache>
                <c:ptCount val="1"/>
                <c:pt idx="0">
                  <c:v>gulfcoast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1.5734680000000001</c:v>
                </c:pt>
                <c:pt idx="1">
                  <c:v>2.8928729999999998</c:v>
                </c:pt>
                <c:pt idx="2">
                  <c:v>3.3968609999999999</c:v>
                </c:pt>
                <c:pt idx="3">
                  <c:v>3.1284890000000001</c:v>
                </c:pt>
                <c:pt idx="4">
                  <c:v>3.0627520000000001</c:v>
                </c:pt>
                <c:pt idx="5">
                  <c:v>3.1399159999999999</c:v>
                </c:pt>
                <c:pt idx="6">
                  <c:v>2.9936530000000001</c:v>
                </c:pt>
                <c:pt idx="7">
                  <c:v>3.2325620000000002</c:v>
                </c:pt>
                <c:pt idx="8">
                  <c:v>3.9971519999999998</c:v>
                </c:pt>
                <c:pt idx="9">
                  <c:v>4.4622609999999998</c:v>
                </c:pt>
                <c:pt idx="10">
                  <c:v>4.8230060000000003</c:v>
                </c:pt>
                <c:pt idx="11">
                  <c:v>5.3540710000000002</c:v>
                </c:pt>
                <c:pt idx="12">
                  <c:v>5.5830019999999996</c:v>
                </c:pt>
                <c:pt idx="13">
                  <c:v>5.7552019999999997</c:v>
                </c:pt>
                <c:pt idx="14">
                  <c:v>6.0061179999999998</c:v>
                </c:pt>
                <c:pt idx="15">
                  <c:v>6.4624480000000002</c:v>
                </c:pt>
                <c:pt idx="16">
                  <c:v>6.942501</c:v>
                </c:pt>
                <c:pt idx="17">
                  <c:v>7.2852499999999996</c:v>
                </c:pt>
                <c:pt idx="18">
                  <c:v>7.5193469999999998</c:v>
                </c:pt>
                <c:pt idx="19">
                  <c:v>7.6557659999999998</c:v>
                </c:pt>
                <c:pt idx="20">
                  <c:v>7.7077489999999997</c:v>
                </c:pt>
                <c:pt idx="21">
                  <c:v>7.7682460000000004</c:v>
                </c:pt>
                <c:pt idx="22">
                  <c:v>7.9015560000000002</c:v>
                </c:pt>
                <c:pt idx="23">
                  <c:v>8.0431539999999995</c:v>
                </c:pt>
                <c:pt idx="24">
                  <c:v>8.2623160000000002</c:v>
                </c:pt>
                <c:pt idx="25">
                  <c:v>8.4242709999999992</c:v>
                </c:pt>
                <c:pt idx="26">
                  <c:v>8.5236699999999992</c:v>
                </c:pt>
                <c:pt idx="27">
                  <c:v>8.4826010000000007</c:v>
                </c:pt>
                <c:pt idx="28">
                  <c:v>8.4886049999999997</c:v>
                </c:pt>
                <c:pt idx="29">
                  <c:v>8.4843519999999994</c:v>
                </c:pt>
                <c:pt idx="30">
                  <c:v>8.4730229999999995</c:v>
                </c:pt>
                <c:pt idx="31">
                  <c:v>8.5035100000000003</c:v>
                </c:pt>
                <c:pt idx="32">
                  <c:v>8.3683540000000001</c:v>
                </c:pt>
                <c:pt idx="33">
                  <c:v>8.4258240000000004</c:v>
                </c:pt>
                <c:pt idx="34">
                  <c:v>8.4548769999999998</c:v>
                </c:pt>
                <c:pt idx="35">
                  <c:v>8.4924750000000007</c:v>
                </c:pt>
                <c:pt idx="36">
                  <c:v>8.5445589999999996</c:v>
                </c:pt>
                <c:pt idx="37">
                  <c:v>8.5896930000000005</c:v>
                </c:pt>
                <c:pt idx="38">
                  <c:v>8.6239819999999998</c:v>
                </c:pt>
                <c:pt idx="39">
                  <c:v>8.6909559999999999</c:v>
                </c:pt>
                <c:pt idx="40">
                  <c:v>8.7676940000000005</c:v>
                </c:pt>
              </c:numCache>
            </c:numRef>
          </c:val>
          <c:extLst/>
        </c:ser>
        <c:ser>
          <c:idx val="1"/>
          <c:order val="3"/>
          <c:tx>
            <c:strRef>
              <c:f>Sheet1!$D$1</c:f>
              <c:strCache>
                <c:ptCount val="1"/>
                <c:pt idx="0">
                  <c:v>east</c:v>
                </c:pt>
              </c:strCache>
            </c:strRef>
          </c:tx>
          <c:spPr>
            <a:solidFill>
              <a:schemeClr val="accent3">
                <a:lumMod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0.64036400000000004</c:v>
                </c:pt>
                <c:pt idx="1">
                  <c:v>1.394609</c:v>
                </c:pt>
                <c:pt idx="2">
                  <c:v>2.5150220000000001</c:v>
                </c:pt>
                <c:pt idx="3">
                  <c:v>3.7871139999999999</c:v>
                </c:pt>
                <c:pt idx="4">
                  <c:v>5.3955039999999999</c:v>
                </c:pt>
                <c:pt idx="5">
                  <c:v>6.6087319999999998</c:v>
                </c:pt>
                <c:pt idx="6">
                  <c:v>7.5858290000000004</c:v>
                </c:pt>
                <c:pt idx="7">
                  <c:v>8.3183369999999996</c:v>
                </c:pt>
                <c:pt idx="8">
                  <c:v>9.4687839999999994</c:v>
                </c:pt>
                <c:pt idx="9">
                  <c:v>10.306578</c:v>
                </c:pt>
                <c:pt idx="10">
                  <c:v>11.133196999999999</c:v>
                </c:pt>
                <c:pt idx="11">
                  <c:v>11.824593999999999</c:v>
                </c:pt>
                <c:pt idx="12">
                  <c:v>11.851846999999999</c:v>
                </c:pt>
                <c:pt idx="13">
                  <c:v>11.922052000000001</c:v>
                </c:pt>
                <c:pt idx="14">
                  <c:v>12.133384</c:v>
                </c:pt>
                <c:pt idx="15">
                  <c:v>12.780436999999999</c:v>
                </c:pt>
                <c:pt idx="16">
                  <c:v>13.475486999999999</c:v>
                </c:pt>
                <c:pt idx="17">
                  <c:v>14.145298</c:v>
                </c:pt>
                <c:pt idx="18">
                  <c:v>14.615321</c:v>
                </c:pt>
                <c:pt idx="19">
                  <c:v>14.992632</c:v>
                </c:pt>
                <c:pt idx="20">
                  <c:v>15.209180999999999</c:v>
                </c:pt>
                <c:pt idx="21">
                  <c:v>15.512471</c:v>
                </c:pt>
                <c:pt idx="22">
                  <c:v>15.983074</c:v>
                </c:pt>
                <c:pt idx="23">
                  <c:v>16.448805</c:v>
                </c:pt>
                <c:pt idx="24">
                  <c:v>16.880631999999999</c:v>
                </c:pt>
                <c:pt idx="25">
                  <c:v>17.184602999999999</c:v>
                </c:pt>
                <c:pt idx="26">
                  <c:v>17.774094000000002</c:v>
                </c:pt>
                <c:pt idx="27">
                  <c:v>18.180434999999999</c:v>
                </c:pt>
                <c:pt idx="28">
                  <c:v>18.716173000000001</c:v>
                </c:pt>
                <c:pt idx="29">
                  <c:v>19.183985</c:v>
                </c:pt>
                <c:pt idx="30">
                  <c:v>19.635323</c:v>
                </c:pt>
                <c:pt idx="31">
                  <c:v>19.9512</c:v>
                </c:pt>
                <c:pt idx="32">
                  <c:v>20.520592000000001</c:v>
                </c:pt>
                <c:pt idx="33">
                  <c:v>20.985094</c:v>
                </c:pt>
                <c:pt idx="34">
                  <c:v>21.437317</c:v>
                </c:pt>
                <c:pt idx="35">
                  <c:v>21.736802999999998</c:v>
                </c:pt>
                <c:pt idx="36">
                  <c:v>22.182635999999999</c:v>
                </c:pt>
                <c:pt idx="37">
                  <c:v>22.529028</c:v>
                </c:pt>
                <c:pt idx="38">
                  <c:v>22.89395</c:v>
                </c:pt>
                <c:pt idx="39">
                  <c:v>23.202667000000002</c:v>
                </c:pt>
                <c:pt idx="40">
                  <c:v>23.522366000000002</c:v>
                </c:pt>
              </c:numCache>
            </c:numRef>
          </c:val>
          <c:extLst/>
        </c:ser>
        <c:ser>
          <c:idx val="3"/>
          <c:order val="4"/>
          <c:tx>
            <c:strRef>
              <c:f>Sheet1!$E$1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1.9854160000000001</c:v>
                </c:pt>
                <c:pt idx="1">
                  <c:v>2.152971</c:v>
                </c:pt>
                <c:pt idx="2">
                  <c:v>2.2578179999999999</c:v>
                </c:pt>
                <c:pt idx="3">
                  <c:v>2.258572</c:v>
                </c:pt>
                <c:pt idx="4">
                  <c:v>2.3826130000000001</c:v>
                </c:pt>
                <c:pt idx="5">
                  <c:v>2.4223400000000002</c:v>
                </c:pt>
                <c:pt idx="6">
                  <c:v>2.393319</c:v>
                </c:pt>
                <c:pt idx="7">
                  <c:v>2.643154</c:v>
                </c:pt>
                <c:pt idx="8">
                  <c:v>3.4814310000000002</c:v>
                </c:pt>
                <c:pt idx="9">
                  <c:v>4.3123880000000003</c:v>
                </c:pt>
                <c:pt idx="10">
                  <c:v>4.4905759999999999</c:v>
                </c:pt>
                <c:pt idx="11">
                  <c:v>4.7352860000000003</c:v>
                </c:pt>
                <c:pt idx="12">
                  <c:v>4.9192210000000003</c:v>
                </c:pt>
                <c:pt idx="13">
                  <c:v>5.0318240000000003</c:v>
                </c:pt>
                <c:pt idx="14">
                  <c:v>5.1210209999999998</c:v>
                </c:pt>
                <c:pt idx="15">
                  <c:v>5.2655079999999996</c:v>
                </c:pt>
                <c:pt idx="16">
                  <c:v>5.3447300000000002</c:v>
                </c:pt>
                <c:pt idx="17">
                  <c:v>5.3432700000000004</c:v>
                </c:pt>
                <c:pt idx="18">
                  <c:v>5.4943609999999996</c:v>
                </c:pt>
                <c:pt idx="19">
                  <c:v>5.5551190000000004</c:v>
                </c:pt>
                <c:pt idx="20">
                  <c:v>5.5658099999999999</c:v>
                </c:pt>
                <c:pt idx="21">
                  <c:v>5.589772</c:v>
                </c:pt>
                <c:pt idx="22">
                  <c:v>5.5937210000000004</c:v>
                </c:pt>
                <c:pt idx="23">
                  <c:v>5.590414</c:v>
                </c:pt>
                <c:pt idx="24">
                  <c:v>5.4997769999999999</c:v>
                </c:pt>
                <c:pt idx="25">
                  <c:v>5.46753</c:v>
                </c:pt>
                <c:pt idx="26">
                  <c:v>5.466037</c:v>
                </c:pt>
                <c:pt idx="27">
                  <c:v>5.4729510000000001</c:v>
                </c:pt>
                <c:pt idx="28">
                  <c:v>5.4781649999999997</c:v>
                </c:pt>
                <c:pt idx="29">
                  <c:v>5.4817920000000004</c:v>
                </c:pt>
                <c:pt idx="30">
                  <c:v>5.4907219999999999</c:v>
                </c:pt>
                <c:pt idx="31">
                  <c:v>5.4501309999999998</c:v>
                </c:pt>
                <c:pt idx="32">
                  <c:v>5.4478410000000004</c:v>
                </c:pt>
                <c:pt idx="33">
                  <c:v>5.4169830000000001</c:v>
                </c:pt>
                <c:pt idx="34">
                  <c:v>5.4090049999999996</c:v>
                </c:pt>
                <c:pt idx="35">
                  <c:v>5.4485739999999998</c:v>
                </c:pt>
                <c:pt idx="36">
                  <c:v>5.4983750000000002</c:v>
                </c:pt>
                <c:pt idx="37">
                  <c:v>5.5391440000000003</c:v>
                </c:pt>
                <c:pt idx="38">
                  <c:v>5.6239249999999998</c:v>
                </c:pt>
                <c:pt idx="39">
                  <c:v>5.7214590000000003</c:v>
                </c:pt>
                <c:pt idx="40">
                  <c:v>5.8204770000000003</c:v>
                </c:pt>
              </c:numCache>
            </c:numRef>
          </c:val>
          <c:extLst/>
        </c:ser>
        <c:dLbls>
          <c:showLegendKey val="0"/>
          <c:showVal val="0"/>
          <c:showCatName val="0"/>
          <c:showSerName val="0"/>
          <c:showPercent val="0"/>
          <c:showBubbleSize val="0"/>
        </c:dLbls>
        <c:axId val="282848768"/>
        <c:axId val="246919008"/>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'shaleprod_by_reg@'!$BM$1:$DA$1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'shaleprod_by_reg@'!$BM$1:$DA$1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val>
              </c15:ser>
            </c15:filteredAreaSeries>
          </c:ext>
        </c:extLst>
      </c:areaChart>
      <c:catAx>
        <c:axId val="2828487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6919008"/>
        <c:crosses val="autoZero"/>
        <c:auto val="1"/>
        <c:lblAlgn val="ctr"/>
        <c:lblOffset val="100"/>
        <c:tickLblSkip val="10"/>
        <c:tickMarkSkip val="10"/>
        <c:noMultiLvlLbl val="0"/>
      </c:catAx>
      <c:valAx>
        <c:axId val="246919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22225">
            <a:solidFill>
              <a:schemeClr val="bg1">
                <a:lumMod val="65000"/>
              </a:schemeClr>
            </a:solidFill>
            <a:prstDash val="lgDash"/>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82848768"/>
        <c:crossesAt val="10"/>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40625858066184"/>
          <c:y val="0.17541156409720871"/>
          <c:w val="0.76118748283867632"/>
          <c:h val="0.74375017752039507"/>
        </c:manualLayout>
      </c:layout>
      <c:areaChart>
        <c:grouping val="stacked"/>
        <c:varyColors val="0"/>
        <c:ser>
          <c:idx val="4"/>
          <c:order val="1"/>
          <c:tx>
            <c:strRef>
              <c:f>Sheet1!$B$1</c:f>
              <c:strCache>
                <c:ptCount val="1"/>
                <c:pt idx="0">
                  <c:v>restus</c:v>
                </c:pt>
              </c:strCache>
            </c:strRef>
          </c:tx>
          <c:spPr>
            <a:solidFill>
              <a:schemeClr val="bg2">
                <a:lumMod val="40000"/>
                <a:lumOff val="6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1.2977529999999999</c:v>
                </c:pt>
                <c:pt idx="1">
                  <c:v>1.5885460000000009</c:v>
                </c:pt>
                <c:pt idx="2">
                  <c:v>1.9343000000000008</c:v>
                </c:pt>
                <c:pt idx="3">
                  <c:v>2.1158239999999999</c:v>
                </c:pt>
                <c:pt idx="4">
                  <c:v>2.4051330000000011</c:v>
                </c:pt>
                <c:pt idx="5">
                  <c:v>2.5870130000000007</c:v>
                </c:pt>
                <c:pt idx="6">
                  <c:v>2.4841979999999992</c:v>
                </c:pt>
                <c:pt idx="7">
                  <c:v>2.4749460000000001</c:v>
                </c:pt>
                <c:pt idx="8">
                  <c:v>3.0266360000000003</c:v>
                </c:pt>
                <c:pt idx="9">
                  <c:v>2.9629000000000003</c:v>
                </c:pt>
                <c:pt idx="10">
                  <c:v>2.8632270000000002</c:v>
                </c:pt>
                <c:pt idx="11">
                  <c:v>2.8158839999999996</c:v>
                </c:pt>
                <c:pt idx="12">
                  <c:v>2.6964830000000006</c:v>
                </c:pt>
                <c:pt idx="13">
                  <c:v>2.6159059999999985</c:v>
                </c:pt>
                <c:pt idx="14">
                  <c:v>2.6662370000000002</c:v>
                </c:pt>
                <c:pt idx="15">
                  <c:v>2.7476599999999984</c:v>
                </c:pt>
                <c:pt idx="16">
                  <c:v>2.663835999999999</c:v>
                </c:pt>
                <c:pt idx="17">
                  <c:v>2.5654749999999984</c:v>
                </c:pt>
                <c:pt idx="18">
                  <c:v>2.4959179999999992</c:v>
                </c:pt>
                <c:pt idx="19">
                  <c:v>2.439983999999999</c:v>
                </c:pt>
                <c:pt idx="20">
                  <c:v>2.3711660000000014</c:v>
                </c:pt>
                <c:pt idx="21">
                  <c:v>2.2984309999999986</c:v>
                </c:pt>
                <c:pt idx="22">
                  <c:v>2.282188999999998</c:v>
                </c:pt>
                <c:pt idx="23">
                  <c:v>2.2642320000000025</c:v>
                </c:pt>
                <c:pt idx="24">
                  <c:v>2.2234050000000001</c:v>
                </c:pt>
                <c:pt idx="25">
                  <c:v>2.1687720000000001</c:v>
                </c:pt>
                <c:pt idx="26">
                  <c:v>2.1436629999999992</c:v>
                </c:pt>
                <c:pt idx="27">
                  <c:v>2.1194679999999999</c:v>
                </c:pt>
                <c:pt idx="28">
                  <c:v>2.1037220000000003</c:v>
                </c:pt>
                <c:pt idx="29">
                  <c:v>2.0838540000000023</c:v>
                </c:pt>
                <c:pt idx="30">
                  <c:v>2.0588870000000021</c:v>
                </c:pt>
                <c:pt idx="31">
                  <c:v>2.0357089999999998</c:v>
                </c:pt>
                <c:pt idx="32">
                  <c:v>2.0272930000000007</c:v>
                </c:pt>
                <c:pt idx="33">
                  <c:v>2.0017299999999993</c:v>
                </c:pt>
                <c:pt idx="34">
                  <c:v>2.0314619999999985</c:v>
                </c:pt>
                <c:pt idx="35">
                  <c:v>1.9943230000000032</c:v>
                </c:pt>
                <c:pt idx="36">
                  <c:v>1.999100000000003</c:v>
                </c:pt>
                <c:pt idx="37">
                  <c:v>1.9896109999999996</c:v>
                </c:pt>
                <c:pt idx="38">
                  <c:v>1.9662769999999985</c:v>
                </c:pt>
                <c:pt idx="39">
                  <c:v>1.9383629999999998</c:v>
                </c:pt>
                <c:pt idx="40">
                  <c:v>1.9446899999999978</c:v>
                </c:pt>
              </c:numCache>
            </c:numRef>
          </c:val>
          <c:extLst/>
        </c:ser>
        <c:ser>
          <c:idx val="2"/>
          <c:order val="2"/>
          <c:tx>
            <c:strRef>
              <c:f>Sheet1!$C$1</c:f>
              <c:strCache>
                <c:ptCount val="1"/>
                <c:pt idx="0">
                  <c:v>gulfcoast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1.5734680000000001</c:v>
                </c:pt>
                <c:pt idx="1">
                  <c:v>2.8928729999999998</c:v>
                </c:pt>
                <c:pt idx="2">
                  <c:v>3.3968609999999999</c:v>
                </c:pt>
                <c:pt idx="3">
                  <c:v>3.1284890000000001</c:v>
                </c:pt>
                <c:pt idx="4">
                  <c:v>3.0627520000000001</c:v>
                </c:pt>
                <c:pt idx="5">
                  <c:v>3.1399159999999999</c:v>
                </c:pt>
                <c:pt idx="6">
                  <c:v>2.9936530000000001</c:v>
                </c:pt>
                <c:pt idx="7">
                  <c:v>3.2325620000000002</c:v>
                </c:pt>
                <c:pt idx="8">
                  <c:v>3.9971519999999998</c:v>
                </c:pt>
                <c:pt idx="9">
                  <c:v>4.9958830000000001</c:v>
                </c:pt>
                <c:pt idx="10">
                  <c:v>5.6580389999999996</c:v>
                </c:pt>
                <c:pt idx="11">
                  <c:v>5.9488200000000004</c:v>
                </c:pt>
                <c:pt idx="12">
                  <c:v>6.1930120000000004</c:v>
                </c:pt>
                <c:pt idx="13">
                  <c:v>6.3588620000000002</c:v>
                </c:pt>
                <c:pt idx="14">
                  <c:v>6.5171219999999996</c:v>
                </c:pt>
                <c:pt idx="15">
                  <c:v>6.8193229999999998</c:v>
                </c:pt>
                <c:pt idx="16">
                  <c:v>6.8905139999999996</c:v>
                </c:pt>
                <c:pt idx="17">
                  <c:v>6.9002359999999996</c:v>
                </c:pt>
                <c:pt idx="18">
                  <c:v>6.8876039999999996</c:v>
                </c:pt>
                <c:pt idx="19">
                  <c:v>6.8919230000000002</c:v>
                </c:pt>
                <c:pt idx="20">
                  <c:v>6.9145709999999996</c:v>
                </c:pt>
                <c:pt idx="21">
                  <c:v>6.9690349999999999</c:v>
                </c:pt>
                <c:pt idx="22">
                  <c:v>7.015962</c:v>
                </c:pt>
                <c:pt idx="23">
                  <c:v>7.0785419999999997</c:v>
                </c:pt>
                <c:pt idx="24">
                  <c:v>7.14785</c:v>
                </c:pt>
                <c:pt idx="25">
                  <c:v>7.1856710000000001</c:v>
                </c:pt>
                <c:pt idx="26">
                  <c:v>7.1586699999999999</c:v>
                </c:pt>
                <c:pt idx="27">
                  <c:v>7.0356459999999998</c:v>
                </c:pt>
                <c:pt idx="28">
                  <c:v>6.9678719999999998</c:v>
                </c:pt>
                <c:pt idx="29">
                  <c:v>6.957668</c:v>
                </c:pt>
                <c:pt idx="30">
                  <c:v>6.9540329999999999</c:v>
                </c:pt>
                <c:pt idx="31">
                  <c:v>6.9247329999999998</c:v>
                </c:pt>
                <c:pt idx="32">
                  <c:v>6.8260269999999998</c:v>
                </c:pt>
                <c:pt idx="33">
                  <c:v>6.7757959999999997</c:v>
                </c:pt>
                <c:pt idx="34">
                  <c:v>6.8288070000000003</c:v>
                </c:pt>
                <c:pt idx="35">
                  <c:v>6.8308989999999996</c:v>
                </c:pt>
                <c:pt idx="36">
                  <c:v>6.8463469999999997</c:v>
                </c:pt>
                <c:pt idx="37">
                  <c:v>6.9027190000000003</c:v>
                </c:pt>
                <c:pt idx="38">
                  <c:v>7.1097789999999996</c:v>
                </c:pt>
                <c:pt idx="39">
                  <c:v>7.0667530000000003</c:v>
                </c:pt>
                <c:pt idx="40">
                  <c:v>7.1020659999999998</c:v>
                </c:pt>
              </c:numCache>
            </c:numRef>
          </c:val>
          <c:extLst/>
        </c:ser>
        <c:ser>
          <c:idx val="1"/>
          <c:order val="3"/>
          <c:tx>
            <c:strRef>
              <c:f>Sheet1!$D$1</c:f>
              <c:strCache>
                <c:ptCount val="1"/>
                <c:pt idx="0">
                  <c:v>east</c:v>
                </c:pt>
              </c:strCache>
            </c:strRef>
          </c:tx>
          <c:spPr>
            <a:solidFill>
              <a:schemeClr val="accent3">
                <a:lumMod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0.64036400000000004</c:v>
                </c:pt>
                <c:pt idx="1">
                  <c:v>1.394609</c:v>
                </c:pt>
                <c:pt idx="2">
                  <c:v>2.5150220000000001</c:v>
                </c:pt>
                <c:pt idx="3">
                  <c:v>3.7871139999999999</c:v>
                </c:pt>
                <c:pt idx="4">
                  <c:v>5.3955039999999999</c:v>
                </c:pt>
                <c:pt idx="5">
                  <c:v>6.6087319999999998</c:v>
                </c:pt>
                <c:pt idx="6">
                  <c:v>7.5858290000000004</c:v>
                </c:pt>
                <c:pt idx="7">
                  <c:v>8.3183369999999996</c:v>
                </c:pt>
                <c:pt idx="8">
                  <c:v>9.4687839999999994</c:v>
                </c:pt>
                <c:pt idx="9">
                  <c:v>10.280354000000001</c:v>
                </c:pt>
                <c:pt idx="10">
                  <c:v>10.743455000000001</c:v>
                </c:pt>
                <c:pt idx="11">
                  <c:v>11.093486</c:v>
                </c:pt>
                <c:pt idx="12">
                  <c:v>11.115359</c:v>
                </c:pt>
                <c:pt idx="13">
                  <c:v>11.0654</c:v>
                </c:pt>
                <c:pt idx="14">
                  <c:v>11.092222</c:v>
                </c:pt>
                <c:pt idx="15">
                  <c:v>11.410316</c:v>
                </c:pt>
                <c:pt idx="16">
                  <c:v>11.385624</c:v>
                </c:pt>
                <c:pt idx="17">
                  <c:v>11.287732</c:v>
                </c:pt>
                <c:pt idx="18">
                  <c:v>11.200784000000001</c:v>
                </c:pt>
                <c:pt idx="19">
                  <c:v>11.092281</c:v>
                </c:pt>
                <c:pt idx="20">
                  <c:v>10.935542999999999</c:v>
                </c:pt>
                <c:pt idx="21">
                  <c:v>10.793347000000001</c:v>
                </c:pt>
                <c:pt idx="22">
                  <c:v>10.781312</c:v>
                </c:pt>
                <c:pt idx="23">
                  <c:v>10.917688</c:v>
                </c:pt>
                <c:pt idx="24">
                  <c:v>11.062654999999999</c:v>
                </c:pt>
                <c:pt idx="25">
                  <c:v>11.158865</c:v>
                </c:pt>
                <c:pt idx="26">
                  <c:v>11.364171000000001</c:v>
                </c:pt>
                <c:pt idx="27">
                  <c:v>11.644629999999999</c:v>
                </c:pt>
                <c:pt idx="28">
                  <c:v>11.847557999999999</c:v>
                </c:pt>
                <c:pt idx="29">
                  <c:v>12.039032000000001</c:v>
                </c:pt>
                <c:pt idx="30">
                  <c:v>12.177419</c:v>
                </c:pt>
                <c:pt idx="31">
                  <c:v>12.203445</c:v>
                </c:pt>
                <c:pt idx="32">
                  <c:v>12.260998000000001</c:v>
                </c:pt>
                <c:pt idx="33">
                  <c:v>12.226627000000001</c:v>
                </c:pt>
                <c:pt idx="34">
                  <c:v>12.511393</c:v>
                </c:pt>
                <c:pt idx="35">
                  <c:v>12.59657</c:v>
                </c:pt>
                <c:pt idx="36">
                  <c:v>12.830138</c:v>
                </c:pt>
                <c:pt idx="37">
                  <c:v>13.049472</c:v>
                </c:pt>
                <c:pt idx="38">
                  <c:v>13.377527000000001</c:v>
                </c:pt>
                <c:pt idx="39">
                  <c:v>13.613623</c:v>
                </c:pt>
                <c:pt idx="40">
                  <c:v>13.905155000000001</c:v>
                </c:pt>
              </c:numCache>
            </c:numRef>
          </c:val>
          <c:extLst/>
        </c:ser>
        <c:ser>
          <c:idx val="3"/>
          <c:order val="4"/>
          <c:tx>
            <c:strRef>
              <c:f>Sheet1!$E$1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1.9854160000000001</c:v>
                </c:pt>
                <c:pt idx="1">
                  <c:v>2.152971</c:v>
                </c:pt>
                <c:pt idx="2">
                  <c:v>2.2578179999999999</c:v>
                </c:pt>
                <c:pt idx="3">
                  <c:v>2.258572</c:v>
                </c:pt>
                <c:pt idx="4">
                  <c:v>2.3826130000000001</c:v>
                </c:pt>
                <c:pt idx="5">
                  <c:v>2.4223400000000002</c:v>
                </c:pt>
                <c:pt idx="6">
                  <c:v>2.393319</c:v>
                </c:pt>
                <c:pt idx="7">
                  <c:v>2.643154</c:v>
                </c:pt>
                <c:pt idx="8">
                  <c:v>3.4814310000000002</c:v>
                </c:pt>
                <c:pt idx="9">
                  <c:v>4.083863</c:v>
                </c:pt>
                <c:pt idx="10">
                  <c:v>4.0486950000000004</c:v>
                </c:pt>
                <c:pt idx="11">
                  <c:v>4.0282539999999996</c:v>
                </c:pt>
                <c:pt idx="12">
                  <c:v>4.0029219999999999</c:v>
                </c:pt>
                <c:pt idx="13">
                  <c:v>3.94699</c:v>
                </c:pt>
                <c:pt idx="14">
                  <c:v>3.9019970000000002</c:v>
                </c:pt>
                <c:pt idx="15">
                  <c:v>3.8846219999999998</c:v>
                </c:pt>
                <c:pt idx="16">
                  <c:v>3.8267519999999999</c:v>
                </c:pt>
                <c:pt idx="17">
                  <c:v>3.7507130000000002</c:v>
                </c:pt>
                <c:pt idx="18">
                  <c:v>3.704882</c:v>
                </c:pt>
                <c:pt idx="19">
                  <c:v>3.6529699999999998</c:v>
                </c:pt>
                <c:pt idx="20">
                  <c:v>3.6007340000000001</c:v>
                </c:pt>
                <c:pt idx="21">
                  <c:v>3.5492469999999998</c:v>
                </c:pt>
                <c:pt idx="22">
                  <c:v>3.4999229999999999</c:v>
                </c:pt>
                <c:pt idx="23">
                  <c:v>3.397386</c:v>
                </c:pt>
                <c:pt idx="24">
                  <c:v>3.3173910000000002</c:v>
                </c:pt>
                <c:pt idx="25">
                  <c:v>3.2666179999999998</c:v>
                </c:pt>
                <c:pt idx="26">
                  <c:v>3.2292610000000002</c:v>
                </c:pt>
                <c:pt idx="27">
                  <c:v>3.172247</c:v>
                </c:pt>
                <c:pt idx="28">
                  <c:v>3.0951279999999999</c:v>
                </c:pt>
                <c:pt idx="29">
                  <c:v>3.0304500000000001</c:v>
                </c:pt>
                <c:pt idx="30">
                  <c:v>2.9843989999999998</c:v>
                </c:pt>
                <c:pt idx="31">
                  <c:v>2.94442</c:v>
                </c:pt>
                <c:pt idx="32">
                  <c:v>2.9178630000000001</c:v>
                </c:pt>
                <c:pt idx="33">
                  <c:v>2.874835</c:v>
                </c:pt>
                <c:pt idx="34">
                  <c:v>2.8438629999999998</c:v>
                </c:pt>
                <c:pt idx="35">
                  <c:v>2.8106179999999998</c:v>
                </c:pt>
                <c:pt idx="36">
                  <c:v>2.7875290000000001</c:v>
                </c:pt>
                <c:pt idx="37">
                  <c:v>2.7039589999999998</c:v>
                </c:pt>
                <c:pt idx="38">
                  <c:v>2.6498430000000002</c:v>
                </c:pt>
                <c:pt idx="39">
                  <c:v>2.6111420000000001</c:v>
                </c:pt>
                <c:pt idx="40">
                  <c:v>2.4517699999999998</c:v>
                </c:pt>
              </c:numCache>
            </c:numRef>
          </c:val>
          <c:extLst/>
        </c:ser>
        <c:dLbls>
          <c:showLegendKey val="0"/>
          <c:showVal val="0"/>
          <c:showCatName val="0"/>
          <c:showSerName val="0"/>
          <c:showPercent val="0"/>
          <c:showBubbleSize val="0"/>
        </c:dLbls>
        <c:axId val="246916288"/>
        <c:axId val="246919552"/>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'shaleprod_by_reg@'!$BC$1:$DA$1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'shaleprod_by_reg@'!$BC$1:$DA$1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val>
              </c15:ser>
            </c15:filteredAreaSeries>
          </c:ext>
        </c:extLst>
      </c:areaChart>
      <c:catAx>
        <c:axId val="2469162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6919552"/>
        <c:crosses val="autoZero"/>
        <c:auto val="1"/>
        <c:lblAlgn val="ctr"/>
        <c:lblOffset val="100"/>
        <c:tickLblSkip val="10"/>
        <c:tickMarkSkip val="10"/>
        <c:noMultiLvlLbl val="0"/>
      </c:catAx>
      <c:valAx>
        <c:axId val="246919552"/>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22225">
            <a:solidFill>
              <a:schemeClr val="bg1">
                <a:lumMod val="65000"/>
              </a:schemeClr>
            </a:solidFill>
            <a:prstDash val="lgDash"/>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46916288"/>
        <c:crossesAt val="10"/>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2365015577597E-2"/>
          <c:y val="0.16877631659283293"/>
          <c:w val="0.6976815657205353"/>
          <c:h val="0.74248559019095361"/>
        </c:manualLayout>
      </c:layout>
      <c:areaChart>
        <c:grouping val="stacked"/>
        <c:varyColors val="0"/>
        <c:ser>
          <c:idx val="1"/>
          <c:order val="1"/>
          <c:tx>
            <c:strRef>
              <c:f>Sheet1!$B$1</c:f>
              <c:strCache>
                <c:ptCount val="1"/>
                <c:pt idx="0">
                  <c:v>Other</c:v>
                </c:pt>
              </c:strCache>
            </c:strRef>
          </c:tx>
          <c:spPr>
            <a:solidFill>
              <a:schemeClr val="bg2">
                <a:lumMod val="60000"/>
                <a:lumOff val="4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0.28620199999999996</c:v>
                </c:pt>
                <c:pt idx="1">
                  <c:v>0.98733900000000008</c:v>
                </c:pt>
                <c:pt idx="2">
                  <c:v>0.9459820000000001</c:v>
                </c:pt>
                <c:pt idx="3">
                  <c:v>0.91951300000000002</c:v>
                </c:pt>
                <c:pt idx="4">
                  <c:v>0.90001900000000001</c:v>
                </c:pt>
                <c:pt idx="5">
                  <c:v>0.81103799999999993</c:v>
                </c:pt>
                <c:pt idx="6">
                  <c:v>0.80302300000000004</c:v>
                </c:pt>
                <c:pt idx="7">
                  <c:v>0.78955799999999998</c:v>
                </c:pt>
                <c:pt idx="8">
                  <c:v>0.70400600000000013</c:v>
                </c:pt>
                <c:pt idx="9">
                  <c:v>0.82155600000000018</c:v>
                </c:pt>
                <c:pt idx="10">
                  <c:v>0.85853800000000002</c:v>
                </c:pt>
                <c:pt idx="11">
                  <c:v>0.85538600000000009</c:v>
                </c:pt>
                <c:pt idx="12">
                  <c:v>0.97785900000000003</c:v>
                </c:pt>
                <c:pt idx="13">
                  <c:v>1.127243</c:v>
                </c:pt>
                <c:pt idx="14">
                  <c:v>1.4019739999999998</c:v>
                </c:pt>
                <c:pt idx="15">
                  <c:v>1.6853310000000004</c:v>
                </c:pt>
                <c:pt idx="16">
                  <c:v>1.6270160000000002</c:v>
                </c:pt>
                <c:pt idx="17">
                  <c:v>1.6604989999999997</c:v>
                </c:pt>
                <c:pt idx="18">
                  <c:v>1.9541809999999993</c:v>
                </c:pt>
                <c:pt idx="19">
                  <c:v>2.0765090000000006</c:v>
                </c:pt>
                <c:pt idx="20">
                  <c:v>2.1651840000000004</c:v>
                </c:pt>
                <c:pt idx="21">
                  <c:v>2.2652109999999999</c:v>
                </c:pt>
                <c:pt idx="22">
                  <c:v>2.3219840000000005</c:v>
                </c:pt>
                <c:pt idx="23">
                  <c:v>2.3351160000000002</c:v>
                </c:pt>
                <c:pt idx="24">
                  <c:v>2.35954</c:v>
                </c:pt>
                <c:pt idx="25">
                  <c:v>2.3481540000000001</c:v>
                </c:pt>
                <c:pt idx="26">
                  <c:v>2.37669</c:v>
                </c:pt>
                <c:pt idx="27">
                  <c:v>2.3733740000000001</c:v>
                </c:pt>
                <c:pt idx="28">
                  <c:v>2.3548539999999996</c:v>
                </c:pt>
                <c:pt idx="29">
                  <c:v>2.3703770000000004</c:v>
                </c:pt>
                <c:pt idx="30">
                  <c:v>2.4203009999999994</c:v>
                </c:pt>
                <c:pt idx="31">
                  <c:v>2.4308069999999997</c:v>
                </c:pt>
                <c:pt idx="32">
                  <c:v>2.44306</c:v>
                </c:pt>
                <c:pt idx="33">
                  <c:v>2.4539520000000001</c:v>
                </c:pt>
                <c:pt idx="34">
                  <c:v>2.4310040000000006</c:v>
                </c:pt>
                <c:pt idx="35">
                  <c:v>2.4153289999999998</c:v>
                </c:pt>
                <c:pt idx="36">
                  <c:v>2.3719440000000001</c:v>
                </c:pt>
                <c:pt idx="37">
                  <c:v>2.3119180000000004</c:v>
                </c:pt>
                <c:pt idx="38">
                  <c:v>2.2666389999999996</c:v>
                </c:pt>
                <c:pt idx="39">
                  <c:v>2.2639839999999998</c:v>
                </c:pt>
                <c:pt idx="40">
                  <c:v>2.2890760000000006</c:v>
                </c:pt>
                <c:pt idx="41">
                  <c:v>2.3547830000000003</c:v>
                </c:pt>
                <c:pt idx="42">
                  <c:v>2.3754499999999998</c:v>
                </c:pt>
                <c:pt idx="43">
                  <c:v>2.3847620000000003</c:v>
                </c:pt>
                <c:pt idx="44">
                  <c:v>2.392417</c:v>
                </c:pt>
                <c:pt idx="45">
                  <c:v>2.3746400000000003</c:v>
                </c:pt>
                <c:pt idx="46">
                  <c:v>2.3806159999999998</c:v>
                </c:pt>
                <c:pt idx="47">
                  <c:v>2.3646880000000001</c:v>
                </c:pt>
                <c:pt idx="48">
                  <c:v>2.3483559999999999</c:v>
                </c:pt>
                <c:pt idx="49">
                  <c:v>2.3412550000000003</c:v>
                </c:pt>
                <c:pt idx="50">
                  <c:v>2.3171720000000002</c:v>
                </c:pt>
              </c:numCache>
            </c:numRef>
          </c:val>
        </c:ser>
        <c:ser>
          <c:idx val="2"/>
          <c:order val="2"/>
          <c:tx>
            <c:strRef>
              <c:f>Sheet1!$C$1</c:f>
              <c:strCache>
                <c:ptCount val="1"/>
                <c:pt idx="0">
                  <c:v>Gulf Coast</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0.33947699999999997</c:v>
                </c:pt>
                <c:pt idx="1">
                  <c:v>0.136904</c:v>
                </c:pt>
                <c:pt idx="2">
                  <c:v>0.13486100000000001</c:v>
                </c:pt>
                <c:pt idx="3">
                  <c:v>0.132498</c:v>
                </c:pt>
                <c:pt idx="4">
                  <c:v>0.111594</c:v>
                </c:pt>
                <c:pt idx="5">
                  <c:v>0.106015</c:v>
                </c:pt>
                <c:pt idx="6">
                  <c:v>0.10162</c:v>
                </c:pt>
                <c:pt idx="7">
                  <c:v>0.106173</c:v>
                </c:pt>
                <c:pt idx="8">
                  <c:v>0.10696600000000001</c:v>
                </c:pt>
                <c:pt idx="9">
                  <c:v>9.1982999999999995E-2</c:v>
                </c:pt>
                <c:pt idx="10">
                  <c:v>9.2725000000000002E-2</c:v>
                </c:pt>
                <c:pt idx="11">
                  <c:v>0.103226</c:v>
                </c:pt>
                <c:pt idx="12">
                  <c:v>0.11294</c:v>
                </c:pt>
                <c:pt idx="13">
                  <c:v>0.13159599999999999</c:v>
                </c:pt>
                <c:pt idx="14">
                  <c:v>0.144956</c:v>
                </c:pt>
                <c:pt idx="15">
                  <c:v>0.14439399999999999</c:v>
                </c:pt>
                <c:pt idx="16">
                  <c:v>0.12798000000000001</c:v>
                </c:pt>
                <c:pt idx="17">
                  <c:v>0.13419200000000001</c:v>
                </c:pt>
                <c:pt idx="18">
                  <c:v>0.153586</c:v>
                </c:pt>
                <c:pt idx="19">
                  <c:v>0.31020900000000001</c:v>
                </c:pt>
                <c:pt idx="20">
                  <c:v>0.39619399999999999</c:v>
                </c:pt>
                <c:pt idx="21">
                  <c:v>0.43001200000000001</c:v>
                </c:pt>
                <c:pt idx="22">
                  <c:v>0.45498699999999997</c:v>
                </c:pt>
                <c:pt idx="23">
                  <c:v>0.47192200000000001</c:v>
                </c:pt>
                <c:pt idx="24">
                  <c:v>0.45044299999999998</c:v>
                </c:pt>
                <c:pt idx="25">
                  <c:v>0.46362399999999998</c:v>
                </c:pt>
                <c:pt idx="26">
                  <c:v>0.478493</c:v>
                </c:pt>
                <c:pt idx="27">
                  <c:v>0.50568100000000005</c:v>
                </c:pt>
                <c:pt idx="28">
                  <c:v>0.52710000000000001</c:v>
                </c:pt>
                <c:pt idx="29">
                  <c:v>0.54796199999999995</c:v>
                </c:pt>
                <c:pt idx="30">
                  <c:v>0.56543699999999997</c:v>
                </c:pt>
                <c:pt idx="31">
                  <c:v>0.58535700000000002</c:v>
                </c:pt>
                <c:pt idx="32">
                  <c:v>0.60913700000000004</c:v>
                </c:pt>
                <c:pt idx="33">
                  <c:v>0.66162299999999996</c:v>
                </c:pt>
                <c:pt idx="34">
                  <c:v>0.69492299999999996</c:v>
                </c:pt>
                <c:pt idx="35">
                  <c:v>0.72674099999999997</c:v>
                </c:pt>
                <c:pt idx="36">
                  <c:v>0.75424199999999997</c:v>
                </c:pt>
                <c:pt idx="37">
                  <c:v>0.77992799999999995</c:v>
                </c:pt>
                <c:pt idx="38">
                  <c:v>0.81135699999999999</c:v>
                </c:pt>
                <c:pt idx="39">
                  <c:v>0.84012600000000004</c:v>
                </c:pt>
                <c:pt idx="40">
                  <c:v>0.87501600000000002</c:v>
                </c:pt>
                <c:pt idx="41">
                  <c:v>0.90504899999999999</c:v>
                </c:pt>
                <c:pt idx="42">
                  <c:v>0.93666099999999997</c:v>
                </c:pt>
                <c:pt idx="43">
                  <c:v>0.95536100000000002</c:v>
                </c:pt>
                <c:pt idx="44">
                  <c:v>0.98345499999999997</c:v>
                </c:pt>
                <c:pt idx="45">
                  <c:v>0.99156500000000003</c:v>
                </c:pt>
                <c:pt idx="46">
                  <c:v>1.0101230000000001</c:v>
                </c:pt>
                <c:pt idx="47">
                  <c:v>1.040689</c:v>
                </c:pt>
                <c:pt idx="48">
                  <c:v>1.0676810000000001</c:v>
                </c:pt>
                <c:pt idx="49">
                  <c:v>1.0917559999999999</c:v>
                </c:pt>
                <c:pt idx="50">
                  <c:v>1.1075889999999999</c:v>
                </c:pt>
              </c:numCache>
            </c:numRef>
          </c:val>
        </c:ser>
        <c:ser>
          <c:idx val="3"/>
          <c:order val="3"/>
          <c:tx>
            <c:strRef>
              <c:f>Sheet1!$D$1</c:f>
              <c:strCache>
                <c:ptCount val="1"/>
                <c:pt idx="0">
                  <c:v>Southwest</c:v>
                </c:pt>
              </c:strCache>
            </c:strRef>
          </c:tx>
          <c:spPr>
            <a:solidFill>
              <a:schemeClr val="accent1"/>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0.39016299999999998</c:v>
                </c:pt>
                <c:pt idx="1">
                  <c:v>0.33132699999999998</c:v>
                </c:pt>
                <c:pt idx="2">
                  <c:v>0.31750899999999999</c:v>
                </c:pt>
                <c:pt idx="3">
                  <c:v>0.31712600000000002</c:v>
                </c:pt>
                <c:pt idx="4">
                  <c:v>0.29841400000000001</c:v>
                </c:pt>
                <c:pt idx="5">
                  <c:v>0.32622699999999999</c:v>
                </c:pt>
                <c:pt idx="6">
                  <c:v>0.34650399999999998</c:v>
                </c:pt>
                <c:pt idx="7">
                  <c:v>0.387984</c:v>
                </c:pt>
                <c:pt idx="8">
                  <c:v>0.38982800000000001</c:v>
                </c:pt>
                <c:pt idx="9">
                  <c:v>0.39689799999999997</c:v>
                </c:pt>
                <c:pt idx="10">
                  <c:v>0.41872500000000001</c:v>
                </c:pt>
                <c:pt idx="11">
                  <c:v>0.48587799999999998</c:v>
                </c:pt>
                <c:pt idx="12">
                  <c:v>0.60823300000000002</c:v>
                </c:pt>
                <c:pt idx="13">
                  <c:v>0.766343</c:v>
                </c:pt>
                <c:pt idx="14">
                  <c:v>1.030292</c:v>
                </c:pt>
                <c:pt idx="15">
                  <c:v>1.2418119999999999</c:v>
                </c:pt>
                <c:pt idx="16">
                  <c:v>1.378752</c:v>
                </c:pt>
                <c:pt idx="17">
                  <c:v>1.7405870000000001</c:v>
                </c:pt>
                <c:pt idx="18">
                  <c:v>2.4434520000000002</c:v>
                </c:pt>
                <c:pt idx="19">
                  <c:v>3.1705109999999999</c:v>
                </c:pt>
                <c:pt idx="20">
                  <c:v>3.353904</c:v>
                </c:pt>
                <c:pt idx="21">
                  <c:v>3.5015909999999999</c:v>
                </c:pt>
                <c:pt idx="22">
                  <c:v>3.5811329999999999</c:v>
                </c:pt>
                <c:pt idx="23">
                  <c:v>3.593334</c:v>
                </c:pt>
                <c:pt idx="24">
                  <c:v>3.6101109999999998</c:v>
                </c:pt>
                <c:pt idx="25">
                  <c:v>3.6174580000000001</c:v>
                </c:pt>
                <c:pt idx="26">
                  <c:v>3.6174230000000001</c:v>
                </c:pt>
                <c:pt idx="27">
                  <c:v>3.6083280000000002</c:v>
                </c:pt>
                <c:pt idx="28">
                  <c:v>3.6015860000000002</c:v>
                </c:pt>
                <c:pt idx="29">
                  <c:v>3.6189119999999999</c:v>
                </c:pt>
                <c:pt idx="30">
                  <c:v>3.6465040000000002</c:v>
                </c:pt>
                <c:pt idx="31">
                  <c:v>3.6719889999999999</c:v>
                </c:pt>
                <c:pt idx="32">
                  <c:v>3.7015579999999999</c:v>
                </c:pt>
                <c:pt idx="33">
                  <c:v>3.658811</c:v>
                </c:pt>
                <c:pt idx="34">
                  <c:v>3.6482079999999999</c:v>
                </c:pt>
                <c:pt idx="35">
                  <c:v>3.6753960000000001</c:v>
                </c:pt>
                <c:pt idx="36">
                  <c:v>3.723157</c:v>
                </c:pt>
                <c:pt idx="37">
                  <c:v>3.7633760000000001</c:v>
                </c:pt>
                <c:pt idx="38">
                  <c:v>3.7618010000000002</c:v>
                </c:pt>
                <c:pt idx="39">
                  <c:v>3.7924600000000002</c:v>
                </c:pt>
                <c:pt idx="40">
                  <c:v>3.8150599999999999</c:v>
                </c:pt>
                <c:pt idx="41">
                  <c:v>3.849602</c:v>
                </c:pt>
                <c:pt idx="42">
                  <c:v>3.9057879999999998</c:v>
                </c:pt>
                <c:pt idx="43">
                  <c:v>3.9219819999999999</c:v>
                </c:pt>
                <c:pt idx="44">
                  <c:v>3.885386</c:v>
                </c:pt>
                <c:pt idx="45">
                  <c:v>3.8571770000000001</c:v>
                </c:pt>
                <c:pt idx="46">
                  <c:v>3.7849719999999998</c:v>
                </c:pt>
                <c:pt idx="47">
                  <c:v>3.7102330000000001</c:v>
                </c:pt>
                <c:pt idx="48">
                  <c:v>3.6891970000000001</c:v>
                </c:pt>
                <c:pt idx="49">
                  <c:v>3.5924779999999998</c:v>
                </c:pt>
                <c:pt idx="50">
                  <c:v>3.2434919999999998</c:v>
                </c:pt>
              </c:numCache>
            </c:numRef>
          </c:val>
        </c:ser>
        <c:dLbls>
          <c:showLegendKey val="0"/>
          <c:showVal val="0"/>
          <c:showCatName val="0"/>
          <c:showSerName val="0"/>
          <c:showPercent val="0"/>
          <c:showBubbleSize val="0"/>
        </c:dLbls>
        <c:axId val="246916832"/>
        <c:axId val="246917376"/>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'KT_ADgasproduction_byregion@'!$BC$1:$DA$1</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c:ext uri="{02D57815-91ED-43cb-92C2-25804820EDAC}">
                        <c15:formulaRef>
                          <c15:sqref>'KT_ADgasproduction_byregion@'!$BC$1:$DA$1</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val>
              </c15:ser>
            </c15:filteredAreaSeries>
          </c:ext>
        </c:extLst>
      </c:areaChart>
      <c:catAx>
        <c:axId val="2469168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6917376"/>
        <c:crosses val="autoZero"/>
        <c:auto val="1"/>
        <c:lblAlgn val="ctr"/>
        <c:lblOffset val="100"/>
        <c:tickLblSkip val="10"/>
        <c:tickMarkSkip val="10"/>
        <c:noMultiLvlLbl val="0"/>
      </c:catAx>
      <c:valAx>
        <c:axId val="24691737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6916832"/>
        <c:crossesAt val="2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36931769016492"/>
          <c:y val="0.17193581657558804"/>
          <c:w val="0.74840584830742307"/>
          <c:h val="0.74381401359774724"/>
        </c:manualLayout>
      </c:layout>
      <c:areaChart>
        <c:grouping val="stacked"/>
        <c:varyColors val="0"/>
        <c:ser>
          <c:idx val="3"/>
          <c:order val="1"/>
          <c:tx>
            <c:strRef>
              <c:f>Sheet1!$B$1</c:f>
              <c:strCache>
                <c:ptCount val="1"/>
                <c:pt idx="0">
                  <c:v>Other</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0.85853800000000002</c:v>
                </c:pt>
                <c:pt idx="1">
                  <c:v>0.85538600000000009</c:v>
                </c:pt>
                <c:pt idx="2">
                  <c:v>0.97785900000000003</c:v>
                </c:pt>
                <c:pt idx="3">
                  <c:v>1.127243</c:v>
                </c:pt>
                <c:pt idx="4">
                  <c:v>1.4019739999999998</c:v>
                </c:pt>
                <c:pt idx="5">
                  <c:v>1.6853310000000004</c:v>
                </c:pt>
                <c:pt idx="6">
                  <c:v>1.6270160000000002</c:v>
                </c:pt>
                <c:pt idx="7">
                  <c:v>1.6604989999999997</c:v>
                </c:pt>
                <c:pt idx="8">
                  <c:v>1.9541809999999993</c:v>
                </c:pt>
                <c:pt idx="9">
                  <c:v>2.0765090000000006</c:v>
                </c:pt>
                <c:pt idx="10">
                  <c:v>2.289981</c:v>
                </c:pt>
                <c:pt idx="11">
                  <c:v>2.4765610000000002</c:v>
                </c:pt>
                <c:pt idx="12">
                  <c:v>2.8035709999999989</c:v>
                </c:pt>
                <c:pt idx="13">
                  <c:v>2.9506070000000006</c:v>
                </c:pt>
                <c:pt idx="14">
                  <c:v>3.0008189999999999</c:v>
                </c:pt>
                <c:pt idx="15">
                  <c:v>3.0403120000000001</c:v>
                </c:pt>
                <c:pt idx="16">
                  <c:v>3.0504969999999991</c:v>
                </c:pt>
                <c:pt idx="17">
                  <c:v>3.0283309999999997</c:v>
                </c:pt>
                <c:pt idx="18">
                  <c:v>3.0161720000000001</c:v>
                </c:pt>
                <c:pt idx="19">
                  <c:v>3.034605</c:v>
                </c:pt>
                <c:pt idx="20">
                  <c:v>3.0726330000000006</c:v>
                </c:pt>
                <c:pt idx="21">
                  <c:v>3.0884559999999999</c:v>
                </c:pt>
                <c:pt idx="22">
                  <c:v>3.1172370000000003</c:v>
                </c:pt>
                <c:pt idx="23">
                  <c:v>3.1661769999999994</c:v>
                </c:pt>
                <c:pt idx="24">
                  <c:v>3.1614469999999999</c:v>
                </c:pt>
                <c:pt idx="25">
                  <c:v>3.1070589999999996</c:v>
                </c:pt>
                <c:pt idx="26">
                  <c:v>2.9963040000000003</c:v>
                </c:pt>
                <c:pt idx="27">
                  <c:v>2.9160699999999995</c:v>
                </c:pt>
                <c:pt idx="28">
                  <c:v>2.9216689999999996</c:v>
                </c:pt>
                <c:pt idx="29">
                  <c:v>2.887065999999999</c:v>
                </c:pt>
                <c:pt idx="30">
                  <c:v>2.8976930000000003</c:v>
                </c:pt>
                <c:pt idx="31">
                  <c:v>2.8922859999999995</c:v>
                </c:pt>
                <c:pt idx="32">
                  <c:v>2.8615079999999997</c:v>
                </c:pt>
                <c:pt idx="33">
                  <c:v>2.8210309999999996</c:v>
                </c:pt>
                <c:pt idx="34">
                  <c:v>2.8008690000000005</c:v>
                </c:pt>
                <c:pt idx="35">
                  <c:v>2.7331239999999992</c:v>
                </c:pt>
                <c:pt idx="36">
                  <c:v>2.7113679999999993</c:v>
                </c:pt>
                <c:pt idx="37">
                  <c:v>2.645416</c:v>
                </c:pt>
                <c:pt idx="38">
                  <c:v>2.5838270000000003</c:v>
                </c:pt>
                <c:pt idx="39">
                  <c:v>2.5657300000000003</c:v>
                </c:pt>
                <c:pt idx="40">
                  <c:v>2.5360130000000005</c:v>
                </c:pt>
              </c:numCache>
            </c:numRef>
          </c:val>
        </c:ser>
        <c:ser>
          <c:idx val="1"/>
          <c:order val="2"/>
          <c:tx>
            <c:strRef>
              <c:f>Sheet1!$C$1</c:f>
              <c:strCache>
                <c:ptCount val="1"/>
                <c:pt idx="0">
                  <c:v>Gulf 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9.2725000000000002E-2</c:v>
                </c:pt>
                <c:pt idx="1">
                  <c:v>0.103226</c:v>
                </c:pt>
                <c:pt idx="2">
                  <c:v>0.11294</c:v>
                </c:pt>
                <c:pt idx="3">
                  <c:v>0.13159599999999999</c:v>
                </c:pt>
                <c:pt idx="4">
                  <c:v>0.144956</c:v>
                </c:pt>
                <c:pt idx="5">
                  <c:v>0.14439399999999999</c:v>
                </c:pt>
                <c:pt idx="6">
                  <c:v>0.12798000000000001</c:v>
                </c:pt>
                <c:pt idx="7">
                  <c:v>0.13419200000000001</c:v>
                </c:pt>
                <c:pt idx="8">
                  <c:v>0.153586</c:v>
                </c:pt>
                <c:pt idx="9">
                  <c:v>0.31020900000000001</c:v>
                </c:pt>
                <c:pt idx="10">
                  <c:v>0.50715699999999997</c:v>
                </c:pt>
                <c:pt idx="11">
                  <c:v>0.60136100000000003</c:v>
                </c:pt>
                <c:pt idx="12">
                  <c:v>0.69679100000000005</c:v>
                </c:pt>
                <c:pt idx="13">
                  <c:v>0.79642500000000005</c:v>
                </c:pt>
                <c:pt idx="14">
                  <c:v>0.82428299999999999</c:v>
                </c:pt>
                <c:pt idx="15">
                  <c:v>0.84484199999999998</c:v>
                </c:pt>
                <c:pt idx="16">
                  <c:v>0.85614699999999999</c:v>
                </c:pt>
                <c:pt idx="17">
                  <c:v>0.87974799999999997</c:v>
                </c:pt>
                <c:pt idx="18">
                  <c:v>0.91510499999999995</c:v>
                </c:pt>
                <c:pt idx="19">
                  <c:v>0.95478099999999999</c:v>
                </c:pt>
                <c:pt idx="20">
                  <c:v>1.028983</c:v>
                </c:pt>
                <c:pt idx="21">
                  <c:v>1.0799240000000001</c:v>
                </c:pt>
                <c:pt idx="22">
                  <c:v>1.111054</c:v>
                </c:pt>
                <c:pt idx="23">
                  <c:v>1.1280939999999999</c:v>
                </c:pt>
                <c:pt idx="24">
                  <c:v>1.1449499999999999</c:v>
                </c:pt>
                <c:pt idx="25">
                  <c:v>1.1413819999999999</c:v>
                </c:pt>
                <c:pt idx="26">
                  <c:v>1.1510579999999999</c:v>
                </c:pt>
                <c:pt idx="27">
                  <c:v>1.1620280000000001</c:v>
                </c:pt>
                <c:pt idx="28">
                  <c:v>1.172558</c:v>
                </c:pt>
                <c:pt idx="29">
                  <c:v>1.1829670000000001</c:v>
                </c:pt>
                <c:pt idx="30">
                  <c:v>1.1981949999999999</c:v>
                </c:pt>
                <c:pt idx="31">
                  <c:v>1.210072</c:v>
                </c:pt>
                <c:pt idx="32">
                  <c:v>1.185532</c:v>
                </c:pt>
                <c:pt idx="33">
                  <c:v>1.1801029999999999</c:v>
                </c:pt>
                <c:pt idx="34">
                  <c:v>1.184712</c:v>
                </c:pt>
                <c:pt idx="35">
                  <c:v>1.1925460000000001</c:v>
                </c:pt>
                <c:pt idx="36">
                  <c:v>1.1975290000000001</c:v>
                </c:pt>
                <c:pt idx="37">
                  <c:v>1.1924859999999999</c:v>
                </c:pt>
                <c:pt idx="38">
                  <c:v>1.1581330000000001</c:v>
                </c:pt>
                <c:pt idx="39">
                  <c:v>1.11921</c:v>
                </c:pt>
                <c:pt idx="40">
                  <c:v>1.119737</c:v>
                </c:pt>
              </c:numCache>
            </c:numRef>
          </c:val>
        </c:ser>
        <c:ser>
          <c:idx val="2"/>
          <c:order val="3"/>
          <c:tx>
            <c:strRef>
              <c:f>Sheet1!$D$1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0.41872500000000001</c:v>
                </c:pt>
                <c:pt idx="1">
                  <c:v>0.48587799999999998</c:v>
                </c:pt>
                <c:pt idx="2">
                  <c:v>0.60823300000000002</c:v>
                </c:pt>
                <c:pt idx="3">
                  <c:v>0.766343</c:v>
                </c:pt>
                <c:pt idx="4">
                  <c:v>1.030292</c:v>
                </c:pt>
                <c:pt idx="5">
                  <c:v>1.2418119999999999</c:v>
                </c:pt>
                <c:pt idx="6">
                  <c:v>1.378752</c:v>
                </c:pt>
                <c:pt idx="7">
                  <c:v>1.7405870000000001</c:v>
                </c:pt>
                <c:pt idx="8">
                  <c:v>2.4434520000000002</c:v>
                </c:pt>
                <c:pt idx="9">
                  <c:v>3.1705109999999999</c:v>
                </c:pt>
                <c:pt idx="10">
                  <c:v>3.7259600000000002</c:v>
                </c:pt>
                <c:pt idx="11">
                  <c:v>4.1832760000000002</c:v>
                </c:pt>
                <c:pt idx="12">
                  <c:v>4.9608670000000004</c:v>
                </c:pt>
                <c:pt idx="13">
                  <c:v>5.3520599999999998</c:v>
                </c:pt>
                <c:pt idx="14">
                  <c:v>5.5290010000000001</c:v>
                </c:pt>
                <c:pt idx="15">
                  <c:v>5.5825300000000002</c:v>
                </c:pt>
                <c:pt idx="16">
                  <c:v>5.5672620000000004</c:v>
                </c:pt>
                <c:pt idx="17">
                  <c:v>5.3500810000000003</c:v>
                </c:pt>
                <c:pt idx="18">
                  <c:v>5.254175</c:v>
                </c:pt>
                <c:pt idx="19">
                  <c:v>5.186769</c:v>
                </c:pt>
                <c:pt idx="20">
                  <c:v>5.1499280000000001</c:v>
                </c:pt>
                <c:pt idx="21">
                  <c:v>5.0200760000000004</c:v>
                </c:pt>
                <c:pt idx="22">
                  <c:v>4.9583849999999998</c:v>
                </c:pt>
                <c:pt idx="23">
                  <c:v>4.8434140000000001</c:v>
                </c:pt>
                <c:pt idx="24">
                  <c:v>4.6145079999999998</c:v>
                </c:pt>
                <c:pt idx="25">
                  <c:v>4.5121529999999996</c:v>
                </c:pt>
                <c:pt idx="26">
                  <c:v>4.4309479999999999</c:v>
                </c:pt>
                <c:pt idx="27">
                  <c:v>4.3731640000000001</c:v>
                </c:pt>
                <c:pt idx="28">
                  <c:v>4.2762130000000003</c:v>
                </c:pt>
                <c:pt idx="29">
                  <c:v>4.1499470000000001</c:v>
                </c:pt>
                <c:pt idx="30">
                  <c:v>3.8697689999999998</c:v>
                </c:pt>
                <c:pt idx="31">
                  <c:v>3.487336</c:v>
                </c:pt>
                <c:pt idx="32">
                  <c:v>3.3297180000000002</c:v>
                </c:pt>
                <c:pt idx="33">
                  <c:v>3.1857700000000002</c:v>
                </c:pt>
                <c:pt idx="34">
                  <c:v>3.0159470000000002</c:v>
                </c:pt>
                <c:pt idx="35">
                  <c:v>2.8645390000000002</c:v>
                </c:pt>
                <c:pt idx="36">
                  <c:v>2.7897470000000002</c:v>
                </c:pt>
                <c:pt idx="37">
                  <c:v>2.694029</c:v>
                </c:pt>
                <c:pt idx="38">
                  <c:v>2.5838410000000001</c:v>
                </c:pt>
                <c:pt idx="39">
                  <c:v>2.5047549999999998</c:v>
                </c:pt>
                <c:pt idx="40">
                  <c:v>2.3767610000000001</c:v>
                </c:pt>
              </c:numCache>
            </c:numRef>
          </c:val>
        </c:ser>
        <c:dLbls>
          <c:showLegendKey val="0"/>
          <c:showVal val="0"/>
          <c:showCatName val="0"/>
          <c:showSerName val="0"/>
          <c:showPercent val="0"/>
          <c:showBubbleSize val="0"/>
        </c:dLbls>
        <c:axId val="246922272"/>
        <c:axId val="246921728"/>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'KT_ADgasproduction_byregion@'!$BC$1:$DA$1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'KT_ADgasproduction_byregion@'!$BC$1:$DA$1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val>
              </c15:ser>
            </c15:filteredAreaSeries>
          </c:ext>
        </c:extLst>
      </c:areaChart>
      <c:catAx>
        <c:axId val="2469222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6921728"/>
        <c:crosses val="autoZero"/>
        <c:auto val="1"/>
        <c:lblAlgn val="ctr"/>
        <c:lblOffset val="100"/>
        <c:tickLblSkip val="10"/>
        <c:tickMarkSkip val="10"/>
        <c:noMultiLvlLbl val="0"/>
      </c:catAx>
      <c:valAx>
        <c:axId val="2469217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22225">
            <a:solidFill>
              <a:schemeClr val="bg1">
                <a:lumMod val="65000"/>
              </a:schemeClr>
            </a:solidFill>
            <a:prstDash val="lgDash"/>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46922272"/>
        <c:crossesAt val="10"/>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0.18521225802406099"/>
          <c:w val="0.65121281714785639"/>
          <c:h val="0.7281594488188976"/>
        </c:manualLayout>
      </c:layout>
      <c:lineChart>
        <c:grouping val="standard"/>
        <c:varyColors val="0"/>
        <c:ser>
          <c:idx val="5"/>
          <c:order val="0"/>
          <c:tx>
            <c:strRef>
              <c:f>Sheet1!$B$1</c:f>
              <c:strCache>
                <c:ptCount val="1"/>
                <c:pt idx="0">
                  <c:v>petroleum and liquids</c:v>
                </c:pt>
              </c:strCache>
            </c:strRef>
          </c:tx>
          <c:spPr>
            <a:ln w="22225" cap="rnd">
              <a:solidFill>
                <a:srgbClr val="BD732A"/>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15.293357</c:v>
                </c:pt>
                <c:pt idx="1">
                  <c:v>14.220075</c:v>
                </c:pt>
                <c:pt idx="2">
                  <c:v>14.95992</c:v>
                </c:pt>
                <c:pt idx="3">
                  <c:v>16.372893000000001</c:v>
                </c:pt>
                <c:pt idx="4">
                  <c:v>17.19913</c:v>
                </c:pt>
                <c:pt idx="5">
                  <c:v>16.825251000000009</c:v>
                </c:pt>
                <c:pt idx="6">
                  <c:v>18.178941999999999</c:v>
                </c:pt>
                <c:pt idx="7">
                  <c:v>19.564861000000001</c:v>
                </c:pt>
                <c:pt idx="8">
                  <c:v>20.890241</c:v>
                </c:pt>
                <c:pt idx="9">
                  <c:v>21.124064000000001</c:v>
                </c:pt>
                <c:pt idx="10">
                  <c:v>22.314368999999999</c:v>
                </c:pt>
                <c:pt idx="11">
                  <c:v>23.296006781999999</c:v>
                </c:pt>
                <c:pt idx="12">
                  <c:v>22.617019692</c:v>
                </c:pt>
                <c:pt idx="13">
                  <c:v>24.056750392000001</c:v>
                </c:pt>
                <c:pt idx="14">
                  <c:v>26.033147316000001</c:v>
                </c:pt>
                <c:pt idx="15">
                  <c:v>26.867100860000001</c:v>
                </c:pt>
                <c:pt idx="16">
                  <c:v>26.599456414999999</c:v>
                </c:pt>
                <c:pt idx="17">
                  <c:v>25.949810116999998</c:v>
                </c:pt>
                <c:pt idx="18">
                  <c:v>24.061226650000009</c:v>
                </c:pt>
                <c:pt idx="19">
                  <c:v>20.898556920000001</c:v>
                </c:pt>
                <c:pt idx="20">
                  <c:v>20.584212242</c:v>
                </c:pt>
                <c:pt idx="21">
                  <c:v>18.732574669999991</c:v>
                </c:pt>
                <c:pt idx="22">
                  <c:v>17.005603385000001</c:v>
                </c:pt>
                <c:pt idx="23">
                  <c:v>14.057897811</c:v>
                </c:pt>
                <c:pt idx="24">
                  <c:v>11.839481466000001</c:v>
                </c:pt>
                <c:pt idx="25">
                  <c:v>11.371592004</c:v>
                </c:pt>
                <c:pt idx="26">
                  <c:v>11.832781430000001</c:v>
                </c:pt>
                <c:pt idx="27">
                  <c:v>9.8471503760000001</c:v>
                </c:pt>
                <c:pt idx="28">
                  <c:v>7.1069429849999981</c:v>
                </c:pt>
                <c:pt idx="29">
                  <c:v>3.6735989999999989</c:v>
                </c:pt>
                <c:pt idx="30">
                  <c:v>1.394459000000001</c:v>
                </c:pt>
                <c:pt idx="31">
                  <c:v>-0.20330300000000179</c:v>
                </c:pt>
                <c:pt idx="32">
                  <c:v>-2.0036519999999989</c:v>
                </c:pt>
                <c:pt idx="33">
                  <c:v>-2.4569900000000011</c:v>
                </c:pt>
                <c:pt idx="34">
                  <c:v>-3.0419410000000009</c:v>
                </c:pt>
                <c:pt idx="35">
                  <c:v>-3.3704770000000011</c:v>
                </c:pt>
                <c:pt idx="36">
                  <c:v>-3.6468129999999981</c:v>
                </c:pt>
                <c:pt idx="37">
                  <c:v>-4.0589000000000013</c:v>
                </c:pt>
                <c:pt idx="38">
                  <c:v>-3.917349000000002</c:v>
                </c:pt>
                <c:pt idx="39">
                  <c:v>-4.0701360000000024</c:v>
                </c:pt>
                <c:pt idx="40">
                  <c:v>-4.258303999999999</c:v>
                </c:pt>
                <c:pt idx="41">
                  <c:v>-4.462726</c:v>
                </c:pt>
                <c:pt idx="42">
                  <c:v>-4.6562369999999973</c:v>
                </c:pt>
                <c:pt idx="43">
                  <c:v>-4.7882639999999981</c:v>
                </c:pt>
                <c:pt idx="44">
                  <c:v>-4.5411879999999982</c:v>
                </c:pt>
                <c:pt idx="45">
                  <c:v>-4.4244790000000016</c:v>
                </c:pt>
                <c:pt idx="46">
                  <c:v>-4.2593949999999978</c:v>
                </c:pt>
                <c:pt idx="47">
                  <c:v>-3.7357210000000021</c:v>
                </c:pt>
                <c:pt idx="48">
                  <c:v>-3.374490999999999</c:v>
                </c:pt>
                <c:pt idx="49">
                  <c:v>-3.1713710000000011</c:v>
                </c:pt>
                <c:pt idx="50">
                  <c:v>-3.4936520000000009</c:v>
                </c:pt>
                <c:pt idx="51">
                  <c:v>-3.576350000000001</c:v>
                </c:pt>
                <c:pt idx="52">
                  <c:v>-3.5099799999999992</c:v>
                </c:pt>
                <c:pt idx="53">
                  <c:v>-3.2662300000000002</c:v>
                </c:pt>
                <c:pt idx="54">
                  <c:v>-2.7464800000000018</c:v>
                </c:pt>
                <c:pt idx="55">
                  <c:v>-2.0552099999999989</c:v>
                </c:pt>
                <c:pt idx="56">
                  <c:v>-1.285282000000002</c:v>
                </c:pt>
                <c:pt idx="57">
                  <c:v>-0.45898000000000039</c:v>
                </c:pt>
                <c:pt idx="58">
                  <c:v>0.29541299999999993</c:v>
                </c:pt>
                <c:pt idx="59">
                  <c:v>1.175019999999996</c:v>
                </c:pt>
                <c:pt idx="60">
                  <c:v>2.6631610000000019</c:v>
                </c:pt>
              </c:numCache>
            </c:numRef>
          </c:val>
          <c:smooth val="0"/>
        </c:ser>
        <c:ser>
          <c:idx val="1"/>
          <c:order val="1"/>
          <c:tx>
            <c:strRef>
              <c:f>Sheet1!$C$1</c:f>
              <c:strCache>
                <c:ptCount val="1"/>
                <c:pt idx="0">
                  <c:v>coal and coke</c:v>
                </c:pt>
              </c:strCache>
            </c:strRef>
          </c:tx>
          <c:spPr>
            <a:ln w="22225" cap="rnd">
              <a:solidFill>
                <a:srgbClr val="7F7F7F"/>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-2.7000109999999999</c:v>
                </c:pt>
                <c:pt idx="1">
                  <c:v>-2.759236</c:v>
                </c:pt>
                <c:pt idx="2">
                  <c:v>-2.5522320000000001</c:v>
                </c:pt>
                <c:pt idx="3">
                  <c:v>-1.730834</c:v>
                </c:pt>
                <c:pt idx="4">
                  <c:v>-1.5987260000000001</c:v>
                </c:pt>
                <c:pt idx="5">
                  <c:v>-2.0202789999999999</c:v>
                </c:pt>
                <c:pt idx="6">
                  <c:v>-2.1423380000000001</c:v>
                </c:pt>
                <c:pt idx="7">
                  <c:v>-1.959527</c:v>
                </c:pt>
                <c:pt idx="8">
                  <c:v>-1.8064899999999999</c:v>
                </c:pt>
                <c:pt idx="9">
                  <c:v>-1.240183</c:v>
                </c:pt>
                <c:pt idx="10">
                  <c:v>-1.1493720000000001</c:v>
                </c:pt>
                <c:pt idx="11">
                  <c:v>-0.74127799999999999</c:v>
                </c:pt>
                <c:pt idx="12">
                  <c:v>-0.54944399999999993</c:v>
                </c:pt>
                <c:pt idx="13">
                  <c:v>-0.44053300000000001</c:v>
                </c:pt>
                <c:pt idx="14">
                  <c:v>-0.43336699999999989</c:v>
                </c:pt>
                <c:pt idx="15">
                  <c:v>-0.46752700000000008</c:v>
                </c:pt>
                <c:pt idx="16">
                  <c:v>-0.296736</c:v>
                </c:pt>
                <c:pt idx="17">
                  <c:v>-0.5727859999999998</c:v>
                </c:pt>
                <c:pt idx="18">
                  <c:v>-1.1745399999999999</c:v>
                </c:pt>
                <c:pt idx="19">
                  <c:v>-0.97268000000000032</c:v>
                </c:pt>
                <c:pt idx="20">
                  <c:v>-1.6235090000000001</c:v>
                </c:pt>
                <c:pt idx="21">
                  <c:v>-2.4123519999999998</c:v>
                </c:pt>
                <c:pt idx="22">
                  <c:v>-2.8713629999999992</c:v>
                </c:pt>
                <c:pt idx="23">
                  <c:v>-2.7131110000000001</c:v>
                </c:pt>
                <c:pt idx="24">
                  <c:v>-2.2042700000000002</c:v>
                </c:pt>
                <c:pt idx="25">
                  <c:v>-1.614117</c:v>
                </c:pt>
                <c:pt idx="26">
                  <c:v>-1.345477</c:v>
                </c:pt>
                <c:pt idx="27">
                  <c:v>-2.2491780000000001</c:v>
                </c:pt>
                <c:pt idx="28">
                  <c:v>-2.712796</c:v>
                </c:pt>
                <c:pt idx="29">
                  <c:v>-2.258447963184</c:v>
                </c:pt>
                <c:pt idx="30">
                  <c:v>-1.982098730688</c:v>
                </c:pt>
                <c:pt idx="31">
                  <c:v>-2.2120425129360002</c:v>
                </c:pt>
                <c:pt idx="32">
                  <c:v>-2.7167291072080002</c:v>
                </c:pt>
                <c:pt idx="33">
                  <c:v>-2.7293958856199998</c:v>
                </c:pt>
                <c:pt idx="34">
                  <c:v>-2.750517981392</c:v>
                </c:pt>
                <c:pt idx="35">
                  <c:v>-2.7637960662359999</c:v>
                </c:pt>
                <c:pt idx="36">
                  <c:v>-2.772552684776</c:v>
                </c:pt>
                <c:pt idx="37">
                  <c:v>-2.7551005585519999</c:v>
                </c:pt>
                <c:pt idx="38">
                  <c:v>-2.6870670756399999</c:v>
                </c:pt>
                <c:pt idx="39">
                  <c:v>-2.6382465483519999</c:v>
                </c:pt>
                <c:pt idx="40">
                  <c:v>-2.6448271605959999</c:v>
                </c:pt>
                <c:pt idx="41">
                  <c:v>-2.643851173536</c:v>
                </c:pt>
                <c:pt idx="42">
                  <c:v>-2.6429828963280002</c:v>
                </c:pt>
                <c:pt idx="43">
                  <c:v>-2.6421922537359999</c:v>
                </c:pt>
                <c:pt idx="44">
                  <c:v>-2.635436182456</c:v>
                </c:pt>
                <c:pt idx="45">
                  <c:v>-2.6348713973479998</c:v>
                </c:pt>
                <c:pt idx="46">
                  <c:v>-2.634325988888</c:v>
                </c:pt>
                <c:pt idx="47">
                  <c:v>-2.6338175486400002</c:v>
                </c:pt>
                <c:pt idx="48">
                  <c:v>-2.6333030816199998</c:v>
                </c:pt>
                <c:pt idx="49">
                  <c:v>-2.6328393506399999</c:v>
                </c:pt>
                <c:pt idx="50">
                  <c:v>-2.632423262548</c:v>
                </c:pt>
                <c:pt idx="51">
                  <c:v>-2.6320884041200001</c:v>
                </c:pt>
                <c:pt idx="52">
                  <c:v>-2.6560957329120001</c:v>
                </c:pt>
                <c:pt idx="53">
                  <c:v>-2.6815026261039998</c:v>
                </c:pt>
                <c:pt idx="54">
                  <c:v>-2.681262696708</c:v>
                </c:pt>
                <c:pt idx="55">
                  <c:v>-2.6895953841920002</c:v>
                </c:pt>
                <c:pt idx="56">
                  <c:v>-2.6894905129560001</c:v>
                </c:pt>
                <c:pt idx="57">
                  <c:v>-2.680771975416</c:v>
                </c:pt>
                <c:pt idx="58">
                  <c:v>-2.6806489961479998</c:v>
                </c:pt>
                <c:pt idx="59">
                  <c:v>-2.6894809024200002</c:v>
                </c:pt>
                <c:pt idx="60">
                  <c:v>-2.6895612809560001</c:v>
                </c:pt>
              </c:numCache>
            </c:numRef>
          </c:val>
          <c:smooth val="0"/>
        </c:ser>
        <c:ser>
          <c:idx val="4"/>
          <c:order val="2"/>
          <c:tx>
            <c:strRef>
              <c:f>Sheet1!$D$1</c:f>
              <c:strCache>
                <c:ptCount val="1"/>
                <c:pt idx="0">
                  <c:v>natural gas</c:v>
                </c:pt>
              </c:strCache>
            </c:strRef>
          </c:tx>
          <c:spPr>
            <a:ln w="22225" cap="rnd">
              <a:solidFill>
                <a:srgbClr val="0096D7"/>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1.463541</c:v>
                </c:pt>
                <c:pt idx="1">
                  <c:v>1.6660509999999999</c:v>
                </c:pt>
                <c:pt idx="2">
                  <c:v>1.940841</c:v>
                </c:pt>
                <c:pt idx="3">
                  <c:v>2.2546909999999998</c:v>
                </c:pt>
                <c:pt idx="4">
                  <c:v>2.5180470000000001</c:v>
                </c:pt>
                <c:pt idx="5">
                  <c:v>2.7448959999999998</c:v>
                </c:pt>
                <c:pt idx="6">
                  <c:v>2.846956</c:v>
                </c:pt>
                <c:pt idx="7">
                  <c:v>2.9043060000000001</c:v>
                </c:pt>
                <c:pt idx="8">
                  <c:v>3.0637989999999999</c:v>
                </c:pt>
                <c:pt idx="9">
                  <c:v>3.4999910000000001</c:v>
                </c:pt>
                <c:pt idx="10">
                  <c:v>3.623402</c:v>
                </c:pt>
                <c:pt idx="11">
                  <c:v>3.691398</c:v>
                </c:pt>
                <c:pt idx="12">
                  <c:v>3.58344</c:v>
                </c:pt>
                <c:pt idx="13">
                  <c:v>3.3563010000000002</c:v>
                </c:pt>
                <c:pt idx="14">
                  <c:v>3.5031970000000001</c:v>
                </c:pt>
                <c:pt idx="15">
                  <c:v>3.7144020000000011</c:v>
                </c:pt>
                <c:pt idx="16">
                  <c:v>3.5604640000000001</c:v>
                </c:pt>
                <c:pt idx="17">
                  <c:v>3.8929149999999999</c:v>
                </c:pt>
                <c:pt idx="18">
                  <c:v>3.1117720000000002</c:v>
                </c:pt>
                <c:pt idx="19">
                  <c:v>2.7631359999999989</c:v>
                </c:pt>
                <c:pt idx="20">
                  <c:v>2.6872560000000001</c:v>
                </c:pt>
                <c:pt idx="21">
                  <c:v>2.0362089999999999</c:v>
                </c:pt>
                <c:pt idx="22">
                  <c:v>1.5828359999999999</c:v>
                </c:pt>
                <c:pt idx="23">
                  <c:v>1.3688739999999999</c:v>
                </c:pt>
                <c:pt idx="24">
                  <c:v>1.234893</c:v>
                </c:pt>
                <c:pt idx="25">
                  <c:v>0.98648199999999975</c:v>
                </c:pt>
                <c:pt idx="26">
                  <c:v>0.72513299999999981</c:v>
                </c:pt>
                <c:pt idx="27">
                  <c:v>-7.7918000000000126E-2</c:v>
                </c:pt>
                <c:pt idx="28">
                  <c:v>-0.67881599999999975</c:v>
                </c:pt>
                <c:pt idx="29">
                  <c:v>-1.692893999999999</c:v>
                </c:pt>
                <c:pt idx="30">
                  <c:v>-2.653413</c:v>
                </c:pt>
                <c:pt idx="31">
                  <c:v>-3.7933620000000001</c:v>
                </c:pt>
                <c:pt idx="32">
                  <c:v>-4.1482030000000014</c:v>
                </c:pt>
                <c:pt idx="33">
                  <c:v>-4.4389680000000009</c:v>
                </c:pt>
                <c:pt idx="34">
                  <c:v>-4.9533759999999996</c:v>
                </c:pt>
                <c:pt idx="35">
                  <c:v>-5.8173309999999994</c:v>
                </c:pt>
                <c:pt idx="36">
                  <c:v>-6.461881</c:v>
                </c:pt>
                <c:pt idx="37">
                  <c:v>-6.8033169999999998</c:v>
                </c:pt>
                <c:pt idx="38">
                  <c:v>-7.3344959999999997</c:v>
                </c:pt>
                <c:pt idx="39">
                  <c:v>-7.5930689999999998</c:v>
                </c:pt>
                <c:pt idx="40">
                  <c:v>-7.758890000000001</c:v>
                </c:pt>
                <c:pt idx="41">
                  <c:v>-7.7272470000000002</c:v>
                </c:pt>
                <c:pt idx="42">
                  <c:v>-7.7905519999999999</c:v>
                </c:pt>
                <c:pt idx="43">
                  <c:v>-7.9019840000000006</c:v>
                </c:pt>
                <c:pt idx="44">
                  <c:v>-7.9515660000000006</c:v>
                </c:pt>
                <c:pt idx="45">
                  <c:v>-8.0002999999999993</c:v>
                </c:pt>
                <c:pt idx="46">
                  <c:v>-8.0612470000000016</c:v>
                </c:pt>
                <c:pt idx="47">
                  <c:v>-8.0162180000000003</c:v>
                </c:pt>
                <c:pt idx="48">
                  <c:v>-8.0311620000000001</c:v>
                </c:pt>
                <c:pt idx="49">
                  <c:v>-8.0397580000000008</c:v>
                </c:pt>
                <c:pt idx="50">
                  <c:v>-8.0679069999999999</c:v>
                </c:pt>
                <c:pt idx="51">
                  <c:v>-8.0544399999999996</c:v>
                </c:pt>
                <c:pt idx="52">
                  <c:v>-8.0720589999999994</c:v>
                </c:pt>
                <c:pt idx="53">
                  <c:v>-8.0927769999999999</c:v>
                </c:pt>
                <c:pt idx="54">
                  <c:v>-8.1509510000000009</c:v>
                </c:pt>
                <c:pt idx="55">
                  <c:v>-8.1480420000000002</c:v>
                </c:pt>
                <c:pt idx="56">
                  <c:v>-8.1610489999999984</c:v>
                </c:pt>
                <c:pt idx="57">
                  <c:v>-8.1641290000000009</c:v>
                </c:pt>
                <c:pt idx="58">
                  <c:v>-8.2156070000000003</c:v>
                </c:pt>
                <c:pt idx="59">
                  <c:v>-8.2001290000000004</c:v>
                </c:pt>
                <c:pt idx="60">
                  <c:v>-8.1814609999999988</c:v>
                </c:pt>
              </c:numCache>
            </c:numRef>
          </c:val>
          <c:smooth val="0"/>
        </c:ser>
        <c:ser>
          <c:idx val="7"/>
          <c:order val="3"/>
          <c:tx>
            <c:strRef>
              <c:f>Sheet1!$E$1</c:f>
              <c:strCache>
                <c:ptCount val="1"/>
                <c:pt idx="0">
                  <c:v>electricity</c:v>
                </c:pt>
              </c:strCache>
            </c:strRef>
          </c:tx>
          <c:spPr>
            <a:ln w="22225" cap="rnd">
              <a:solidFill>
                <a:srgbClr val="FFC70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7.8879999999999974E-3</c:v>
                </c:pt>
                <c:pt idx="1">
                  <c:v>6.6965999999999998E-2</c:v>
                </c:pt>
                <c:pt idx="2">
                  <c:v>8.6732999999999991E-2</c:v>
                </c:pt>
                <c:pt idx="3">
                  <c:v>9.4909999999999994E-2</c:v>
                </c:pt>
                <c:pt idx="4">
                  <c:v>0.15293699999999999</c:v>
                </c:pt>
                <c:pt idx="5">
                  <c:v>0.133855</c:v>
                </c:pt>
                <c:pt idx="6">
                  <c:v>0.13714399999999999</c:v>
                </c:pt>
                <c:pt idx="7">
                  <c:v>0.116204</c:v>
                </c:pt>
                <c:pt idx="8">
                  <c:v>8.8223999999999983E-2</c:v>
                </c:pt>
                <c:pt idx="9">
                  <c:v>9.8924000000000012E-2</c:v>
                </c:pt>
                <c:pt idx="10">
                  <c:v>0.115199</c:v>
                </c:pt>
                <c:pt idx="11">
                  <c:v>7.5156000000000001E-2</c:v>
                </c:pt>
                <c:pt idx="12">
                  <c:v>7.1594999999999992E-2</c:v>
                </c:pt>
                <c:pt idx="13">
                  <c:v>2.1904E-2</c:v>
                </c:pt>
                <c:pt idx="14">
                  <c:v>3.8596999999999992E-2</c:v>
                </c:pt>
                <c:pt idx="15">
                  <c:v>8.4543999999999994E-2</c:v>
                </c:pt>
                <c:pt idx="16">
                  <c:v>6.2849000000000016E-2</c:v>
                </c:pt>
                <c:pt idx="17">
                  <c:v>0.106632</c:v>
                </c:pt>
                <c:pt idx="18">
                  <c:v>0.111986</c:v>
                </c:pt>
                <c:pt idx="19">
                  <c:v>0.116187</c:v>
                </c:pt>
                <c:pt idx="20">
                  <c:v>8.8634000000000018E-2</c:v>
                </c:pt>
                <c:pt idx="21">
                  <c:v>0.12710099999999999</c:v>
                </c:pt>
                <c:pt idx="22">
                  <c:v>0.16125600000000001</c:v>
                </c:pt>
                <c:pt idx="23">
                  <c:v>0.19747300000000001</c:v>
                </c:pt>
                <c:pt idx="24">
                  <c:v>0.181559</c:v>
                </c:pt>
                <c:pt idx="25">
                  <c:v>0.22747999999999999</c:v>
                </c:pt>
                <c:pt idx="26">
                  <c:v>0.226906</c:v>
                </c:pt>
                <c:pt idx="27">
                  <c:v>0.19214400000000001</c:v>
                </c:pt>
                <c:pt idx="28">
                  <c:v>0.151729</c:v>
                </c:pt>
                <c:pt idx="29">
                  <c:v>0.165070963184</c:v>
                </c:pt>
                <c:pt idx="30">
                  <c:v>0.20628073068800001</c:v>
                </c:pt>
                <c:pt idx="31">
                  <c:v>0.191068512936</c:v>
                </c:pt>
                <c:pt idx="32">
                  <c:v>0.17576110720800001</c:v>
                </c:pt>
                <c:pt idx="33">
                  <c:v>0.16951288562</c:v>
                </c:pt>
                <c:pt idx="34">
                  <c:v>0.17704498139200001</c:v>
                </c:pt>
                <c:pt idx="35">
                  <c:v>0.165441066236</c:v>
                </c:pt>
                <c:pt idx="36">
                  <c:v>0.17005168477599999</c:v>
                </c:pt>
                <c:pt idx="37">
                  <c:v>0.182906558552</c:v>
                </c:pt>
                <c:pt idx="38">
                  <c:v>0.18938807563999999</c:v>
                </c:pt>
                <c:pt idx="39">
                  <c:v>0.18642654835200001</c:v>
                </c:pt>
                <c:pt idx="40">
                  <c:v>0.19518016059599999</c:v>
                </c:pt>
                <c:pt idx="41">
                  <c:v>0.18708517353599999</c:v>
                </c:pt>
                <c:pt idx="42">
                  <c:v>0.194812896328</c:v>
                </c:pt>
                <c:pt idx="43">
                  <c:v>0.19481625373600001</c:v>
                </c:pt>
                <c:pt idx="44">
                  <c:v>0.20360918245599999</c:v>
                </c:pt>
                <c:pt idx="45">
                  <c:v>0.201711397348</c:v>
                </c:pt>
                <c:pt idx="46">
                  <c:v>0.196973988888</c:v>
                </c:pt>
                <c:pt idx="47">
                  <c:v>0.19582054864000001</c:v>
                </c:pt>
                <c:pt idx="48">
                  <c:v>0.19453308161999999</c:v>
                </c:pt>
                <c:pt idx="49">
                  <c:v>0.19550835063999999</c:v>
                </c:pt>
                <c:pt idx="50">
                  <c:v>0.19480926254799999</c:v>
                </c:pt>
                <c:pt idx="51">
                  <c:v>0.19643740411999999</c:v>
                </c:pt>
                <c:pt idx="52">
                  <c:v>0.195039732912</c:v>
                </c:pt>
                <c:pt idx="53">
                  <c:v>0.19363762610400001</c:v>
                </c:pt>
                <c:pt idx="54">
                  <c:v>0.192199696708</c:v>
                </c:pt>
                <c:pt idx="55">
                  <c:v>0.19124538419199999</c:v>
                </c:pt>
                <c:pt idx="56">
                  <c:v>0.18686351295600001</c:v>
                </c:pt>
                <c:pt idx="57">
                  <c:v>0.18470697541600001</c:v>
                </c:pt>
                <c:pt idx="58">
                  <c:v>0.18207499614799999</c:v>
                </c:pt>
                <c:pt idx="59">
                  <c:v>0.18067490242000001</c:v>
                </c:pt>
                <c:pt idx="60">
                  <c:v>0.179234280956</c:v>
                </c:pt>
              </c:numCache>
            </c:numRef>
          </c:val>
          <c:smooth val="0"/>
        </c:ser>
        <c:dLbls>
          <c:showLegendKey val="0"/>
          <c:showVal val="0"/>
          <c:showCatName val="0"/>
          <c:showSerName val="0"/>
          <c:showPercent val="0"/>
          <c:showBubbleSize val="0"/>
        </c:dLbls>
        <c:smooth val="0"/>
        <c:axId val="153079328"/>
        <c:axId val="153082048"/>
      </c:lineChart>
      <c:catAx>
        <c:axId val="153079328"/>
        <c:scaling>
          <c:orientation val="minMax"/>
        </c:scaling>
        <c:delete val="0"/>
        <c:axPos val="b"/>
        <c:numFmt formatCode="General" sourceLinked="1"/>
        <c:majorTickMark val="cross"/>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082048"/>
        <c:crosses val="autoZero"/>
        <c:auto val="1"/>
        <c:lblAlgn val="ctr"/>
        <c:lblOffset val="100"/>
        <c:tickLblSkip val="20"/>
        <c:tickMarkSkip val="10"/>
        <c:noMultiLvlLbl val="0"/>
      </c:catAx>
      <c:valAx>
        <c:axId val="153082048"/>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3079328"/>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953587060667"/>
          <c:y val="0.1660841955202281"/>
          <c:w val="0.76040928258786666"/>
          <c:h val="0.75101635746569051"/>
        </c:manualLayout>
      </c:layout>
      <c:areaChart>
        <c:grouping val="stacked"/>
        <c:varyColors val="0"/>
        <c:ser>
          <c:idx val="3"/>
          <c:order val="1"/>
          <c:tx>
            <c:strRef>
              <c:f>Sheet1!$B$1</c:f>
              <c:strCache>
                <c:ptCount val="1"/>
                <c:pt idx="0">
                  <c:v>Other</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0.85853800000000002</c:v>
                </c:pt>
                <c:pt idx="1">
                  <c:v>0.85538600000000009</c:v>
                </c:pt>
                <c:pt idx="2">
                  <c:v>0.97785900000000003</c:v>
                </c:pt>
                <c:pt idx="3">
                  <c:v>1.127243</c:v>
                </c:pt>
                <c:pt idx="4">
                  <c:v>1.4019739999999998</c:v>
                </c:pt>
                <c:pt idx="5">
                  <c:v>1.6853310000000004</c:v>
                </c:pt>
                <c:pt idx="6">
                  <c:v>1.6270160000000002</c:v>
                </c:pt>
                <c:pt idx="7">
                  <c:v>1.6604989999999997</c:v>
                </c:pt>
                <c:pt idx="8">
                  <c:v>1.9541809999999993</c:v>
                </c:pt>
                <c:pt idx="9">
                  <c:v>2.0765090000000006</c:v>
                </c:pt>
                <c:pt idx="10">
                  <c:v>2.034008</c:v>
                </c:pt>
                <c:pt idx="11">
                  <c:v>2.0869350000000004</c:v>
                </c:pt>
                <c:pt idx="12">
                  <c:v>2.1158239999999999</c:v>
                </c:pt>
                <c:pt idx="13">
                  <c:v>2.1226449999999994</c:v>
                </c:pt>
                <c:pt idx="14">
                  <c:v>2.1220499999999998</c:v>
                </c:pt>
                <c:pt idx="15">
                  <c:v>2.1123899999999995</c:v>
                </c:pt>
                <c:pt idx="16">
                  <c:v>2.1187510000000001</c:v>
                </c:pt>
                <c:pt idx="17">
                  <c:v>2.1201190000000003</c:v>
                </c:pt>
                <c:pt idx="18">
                  <c:v>2.0962870000000002</c:v>
                </c:pt>
                <c:pt idx="19">
                  <c:v>2.1051739999999999</c:v>
                </c:pt>
                <c:pt idx="20">
                  <c:v>2.1295229999999998</c:v>
                </c:pt>
                <c:pt idx="21">
                  <c:v>2.1380839999999997</c:v>
                </c:pt>
                <c:pt idx="22">
                  <c:v>2.1338989999999995</c:v>
                </c:pt>
                <c:pt idx="23">
                  <c:v>2.121461</c:v>
                </c:pt>
                <c:pt idx="24">
                  <c:v>2.0862400000000001</c:v>
                </c:pt>
                <c:pt idx="25">
                  <c:v>2.0534120000000002</c:v>
                </c:pt>
                <c:pt idx="26">
                  <c:v>1.9639510000000002</c:v>
                </c:pt>
                <c:pt idx="27">
                  <c:v>1.8873029999999997</c:v>
                </c:pt>
                <c:pt idx="28">
                  <c:v>1.8097400000000001</c:v>
                </c:pt>
                <c:pt idx="29">
                  <c:v>1.7279929999999997</c:v>
                </c:pt>
                <c:pt idx="30">
                  <c:v>1.7002010000000003</c:v>
                </c:pt>
                <c:pt idx="31">
                  <c:v>1.69414</c:v>
                </c:pt>
                <c:pt idx="32">
                  <c:v>1.6709680000000002</c:v>
                </c:pt>
                <c:pt idx="33">
                  <c:v>1.6518529999999996</c:v>
                </c:pt>
                <c:pt idx="34">
                  <c:v>1.638922</c:v>
                </c:pt>
                <c:pt idx="35">
                  <c:v>1.601934</c:v>
                </c:pt>
                <c:pt idx="36">
                  <c:v>1.5947710000000002</c:v>
                </c:pt>
                <c:pt idx="37">
                  <c:v>1.5700320000000003</c:v>
                </c:pt>
                <c:pt idx="38">
                  <c:v>1.5539020000000003</c:v>
                </c:pt>
                <c:pt idx="39">
                  <c:v>1.5345059999999999</c:v>
                </c:pt>
                <c:pt idx="40">
                  <c:v>1.5247239999999995</c:v>
                </c:pt>
              </c:numCache>
            </c:numRef>
          </c:val>
        </c:ser>
        <c:ser>
          <c:idx val="1"/>
          <c:order val="2"/>
          <c:tx>
            <c:strRef>
              <c:f>Sheet1!$C$1</c:f>
              <c:strCache>
                <c:ptCount val="1"/>
                <c:pt idx="0">
                  <c:v>Gulf 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9.2725000000000002E-2</c:v>
                </c:pt>
                <c:pt idx="1">
                  <c:v>0.103226</c:v>
                </c:pt>
                <c:pt idx="2">
                  <c:v>0.11294</c:v>
                </c:pt>
                <c:pt idx="3">
                  <c:v>0.13159599999999999</c:v>
                </c:pt>
                <c:pt idx="4">
                  <c:v>0.144956</c:v>
                </c:pt>
                <c:pt idx="5">
                  <c:v>0.14439399999999999</c:v>
                </c:pt>
                <c:pt idx="6">
                  <c:v>0.12798000000000001</c:v>
                </c:pt>
                <c:pt idx="7">
                  <c:v>0.13419200000000001</c:v>
                </c:pt>
                <c:pt idx="8">
                  <c:v>0.153586</c:v>
                </c:pt>
                <c:pt idx="9">
                  <c:v>0.31020900000000001</c:v>
                </c:pt>
                <c:pt idx="10">
                  <c:v>0.33547199999999999</c:v>
                </c:pt>
                <c:pt idx="11">
                  <c:v>0.35003899999999999</c:v>
                </c:pt>
                <c:pt idx="12">
                  <c:v>0.35898600000000003</c:v>
                </c:pt>
                <c:pt idx="13">
                  <c:v>0.36711300000000002</c:v>
                </c:pt>
                <c:pt idx="14">
                  <c:v>0.34820400000000001</c:v>
                </c:pt>
                <c:pt idx="15">
                  <c:v>0.33462199999999998</c:v>
                </c:pt>
                <c:pt idx="16">
                  <c:v>0.32674900000000001</c:v>
                </c:pt>
                <c:pt idx="17">
                  <c:v>0.33349299999999998</c:v>
                </c:pt>
                <c:pt idx="18">
                  <c:v>0.33791900000000002</c:v>
                </c:pt>
                <c:pt idx="19">
                  <c:v>0.33976899999999999</c:v>
                </c:pt>
                <c:pt idx="20">
                  <c:v>0.34826000000000001</c:v>
                </c:pt>
                <c:pt idx="21">
                  <c:v>0.349968</c:v>
                </c:pt>
                <c:pt idx="22">
                  <c:v>0.36606100000000003</c:v>
                </c:pt>
                <c:pt idx="23">
                  <c:v>0.37547399999999997</c:v>
                </c:pt>
                <c:pt idx="24">
                  <c:v>0.38435399999999997</c:v>
                </c:pt>
                <c:pt idx="25">
                  <c:v>0.39232800000000001</c:v>
                </c:pt>
                <c:pt idx="26">
                  <c:v>0.402754</c:v>
                </c:pt>
                <c:pt idx="27">
                  <c:v>0.41434300000000002</c:v>
                </c:pt>
                <c:pt idx="28">
                  <c:v>0.42271500000000001</c:v>
                </c:pt>
                <c:pt idx="29">
                  <c:v>0.428033</c:v>
                </c:pt>
                <c:pt idx="30">
                  <c:v>0.43684200000000001</c:v>
                </c:pt>
                <c:pt idx="31">
                  <c:v>0.44608999999999999</c:v>
                </c:pt>
                <c:pt idx="32">
                  <c:v>0.45650400000000002</c:v>
                </c:pt>
                <c:pt idx="33">
                  <c:v>0.46132000000000001</c:v>
                </c:pt>
                <c:pt idx="34">
                  <c:v>0.47160400000000002</c:v>
                </c:pt>
                <c:pt idx="35">
                  <c:v>0.482964</c:v>
                </c:pt>
                <c:pt idx="36">
                  <c:v>0.48752400000000001</c:v>
                </c:pt>
                <c:pt idx="37">
                  <c:v>0.49891600000000003</c:v>
                </c:pt>
                <c:pt idx="38">
                  <c:v>0.50320299999999996</c:v>
                </c:pt>
                <c:pt idx="39">
                  <c:v>0.50675800000000004</c:v>
                </c:pt>
                <c:pt idx="40">
                  <c:v>0.50860700000000003</c:v>
                </c:pt>
              </c:numCache>
            </c:numRef>
          </c:val>
        </c:ser>
        <c:ser>
          <c:idx val="2"/>
          <c:order val="3"/>
          <c:tx>
            <c:strRef>
              <c:f>Sheet1!$D$1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0.41872500000000001</c:v>
                </c:pt>
                <c:pt idx="1">
                  <c:v>0.48587799999999998</c:v>
                </c:pt>
                <c:pt idx="2">
                  <c:v>0.60823300000000002</c:v>
                </c:pt>
                <c:pt idx="3">
                  <c:v>0.766343</c:v>
                </c:pt>
                <c:pt idx="4">
                  <c:v>1.030292</c:v>
                </c:pt>
                <c:pt idx="5">
                  <c:v>1.2418119999999999</c:v>
                </c:pt>
                <c:pt idx="6">
                  <c:v>1.378752</c:v>
                </c:pt>
                <c:pt idx="7">
                  <c:v>1.7405870000000001</c:v>
                </c:pt>
                <c:pt idx="8">
                  <c:v>2.4434520000000002</c:v>
                </c:pt>
                <c:pt idx="9">
                  <c:v>3.1705109999999999</c:v>
                </c:pt>
                <c:pt idx="10">
                  <c:v>3.0694919999999999</c:v>
                </c:pt>
                <c:pt idx="11">
                  <c:v>3.0955339999999998</c:v>
                </c:pt>
                <c:pt idx="12">
                  <c:v>3.1111270000000002</c:v>
                </c:pt>
                <c:pt idx="13">
                  <c:v>3.100311</c:v>
                </c:pt>
                <c:pt idx="14">
                  <c:v>3.0710280000000001</c:v>
                </c:pt>
                <c:pt idx="15">
                  <c:v>3.0430670000000002</c:v>
                </c:pt>
                <c:pt idx="16">
                  <c:v>3.0318930000000002</c:v>
                </c:pt>
                <c:pt idx="17">
                  <c:v>3.0045579999999998</c:v>
                </c:pt>
                <c:pt idx="18">
                  <c:v>2.9751379999999998</c:v>
                </c:pt>
                <c:pt idx="19">
                  <c:v>2.9547810000000001</c:v>
                </c:pt>
                <c:pt idx="20">
                  <c:v>2.9256690000000001</c:v>
                </c:pt>
                <c:pt idx="21">
                  <c:v>2.899762</c:v>
                </c:pt>
                <c:pt idx="22">
                  <c:v>2.8647939999999998</c:v>
                </c:pt>
                <c:pt idx="23">
                  <c:v>2.8279890000000001</c:v>
                </c:pt>
                <c:pt idx="24">
                  <c:v>2.784573</c:v>
                </c:pt>
                <c:pt idx="25">
                  <c:v>2.7361710000000001</c:v>
                </c:pt>
                <c:pt idx="26">
                  <c:v>2.6944050000000002</c:v>
                </c:pt>
                <c:pt idx="27">
                  <c:v>2.6510639999999999</c:v>
                </c:pt>
                <c:pt idx="28">
                  <c:v>2.543453</c:v>
                </c:pt>
                <c:pt idx="29">
                  <c:v>2.4760200000000001</c:v>
                </c:pt>
                <c:pt idx="30">
                  <c:v>2.4319850000000001</c:v>
                </c:pt>
                <c:pt idx="31">
                  <c:v>2.3918189999999999</c:v>
                </c:pt>
                <c:pt idx="32">
                  <c:v>2.3552179999999998</c:v>
                </c:pt>
                <c:pt idx="33">
                  <c:v>2.3266460000000002</c:v>
                </c:pt>
                <c:pt idx="34">
                  <c:v>2.2976869999999998</c:v>
                </c:pt>
                <c:pt idx="35">
                  <c:v>2.268389</c:v>
                </c:pt>
                <c:pt idx="36">
                  <c:v>2.24214</c:v>
                </c:pt>
                <c:pt idx="37">
                  <c:v>2.1685409999999998</c:v>
                </c:pt>
                <c:pt idx="38">
                  <c:v>2.1355</c:v>
                </c:pt>
                <c:pt idx="39">
                  <c:v>2.1101239999999999</c:v>
                </c:pt>
                <c:pt idx="40">
                  <c:v>2.0864880000000001</c:v>
                </c:pt>
              </c:numCache>
            </c:numRef>
          </c:val>
        </c:ser>
        <c:dLbls>
          <c:showLegendKey val="0"/>
          <c:showVal val="0"/>
          <c:showCatName val="0"/>
          <c:showSerName val="0"/>
          <c:showPercent val="0"/>
          <c:showBubbleSize val="0"/>
        </c:dLbls>
        <c:axId val="246917920"/>
        <c:axId val="246920096"/>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'KT_ADgasproduction_byregion@'!$BC$1:$DA$1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'KT_ADgasproduction_byregion@'!$BC$1:$DA$1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val>
              </c15:ser>
            </c15:filteredAreaSeries>
          </c:ext>
        </c:extLst>
      </c:areaChart>
      <c:catAx>
        <c:axId val="24691792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6920096"/>
        <c:crosses val="autoZero"/>
        <c:auto val="1"/>
        <c:lblAlgn val="ctr"/>
        <c:lblOffset val="100"/>
        <c:tickLblSkip val="10"/>
        <c:tickMarkSkip val="10"/>
        <c:noMultiLvlLbl val="0"/>
      </c:catAx>
      <c:valAx>
        <c:axId val="24692009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22225">
            <a:solidFill>
              <a:schemeClr val="bg1">
                <a:lumMod val="65000"/>
              </a:schemeClr>
            </a:solidFill>
            <a:prstDash val="lgDash"/>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917920"/>
        <c:crossesAt val="10"/>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2249015748031E-2"/>
          <c:y val="3.4848901904495681E-2"/>
          <c:w val="0.76275659704998522"/>
          <c:h val="0.88199759503321706"/>
        </c:manualLayout>
      </c:layout>
      <c:areaChart>
        <c:grouping val="stacked"/>
        <c:varyColors val="0"/>
        <c:ser>
          <c:idx val="0"/>
          <c:order val="0"/>
          <c:tx>
            <c:strRef>
              <c:f>Sheet1!$B$1</c:f>
              <c:strCache>
                <c:ptCount val="1"/>
                <c:pt idx="0">
                  <c:v>Transportation</c:v>
                </c:pt>
              </c:strCache>
            </c:strRef>
          </c:tx>
          <c:spPr>
            <a:solidFill>
              <a:srgbClr val="00395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0.65496200000000004</c:v>
                </c:pt>
                <c:pt idx="1">
                  <c:v>0.63950099999999999</c:v>
                </c:pt>
                <c:pt idx="2">
                  <c:v>0.68186900000000006</c:v>
                </c:pt>
                <c:pt idx="3">
                  <c:v>0.60976300000000005</c:v>
                </c:pt>
                <c:pt idx="4">
                  <c:v>0.58670100000000003</c:v>
                </c:pt>
                <c:pt idx="5">
                  <c:v>0.60690900000000003</c:v>
                </c:pt>
                <c:pt idx="6">
                  <c:v>0.60795200000000005</c:v>
                </c:pt>
                <c:pt idx="7">
                  <c:v>0.64601999999999993</c:v>
                </c:pt>
                <c:pt idx="8">
                  <c:v>0.67393800000000004</c:v>
                </c:pt>
                <c:pt idx="9">
                  <c:v>0.69743600000000006</c:v>
                </c:pt>
                <c:pt idx="10">
                  <c:v>0.70278799999999997</c:v>
                </c:pt>
                <c:pt idx="11">
                  <c:v>0.71775800000000001</c:v>
                </c:pt>
                <c:pt idx="12">
                  <c:v>0.76075999999999999</c:v>
                </c:pt>
                <c:pt idx="13">
                  <c:v>0.86310600000000004</c:v>
                </c:pt>
                <c:pt idx="14">
                  <c:v>0.73543199999999997</c:v>
                </c:pt>
                <c:pt idx="15">
                  <c:v>0.71757300000000002</c:v>
                </c:pt>
                <c:pt idx="16">
                  <c:v>0.72875999999999996</c:v>
                </c:pt>
                <c:pt idx="17">
                  <c:v>0.77017600000000008</c:v>
                </c:pt>
                <c:pt idx="18">
                  <c:v>0.840642</c:v>
                </c:pt>
                <c:pt idx="19">
                  <c:v>0.74628399999999995</c:v>
                </c:pt>
                <c:pt idx="20">
                  <c:v>0.73077899999999996</c:v>
                </c:pt>
                <c:pt idx="21">
                  <c:v>0.78576400000000002</c:v>
                </c:pt>
                <c:pt idx="22">
                  <c:v>0.79543799999999998</c:v>
                </c:pt>
                <c:pt idx="23">
                  <c:v>0.79004600000000003</c:v>
                </c:pt>
                <c:pt idx="24">
                  <c:v>0.80240199999999995</c:v>
                </c:pt>
                <c:pt idx="25">
                  <c:v>0.81206</c:v>
                </c:pt>
                <c:pt idx="26">
                  <c:v>0.82287399999999999</c:v>
                </c:pt>
                <c:pt idx="27">
                  <c:v>0.82378600000000002</c:v>
                </c:pt>
                <c:pt idx="28">
                  <c:v>0.83662800000000004</c:v>
                </c:pt>
                <c:pt idx="29">
                  <c:v>0.850742</c:v>
                </c:pt>
                <c:pt idx="30">
                  <c:v>0.84408399999999995</c:v>
                </c:pt>
                <c:pt idx="31">
                  <c:v>0.85844900000000002</c:v>
                </c:pt>
                <c:pt idx="32">
                  <c:v>0.87311300000000003</c:v>
                </c:pt>
                <c:pt idx="33">
                  <c:v>0.88824000000000003</c:v>
                </c:pt>
                <c:pt idx="34">
                  <c:v>0.90742900000000004</c:v>
                </c:pt>
                <c:pt idx="35">
                  <c:v>0.92444599999999999</c:v>
                </c:pt>
                <c:pt idx="36">
                  <c:v>0.95146500000000001</c:v>
                </c:pt>
                <c:pt idx="37">
                  <c:v>0.97223999999999999</c:v>
                </c:pt>
                <c:pt idx="38">
                  <c:v>0.99202199999999996</c:v>
                </c:pt>
                <c:pt idx="39">
                  <c:v>1.01423</c:v>
                </c:pt>
                <c:pt idx="40">
                  <c:v>1.037534</c:v>
                </c:pt>
                <c:pt idx="41">
                  <c:v>1.055717</c:v>
                </c:pt>
                <c:pt idx="42">
                  <c:v>1.086673</c:v>
                </c:pt>
                <c:pt idx="43">
                  <c:v>1.1102590000000001</c:v>
                </c:pt>
                <c:pt idx="44">
                  <c:v>1.137162</c:v>
                </c:pt>
                <c:pt idx="45">
                  <c:v>1.1567559999999999</c:v>
                </c:pt>
                <c:pt idx="46">
                  <c:v>1.18682</c:v>
                </c:pt>
                <c:pt idx="47">
                  <c:v>1.2119180000000001</c:v>
                </c:pt>
                <c:pt idx="48">
                  <c:v>1.2431270000000001</c:v>
                </c:pt>
                <c:pt idx="49">
                  <c:v>1.272581</c:v>
                </c:pt>
                <c:pt idx="50">
                  <c:v>1.3043260000000001</c:v>
                </c:pt>
              </c:numCache>
            </c:numRef>
          </c:val>
        </c:ser>
        <c:ser>
          <c:idx val="1"/>
          <c:order val="1"/>
          <c:tx>
            <c:strRef>
              <c:f>Sheet1!$C$1</c:f>
              <c:strCache>
                <c:ptCount val="1"/>
                <c:pt idx="0">
                  <c:v>Commercial</c:v>
                </c:pt>
              </c:strCache>
            </c:strRef>
          </c:tx>
          <c:spPr>
            <a:solidFill>
              <a:srgbClr val="E3A5AC"/>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3.1824690000000002</c:v>
                </c:pt>
                <c:pt idx="1">
                  <c:v>3.0227119999999998</c:v>
                </c:pt>
                <c:pt idx="2">
                  <c:v>3.1441699999999999</c:v>
                </c:pt>
                <c:pt idx="3">
                  <c:v>3.1794929999999999</c:v>
                </c:pt>
                <c:pt idx="4">
                  <c:v>3.1289720000000001</c:v>
                </c:pt>
                <c:pt idx="5">
                  <c:v>2.99892</c:v>
                </c:pt>
                <c:pt idx="6">
                  <c:v>2.83203</c:v>
                </c:pt>
                <c:pt idx="7">
                  <c:v>3.0129039999999998</c:v>
                </c:pt>
                <c:pt idx="8">
                  <c:v>3.1525289999999999</c:v>
                </c:pt>
                <c:pt idx="9">
                  <c:v>3.118592</c:v>
                </c:pt>
                <c:pt idx="10">
                  <c:v>3.1025930000000002</c:v>
                </c:pt>
                <c:pt idx="11">
                  <c:v>3.155319</c:v>
                </c:pt>
                <c:pt idx="12">
                  <c:v>2.8949259999999999</c:v>
                </c:pt>
                <c:pt idx="13">
                  <c:v>3.2953009999999998</c:v>
                </c:pt>
                <c:pt idx="14">
                  <c:v>3.4663080000000002</c:v>
                </c:pt>
                <c:pt idx="15">
                  <c:v>3.2017340000000001</c:v>
                </c:pt>
                <c:pt idx="16">
                  <c:v>3.1095839999999999</c:v>
                </c:pt>
                <c:pt idx="17">
                  <c:v>3.1640779999999999</c:v>
                </c:pt>
                <c:pt idx="18">
                  <c:v>3.4762810000000002</c:v>
                </c:pt>
                <c:pt idx="19">
                  <c:v>3.501741</c:v>
                </c:pt>
                <c:pt idx="20">
                  <c:v>3.424169</c:v>
                </c:pt>
                <c:pt idx="21">
                  <c:v>3.4719280000000001</c:v>
                </c:pt>
                <c:pt idx="22">
                  <c:v>3.4902389999999999</c:v>
                </c:pt>
                <c:pt idx="23">
                  <c:v>3.495965</c:v>
                </c:pt>
                <c:pt idx="24">
                  <c:v>3.4981429999999998</c:v>
                </c:pt>
                <c:pt idx="25">
                  <c:v>3.491552</c:v>
                </c:pt>
                <c:pt idx="26">
                  <c:v>3.4845709999999999</c:v>
                </c:pt>
                <c:pt idx="27">
                  <c:v>3.4807929999999998</c:v>
                </c:pt>
                <c:pt idx="28">
                  <c:v>3.4826540000000001</c:v>
                </c:pt>
                <c:pt idx="29">
                  <c:v>3.4903810000000002</c:v>
                </c:pt>
                <c:pt idx="30">
                  <c:v>3.4966460000000001</c:v>
                </c:pt>
                <c:pt idx="31">
                  <c:v>3.5088149999999998</c:v>
                </c:pt>
                <c:pt idx="32">
                  <c:v>3.522729</c:v>
                </c:pt>
                <c:pt idx="33">
                  <c:v>3.5332140000000001</c:v>
                </c:pt>
                <c:pt idx="34">
                  <c:v>3.5417670000000001</c:v>
                </c:pt>
                <c:pt idx="35">
                  <c:v>3.5526779999999998</c:v>
                </c:pt>
                <c:pt idx="36">
                  <c:v>3.567056</c:v>
                </c:pt>
                <c:pt idx="37">
                  <c:v>3.5789930000000001</c:v>
                </c:pt>
                <c:pt idx="38">
                  <c:v>3.5902020000000001</c:v>
                </c:pt>
                <c:pt idx="39">
                  <c:v>3.6015280000000001</c:v>
                </c:pt>
                <c:pt idx="40">
                  <c:v>3.6147680000000002</c:v>
                </c:pt>
                <c:pt idx="41">
                  <c:v>3.6278990000000002</c:v>
                </c:pt>
                <c:pt idx="42">
                  <c:v>3.6410680000000002</c:v>
                </c:pt>
                <c:pt idx="43">
                  <c:v>3.6543619999999999</c:v>
                </c:pt>
                <c:pt idx="44">
                  <c:v>3.6685859999999999</c:v>
                </c:pt>
                <c:pt idx="45">
                  <c:v>3.6817289999999998</c:v>
                </c:pt>
                <c:pt idx="46">
                  <c:v>3.6942339999999998</c:v>
                </c:pt>
                <c:pt idx="47">
                  <c:v>3.7060140000000001</c:v>
                </c:pt>
                <c:pt idx="48">
                  <c:v>3.7189779999999999</c:v>
                </c:pt>
                <c:pt idx="49">
                  <c:v>3.7317269999999998</c:v>
                </c:pt>
                <c:pt idx="50">
                  <c:v>3.7443520000000001</c:v>
                </c:pt>
              </c:numCache>
            </c:numRef>
          </c:val>
        </c:ser>
        <c:ser>
          <c:idx val="2"/>
          <c:order val="2"/>
          <c:tx>
            <c:strRef>
              <c:f>Sheet1!$D$1</c:f>
              <c:strCache>
                <c:ptCount val="1"/>
                <c:pt idx="0">
                  <c:v>Residential</c:v>
                </c:pt>
              </c:strCache>
            </c:strRef>
          </c:tx>
          <c:spPr>
            <a:solidFill>
              <a:srgbClr val="C60000"/>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4.9961789999999997</c:v>
                </c:pt>
                <c:pt idx="1">
                  <c:v>4.7713400000000004</c:v>
                </c:pt>
                <c:pt idx="2">
                  <c:v>4.8888180000000014</c:v>
                </c:pt>
                <c:pt idx="3">
                  <c:v>5.0793509999999999</c:v>
                </c:pt>
                <c:pt idx="4">
                  <c:v>4.8687969999999998</c:v>
                </c:pt>
                <c:pt idx="5">
                  <c:v>4.8267749999999996</c:v>
                </c:pt>
                <c:pt idx="6">
                  <c:v>4.3684660000000006</c:v>
                </c:pt>
                <c:pt idx="7">
                  <c:v>4.7223579999999998</c:v>
                </c:pt>
                <c:pt idx="8">
                  <c:v>4.892277</c:v>
                </c:pt>
                <c:pt idx="9">
                  <c:v>4.7789070000000002</c:v>
                </c:pt>
                <c:pt idx="10">
                  <c:v>4.7824119999999999</c:v>
                </c:pt>
                <c:pt idx="11">
                  <c:v>4.7137770000000003</c:v>
                </c:pt>
                <c:pt idx="12">
                  <c:v>4.1495190000000006</c:v>
                </c:pt>
                <c:pt idx="13">
                  <c:v>4.8973720000000007</c:v>
                </c:pt>
                <c:pt idx="14">
                  <c:v>5.0874709999999999</c:v>
                </c:pt>
                <c:pt idx="15">
                  <c:v>4.6128879999999999</c:v>
                </c:pt>
                <c:pt idx="16">
                  <c:v>4.3465879999999997</c:v>
                </c:pt>
                <c:pt idx="17">
                  <c:v>4.4122820000000003</c:v>
                </c:pt>
                <c:pt idx="18">
                  <c:v>4.9739829999999996</c:v>
                </c:pt>
                <c:pt idx="19">
                  <c:v>5.0340259999999999</c:v>
                </c:pt>
                <c:pt idx="20">
                  <c:v>4.9315569999999997</c:v>
                </c:pt>
                <c:pt idx="21">
                  <c:v>4.8557480000000002</c:v>
                </c:pt>
                <c:pt idx="22">
                  <c:v>4.8450990000000003</c:v>
                </c:pt>
                <c:pt idx="23">
                  <c:v>4.8314820000000003</c:v>
                </c:pt>
                <c:pt idx="24">
                  <c:v>4.8182939999999999</c:v>
                </c:pt>
                <c:pt idx="25">
                  <c:v>4.8007150000000003</c:v>
                </c:pt>
                <c:pt idx="26">
                  <c:v>4.7784420000000001</c:v>
                </c:pt>
                <c:pt idx="27">
                  <c:v>4.7558210000000001</c:v>
                </c:pt>
                <c:pt idx="28">
                  <c:v>4.7356920000000002</c:v>
                </c:pt>
                <c:pt idx="29">
                  <c:v>4.7203819999999999</c:v>
                </c:pt>
                <c:pt idx="30">
                  <c:v>4.7042310000000001</c:v>
                </c:pt>
                <c:pt idx="31">
                  <c:v>4.6929350000000003</c:v>
                </c:pt>
                <c:pt idx="32">
                  <c:v>4.6826629999999998</c:v>
                </c:pt>
                <c:pt idx="33">
                  <c:v>4.6713019999999998</c:v>
                </c:pt>
                <c:pt idx="34">
                  <c:v>4.6594410000000002</c:v>
                </c:pt>
                <c:pt idx="35">
                  <c:v>4.6501950000000001</c:v>
                </c:pt>
                <c:pt idx="36">
                  <c:v>4.6430790000000002</c:v>
                </c:pt>
                <c:pt idx="37">
                  <c:v>4.6345809999999998</c:v>
                </c:pt>
                <c:pt idx="38">
                  <c:v>4.626099</c:v>
                </c:pt>
                <c:pt idx="39">
                  <c:v>4.6172069999999996</c:v>
                </c:pt>
                <c:pt idx="40">
                  <c:v>4.6097570000000001</c:v>
                </c:pt>
                <c:pt idx="41">
                  <c:v>4.6028330000000004</c:v>
                </c:pt>
                <c:pt idx="42">
                  <c:v>4.5954280000000001</c:v>
                </c:pt>
                <c:pt idx="43">
                  <c:v>4.5886380000000004</c:v>
                </c:pt>
                <c:pt idx="44">
                  <c:v>4.5827879999999999</c:v>
                </c:pt>
                <c:pt idx="45">
                  <c:v>4.5771569999999997</c:v>
                </c:pt>
                <c:pt idx="46">
                  <c:v>4.5716020000000004</c:v>
                </c:pt>
                <c:pt idx="47">
                  <c:v>4.5659409999999996</c:v>
                </c:pt>
                <c:pt idx="48">
                  <c:v>4.5602720000000003</c:v>
                </c:pt>
                <c:pt idx="49">
                  <c:v>4.5545879999999999</c:v>
                </c:pt>
                <c:pt idx="50">
                  <c:v>4.5484819999999999</c:v>
                </c:pt>
              </c:numCache>
            </c:numRef>
          </c:val>
        </c:ser>
        <c:ser>
          <c:idx val="3"/>
          <c:order val="3"/>
          <c:tx>
            <c:strRef>
              <c:f>Sheet1!$E$1</c:f>
              <c:strCache>
                <c:ptCount val="1"/>
                <c:pt idx="0">
                  <c:v>Electric power</c:v>
                </c:pt>
              </c:strCache>
            </c:strRef>
          </c:tx>
          <c:spPr>
            <a:solidFill>
              <a:srgbClr val="E1AB76"/>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5.2063240000000004</c:v>
                </c:pt>
                <c:pt idx="1">
                  <c:v>5.342301</c:v>
                </c:pt>
                <c:pt idx="2">
                  <c:v>5.6718970000000004</c:v>
                </c:pt>
                <c:pt idx="3">
                  <c:v>5.1352150000000014</c:v>
                </c:pt>
                <c:pt idx="4">
                  <c:v>5.4637630000000001</c:v>
                </c:pt>
                <c:pt idx="5">
                  <c:v>5.8691450000000014</c:v>
                </c:pt>
                <c:pt idx="6">
                  <c:v>6.2221000000000002</c:v>
                </c:pt>
                <c:pt idx="7">
                  <c:v>6.8414080000000004</c:v>
                </c:pt>
                <c:pt idx="8">
                  <c:v>6.6683789999999998</c:v>
                </c:pt>
                <c:pt idx="9">
                  <c:v>6.8725330000000007</c:v>
                </c:pt>
                <c:pt idx="10">
                  <c:v>7.3871840000000004</c:v>
                </c:pt>
                <c:pt idx="11">
                  <c:v>7.5738630000000002</c:v>
                </c:pt>
                <c:pt idx="12">
                  <c:v>9.1107929999999993</c:v>
                </c:pt>
                <c:pt idx="13">
                  <c:v>8.1907560000000004</c:v>
                </c:pt>
                <c:pt idx="14">
                  <c:v>8.1459820000000001</c:v>
                </c:pt>
                <c:pt idx="15">
                  <c:v>9.6133700000000015</c:v>
                </c:pt>
                <c:pt idx="16">
                  <c:v>9.9852699999999999</c:v>
                </c:pt>
                <c:pt idx="17">
                  <c:v>9.2655550000000009</c:v>
                </c:pt>
                <c:pt idx="18">
                  <c:v>10.625693999999999</c:v>
                </c:pt>
                <c:pt idx="19">
                  <c:v>11.398642000000001</c:v>
                </c:pt>
                <c:pt idx="20">
                  <c:v>11.238638999999999</c:v>
                </c:pt>
                <c:pt idx="21">
                  <c:v>11.741858000000001</c:v>
                </c:pt>
                <c:pt idx="22">
                  <c:v>11.344834000000001</c:v>
                </c:pt>
                <c:pt idx="23">
                  <c:v>11.111863</c:v>
                </c:pt>
                <c:pt idx="24">
                  <c:v>10.853161</c:v>
                </c:pt>
                <c:pt idx="25">
                  <c:v>10.776381000000001</c:v>
                </c:pt>
                <c:pt idx="26">
                  <c:v>10.719224000000001</c:v>
                </c:pt>
                <c:pt idx="27">
                  <c:v>10.551202</c:v>
                </c:pt>
                <c:pt idx="28">
                  <c:v>10.489868</c:v>
                </c:pt>
                <c:pt idx="29">
                  <c:v>10.419230000000001</c:v>
                </c:pt>
                <c:pt idx="30">
                  <c:v>10.201456</c:v>
                </c:pt>
                <c:pt idx="31">
                  <c:v>10.283834000000001</c:v>
                </c:pt>
                <c:pt idx="32">
                  <c:v>10.415735</c:v>
                </c:pt>
                <c:pt idx="33">
                  <c:v>10.608328</c:v>
                </c:pt>
                <c:pt idx="34">
                  <c:v>10.919601</c:v>
                </c:pt>
                <c:pt idx="35">
                  <c:v>10.957995</c:v>
                </c:pt>
                <c:pt idx="36">
                  <c:v>11.035315000000001</c:v>
                </c:pt>
                <c:pt idx="37">
                  <c:v>11.13364</c:v>
                </c:pt>
                <c:pt idx="38">
                  <c:v>11.245196</c:v>
                </c:pt>
                <c:pt idx="39">
                  <c:v>11.331375</c:v>
                </c:pt>
                <c:pt idx="40">
                  <c:v>11.458055</c:v>
                </c:pt>
                <c:pt idx="41">
                  <c:v>11.506651</c:v>
                </c:pt>
                <c:pt idx="42">
                  <c:v>11.540127</c:v>
                </c:pt>
                <c:pt idx="43">
                  <c:v>11.590923</c:v>
                </c:pt>
                <c:pt idx="44">
                  <c:v>11.560499</c:v>
                </c:pt>
                <c:pt idx="45">
                  <c:v>11.552759999999999</c:v>
                </c:pt>
                <c:pt idx="46">
                  <c:v>11.592127</c:v>
                </c:pt>
                <c:pt idx="47">
                  <c:v>11.712459000000001</c:v>
                </c:pt>
                <c:pt idx="48">
                  <c:v>11.891726</c:v>
                </c:pt>
                <c:pt idx="49">
                  <c:v>12.071308999999999</c:v>
                </c:pt>
                <c:pt idx="50">
                  <c:v>12.198178</c:v>
                </c:pt>
              </c:numCache>
            </c:numRef>
          </c:val>
        </c:ser>
        <c:ser>
          <c:idx val="4"/>
          <c:order val="4"/>
          <c:tx>
            <c:strRef>
              <c:f>Sheet1!$F$1</c:f>
              <c:strCache>
                <c:ptCount val="1"/>
                <c:pt idx="0">
                  <c:v>Industrial - other industrial</c:v>
                </c:pt>
              </c:strCache>
            </c:strRef>
          </c:tx>
          <c:spPr>
            <a:solidFill>
              <a:srgbClr val="5D9732"/>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8.1422399999999993</c:v>
                </c:pt>
                <c:pt idx="1">
                  <c:v>7.3442189999999998</c:v>
                </c:pt>
                <c:pt idx="2">
                  <c:v>7.5271840000000001</c:v>
                </c:pt>
                <c:pt idx="3">
                  <c:v>7.1503959999999998</c:v>
                </c:pt>
                <c:pt idx="4">
                  <c:v>7.2564080000000004</c:v>
                </c:pt>
                <c:pt idx="5">
                  <c:v>6.6011679999999986</c:v>
                </c:pt>
                <c:pt idx="6">
                  <c:v>6.5265460000000006</c:v>
                </c:pt>
                <c:pt idx="7">
                  <c:v>6.6547160000000014</c:v>
                </c:pt>
                <c:pt idx="8">
                  <c:v>6.6701819999999996</c:v>
                </c:pt>
                <c:pt idx="9">
                  <c:v>6.1673710000000002</c:v>
                </c:pt>
                <c:pt idx="10">
                  <c:v>6.8261919999999998</c:v>
                </c:pt>
                <c:pt idx="11">
                  <c:v>6.9941199999999997</c:v>
                </c:pt>
                <c:pt idx="12">
                  <c:v>7.2262149999999998</c:v>
                </c:pt>
                <c:pt idx="13">
                  <c:v>7.4254519999999999</c:v>
                </c:pt>
                <c:pt idx="14">
                  <c:v>7.646039</c:v>
                </c:pt>
                <c:pt idx="15">
                  <c:v>7.521903</c:v>
                </c:pt>
                <c:pt idx="16">
                  <c:v>7.728688</c:v>
                </c:pt>
                <c:pt idx="17">
                  <c:v>7.9491989999999992</c:v>
                </c:pt>
                <c:pt idx="18">
                  <c:v>8.2858359999999998</c:v>
                </c:pt>
                <c:pt idx="19">
                  <c:v>8.3347789999999993</c:v>
                </c:pt>
                <c:pt idx="20">
                  <c:v>8.6338159999999995</c:v>
                </c:pt>
                <c:pt idx="21">
                  <c:v>8.7859459999999991</c:v>
                </c:pt>
                <c:pt idx="22">
                  <c:v>8.9866620000000008</c:v>
                </c:pt>
                <c:pt idx="23">
                  <c:v>9.1747519999999998</c:v>
                </c:pt>
                <c:pt idx="24">
                  <c:v>9.3289969999999993</c:v>
                </c:pt>
                <c:pt idx="25">
                  <c:v>9.3654609999999998</c:v>
                </c:pt>
                <c:pt idx="26">
                  <c:v>9.3410849999999996</c:v>
                </c:pt>
                <c:pt idx="27">
                  <c:v>9.3329330000000006</c:v>
                </c:pt>
                <c:pt idx="28">
                  <c:v>9.3569899999999997</c:v>
                </c:pt>
                <c:pt idx="29">
                  <c:v>9.4203709999999994</c:v>
                </c:pt>
                <c:pt idx="30">
                  <c:v>9.4063719999999993</c:v>
                </c:pt>
                <c:pt idx="31">
                  <c:v>9.4919779999999996</c:v>
                </c:pt>
                <c:pt idx="32">
                  <c:v>9.5862479999999994</c:v>
                </c:pt>
                <c:pt idx="33">
                  <c:v>9.6221709999999998</c:v>
                </c:pt>
                <c:pt idx="34">
                  <c:v>9.7307009999999998</c:v>
                </c:pt>
                <c:pt idx="35">
                  <c:v>9.8291719999999998</c:v>
                </c:pt>
                <c:pt idx="36">
                  <c:v>9.8913840000000004</c:v>
                </c:pt>
                <c:pt idx="37">
                  <c:v>10.053499</c:v>
                </c:pt>
                <c:pt idx="38">
                  <c:v>10.144337999999999</c:v>
                </c:pt>
                <c:pt idx="39">
                  <c:v>10.244191000000001</c:v>
                </c:pt>
                <c:pt idx="40">
                  <c:v>10.368338</c:v>
                </c:pt>
                <c:pt idx="41">
                  <c:v>10.495609</c:v>
                </c:pt>
                <c:pt idx="42">
                  <c:v>10.614655000000001</c:v>
                </c:pt>
                <c:pt idx="43">
                  <c:v>10.730333999999999</c:v>
                </c:pt>
                <c:pt idx="44">
                  <c:v>10.860367</c:v>
                </c:pt>
                <c:pt idx="45">
                  <c:v>11.001950000000001</c:v>
                </c:pt>
                <c:pt idx="46">
                  <c:v>11.117065</c:v>
                </c:pt>
                <c:pt idx="47">
                  <c:v>11.292887</c:v>
                </c:pt>
                <c:pt idx="48">
                  <c:v>11.440708000000001</c:v>
                </c:pt>
                <c:pt idx="49">
                  <c:v>11.594631</c:v>
                </c:pt>
                <c:pt idx="50">
                  <c:v>11.691266000000001</c:v>
                </c:pt>
              </c:numCache>
            </c:numRef>
          </c:val>
        </c:ser>
        <c:ser>
          <c:idx val="5"/>
          <c:order val="5"/>
          <c:tx>
            <c:strRef>
              <c:f>Sheet1!$G$1</c:f>
              <c:strCache>
                <c:ptCount val="1"/>
                <c:pt idx="0">
                  <c:v>Industrial - lease and plant</c:v>
                </c:pt>
              </c:strCache>
            </c:strRef>
          </c:tx>
          <c:spPr>
            <a:solidFill>
              <a:srgbClr val="467126"/>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1.1509480000000001</c:v>
                </c:pt>
                <c:pt idx="1">
                  <c:v>1.118552</c:v>
                </c:pt>
                <c:pt idx="2">
                  <c:v>1.1130819999999999</c:v>
                </c:pt>
                <c:pt idx="3">
                  <c:v>1.1222829999999999</c:v>
                </c:pt>
                <c:pt idx="4">
                  <c:v>1.097904</c:v>
                </c:pt>
                <c:pt idx="5">
                  <c:v>1.1115170000000001</c:v>
                </c:pt>
                <c:pt idx="6">
                  <c:v>1.141977</c:v>
                </c:pt>
                <c:pt idx="7">
                  <c:v>1.2263869999999999</c:v>
                </c:pt>
                <c:pt idx="8">
                  <c:v>1.2197020000000001</c:v>
                </c:pt>
                <c:pt idx="9">
                  <c:v>1.275239</c:v>
                </c:pt>
                <c:pt idx="10">
                  <c:v>1.2856270000000001</c:v>
                </c:pt>
                <c:pt idx="11">
                  <c:v>1.3225880000000001</c:v>
                </c:pt>
                <c:pt idx="12">
                  <c:v>1.396274</c:v>
                </c:pt>
                <c:pt idx="13">
                  <c:v>1.483085</c:v>
                </c:pt>
                <c:pt idx="14">
                  <c:v>1.512143</c:v>
                </c:pt>
                <c:pt idx="15">
                  <c:v>1.576389</c:v>
                </c:pt>
                <c:pt idx="16">
                  <c:v>1.5453300000000001</c:v>
                </c:pt>
                <c:pt idx="17">
                  <c:v>1.5644690000000001</c:v>
                </c:pt>
                <c:pt idx="18">
                  <c:v>1.7540469999999999</c:v>
                </c:pt>
                <c:pt idx="19">
                  <c:v>1.8453269999999999</c:v>
                </c:pt>
                <c:pt idx="20">
                  <c:v>1.891138</c:v>
                </c:pt>
                <c:pt idx="21">
                  <c:v>1.988723</c:v>
                </c:pt>
                <c:pt idx="22">
                  <c:v>2.077391</c:v>
                </c:pt>
                <c:pt idx="23">
                  <c:v>2.1176140000000001</c:v>
                </c:pt>
                <c:pt idx="24">
                  <c:v>2.1665839999999998</c:v>
                </c:pt>
                <c:pt idx="25">
                  <c:v>2.2271339999999999</c:v>
                </c:pt>
                <c:pt idx="26">
                  <c:v>2.262327</c:v>
                </c:pt>
                <c:pt idx="27">
                  <c:v>2.279887</c:v>
                </c:pt>
                <c:pt idx="28">
                  <c:v>2.2997350000000001</c:v>
                </c:pt>
                <c:pt idx="29">
                  <c:v>2.3090570000000001</c:v>
                </c:pt>
                <c:pt idx="30">
                  <c:v>2.3068270000000002</c:v>
                </c:pt>
                <c:pt idx="31">
                  <c:v>2.3155990000000002</c:v>
                </c:pt>
                <c:pt idx="32">
                  <c:v>2.3341829999999999</c:v>
                </c:pt>
                <c:pt idx="33">
                  <c:v>2.3448509999999998</c:v>
                </c:pt>
                <c:pt idx="34">
                  <c:v>2.3638560000000002</c:v>
                </c:pt>
                <c:pt idx="35">
                  <c:v>2.3694980000000001</c:v>
                </c:pt>
                <c:pt idx="36">
                  <c:v>2.375969</c:v>
                </c:pt>
                <c:pt idx="37">
                  <c:v>2.3667060000000002</c:v>
                </c:pt>
                <c:pt idx="38">
                  <c:v>2.3718970000000001</c:v>
                </c:pt>
                <c:pt idx="39">
                  <c:v>2.3769960000000001</c:v>
                </c:pt>
                <c:pt idx="40">
                  <c:v>2.4173179999999999</c:v>
                </c:pt>
                <c:pt idx="41">
                  <c:v>2.4222039999999998</c:v>
                </c:pt>
                <c:pt idx="42">
                  <c:v>2.4280550000000001</c:v>
                </c:pt>
                <c:pt idx="43">
                  <c:v>2.4343780000000002</c:v>
                </c:pt>
                <c:pt idx="44">
                  <c:v>2.4357760000000002</c:v>
                </c:pt>
                <c:pt idx="45">
                  <c:v>2.4308999999999998</c:v>
                </c:pt>
                <c:pt idx="46">
                  <c:v>2.4328789999999998</c:v>
                </c:pt>
                <c:pt idx="47">
                  <c:v>2.4352930000000002</c:v>
                </c:pt>
                <c:pt idx="48">
                  <c:v>2.4404080000000001</c:v>
                </c:pt>
                <c:pt idx="49">
                  <c:v>2.441325</c:v>
                </c:pt>
                <c:pt idx="50">
                  <c:v>2.4289849999999999</c:v>
                </c:pt>
              </c:numCache>
            </c:numRef>
          </c:val>
        </c:ser>
        <c:ser>
          <c:idx val="6"/>
          <c:order val="6"/>
          <c:tx>
            <c:strRef>
              <c:f>Sheet1!$H$1</c:f>
              <c:strCache>
                <c:ptCount val="1"/>
                <c:pt idx="0">
                  <c:v>Industrial - liqufaction for export</c:v>
                </c:pt>
              </c:strCache>
            </c:strRef>
          </c:tx>
          <c:spPr>
            <a:solidFill>
              <a:srgbClr val="2E4B19"/>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6.5610000000000002E-2</c:v>
                </c:pt>
                <c:pt idx="1">
                  <c:v>6.575300000000002E-2</c:v>
                </c:pt>
                <c:pt idx="2">
                  <c:v>6.3438999999999968E-2</c:v>
                </c:pt>
                <c:pt idx="3">
                  <c:v>6.5698000000000034E-2</c:v>
                </c:pt>
                <c:pt idx="4">
                  <c:v>6.2100000000000079E-2</c:v>
                </c:pt>
                <c:pt idx="5">
                  <c:v>6.5125000000000002E-2</c:v>
                </c:pt>
                <c:pt idx="6">
                  <c:v>6.0764999999999993E-2</c:v>
                </c:pt>
                <c:pt idx="7">
                  <c:v>4.839599999999996E-2</c:v>
                </c:pt>
                <c:pt idx="8">
                  <c:v>3.9164000000000053E-2</c:v>
                </c:pt>
                <c:pt idx="9">
                  <c:v>3.327099999999996E-2</c:v>
                </c:pt>
                <c:pt idx="10">
                  <c:v>6.4584999999999976E-2</c:v>
                </c:pt>
                <c:pt idx="11">
                  <c:v>6.9765000000000049E-2</c:v>
                </c:pt>
                <c:pt idx="12">
                  <c:v>2.8141999999999941E-2</c:v>
                </c:pt>
                <c:pt idx="13">
                  <c:v>-9.9999999997635312E-7</c:v>
                </c:pt>
                <c:pt idx="14">
                  <c:v>1.597500000000002E-2</c:v>
                </c:pt>
                <c:pt idx="15">
                  <c:v>2.81429999999998E-2</c:v>
                </c:pt>
                <c:pt idx="16">
                  <c:v>0.15899299999999991</c:v>
                </c:pt>
                <c:pt idx="17">
                  <c:v>0.56610300000000002</c:v>
                </c:pt>
                <c:pt idx="18">
                  <c:v>0.90026499999999987</c:v>
                </c:pt>
                <c:pt idx="19">
                  <c:v>0.168215</c:v>
                </c:pt>
                <c:pt idx="20">
                  <c:v>0.233686</c:v>
                </c:pt>
                <c:pt idx="21">
                  <c:v>0.29385899999999998</c:v>
                </c:pt>
                <c:pt idx="22">
                  <c:v>0.31248100000000001</c:v>
                </c:pt>
                <c:pt idx="23">
                  <c:v>0.31661</c:v>
                </c:pt>
                <c:pt idx="24">
                  <c:v>0.35400199999999998</c:v>
                </c:pt>
                <c:pt idx="25">
                  <c:v>0.43963600000000003</c:v>
                </c:pt>
                <c:pt idx="26">
                  <c:v>0.51249</c:v>
                </c:pt>
                <c:pt idx="27">
                  <c:v>0.53248899999999999</c:v>
                </c:pt>
                <c:pt idx="28">
                  <c:v>0.55370200000000003</c:v>
                </c:pt>
                <c:pt idx="29">
                  <c:v>0.57249000000000005</c:v>
                </c:pt>
                <c:pt idx="30">
                  <c:v>0.58248900000000003</c:v>
                </c:pt>
                <c:pt idx="31">
                  <c:v>0.58248900000000003</c:v>
                </c:pt>
                <c:pt idx="32">
                  <c:v>0.58370200000000005</c:v>
                </c:pt>
                <c:pt idx="33">
                  <c:v>0.58248900000000003</c:v>
                </c:pt>
                <c:pt idx="34">
                  <c:v>0.58248900000000003</c:v>
                </c:pt>
                <c:pt idx="35">
                  <c:v>0.58248900000000003</c:v>
                </c:pt>
                <c:pt idx="36">
                  <c:v>0.58370200000000005</c:v>
                </c:pt>
                <c:pt idx="37">
                  <c:v>0.58248900000000003</c:v>
                </c:pt>
                <c:pt idx="38">
                  <c:v>0.58248900000000003</c:v>
                </c:pt>
                <c:pt idx="39">
                  <c:v>0.58248900000000003</c:v>
                </c:pt>
                <c:pt idx="40">
                  <c:v>0.58370200000000005</c:v>
                </c:pt>
                <c:pt idx="41">
                  <c:v>0.58248900000000003</c:v>
                </c:pt>
                <c:pt idx="42">
                  <c:v>0.58248900000000003</c:v>
                </c:pt>
                <c:pt idx="43">
                  <c:v>0.58248900000000003</c:v>
                </c:pt>
                <c:pt idx="44">
                  <c:v>0.58370200000000005</c:v>
                </c:pt>
                <c:pt idx="45">
                  <c:v>0.58248900000000003</c:v>
                </c:pt>
                <c:pt idx="46">
                  <c:v>0.58248900000000003</c:v>
                </c:pt>
                <c:pt idx="47">
                  <c:v>0.58248900000000003</c:v>
                </c:pt>
                <c:pt idx="48">
                  <c:v>0.58370200000000005</c:v>
                </c:pt>
                <c:pt idx="49">
                  <c:v>0.58248900000000003</c:v>
                </c:pt>
                <c:pt idx="50">
                  <c:v>0.58248900000000003</c:v>
                </c:pt>
              </c:numCache>
            </c:numRef>
          </c:val>
        </c:ser>
        <c:dLbls>
          <c:showLegendKey val="0"/>
          <c:showVal val="0"/>
          <c:showCatName val="0"/>
          <c:showSerName val="0"/>
          <c:showPercent val="0"/>
          <c:showBubbleSize val="0"/>
        </c:dLbls>
        <c:axId val="246920640"/>
        <c:axId val="246918464"/>
      </c:areaChart>
      <c:areaChart>
        <c:grouping val="stacked"/>
        <c:varyColors val="0"/>
        <c:ser>
          <c:idx val="7"/>
          <c:order val="7"/>
          <c:tx>
            <c:strRef>
              <c:f>Sheet1!$I$1</c:f>
              <c:strCache>
                <c:ptCount val="1"/>
                <c:pt idx="0">
                  <c:v>Commercial - Second Axis</c:v>
                </c:pt>
              </c:strCache>
            </c:strRef>
          </c:tx>
          <c:spPr>
            <a:no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Sheet1!$I$2:$I$52</c:f>
              <c:numCache>
                <c:formatCode>General</c:formatCode>
                <c:ptCount val="51"/>
                <c:pt idx="0">
                  <c:v>8.7190931506849321</c:v>
                </c:pt>
                <c:pt idx="1">
                  <c:v>8.2814027397260279</c:v>
                </c:pt>
                <c:pt idx="2">
                  <c:v>8.6141643835616435</c:v>
                </c:pt>
                <c:pt idx="3">
                  <c:v>8.710939726027398</c:v>
                </c:pt>
                <c:pt idx="4">
                  <c:v>8.5725260273972612</c:v>
                </c:pt>
                <c:pt idx="5">
                  <c:v>8.2162191780821914</c:v>
                </c:pt>
                <c:pt idx="6">
                  <c:v>7.7589863013698626</c:v>
                </c:pt>
                <c:pt idx="7">
                  <c:v>8.2545315068493146</c:v>
                </c:pt>
                <c:pt idx="8">
                  <c:v>8.6370657534246575</c:v>
                </c:pt>
                <c:pt idx="9">
                  <c:v>8.5440876712328766</c:v>
                </c:pt>
                <c:pt idx="10">
                  <c:v>8.5002547945205471</c:v>
                </c:pt>
                <c:pt idx="11">
                  <c:v>8.6447095890410957</c:v>
                </c:pt>
                <c:pt idx="12">
                  <c:v>7.9313041095890409</c:v>
                </c:pt>
                <c:pt idx="13">
                  <c:v>9.028221917808219</c:v>
                </c:pt>
                <c:pt idx="14">
                  <c:v>9.4967342465753433</c:v>
                </c:pt>
                <c:pt idx="15">
                  <c:v>8.771873972602739</c:v>
                </c:pt>
                <c:pt idx="16">
                  <c:v>8.5194082191780822</c:v>
                </c:pt>
                <c:pt idx="17">
                  <c:v>8.6687068493150683</c:v>
                </c:pt>
                <c:pt idx="18">
                  <c:v>9.524057534246575</c:v>
                </c:pt>
                <c:pt idx="19">
                  <c:v>9.5938109589041094</c:v>
                </c:pt>
                <c:pt idx="20">
                  <c:v>9.3812849315068494</c:v>
                </c:pt>
                <c:pt idx="21">
                  <c:v>9.5121315068493164</c:v>
                </c:pt>
                <c:pt idx="22">
                  <c:v>9.5622986301369863</c:v>
                </c:pt>
                <c:pt idx="23">
                  <c:v>9.5779863013698634</c:v>
                </c:pt>
                <c:pt idx="24">
                  <c:v>9.5839534246575333</c:v>
                </c:pt>
                <c:pt idx="25">
                  <c:v>9.5658958904109586</c:v>
                </c:pt>
                <c:pt idx="26">
                  <c:v>9.546769863013699</c:v>
                </c:pt>
                <c:pt idx="27">
                  <c:v>9.5364191780821912</c:v>
                </c:pt>
                <c:pt idx="28">
                  <c:v>9.5415178082191776</c:v>
                </c:pt>
                <c:pt idx="29">
                  <c:v>9.5626876712328777</c:v>
                </c:pt>
                <c:pt idx="30">
                  <c:v>9.5798520547945216</c:v>
                </c:pt>
                <c:pt idx="31">
                  <c:v>9.6131917808219161</c:v>
                </c:pt>
                <c:pt idx="32">
                  <c:v>9.6513123287671228</c:v>
                </c:pt>
                <c:pt idx="33">
                  <c:v>9.680038356164383</c:v>
                </c:pt>
                <c:pt idx="34">
                  <c:v>9.7034712328767139</c:v>
                </c:pt>
                <c:pt idx="35">
                  <c:v>9.7333643835616428</c:v>
                </c:pt>
                <c:pt idx="36">
                  <c:v>9.7727561643835621</c:v>
                </c:pt>
                <c:pt idx="37">
                  <c:v>9.8054602739726029</c:v>
                </c:pt>
                <c:pt idx="38">
                  <c:v>9.8361698630136996</c:v>
                </c:pt>
                <c:pt idx="39">
                  <c:v>9.8672000000000004</c:v>
                </c:pt>
                <c:pt idx="40">
                  <c:v>9.9034739726027397</c:v>
                </c:pt>
                <c:pt idx="41">
                  <c:v>9.9394493150684937</c:v>
                </c:pt>
                <c:pt idx="42">
                  <c:v>9.9755287671232882</c:v>
                </c:pt>
                <c:pt idx="43">
                  <c:v>10.011950684931509</c:v>
                </c:pt>
                <c:pt idx="44">
                  <c:v>10.050920547945211</c:v>
                </c:pt>
                <c:pt idx="45">
                  <c:v>10.08692876712329</c:v>
                </c:pt>
                <c:pt idx="46">
                  <c:v>10.12118904109589</c:v>
                </c:pt>
                <c:pt idx="47">
                  <c:v>10.15346301369863</c:v>
                </c:pt>
                <c:pt idx="48">
                  <c:v>10.188980821917809</c:v>
                </c:pt>
                <c:pt idx="49">
                  <c:v>10.223909589041099</c:v>
                </c:pt>
                <c:pt idx="50">
                  <c:v>10.258498630136989</c:v>
                </c:pt>
              </c:numCache>
            </c:numRef>
          </c:val>
        </c:ser>
        <c:dLbls>
          <c:showLegendKey val="0"/>
          <c:showVal val="0"/>
          <c:showCatName val="0"/>
          <c:showSerName val="0"/>
          <c:showPercent val="0"/>
          <c:showBubbleSize val="0"/>
        </c:dLbls>
        <c:axId val="246915744"/>
        <c:axId val="246915200"/>
      </c:areaChart>
      <c:catAx>
        <c:axId val="2469206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6918464"/>
        <c:crosses val="autoZero"/>
        <c:auto val="1"/>
        <c:lblAlgn val="ctr"/>
        <c:lblOffset val="100"/>
        <c:tickLblSkip val="10"/>
        <c:tickMarkSkip val="10"/>
        <c:noMultiLvlLbl val="0"/>
      </c:catAx>
      <c:valAx>
        <c:axId val="24691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6920640"/>
        <c:crossesAt val="20"/>
        <c:crossBetween val="midCat"/>
      </c:valAx>
      <c:valAx>
        <c:axId val="246915200"/>
        <c:scaling>
          <c:orientation val="minMax"/>
          <c:max val="109.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6915744"/>
        <c:crosses val="max"/>
        <c:crossBetween val="midCat"/>
        <c:majorUnit val="20"/>
      </c:valAx>
      <c:catAx>
        <c:axId val="246915744"/>
        <c:scaling>
          <c:orientation val="minMax"/>
        </c:scaling>
        <c:delete val="1"/>
        <c:axPos val="b"/>
        <c:numFmt formatCode="General" sourceLinked="1"/>
        <c:majorTickMark val="out"/>
        <c:minorTickMark val="none"/>
        <c:tickLblPos val="nextTo"/>
        <c:crossAx val="2469152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solidFill>
                <a:latin typeface="+mn-lt"/>
                <a:ea typeface="+mn-ea"/>
                <a:cs typeface="+mn-cs"/>
              </a:defRPr>
            </a:pPr>
            <a:r>
              <a:rPr lang="en-US" sz="1400" b="1" dirty="0">
                <a:solidFill>
                  <a:schemeClr val="tx1"/>
                </a:solidFill>
              </a:rPr>
              <a:t>Natural gas trade </a:t>
            </a:r>
            <a:r>
              <a:rPr lang="en-US" sz="1400" b="1" dirty="0" smtClean="0">
                <a:solidFill>
                  <a:schemeClr val="tx1"/>
                </a:solidFill>
              </a:rPr>
              <a:t>(AEO2020 Reference </a:t>
            </a:r>
            <a:r>
              <a:rPr lang="en-US" sz="1400" b="1" dirty="0">
                <a:solidFill>
                  <a:schemeClr val="tx1"/>
                </a:solidFill>
              </a:rPr>
              <a:t>case)</a:t>
            </a:r>
          </a:p>
          <a:p>
            <a:pPr algn="l">
              <a:defRPr sz="1400">
                <a:solidFill>
                  <a:schemeClr val="tx1"/>
                </a:solidFill>
              </a:defRPr>
            </a:pPr>
            <a:r>
              <a:rPr lang="en-US" sz="1400" dirty="0">
                <a:solidFill>
                  <a:schemeClr val="tx1"/>
                </a:solidFill>
              </a:rPr>
              <a:t>trillion cubic feet</a:t>
            </a:r>
          </a:p>
        </c:rich>
      </c:tx>
      <c:layout>
        <c:manualLayout>
          <c:xMode val="edge"/>
          <c:yMode val="edge"/>
          <c:x val="3.2581938976377955E-2"/>
          <c:y val="1.5754973361276011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7350530549415159E-2"/>
          <c:y val="0.14434201736806948"/>
          <c:w val="0.82188572588191133"/>
          <c:h val="0.77392117568470276"/>
        </c:manualLayout>
      </c:layout>
      <c:areaChart>
        <c:grouping val="stacked"/>
        <c:varyColors val="0"/>
        <c:ser>
          <c:idx val="3"/>
          <c:order val="3"/>
          <c:tx>
            <c:strRef>
              <c:f>Sheet1!$B$1</c:f>
              <c:strCache>
                <c:ptCount val="1"/>
                <c:pt idx="0">
                  <c:v>Pipeline exports to Canada</c:v>
                </c:pt>
              </c:strCache>
            </c:strRef>
          </c:tx>
          <c:spPr>
            <a:solidFill>
              <a:srgbClr val="A33340"/>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7.2585999999999998E-2</c:v>
                </c:pt>
                <c:pt idx="1">
                  <c:v>0.16669</c:v>
                </c:pt>
                <c:pt idx="2">
                  <c:v>0.18931299999999998</c:v>
                </c:pt>
                <c:pt idx="3">
                  <c:v>0.27098800000000001</c:v>
                </c:pt>
                <c:pt idx="4">
                  <c:v>0.39458499999999996</c:v>
                </c:pt>
                <c:pt idx="5">
                  <c:v>0.35827999999999999</c:v>
                </c:pt>
                <c:pt idx="6">
                  <c:v>0.34106500000000001</c:v>
                </c:pt>
                <c:pt idx="7">
                  <c:v>0.48219799999999996</c:v>
                </c:pt>
                <c:pt idx="8">
                  <c:v>0.55864999999999998</c:v>
                </c:pt>
                <c:pt idx="9">
                  <c:v>0.700596</c:v>
                </c:pt>
                <c:pt idx="10">
                  <c:v>0.73874499999999999</c:v>
                </c:pt>
                <c:pt idx="11">
                  <c:v>0.93699300000000008</c:v>
                </c:pt>
                <c:pt idx="12">
                  <c:v>0.97073100000000001</c:v>
                </c:pt>
                <c:pt idx="13">
                  <c:v>0.91119300000000003</c:v>
                </c:pt>
                <c:pt idx="14">
                  <c:v>0.76957299999999995</c:v>
                </c:pt>
                <c:pt idx="15">
                  <c:v>0.70090200000000003</c:v>
                </c:pt>
                <c:pt idx="16">
                  <c:v>0.77130499999999991</c:v>
                </c:pt>
                <c:pt idx="17">
                  <c:v>0.91726300000000005</c:v>
                </c:pt>
                <c:pt idx="18">
                  <c:v>0.83622400000000008</c:v>
                </c:pt>
                <c:pt idx="19">
                  <c:v>0.91393100000000005</c:v>
                </c:pt>
                <c:pt idx="20">
                  <c:v>0.93373300000000004</c:v>
                </c:pt>
                <c:pt idx="21">
                  <c:v>1.0041169999999999</c:v>
                </c:pt>
                <c:pt idx="22">
                  <c:v>1.030951</c:v>
                </c:pt>
                <c:pt idx="23">
                  <c:v>1.0505040000000001</c:v>
                </c:pt>
                <c:pt idx="24">
                  <c:v>1.061688</c:v>
                </c:pt>
                <c:pt idx="25">
                  <c:v>1.0768390000000001</c:v>
                </c:pt>
                <c:pt idx="26">
                  <c:v>1.0772090000000001</c:v>
                </c:pt>
                <c:pt idx="27">
                  <c:v>1.0808709999999999</c:v>
                </c:pt>
                <c:pt idx="28">
                  <c:v>1.1233629999999999</c:v>
                </c:pt>
                <c:pt idx="29">
                  <c:v>1.1335649999999999</c:v>
                </c:pt>
                <c:pt idx="30">
                  <c:v>1.162512</c:v>
                </c:pt>
                <c:pt idx="31">
                  <c:v>1.173225</c:v>
                </c:pt>
                <c:pt idx="32">
                  <c:v>1.175732</c:v>
                </c:pt>
                <c:pt idx="33">
                  <c:v>1.179594</c:v>
                </c:pt>
                <c:pt idx="34">
                  <c:v>1.1785110000000001</c:v>
                </c:pt>
                <c:pt idx="35">
                  <c:v>1.1913670000000001</c:v>
                </c:pt>
                <c:pt idx="36">
                  <c:v>1.2111689999999999</c:v>
                </c:pt>
                <c:pt idx="37">
                  <c:v>1.2078759999999999</c:v>
                </c:pt>
                <c:pt idx="38">
                  <c:v>1.2092449999999999</c:v>
                </c:pt>
                <c:pt idx="39">
                  <c:v>1.2123250000000001</c:v>
                </c:pt>
                <c:pt idx="40">
                  <c:v>1.219624</c:v>
                </c:pt>
                <c:pt idx="41">
                  <c:v>1.2147730000000001</c:v>
                </c:pt>
                <c:pt idx="42">
                  <c:v>1.217258</c:v>
                </c:pt>
                <c:pt idx="43">
                  <c:v>1.2221869999999999</c:v>
                </c:pt>
                <c:pt idx="44">
                  <c:v>1.234701</c:v>
                </c:pt>
                <c:pt idx="45">
                  <c:v>1.2301569999999999</c:v>
                </c:pt>
                <c:pt idx="46">
                  <c:v>1.2321519999999999</c:v>
                </c:pt>
                <c:pt idx="47">
                  <c:v>1.2343029999999999</c:v>
                </c:pt>
                <c:pt idx="48">
                  <c:v>1.2470190000000001</c:v>
                </c:pt>
                <c:pt idx="49">
                  <c:v>1.244378</c:v>
                </c:pt>
                <c:pt idx="50">
                  <c:v>1.2469330000000001</c:v>
                </c:pt>
              </c:numCache>
            </c:numRef>
          </c:val>
        </c:ser>
        <c:ser>
          <c:idx val="4"/>
          <c:order val="4"/>
          <c:tx>
            <c:strRef>
              <c:f>Sheet1!$C$1</c:f>
              <c:strCache>
                <c:ptCount val="1"/>
                <c:pt idx="0">
                  <c:v>Pipeline exports to Mexico</c:v>
                </c:pt>
              </c:strCache>
            </c:strRef>
          </c:tx>
          <c:spPr>
            <a:solidFill>
              <a:srgbClr val="BD732A"/>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0.10552</c:v>
                </c:pt>
                <c:pt idx="1">
                  <c:v>0.14083500000000002</c:v>
                </c:pt>
                <c:pt idx="2">
                  <c:v>0.26348100000000002</c:v>
                </c:pt>
                <c:pt idx="3">
                  <c:v>0.34323599999999999</c:v>
                </c:pt>
                <c:pt idx="4">
                  <c:v>0.397453</c:v>
                </c:pt>
                <c:pt idx="5">
                  <c:v>0.30519600000000002</c:v>
                </c:pt>
                <c:pt idx="6">
                  <c:v>0.32212799999999997</c:v>
                </c:pt>
                <c:pt idx="7">
                  <c:v>0.29186000000000001</c:v>
                </c:pt>
                <c:pt idx="8">
                  <c:v>0.36544900000000002</c:v>
                </c:pt>
                <c:pt idx="9">
                  <c:v>0.33849000000000001</c:v>
                </c:pt>
                <c:pt idx="10">
                  <c:v>0.33345900000000001</c:v>
                </c:pt>
                <c:pt idx="11">
                  <c:v>0.498892</c:v>
                </c:pt>
                <c:pt idx="12">
                  <c:v>0.61995500000000003</c:v>
                </c:pt>
                <c:pt idx="13">
                  <c:v>0.66122100000000006</c:v>
                </c:pt>
                <c:pt idx="14">
                  <c:v>0.72869399999999995</c:v>
                </c:pt>
                <c:pt idx="15">
                  <c:v>1.054467</c:v>
                </c:pt>
                <c:pt idx="16">
                  <c:v>1.4051500000000001</c:v>
                </c:pt>
                <c:pt idx="17">
                  <c:v>1.684491</c:v>
                </c:pt>
                <c:pt idx="18">
                  <c:v>1.8709290000000001</c:v>
                </c:pt>
                <c:pt idx="19">
                  <c:v>1.84724</c:v>
                </c:pt>
                <c:pt idx="20">
                  <c:v>2.0723590000000001</c:v>
                </c:pt>
                <c:pt idx="21">
                  <c:v>2.2997839999999998</c:v>
                </c:pt>
                <c:pt idx="22">
                  <c:v>2.4316249999999999</c:v>
                </c:pt>
                <c:pt idx="23">
                  <c:v>2.5627200000000001</c:v>
                </c:pt>
                <c:pt idx="24">
                  <c:v>2.6654339999999999</c:v>
                </c:pt>
                <c:pt idx="25">
                  <c:v>2.7250269999999999</c:v>
                </c:pt>
                <c:pt idx="26">
                  <c:v>2.7504390000000001</c:v>
                </c:pt>
                <c:pt idx="27">
                  <c:v>2.774381</c:v>
                </c:pt>
                <c:pt idx="28">
                  <c:v>2.8308249999999999</c:v>
                </c:pt>
                <c:pt idx="29">
                  <c:v>2.8428010000000001</c:v>
                </c:pt>
                <c:pt idx="30">
                  <c:v>2.8592200000000001</c:v>
                </c:pt>
                <c:pt idx="31">
                  <c:v>2.8770790000000002</c:v>
                </c:pt>
                <c:pt idx="32">
                  <c:v>2.9007139999999998</c:v>
                </c:pt>
                <c:pt idx="33">
                  <c:v>2.9191699999999998</c:v>
                </c:pt>
                <c:pt idx="34">
                  <c:v>2.9407909999999999</c:v>
                </c:pt>
                <c:pt idx="35">
                  <c:v>2.951057</c:v>
                </c:pt>
                <c:pt idx="36">
                  <c:v>2.9656359999999999</c:v>
                </c:pt>
                <c:pt idx="37">
                  <c:v>2.9629159999999999</c:v>
                </c:pt>
                <c:pt idx="38">
                  <c:v>2.9706459999999999</c:v>
                </c:pt>
                <c:pt idx="39">
                  <c:v>2.977916</c:v>
                </c:pt>
                <c:pt idx="40">
                  <c:v>2.9905910000000002</c:v>
                </c:pt>
                <c:pt idx="41">
                  <c:v>2.989833</c:v>
                </c:pt>
                <c:pt idx="42">
                  <c:v>2.9953609999999999</c:v>
                </c:pt>
                <c:pt idx="43">
                  <c:v>3.0003310000000001</c:v>
                </c:pt>
                <c:pt idx="44">
                  <c:v>3.012788</c:v>
                </c:pt>
                <c:pt idx="45">
                  <c:v>3.0134729999999998</c:v>
                </c:pt>
                <c:pt idx="46">
                  <c:v>3.0182419999999999</c:v>
                </c:pt>
                <c:pt idx="47">
                  <c:v>3.0231159999999999</c:v>
                </c:pt>
                <c:pt idx="48">
                  <c:v>3.0337529999999999</c:v>
                </c:pt>
                <c:pt idx="49">
                  <c:v>3.0322110000000002</c:v>
                </c:pt>
                <c:pt idx="50">
                  <c:v>3.0106229999999998</c:v>
                </c:pt>
              </c:numCache>
            </c:numRef>
          </c:val>
        </c:ser>
        <c:ser>
          <c:idx val="5"/>
          <c:order val="5"/>
          <c:tx>
            <c:strRef>
              <c:f>Sheet1!$D$1</c:f>
              <c:strCache>
                <c:ptCount val="1"/>
                <c:pt idx="0">
                  <c:v>LNG exports</c:v>
                </c:pt>
              </c:strCache>
            </c:strRef>
          </c:tx>
          <c:spPr>
            <a:solidFill>
              <a:srgbClr val="003953"/>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6.5610000000000029E-2</c:v>
                </c:pt>
                <c:pt idx="1">
                  <c:v>6.5753000000000006E-2</c:v>
                </c:pt>
                <c:pt idx="2">
                  <c:v>6.3438999999999968E-2</c:v>
                </c:pt>
                <c:pt idx="3">
                  <c:v>6.5698000000000145E-2</c:v>
                </c:pt>
                <c:pt idx="4">
                  <c:v>6.2100000000000044E-2</c:v>
                </c:pt>
                <c:pt idx="5">
                  <c:v>6.5125000000000099E-2</c:v>
                </c:pt>
                <c:pt idx="6">
                  <c:v>6.0764999999999958E-2</c:v>
                </c:pt>
                <c:pt idx="7">
                  <c:v>4.8395999999999884E-2</c:v>
                </c:pt>
                <c:pt idx="8">
                  <c:v>3.9164000000000088E-2</c:v>
                </c:pt>
                <c:pt idx="9">
                  <c:v>3.3271000000000051E-2</c:v>
                </c:pt>
                <c:pt idx="10">
                  <c:v>6.4585000000000115E-2</c:v>
                </c:pt>
                <c:pt idx="11">
                  <c:v>6.9765000000000077E-2</c:v>
                </c:pt>
                <c:pt idx="12">
                  <c:v>2.8141999999999889E-2</c:v>
                </c:pt>
                <c:pt idx="13">
                  <c:v>-9.9999999991773336E-7</c:v>
                </c:pt>
                <c:pt idx="14">
                  <c:v>1.5975000000000072E-2</c:v>
                </c:pt>
                <c:pt idx="15">
                  <c:v>2.8142999999999807E-2</c:v>
                </c:pt>
                <c:pt idx="16">
                  <c:v>0.15899300000000016</c:v>
                </c:pt>
                <c:pt idx="17">
                  <c:v>0.56610300000000002</c:v>
                </c:pt>
                <c:pt idx="18">
                  <c:v>0.90026499999999965</c:v>
                </c:pt>
                <c:pt idx="19">
                  <c:v>1.68215</c:v>
                </c:pt>
                <c:pt idx="20">
                  <c:v>2.3368600000000002</c:v>
                </c:pt>
                <c:pt idx="21">
                  <c:v>2.93859</c:v>
                </c:pt>
                <c:pt idx="22">
                  <c:v>3.1248089999999999</c:v>
                </c:pt>
                <c:pt idx="23">
                  <c:v>3.1660970000000002</c:v>
                </c:pt>
                <c:pt idx="24">
                  <c:v>3.5400209999999999</c:v>
                </c:pt>
                <c:pt idx="25">
                  <c:v>4.3963609999999997</c:v>
                </c:pt>
                <c:pt idx="26">
                  <c:v>5.1248950000000004</c:v>
                </c:pt>
                <c:pt idx="27">
                  <c:v>5.3248949999999997</c:v>
                </c:pt>
                <c:pt idx="28">
                  <c:v>5.5370179999999998</c:v>
                </c:pt>
                <c:pt idx="29">
                  <c:v>5.7248950000000001</c:v>
                </c:pt>
                <c:pt idx="30">
                  <c:v>5.8248949999999997</c:v>
                </c:pt>
                <c:pt idx="31">
                  <c:v>5.8248949999999997</c:v>
                </c:pt>
                <c:pt idx="32">
                  <c:v>5.8370179999999996</c:v>
                </c:pt>
                <c:pt idx="33">
                  <c:v>5.8248949999999997</c:v>
                </c:pt>
                <c:pt idx="34">
                  <c:v>5.8248949999999997</c:v>
                </c:pt>
                <c:pt idx="35">
                  <c:v>5.8248949999999997</c:v>
                </c:pt>
                <c:pt idx="36">
                  <c:v>5.8370179999999996</c:v>
                </c:pt>
                <c:pt idx="37">
                  <c:v>5.8248949999999997</c:v>
                </c:pt>
                <c:pt idx="38">
                  <c:v>5.8248949999999997</c:v>
                </c:pt>
                <c:pt idx="39">
                  <c:v>5.8248949999999997</c:v>
                </c:pt>
                <c:pt idx="40">
                  <c:v>5.8370179999999996</c:v>
                </c:pt>
                <c:pt idx="41">
                  <c:v>5.8248949999999997</c:v>
                </c:pt>
                <c:pt idx="42">
                  <c:v>5.8248949999999997</c:v>
                </c:pt>
                <c:pt idx="43">
                  <c:v>5.8248949999999997</c:v>
                </c:pt>
                <c:pt idx="44">
                  <c:v>5.8370179999999996</c:v>
                </c:pt>
                <c:pt idx="45">
                  <c:v>5.8248949999999997</c:v>
                </c:pt>
                <c:pt idx="46">
                  <c:v>5.8248949999999997</c:v>
                </c:pt>
                <c:pt idx="47">
                  <c:v>5.8248949999999997</c:v>
                </c:pt>
                <c:pt idx="48">
                  <c:v>5.8370179999999996</c:v>
                </c:pt>
                <c:pt idx="49">
                  <c:v>5.8248949999999997</c:v>
                </c:pt>
                <c:pt idx="50">
                  <c:v>5.8248949999999997</c:v>
                </c:pt>
              </c:numCache>
            </c:numRef>
          </c:val>
        </c:ser>
        <c:dLbls>
          <c:showLegendKey val="0"/>
          <c:showVal val="0"/>
          <c:showCatName val="0"/>
          <c:showSerName val="0"/>
          <c:showPercent val="0"/>
          <c:showBubbleSize val="0"/>
        </c:dLbls>
        <c:axId val="246921184"/>
        <c:axId val="284910352"/>
      </c:areaChart>
      <c:areaChart>
        <c:grouping val="stacked"/>
        <c:varyColors val="0"/>
        <c:ser>
          <c:idx val="0"/>
          <c:order val="0"/>
          <c:tx>
            <c:strRef>
              <c:f>Sheet1!$E$1</c:f>
              <c:strCache>
                <c:ptCount val="1"/>
                <c:pt idx="0">
                  <c:v>Pipeline imports from Canada</c:v>
                </c:pt>
              </c:strCache>
            </c:strRef>
          </c:tx>
          <c:spPr>
            <a:solidFill>
              <a:srgbClr val="D5788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-3.5439659999999997</c:v>
                </c:pt>
                <c:pt idx="1">
                  <c:v>-3.7285369999999998</c:v>
                </c:pt>
                <c:pt idx="2">
                  <c:v>-3.7849780000000002</c:v>
                </c:pt>
                <c:pt idx="3">
                  <c:v>-3.43723</c:v>
                </c:pt>
                <c:pt idx="4">
                  <c:v>-3.6065430000000003</c:v>
                </c:pt>
                <c:pt idx="5">
                  <c:v>-3.7004540000000001</c:v>
                </c:pt>
                <c:pt idx="6">
                  <c:v>-3.589995</c:v>
                </c:pt>
                <c:pt idx="7">
                  <c:v>-3.782708</c:v>
                </c:pt>
                <c:pt idx="8">
                  <c:v>-3.589089</c:v>
                </c:pt>
                <c:pt idx="9">
                  <c:v>-3.2711069999999998</c:v>
                </c:pt>
                <c:pt idx="10">
                  <c:v>-3.2797519999999998</c:v>
                </c:pt>
                <c:pt idx="11">
                  <c:v>-3.1170810000000002</c:v>
                </c:pt>
                <c:pt idx="12">
                  <c:v>-2.9628270000000003</c:v>
                </c:pt>
                <c:pt idx="13">
                  <c:v>-2.7859820000000002</c:v>
                </c:pt>
                <c:pt idx="14">
                  <c:v>-2.6348090000000002</c:v>
                </c:pt>
                <c:pt idx="15">
                  <c:v>-2.6260880000000002</c:v>
                </c:pt>
                <c:pt idx="16">
                  <c:v>-2.9180790000000001</c:v>
                </c:pt>
                <c:pt idx="17">
                  <c:v>-2.9646019999999997</c:v>
                </c:pt>
                <c:pt idx="18">
                  <c:v>-2.8109630000000001</c:v>
                </c:pt>
                <c:pt idx="19">
                  <c:v>-2.6622249999999998</c:v>
                </c:pt>
                <c:pt idx="20">
                  <c:v>-2.598951</c:v>
                </c:pt>
                <c:pt idx="21">
                  <c:v>-2.3707210000000001</c:v>
                </c:pt>
                <c:pt idx="22">
                  <c:v>-2.3628260000000001</c:v>
                </c:pt>
                <c:pt idx="23">
                  <c:v>-2.2665769999999998</c:v>
                </c:pt>
                <c:pt idx="24">
                  <c:v>-2.243763</c:v>
                </c:pt>
                <c:pt idx="25">
                  <c:v>-2.3162769999999999</c:v>
                </c:pt>
                <c:pt idx="26">
                  <c:v>-2.4298410000000001</c:v>
                </c:pt>
                <c:pt idx="27">
                  <c:v>-2.3208950000000002</c:v>
                </c:pt>
                <c:pt idx="28">
                  <c:v>-2.10867</c:v>
                </c:pt>
                <c:pt idx="29">
                  <c:v>-2.0634220000000001</c:v>
                </c:pt>
                <c:pt idx="30">
                  <c:v>-2.0450979999999999</c:v>
                </c:pt>
                <c:pt idx="31">
                  <c:v>-2.104095</c:v>
                </c:pt>
                <c:pt idx="32">
                  <c:v>-2.0800019999999999</c:v>
                </c:pt>
                <c:pt idx="33">
                  <c:v>-1.981322</c:v>
                </c:pt>
                <c:pt idx="34">
                  <c:v>-1.9531670000000001</c:v>
                </c:pt>
                <c:pt idx="35">
                  <c:v>-1.928383</c:v>
                </c:pt>
                <c:pt idx="36">
                  <c:v>-1.9146300000000001</c:v>
                </c:pt>
                <c:pt idx="37">
                  <c:v>-1.9407270000000001</c:v>
                </c:pt>
                <c:pt idx="38">
                  <c:v>-1.935025</c:v>
                </c:pt>
                <c:pt idx="39">
                  <c:v>-1.936898</c:v>
                </c:pt>
                <c:pt idx="40">
                  <c:v>-1.941092</c:v>
                </c:pt>
                <c:pt idx="41">
                  <c:v>-1.9367749999999999</c:v>
                </c:pt>
                <c:pt idx="42">
                  <c:v>-1.927473</c:v>
                </c:pt>
                <c:pt idx="43">
                  <c:v>-1.9170050000000001</c:v>
                </c:pt>
                <c:pt idx="44">
                  <c:v>-1.896766</c:v>
                </c:pt>
                <c:pt idx="45">
                  <c:v>-1.8836349999999999</c:v>
                </c:pt>
                <c:pt idx="46">
                  <c:v>-1.8776600000000001</c:v>
                </c:pt>
                <c:pt idx="47">
                  <c:v>-1.8811819999999999</c:v>
                </c:pt>
                <c:pt idx="48">
                  <c:v>-1.865659</c:v>
                </c:pt>
                <c:pt idx="49">
                  <c:v>-1.864665</c:v>
                </c:pt>
                <c:pt idx="50">
                  <c:v>-1.8639319999999999</c:v>
                </c:pt>
              </c:numCache>
            </c:numRef>
          </c:val>
        </c:ser>
        <c:ser>
          <c:idx val="1"/>
          <c:order val="1"/>
          <c:tx>
            <c:strRef>
              <c:f>Sheet1!$F$1</c:f>
              <c:strCache>
                <c:ptCount val="1"/>
                <c:pt idx="0">
                  <c:v>Pipeline imports from Mexico</c:v>
                </c:pt>
              </c:strCache>
            </c:strRef>
          </c:tx>
          <c:spPr>
            <a:solidFill>
              <a:schemeClr val="accent2"/>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-1.1601E-2</c:v>
                </c:pt>
                <c:pt idx="1">
                  <c:v>-1.0276E-2</c:v>
                </c:pt>
                <c:pt idx="2">
                  <c:v>-1.7549999999999998E-3</c:v>
                </c:pt>
                <c:pt idx="3">
                  <c:v>0</c:v>
                </c:pt>
                <c:pt idx="4">
                  <c:v>0</c:v>
                </c:pt>
                <c:pt idx="5">
                  <c:v>-9.3200000000000002E-3</c:v>
                </c:pt>
                <c:pt idx="6">
                  <c:v>-1.2749E-2</c:v>
                </c:pt>
                <c:pt idx="7">
                  <c:v>-5.4061999999999999E-2</c:v>
                </c:pt>
                <c:pt idx="8">
                  <c:v>-4.3313999999999998E-2</c:v>
                </c:pt>
                <c:pt idx="9">
                  <c:v>-2.8295999999999998E-2</c:v>
                </c:pt>
                <c:pt idx="10">
                  <c:v>-2.9995000000000001E-2</c:v>
                </c:pt>
                <c:pt idx="11">
                  <c:v>-2.6720000000000003E-3</c:v>
                </c:pt>
                <c:pt idx="12">
                  <c:v>-3.1399999999999999E-4</c:v>
                </c:pt>
                <c:pt idx="13">
                  <c:v>-1.0689999999999999E-3</c:v>
                </c:pt>
                <c:pt idx="14">
                  <c:v>-1.426E-3</c:v>
                </c:pt>
                <c:pt idx="15">
                  <c:v>-9.3300000000000002E-4</c:v>
                </c:pt>
                <c:pt idx="16">
                  <c:v>-9.1700000000000006E-4</c:v>
                </c:pt>
                <c:pt idx="17">
                  <c:v>-1.3460000000000002E-3</c:v>
                </c:pt>
                <c:pt idx="18">
                  <c:v>-3.3159999999999999E-3</c:v>
                </c:pt>
                <c:pt idx="19">
                  <c:v>0</c:v>
                </c:pt>
                <c:pt idx="20">
                  <c:v>0</c:v>
                </c:pt>
                <c:pt idx="21">
                  <c:v>-3.2699999999999998E-4</c:v>
                </c:pt>
                <c:pt idx="22">
                  <c:v>-2.9E-4</c:v>
                </c:pt>
                <c:pt idx="23">
                  <c:v>-5.5199999999999997E-4</c:v>
                </c:pt>
                <c:pt idx="24">
                  <c:v>-4.57E-4</c:v>
                </c:pt>
                <c:pt idx="25">
                  <c:v>-3.5399999999999999E-4</c:v>
                </c:pt>
                <c:pt idx="26">
                  <c:v>-5.0299999999999997E-4</c:v>
                </c:pt>
                <c:pt idx="27">
                  <c:v>-3.9399999999999998E-4</c:v>
                </c:pt>
                <c:pt idx="28">
                  <c:v>-5.9800000000000001E-4</c:v>
                </c:pt>
                <c:pt idx="29">
                  <c:v>-3.5399999999999999E-4</c:v>
                </c:pt>
                <c:pt idx="30">
                  <c:v>0</c:v>
                </c:pt>
                <c:pt idx="31">
                  <c:v>0</c:v>
                </c:pt>
                <c:pt idx="32">
                  <c:v>0</c:v>
                </c:pt>
                <c:pt idx="33">
                  <c:v>0</c:v>
                </c:pt>
                <c:pt idx="34">
                  <c:v>0</c:v>
                </c:pt>
                <c:pt idx="35">
                  <c:v>0</c:v>
                </c:pt>
                <c:pt idx="36">
                  <c:v>-7.2000000000000002E-5</c:v>
                </c:pt>
                <c:pt idx="37">
                  <c:v>-5.1999999999999997E-5</c:v>
                </c:pt>
                <c:pt idx="38">
                  <c:v>-1.3300000000000001E-4</c:v>
                </c:pt>
                <c:pt idx="39">
                  <c:v>-6.0999999999999999E-5</c:v>
                </c:pt>
                <c:pt idx="40">
                  <c:v>0</c:v>
                </c:pt>
                <c:pt idx="41">
                  <c:v>0</c:v>
                </c:pt>
                <c:pt idx="42">
                  <c:v>0</c:v>
                </c:pt>
                <c:pt idx="43">
                  <c:v>0</c:v>
                </c:pt>
                <c:pt idx="44">
                  <c:v>0</c:v>
                </c:pt>
                <c:pt idx="45">
                  <c:v>-2.3699999999999999E-4</c:v>
                </c:pt>
                <c:pt idx="46">
                  <c:v>-1.7899999999999999E-4</c:v>
                </c:pt>
                <c:pt idx="47">
                  <c:v>-5.6700000000000001E-4</c:v>
                </c:pt>
                <c:pt idx="48">
                  <c:v>-7.9100000000000004E-4</c:v>
                </c:pt>
                <c:pt idx="49">
                  <c:v>-8.3500000000000002E-4</c:v>
                </c:pt>
                <c:pt idx="50">
                  <c:v>-1.0449999999999999E-3</c:v>
                </c:pt>
              </c:numCache>
            </c:numRef>
          </c:val>
        </c:ser>
        <c:ser>
          <c:idx val="2"/>
          <c:order val="2"/>
          <c:tx>
            <c:strRef>
              <c:f>Sheet1!$G$1</c:f>
              <c:strCache>
                <c:ptCount val="1"/>
                <c:pt idx="0">
                  <c:v>LNG imports</c:v>
                </c:pt>
              </c:strCache>
            </c:strRef>
          </c:tx>
          <c:spPr>
            <a:solidFill>
              <a:srgbClr val="4EC9FF"/>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-0.22603600000000001</c:v>
                </c:pt>
                <c:pt idx="1">
                  <c:v>-0.23812700000000001</c:v>
                </c:pt>
                <c:pt idx="2">
                  <c:v>-0.22873000000000002</c:v>
                </c:pt>
                <c:pt idx="3">
                  <c:v>-0.50651800000000002</c:v>
                </c:pt>
                <c:pt idx="4">
                  <c:v>-0.65201500000000001</c:v>
                </c:pt>
                <c:pt idx="5">
                  <c:v>-0.63126099999999996</c:v>
                </c:pt>
                <c:pt idx="6">
                  <c:v>-0.58353700000000008</c:v>
                </c:pt>
                <c:pt idx="7">
                  <c:v>-0.77081200000000005</c:v>
                </c:pt>
                <c:pt idx="8">
                  <c:v>-0.35169900000000004</c:v>
                </c:pt>
                <c:pt idx="9">
                  <c:v>-0.451957</c:v>
                </c:pt>
                <c:pt idx="10">
                  <c:v>-0.43101</c:v>
                </c:pt>
                <c:pt idx="11">
                  <c:v>-0.348939</c:v>
                </c:pt>
                <c:pt idx="12">
                  <c:v>-0.174649</c:v>
                </c:pt>
                <c:pt idx="13">
                  <c:v>-9.6304999999999988E-2</c:v>
                </c:pt>
                <c:pt idx="14">
                  <c:v>-5.9143000000000001E-2</c:v>
                </c:pt>
                <c:pt idx="15">
                  <c:v>-9.1074000000000002E-2</c:v>
                </c:pt>
                <c:pt idx="16">
                  <c:v>-8.7442999999999993E-2</c:v>
                </c:pt>
                <c:pt idx="17">
                  <c:v>-7.644200000000001E-2</c:v>
                </c:pt>
                <c:pt idx="18">
                  <c:v>-7.4567000000000008E-2</c:v>
                </c:pt>
                <c:pt idx="19">
                  <c:v>-6.0134E-2</c:v>
                </c:pt>
                <c:pt idx="20">
                  <c:v>-7.1902999999999995E-2</c:v>
                </c:pt>
                <c:pt idx="21">
                  <c:v>-7.3158000000000001E-2</c:v>
                </c:pt>
                <c:pt idx="22">
                  <c:v>-7.4413000000000007E-2</c:v>
                </c:pt>
                <c:pt idx="23">
                  <c:v>-7.5667999999999999E-2</c:v>
                </c:pt>
                <c:pt idx="24">
                  <c:v>-7.6922000000000004E-2</c:v>
                </c:pt>
                <c:pt idx="25">
                  <c:v>-7.8176999999999996E-2</c:v>
                </c:pt>
                <c:pt idx="26">
                  <c:v>-7.8176999999999996E-2</c:v>
                </c:pt>
                <c:pt idx="27">
                  <c:v>-7.8176999999999996E-2</c:v>
                </c:pt>
                <c:pt idx="28">
                  <c:v>-7.8176999999999996E-2</c:v>
                </c:pt>
                <c:pt idx="29">
                  <c:v>-7.8176999999999996E-2</c:v>
                </c:pt>
                <c:pt idx="30">
                  <c:v>-7.8176999999999996E-2</c:v>
                </c:pt>
                <c:pt idx="31">
                  <c:v>-7.8176999999999996E-2</c:v>
                </c:pt>
                <c:pt idx="32">
                  <c:v>-7.8176999999999996E-2</c:v>
                </c:pt>
                <c:pt idx="33">
                  <c:v>-7.8176999999999996E-2</c:v>
                </c:pt>
                <c:pt idx="34">
                  <c:v>-7.8176999999999996E-2</c:v>
                </c:pt>
                <c:pt idx="35">
                  <c:v>-7.8176999999999996E-2</c:v>
                </c:pt>
                <c:pt idx="36">
                  <c:v>-7.8176999999999996E-2</c:v>
                </c:pt>
                <c:pt idx="37">
                  <c:v>-7.8176999999999996E-2</c:v>
                </c:pt>
                <c:pt idx="38">
                  <c:v>-7.8176999999999996E-2</c:v>
                </c:pt>
                <c:pt idx="39">
                  <c:v>-7.8176999999999996E-2</c:v>
                </c:pt>
                <c:pt idx="40">
                  <c:v>-7.8176999999999996E-2</c:v>
                </c:pt>
                <c:pt idx="41">
                  <c:v>-7.8176999999999996E-2</c:v>
                </c:pt>
                <c:pt idx="42">
                  <c:v>-7.8176999999999996E-2</c:v>
                </c:pt>
                <c:pt idx="43">
                  <c:v>-7.8176999999999996E-2</c:v>
                </c:pt>
                <c:pt idx="44">
                  <c:v>-7.8176999999999996E-2</c:v>
                </c:pt>
                <c:pt idx="45">
                  <c:v>-7.8176999999999996E-2</c:v>
                </c:pt>
                <c:pt idx="46">
                  <c:v>-7.8176999999999996E-2</c:v>
                </c:pt>
                <c:pt idx="47">
                  <c:v>-7.8176999999999996E-2</c:v>
                </c:pt>
                <c:pt idx="48">
                  <c:v>-7.8176999999999996E-2</c:v>
                </c:pt>
                <c:pt idx="49">
                  <c:v>-7.8176999999999996E-2</c:v>
                </c:pt>
                <c:pt idx="50">
                  <c:v>-7.8176999999999996E-2</c:v>
                </c:pt>
              </c:numCache>
            </c:numRef>
          </c:val>
        </c:ser>
        <c:dLbls>
          <c:showLegendKey val="0"/>
          <c:showVal val="0"/>
          <c:showCatName val="0"/>
          <c:showSerName val="0"/>
          <c:showPercent val="0"/>
          <c:showBubbleSize val="0"/>
        </c:dLbls>
        <c:axId val="284912528"/>
        <c:axId val="284906000"/>
      </c:areaChart>
      <c:catAx>
        <c:axId val="246921184"/>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10352"/>
        <c:crosses val="autoZero"/>
        <c:auto val="1"/>
        <c:lblAlgn val="ctr"/>
        <c:lblOffset val="100"/>
        <c:tickLblSkip val="10"/>
        <c:tickMarkSkip val="10"/>
        <c:noMultiLvlLbl val="0"/>
      </c:catAx>
      <c:valAx>
        <c:axId val="284910352"/>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6921184"/>
        <c:crossesAt val="20"/>
        <c:crossBetween val="midCat"/>
        <c:majorUnit val="5"/>
      </c:valAx>
      <c:valAx>
        <c:axId val="284906000"/>
        <c:scaling>
          <c:orientation val="minMax"/>
          <c:max val="12"/>
          <c:min val="-5"/>
        </c:scaling>
        <c:delete val="0"/>
        <c:axPos val="r"/>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12528"/>
        <c:crosses val="max"/>
        <c:crossBetween val="midCat"/>
        <c:majorUnit val="5"/>
      </c:valAx>
      <c:catAx>
        <c:axId val="284912528"/>
        <c:scaling>
          <c:orientation val="minMax"/>
        </c:scaling>
        <c:delete val="1"/>
        <c:axPos val="b"/>
        <c:numFmt formatCode="General" sourceLinked="1"/>
        <c:majorTickMark val="out"/>
        <c:minorTickMark val="none"/>
        <c:tickLblPos val="nextTo"/>
        <c:crossAx val="284906000"/>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46304886098111E-2"/>
          <c:y val="0.15383352666456404"/>
          <c:w val="0.74246466565490521"/>
          <c:h val="0.73854534731020116"/>
        </c:manualLayout>
      </c:layout>
      <c:lineChart>
        <c:grouping val="standard"/>
        <c:varyColors val="0"/>
        <c:ser>
          <c:idx val="0"/>
          <c:order val="0"/>
          <c:tx>
            <c:strRef>
              <c:f>Sheet1!$B$1</c:f>
              <c:strCache>
                <c:ptCount val="1"/>
                <c:pt idx="0">
                  <c:v>High Oil and Gas Resource and Technology</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1.0831200000000001</c:v>
                </c:pt>
                <c:pt idx="19">
                  <c:v>1.68215</c:v>
                </c:pt>
                <c:pt idx="20">
                  <c:v>2.3368600000000002</c:v>
                </c:pt>
                <c:pt idx="21">
                  <c:v>2.93859</c:v>
                </c:pt>
                <c:pt idx="22">
                  <c:v>3.1248089999999999</c:v>
                </c:pt>
                <c:pt idx="23">
                  <c:v>3.1660970000000002</c:v>
                </c:pt>
                <c:pt idx="24">
                  <c:v>3.5400209999999999</c:v>
                </c:pt>
                <c:pt idx="25">
                  <c:v>4.3963609999999997</c:v>
                </c:pt>
                <c:pt idx="26">
                  <c:v>5.2248950000000001</c:v>
                </c:pt>
                <c:pt idx="27">
                  <c:v>5.5248949999999999</c:v>
                </c:pt>
                <c:pt idx="28">
                  <c:v>5.737018</c:v>
                </c:pt>
                <c:pt idx="29">
                  <c:v>5.9248950000000002</c:v>
                </c:pt>
                <c:pt idx="30">
                  <c:v>6.1248950000000004</c:v>
                </c:pt>
                <c:pt idx="31">
                  <c:v>6.3248949999999997</c:v>
                </c:pt>
                <c:pt idx="32">
                  <c:v>6.5370179999999998</c:v>
                </c:pt>
                <c:pt idx="33">
                  <c:v>6.6248950000000004</c:v>
                </c:pt>
                <c:pt idx="34">
                  <c:v>6.7248950000000001</c:v>
                </c:pt>
                <c:pt idx="35">
                  <c:v>6.9248950000000002</c:v>
                </c:pt>
                <c:pt idx="36">
                  <c:v>7.0370179999999998</c:v>
                </c:pt>
                <c:pt idx="37">
                  <c:v>7.0248949999999999</c:v>
                </c:pt>
                <c:pt idx="38">
                  <c:v>7.0248949999999999</c:v>
                </c:pt>
                <c:pt idx="39">
                  <c:v>7.0248949999999999</c:v>
                </c:pt>
                <c:pt idx="40">
                  <c:v>7.1370180000000003</c:v>
                </c:pt>
                <c:pt idx="41">
                  <c:v>7.2248950000000001</c:v>
                </c:pt>
                <c:pt idx="42">
                  <c:v>7.2248950000000001</c:v>
                </c:pt>
                <c:pt idx="43">
                  <c:v>7.2248950000000001</c:v>
                </c:pt>
                <c:pt idx="44">
                  <c:v>7.2370190000000001</c:v>
                </c:pt>
                <c:pt idx="45">
                  <c:v>7.2248950000000001</c:v>
                </c:pt>
                <c:pt idx="46">
                  <c:v>7.2248950000000001</c:v>
                </c:pt>
                <c:pt idx="47">
                  <c:v>7.2248950000000001</c:v>
                </c:pt>
                <c:pt idx="48">
                  <c:v>7.2370190000000001</c:v>
                </c:pt>
                <c:pt idx="49">
                  <c:v>7.2248950000000001</c:v>
                </c:pt>
                <c:pt idx="50">
                  <c:v>7.2248950000000001</c:v>
                </c:pt>
              </c:numCache>
            </c:numRef>
          </c:val>
          <c:smooth val="0"/>
        </c:ser>
        <c:ser>
          <c:idx val="1"/>
          <c:order val="1"/>
          <c:tx>
            <c:strRef>
              <c:f>Sheet1!$C$1</c:f>
              <c:strCache>
                <c:ptCount val="1"/>
                <c:pt idx="0">
                  <c:v>Low Oil and Gas Resource and Technology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1.0831200000000001</c:v>
                </c:pt>
                <c:pt idx="19">
                  <c:v>1.68215</c:v>
                </c:pt>
                <c:pt idx="20">
                  <c:v>2.3368600000000002</c:v>
                </c:pt>
                <c:pt idx="21">
                  <c:v>2.93859</c:v>
                </c:pt>
                <c:pt idx="22">
                  <c:v>3.1248089999999999</c:v>
                </c:pt>
                <c:pt idx="23">
                  <c:v>3.1660970000000002</c:v>
                </c:pt>
                <c:pt idx="24">
                  <c:v>3.5400209999999999</c:v>
                </c:pt>
                <c:pt idx="25">
                  <c:v>4.1963609999999996</c:v>
                </c:pt>
                <c:pt idx="26">
                  <c:v>4.6248950000000004</c:v>
                </c:pt>
                <c:pt idx="27">
                  <c:v>4.6248950000000004</c:v>
                </c:pt>
                <c:pt idx="28">
                  <c:v>4.6367250000000002</c:v>
                </c:pt>
                <c:pt idx="29">
                  <c:v>4.6233459999999997</c:v>
                </c:pt>
                <c:pt idx="30">
                  <c:v>4.6219770000000002</c:v>
                </c:pt>
                <c:pt idx="31">
                  <c:v>4.6225170000000002</c:v>
                </c:pt>
                <c:pt idx="32">
                  <c:v>4.5800070000000002</c:v>
                </c:pt>
                <c:pt idx="33">
                  <c:v>4.4957320000000003</c:v>
                </c:pt>
                <c:pt idx="34">
                  <c:v>4.4335620000000002</c:v>
                </c:pt>
                <c:pt idx="35">
                  <c:v>4.4232810000000002</c:v>
                </c:pt>
                <c:pt idx="36">
                  <c:v>4.4053230000000001</c:v>
                </c:pt>
                <c:pt idx="37">
                  <c:v>4.33948</c:v>
                </c:pt>
                <c:pt idx="38">
                  <c:v>4.2248320000000001</c:v>
                </c:pt>
                <c:pt idx="39">
                  <c:v>4.1919449999999996</c:v>
                </c:pt>
                <c:pt idx="40">
                  <c:v>4.1293230000000003</c:v>
                </c:pt>
                <c:pt idx="41">
                  <c:v>4.0663850000000004</c:v>
                </c:pt>
                <c:pt idx="42">
                  <c:v>3.9357310000000001</c:v>
                </c:pt>
                <c:pt idx="43">
                  <c:v>3.6914099999999999</c:v>
                </c:pt>
                <c:pt idx="44">
                  <c:v>3.949214</c:v>
                </c:pt>
                <c:pt idx="45">
                  <c:v>3.7128700000000001</c:v>
                </c:pt>
                <c:pt idx="46">
                  <c:v>3.6656759999999999</c:v>
                </c:pt>
                <c:pt idx="47">
                  <c:v>3.6665760000000001</c:v>
                </c:pt>
                <c:pt idx="48">
                  <c:v>3.8347180000000001</c:v>
                </c:pt>
                <c:pt idx="49">
                  <c:v>3.8835480000000002</c:v>
                </c:pt>
                <c:pt idx="50">
                  <c:v>3.9042870000000001</c:v>
                </c:pt>
              </c:numCache>
            </c:numRef>
          </c:val>
          <c:smooth val="0"/>
        </c:ser>
        <c:ser>
          <c:idx val="2"/>
          <c:order val="2"/>
          <c:tx>
            <c:strRef>
              <c:f>Sheet1!$D$1</c:f>
              <c:strCache>
                <c:ptCount val="1"/>
                <c:pt idx="0">
                  <c:v>High Oil Price</c:v>
                </c:pt>
              </c:strCache>
            </c:strRef>
          </c:tx>
          <c:spPr>
            <a:ln w="2222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1.0831200000000001</c:v>
                </c:pt>
                <c:pt idx="19">
                  <c:v>1.68215</c:v>
                </c:pt>
                <c:pt idx="20">
                  <c:v>2.3368600000000002</c:v>
                </c:pt>
                <c:pt idx="21">
                  <c:v>2.93859</c:v>
                </c:pt>
                <c:pt idx="22">
                  <c:v>3.1248089999999999</c:v>
                </c:pt>
                <c:pt idx="23">
                  <c:v>3.1660970000000002</c:v>
                </c:pt>
                <c:pt idx="24">
                  <c:v>3.5400209999999999</c:v>
                </c:pt>
                <c:pt idx="25">
                  <c:v>4.3963609999999997</c:v>
                </c:pt>
                <c:pt idx="26">
                  <c:v>5.3248949999999997</c:v>
                </c:pt>
                <c:pt idx="27">
                  <c:v>5.9248950000000002</c:v>
                </c:pt>
                <c:pt idx="28">
                  <c:v>6.5370179999999998</c:v>
                </c:pt>
                <c:pt idx="29">
                  <c:v>7.1248959999999997</c:v>
                </c:pt>
                <c:pt idx="30">
                  <c:v>7.7248950000000001</c:v>
                </c:pt>
                <c:pt idx="31">
                  <c:v>8.3248949999999997</c:v>
                </c:pt>
                <c:pt idx="32">
                  <c:v>8.9370180000000001</c:v>
                </c:pt>
                <c:pt idx="33">
                  <c:v>9.5248950000000008</c:v>
                </c:pt>
                <c:pt idx="34">
                  <c:v>10.124895</c:v>
                </c:pt>
                <c:pt idx="35">
                  <c:v>10.724895</c:v>
                </c:pt>
                <c:pt idx="36">
                  <c:v>11.137017999999999</c:v>
                </c:pt>
                <c:pt idx="37">
                  <c:v>11.324895</c:v>
                </c:pt>
                <c:pt idx="38">
                  <c:v>11.524895000000001</c:v>
                </c:pt>
                <c:pt idx="39">
                  <c:v>11.624895</c:v>
                </c:pt>
                <c:pt idx="40">
                  <c:v>11.637017999999999</c:v>
                </c:pt>
                <c:pt idx="41">
                  <c:v>11.624895</c:v>
                </c:pt>
                <c:pt idx="42">
                  <c:v>11.624895</c:v>
                </c:pt>
                <c:pt idx="43">
                  <c:v>11.624895</c:v>
                </c:pt>
                <c:pt idx="44">
                  <c:v>11.637017999999999</c:v>
                </c:pt>
                <c:pt idx="45">
                  <c:v>11.624895</c:v>
                </c:pt>
                <c:pt idx="46">
                  <c:v>11.624895</c:v>
                </c:pt>
                <c:pt idx="47">
                  <c:v>11.624895</c:v>
                </c:pt>
                <c:pt idx="48">
                  <c:v>11.637017999999999</c:v>
                </c:pt>
                <c:pt idx="49">
                  <c:v>11.624895</c:v>
                </c:pt>
                <c:pt idx="50">
                  <c:v>11.624895</c:v>
                </c:pt>
              </c:numCache>
            </c:numRef>
          </c:val>
          <c:smooth val="0"/>
        </c:ser>
        <c:ser>
          <c:idx val="3"/>
          <c:order val="3"/>
          <c:tx>
            <c:strRef>
              <c:f>Sheet1!$E$1</c:f>
              <c:strCache>
                <c:ptCount val="1"/>
                <c:pt idx="0">
                  <c:v>Low Oil Price</c:v>
                </c:pt>
              </c:strCache>
            </c:strRef>
          </c:tx>
          <c:spPr>
            <a:ln w="2222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1.0831200000000001</c:v>
                </c:pt>
                <c:pt idx="19">
                  <c:v>1.68215</c:v>
                </c:pt>
                <c:pt idx="20">
                  <c:v>2.3368600000000002</c:v>
                </c:pt>
                <c:pt idx="21">
                  <c:v>2.93859</c:v>
                </c:pt>
                <c:pt idx="22">
                  <c:v>3.1248089999999999</c:v>
                </c:pt>
                <c:pt idx="23">
                  <c:v>3.1660970000000002</c:v>
                </c:pt>
                <c:pt idx="24">
                  <c:v>3.5400209999999999</c:v>
                </c:pt>
                <c:pt idx="25">
                  <c:v>4.0963609999999999</c:v>
                </c:pt>
                <c:pt idx="26">
                  <c:v>4.4248950000000002</c:v>
                </c:pt>
                <c:pt idx="27">
                  <c:v>4.4248950000000002</c:v>
                </c:pt>
                <c:pt idx="28">
                  <c:v>4.4370180000000001</c:v>
                </c:pt>
                <c:pt idx="29">
                  <c:v>4.4248950000000002</c:v>
                </c:pt>
                <c:pt idx="30">
                  <c:v>4.4248950000000002</c:v>
                </c:pt>
                <c:pt idx="31">
                  <c:v>4.4248950000000002</c:v>
                </c:pt>
                <c:pt idx="32">
                  <c:v>4.4370180000000001</c:v>
                </c:pt>
                <c:pt idx="33">
                  <c:v>4.4248950000000002</c:v>
                </c:pt>
                <c:pt idx="34">
                  <c:v>4.4248950000000002</c:v>
                </c:pt>
                <c:pt idx="35">
                  <c:v>4.4248950000000002</c:v>
                </c:pt>
                <c:pt idx="36">
                  <c:v>4.4370180000000001</c:v>
                </c:pt>
                <c:pt idx="37">
                  <c:v>4.4248950000000002</c:v>
                </c:pt>
                <c:pt idx="38">
                  <c:v>4.4248950000000002</c:v>
                </c:pt>
                <c:pt idx="39">
                  <c:v>4.4248950000000002</c:v>
                </c:pt>
                <c:pt idx="40">
                  <c:v>4.4370180000000001</c:v>
                </c:pt>
                <c:pt idx="41">
                  <c:v>4.4248950000000002</c:v>
                </c:pt>
                <c:pt idx="42">
                  <c:v>4.4248950000000002</c:v>
                </c:pt>
                <c:pt idx="43">
                  <c:v>4.4248950000000002</c:v>
                </c:pt>
                <c:pt idx="44">
                  <c:v>4.4370180000000001</c:v>
                </c:pt>
                <c:pt idx="45">
                  <c:v>4.4248950000000002</c:v>
                </c:pt>
                <c:pt idx="46">
                  <c:v>4.4248950000000002</c:v>
                </c:pt>
                <c:pt idx="47">
                  <c:v>4.4248950000000002</c:v>
                </c:pt>
                <c:pt idx="48">
                  <c:v>4.4370180000000001</c:v>
                </c:pt>
                <c:pt idx="49">
                  <c:v>4.4248950000000002</c:v>
                </c:pt>
                <c:pt idx="50">
                  <c:v>4.4248950000000002</c:v>
                </c:pt>
              </c:numCache>
            </c:numRef>
          </c:val>
          <c:smooth val="0"/>
        </c:ser>
        <c:ser>
          <c:idx val="4"/>
          <c:order val="4"/>
          <c:tx>
            <c:strRef>
              <c:f>Sheet1!$F$1</c:f>
              <c:strCache>
                <c:ptCount val="1"/>
                <c:pt idx="0">
                  <c:v>Reference </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1.0831200000000001</c:v>
                </c:pt>
                <c:pt idx="19">
                  <c:v>1.68215</c:v>
                </c:pt>
                <c:pt idx="20">
                  <c:v>2.3368600000000002</c:v>
                </c:pt>
                <c:pt idx="21">
                  <c:v>2.93859</c:v>
                </c:pt>
                <c:pt idx="22">
                  <c:v>3.1248089999999999</c:v>
                </c:pt>
                <c:pt idx="23">
                  <c:v>3.1660970000000002</c:v>
                </c:pt>
                <c:pt idx="24">
                  <c:v>3.5400209999999999</c:v>
                </c:pt>
                <c:pt idx="25">
                  <c:v>4.3963609999999997</c:v>
                </c:pt>
                <c:pt idx="26">
                  <c:v>5.1248950000000004</c:v>
                </c:pt>
                <c:pt idx="27">
                  <c:v>5.3248949999999997</c:v>
                </c:pt>
                <c:pt idx="28">
                  <c:v>5.5370179999999998</c:v>
                </c:pt>
                <c:pt idx="29">
                  <c:v>5.7248950000000001</c:v>
                </c:pt>
                <c:pt idx="30">
                  <c:v>5.8248949999999997</c:v>
                </c:pt>
                <c:pt idx="31">
                  <c:v>5.8248949999999997</c:v>
                </c:pt>
                <c:pt idx="32">
                  <c:v>5.8370179999999996</c:v>
                </c:pt>
                <c:pt idx="33">
                  <c:v>5.8248949999999997</c:v>
                </c:pt>
                <c:pt idx="34">
                  <c:v>5.8248949999999997</c:v>
                </c:pt>
                <c:pt idx="35">
                  <c:v>5.8248949999999997</c:v>
                </c:pt>
                <c:pt idx="36">
                  <c:v>5.8370179999999996</c:v>
                </c:pt>
                <c:pt idx="37">
                  <c:v>5.8248949999999997</c:v>
                </c:pt>
                <c:pt idx="38">
                  <c:v>5.8248949999999997</c:v>
                </c:pt>
                <c:pt idx="39">
                  <c:v>5.8248949999999997</c:v>
                </c:pt>
                <c:pt idx="40">
                  <c:v>5.8370179999999996</c:v>
                </c:pt>
                <c:pt idx="41">
                  <c:v>5.8248949999999997</c:v>
                </c:pt>
                <c:pt idx="42">
                  <c:v>5.8248949999999997</c:v>
                </c:pt>
                <c:pt idx="43">
                  <c:v>5.8248949999999997</c:v>
                </c:pt>
                <c:pt idx="44">
                  <c:v>5.8370179999999996</c:v>
                </c:pt>
                <c:pt idx="45">
                  <c:v>5.8248949999999997</c:v>
                </c:pt>
                <c:pt idx="46">
                  <c:v>5.8248949999999997</c:v>
                </c:pt>
                <c:pt idx="47">
                  <c:v>5.8248949999999997</c:v>
                </c:pt>
                <c:pt idx="48">
                  <c:v>5.8370179999999996</c:v>
                </c:pt>
                <c:pt idx="49">
                  <c:v>5.8248949999999997</c:v>
                </c:pt>
                <c:pt idx="50">
                  <c:v>5.8248949999999997</c:v>
                </c:pt>
              </c:numCache>
            </c:numRef>
          </c:val>
          <c:smooth val="0"/>
        </c:ser>
        <c:dLbls>
          <c:showLegendKey val="0"/>
          <c:showVal val="0"/>
          <c:showCatName val="0"/>
          <c:showSerName val="0"/>
          <c:showPercent val="0"/>
          <c:showBubbleSize val="0"/>
        </c:dLbls>
        <c:smooth val="0"/>
        <c:axId val="284903280"/>
        <c:axId val="284900560"/>
      </c:lineChart>
      <c:catAx>
        <c:axId val="2849032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00560"/>
        <c:crosses val="autoZero"/>
        <c:auto val="1"/>
        <c:lblAlgn val="ctr"/>
        <c:lblOffset val="100"/>
        <c:tickLblSkip val="10"/>
        <c:tickMarkSkip val="10"/>
        <c:noMultiLvlLbl val="0"/>
      </c:catAx>
      <c:valAx>
        <c:axId val="28490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03280"/>
        <c:crossesAt val="20"/>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00692908282605E-2"/>
          <c:y val="0.18727314762844058"/>
          <c:w val="0.86890342763515005"/>
          <c:h val="0.71884048480701623"/>
        </c:manualLayout>
      </c:layout>
      <c:lineChart>
        <c:grouping val="standard"/>
        <c:varyColors val="0"/>
        <c:ser>
          <c:idx val="0"/>
          <c:order val="0"/>
          <c:tx>
            <c:strRef>
              <c:f>Sheet1!$B$1</c:f>
              <c:strCache>
                <c:ptCount val="1"/>
                <c:pt idx="0">
                  <c:v>High Oil and Gas Resource and Technology</c:v>
                </c:pt>
              </c:strCache>
            </c:strRef>
          </c:tx>
          <c:spPr>
            <a:ln w="2857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1.1446105086264036</c:v>
                </c:pt>
                <c:pt idx="1">
                  <c:v>1.0577261446485058</c:v>
                </c:pt>
                <c:pt idx="2">
                  <c:v>1.2839871678105421</c:v>
                </c:pt>
                <c:pt idx="3">
                  <c:v>0.90531446958684347</c:v>
                </c:pt>
                <c:pt idx="4">
                  <c:v>1.118877621628841</c:v>
                </c:pt>
                <c:pt idx="5">
                  <c:v>1.055762626788832</c:v>
                </c:pt>
                <c:pt idx="6">
                  <c:v>1.6634183606841606</c:v>
                </c:pt>
                <c:pt idx="7">
                  <c:v>1.7848340090639447</c:v>
                </c:pt>
                <c:pt idx="8">
                  <c:v>1.8742144688725582</c:v>
                </c:pt>
                <c:pt idx="9">
                  <c:v>2.6925198392948837</c:v>
                </c:pt>
                <c:pt idx="10">
                  <c:v>3.1319124591985399</c:v>
                </c:pt>
                <c:pt idx="11">
                  <c:v>4.8054461035360427</c:v>
                </c:pt>
                <c:pt idx="12">
                  <c:v>6.9946088535754951</c:v>
                </c:pt>
                <c:pt idx="13">
                  <c:v>5.0090179218237241</c:v>
                </c:pt>
                <c:pt idx="14">
                  <c:v>3.8666644380264601</c:v>
                </c:pt>
                <c:pt idx="15">
                  <c:v>3.4032841990458955</c:v>
                </c:pt>
                <c:pt idx="16">
                  <c:v>2.9940772317864197</c:v>
                </c:pt>
                <c:pt idx="17">
                  <c:v>3.1125377549083852</c:v>
                </c:pt>
                <c:pt idx="18">
                  <c:v>3.9156737791368514</c:v>
                </c:pt>
                <c:pt idx="19">
                  <c:v>4.2057397652751822</c:v>
                </c:pt>
                <c:pt idx="20">
                  <c:v>3.9956360716981352</c:v>
                </c:pt>
                <c:pt idx="21">
                  <c:v>4.2201991615045724</c:v>
                </c:pt>
                <c:pt idx="22">
                  <c:v>4.5395589602848103</c:v>
                </c:pt>
                <c:pt idx="23">
                  <c:v>4.7203213189117434</c:v>
                </c:pt>
                <c:pt idx="24">
                  <c:v>4.7610277249450812</c:v>
                </c:pt>
                <c:pt idx="25">
                  <c:v>4.5262187788087234</c:v>
                </c:pt>
                <c:pt idx="26">
                  <c:v>4.2418162008827629</c:v>
                </c:pt>
                <c:pt idx="27">
                  <c:v>4.175301554379911</c:v>
                </c:pt>
                <c:pt idx="28">
                  <c:v>4.2383138456512626</c:v>
                </c:pt>
                <c:pt idx="29">
                  <c:v>4.393241081882163</c:v>
                </c:pt>
                <c:pt idx="30">
                  <c:v>4.555975579981741</c:v>
                </c:pt>
                <c:pt idx="31">
                  <c:v>4.6483674451979917</c:v>
                </c:pt>
                <c:pt idx="32">
                  <c:v>4.6987421880941973</c:v>
                </c:pt>
                <c:pt idx="33">
                  <c:v>4.7434912462484711</c:v>
                </c:pt>
                <c:pt idx="34">
                  <c:v>4.8353556634187242</c:v>
                </c:pt>
                <c:pt idx="35">
                  <c:v>4.9323178736758102</c:v>
                </c:pt>
                <c:pt idx="36">
                  <c:v>4.9978482882660211</c:v>
                </c:pt>
                <c:pt idx="37">
                  <c:v>5.0198076164930763</c:v>
                </c:pt>
                <c:pt idx="38">
                  <c:v>5.0777053533094856</c:v>
                </c:pt>
                <c:pt idx="39">
                  <c:v>5.1551176274651969</c:v>
                </c:pt>
                <c:pt idx="40">
                  <c:v>5.2655610196934184</c:v>
                </c:pt>
                <c:pt idx="41">
                  <c:v>5.3710623977916159</c:v>
                </c:pt>
                <c:pt idx="42">
                  <c:v>5.4668041924836022</c:v>
                </c:pt>
                <c:pt idx="43">
                  <c:v>5.6178862355032182</c:v>
                </c:pt>
                <c:pt idx="44">
                  <c:v>5.7366940606025212</c:v>
                </c:pt>
                <c:pt idx="45">
                  <c:v>5.8327723021257354</c:v>
                </c:pt>
                <c:pt idx="46">
                  <c:v>5.9007783067293156</c:v>
                </c:pt>
                <c:pt idx="47">
                  <c:v>5.9675387452010682</c:v>
                </c:pt>
                <c:pt idx="48">
                  <c:v>6.0303042865483318</c:v>
                </c:pt>
                <c:pt idx="49">
                  <c:v>6.0767811882048113</c:v>
                </c:pt>
                <c:pt idx="50">
                  <c:v>6.135869070659834</c:v>
                </c:pt>
              </c:numCache>
            </c:numRef>
          </c:val>
          <c:smooth val="0"/>
        </c:ser>
        <c:ser>
          <c:idx val="1"/>
          <c:order val="1"/>
          <c:tx>
            <c:strRef>
              <c:f>Sheet1!$C$1</c:f>
              <c:strCache>
                <c:ptCount val="1"/>
                <c:pt idx="0">
                  <c:v>Low Oil and Gas Resource and Technology</c:v>
                </c:pt>
              </c:strCache>
            </c:strRef>
          </c:tx>
          <c:spPr>
            <a:ln w="2857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1.1446105086264036</c:v>
                </c:pt>
                <c:pt idx="1">
                  <c:v>1.0577261446485058</c:v>
                </c:pt>
                <c:pt idx="2">
                  <c:v>1.2839871678105421</c:v>
                </c:pt>
                <c:pt idx="3">
                  <c:v>0.90531446958684347</c:v>
                </c:pt>
                <c:pt idx="4">
                  <c:v>1.118877621628841</c:v>
                </c:pt>
                <c:pt idx="5">
                  <c:v>1.055762626788832</c:v>
                </c:pt>
                <c:pt idx="6">
                  <c:v>1.6634183606841606</c:v>
                </c:pt>
                <c:pt idx="7">
                  <c:v>1.7848340090639447</c:v>
                </c:pt>
                <c:pt idx="8">
                  <c:v>1.8742144688725582</c:v>
                </c:pt>
                <c:pt idx="9">
                  <c:v>2.6925198392948837</c:v>
                </c:pt>
                <c:pt idx="10">
                  <c:v>3.1319124591985399</c:v>
                </c:pt>
                <c:pt idx="11">
                  <c:v>4.8054461035360427</c:v>
                </c:pt>
                <c:pt idx="12">
                  <c:v>6.9946088535754951</c:v>
                </c:pt>
                <c:pt idx="13">
                  <c:v>5.0090179218237241</c:v>
                </c:pt>
                <c:pt idx="14">
                  <c:v>3.8666644380264601</c:v>
                </c:pt>
                <c:pt idx="15">
                  <c:v>3.4032841990458955</c:v>
                </c:pt>
                <c:pt idx="16">
                  <c:v>2.9940772317864197</c:v>
                </c:pt>
                <c:pt idx="17">
                  <c:v>3.1125377549083852</c:v>
                </c:pt>
                <c:pt idx="18">
                  <c:v>3.9156737791368514</c:v>
                </c:pt>
                <c:pt idx="19">
                  <c:v>4.2052351921619913</c:v>
                </c:pt>
                <c:pt idx="20">
                  <c:v>3.9132821697390421</c:v>
                </c:pt>
                <c:pt idx="21">
                  <c:v>3.8192970747683712</c:v>
                </c:pt>
                <c:pt idx="22">
                  <c:v>3.809208315380352</c:v>
                </c:pt>
                <c:pt idx="23">
                  <c:v>3.7220078114080022</c:v>
                </c:pt>
                <c:pt idx="24">
                  <c:v>3.576575830844511</c:v>
                </c:pt>
                <c:pt idx="25">
                  <c:v>3.3056533042110186</c:v>
                </c:pt>
                <c:pt idx="26">
                  <c:v>3.136739718965694</c:v>
                </c:pt>
                <c:pt idx="27">
                  <c:v>3.0644890251059023</c:v>
                </c:pt>
                <c:pt idx="28">
                  <c:v>3.0008104047432003</c:v>
                </c:pt>
                <c:pt idx="29">
                  <c:v>2.9516259130254734</c:v>
                </c:pt>
                <c:pt idx="30">
                  <c:v>2.9428898504473437</c:v>
                </c:pt>
                <c:pt idx="31">
                  <c:v>2.9665843065288624</c:v>
                </c:pt>
                <c:pt idx="32">
                  <c:v>2.9646993293376211</c:v>
                </c:pt>
                <c:pt idx="33">
                  <c:v>2.974667435209589</c:v>
                </c:pt>
                <c:pt idx="34">
                  <c:v>2.9791828044499704</c:v>
                </c:pt>
                <c:pt idx="35">
                  <c:v>2.9985776305936391</c:v>
                </c:pt>
                <c:pt idx="36">
                  <c:v>3.0126756787961781</c:v>
                </c:pt>
                <c:pt idx="37">
                  <c:v>2.9934507993404869</c:v>
                </c:pt>
                <c:pt idx="38">
                  <c:v>2.9924008118021255</c:v>
                </c:pt>
                <c:pt idx="39">
                  <c:v>3.0068495939059701</c:v>
                </c:pt>
                <c:pt idx="40">
                  <c:v>3.0217964134461681</c:v>
                </c:pt>
                <c:pt idx="41">
                  <c:v>3.0748263125142374</c:v>
                </c:pt>
                <c:pt idx="42">
                  <c:v>3.1065712389888236</c:v>
                </c:pt>
                <c:pt idx="43">
                  <c:v>3.1428328095833575</c:v>
                </c:pt>
                <c:pt idx="44">
                  <c:v>3.0709341716620102</c:v>
                </c:pt>
                <c:pt idx="45">
                  <c:v>3.0703688897649291</c:v>
                </c:pt>
                <c:pt idx="46">
                  <c:v>3.051211073179998</c:v>
                </c:pt>
                <c:pt idx="47">
                  <c:v>3.0273501354116163</c:v>
                </c:pt>
                <c:pt idx="48">
                  <c:v>3.0411534616767626</c:v>
                </c:pt>
                <c:pt idx="49">
                  <c:v>3.0117562799324471</c:v>
                </c:pt>
                <c:pt idx="50">
                  <c:v>2.9613668768831221</c:v>
                </c:pt>
              </c:numCache>
            </c:numRef>
          </c:val>
          <c:smooth val="0"/>
        </c:ser>
        <c:ser>
          <c:idx val="2"/>
          <c:order val="2"/>
          <c:tx>
            <c:strRef>
              <c:f>Sheet1!$D$1</c:f>
              <c:strCache>
                <c:ptCount val="1"/>
                <c:pt idx="0">
                  <c:v>High Oil Price</c:v>
                </c:pt>
              </c:strCache>
            </c:strRef>
          </c:tx>
          <c:spPr>
            <a:ln w="2857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1.1446105086264036</c:v>
                </c:pt>
                <c:pt idx="1">
                  <c:v>1.0577261446485058</c:v>
                </c:pt>
                <c:pt idx="2">
                  <c:v>1.2839871678105421</c:v>
                </c:pt>
                <c:pt idx="3">
                  <c:v>0.90531446958684347</c:v>
                </c:pt>
                <c:pt idx="4">
                  <c:v>1.118877621628841</c:v>
                </c:pt>
                <c:pt idx="5">
                  <c:v>1.055762626788832</c:v>
                </c:pt>
                <c:pt idx="6">
                  <c:v>1.6634183606841606</c:v>
                </c:pt>
                <c:pt idx="7">
                  <c:v>1.7848340090639447</c:v>
                </c:pt>
                <c:pt idx="8">
                  <c:v>1.8742144688725582</c:v>
                </c:pt>
                <c:pt idx="9">
                  <c:v>2.6925198392948837</c:v>
                </c:pt>
                <c:pt idx="10">
                  <c:v>3.1319124591985399</c:v>
                </c:pt>
                <c:pt idx="11">
                  <c:v>4.8054461035360427</c:v>
                </c:pt>
                <c:pt idx="12">
                  <c:v>6.9946088535754951</c:v>
                </c:pt>
                <c:pt idx="13">
                  <c:v>5.0090179218237241</c:v>
                </c:pt>
                <c:pt idx="14">
                  <c:v>3.8666644380264601</c:v>
                </c:pt>
                <c:pt idx="15">
                  <c:v>3.4032841990458955</c:v>
                </c:pt>
                <c:pt idx="16">
                  <c:v>2.9940772317864197</c:v>
                </c:pt>
                <c:pt idx="17">
                  <c:v>3.1125377549083852</c:v>
                </c:pt>
                <c:pt idx="18">
                  <c:v>3.9156737791368514</c:v>
                </c:pt>
                <c:pt idx="19">
                  <c:v>4.2056431006603923</c:v>
                </c:pt>
                <c:pt idx="20">
                  <c:v>6.1376440180398406</c:v>
                </c:pt>
                <c:pt idx="21">
                  <c:v>6.5422254995340907</c:v>
                </c:pt>
                <c:pt idx="22">
                  <c:v>7.2439587942232819</c:v>
                </c:pt>
                <c:pt idx="23">
                  <c:v>7.8683968524302168</c:v>
                </c:pt>
                <c:pt idx="24">
                  <c:v>8.1166828576303942</c:v>
                </c:pt>
                <c:pt idx="25">
                  <c:v>7.7994335120836125</c:v>
                </c:pt>
                <c:pt idx="26">
                  <c:v>7.4016475863063258</c:v>
                </c:pt>
                <c:pt idx="27">
                  <c:v>7.2777773557580483</c:v>
                </c:pt>
                <c:pt idx="28">
                  <c:v>7.2375806401201617</c:v>
                </c:pt>
                <c:pt idx="29">
                  <c:v>7.375500015984449</c:v>
                </c:pt>
                <c:pt idx="30">
                  <c:v>7.4420728656983188</c:v>
                </c:pt>
                <c:pt idx="31">
                  <c:v>7.5019272504156085</c:v>
                </c:pt>
                <c:pt idx="32">
                  <c:v>7.4628507159127624</c:v>
                </c:pt>
                <c:pt idx="33">
                  <c:v>7.3615320816789591</c:v>
                </c:pt>
                <c:pt idx="34">
                  <c:v>7.3049184783725298</c:v>
                </c:pt>
                <c:pt idx="35">
                  <c:v>7.3265289031925782</c:v>
                </c:pt>
                <c:pt idx="36">
                  <c:v>7.3308208209001986</c:v>
                </c:pt>
                <c:pt idx="37">
                  <c:v>7.4444631222577291</c:v>
                </c:pt>
                <c:pt idx="38">
                  <c:v>7.5462206087113168</c:v>
                </c:pt>
                <c:pt idx="39">
                  <c:v>7.6119871256301561</c:v>
                </c:pt>
                <c:pt idx="40">
                  <c:v>7.6176152532915875</c:v>
                </c:pt>
                <c:pt idx="41">
                  <c:v>7.5906171963076794</c:v>
                </c:pt>
                <c:pt idx="42">
                  <c:v>7.5551479105215806</c:v>
                </c:pt>
                <c:pt idx="43">
                  <c:v>7.5126151090816675</c:v>
                </c:pt>
                <c:pt idx="44">
                  <c:v>7.4610825497865996</c:v>
                </c:pt>
                <c:pt idx="45">
                  <c:v>7.4323394932271638</c:v>
                </c:pt>
                <c:pt idx="46">
                  <c:v>7.3614234443599402</c:v>
                </c:pt>
                <c:pt idx="47">
                  <c:v>7.3394864813334211</c:v>
                </c:pt>
                <c:pt idx="48">
                  <c:v>7.3070054552058865</c:v>
                </c:pt>
                <c:pt idx="49">
                  <c:v>7.294215122029498</c:v>
                </c:pt>
                <c:pt idx="50">
                  <c:v>7.2916905143578195</c:v>
                </c:pt>
              </c:numCache>
            </c:numRef>
          </c:val>
          <c:smooth val="0"/>
        </c:ser>
        <c:ser>
          <c:idx val="3"/>
          <c:order val="3"/>
          <c:tx>
            <c:strRef>
              <c:f>Sheet1!$E$1</c:f>
              <c:strCache>
                <c:ptCount val="1"/>
                <c:pt idx="0">
                  <c:v>Low Oil Price</c:v>
                </c:pt>
              </c:strCache>
            </c:strRef>
          </c:tx>
          <c:spPr>
            <a:ln w="2857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1.1446105086264036</c:v>
                </c:pt>
                <c:pt idx="1">
                  <c:v>1.0577261446485058</c:v>
                </c:pt>
                <c:pt idx="2">
                  <c:v>1.2839871678105421</c:v>
                </c:pt>
                <c:pt idx="3">
                  <c:v>0.90531446958684347</c:v>
                </c:pt>
                <c:pt idx="4">
                  <c:v>1.118877621628841</c:v>
                </c:pt>
                <c:pt idx="5">
                  <c:v>1.055762626788832</c:v>
                </c:pt>
                <c:pt idx="6">
                  <c:v>1.6634183606841606</c:v>
                </c:pt>
                <c:pt idx="7">
                  <c:v>1.7848340090639447</c:v>
                </c:pt>
                <c:pt idx="8">
                  <c:v>1.8742144688725582</c:v>
                </c:pt>
                <c:pt idx="9">
                  <c:v>2.6925198392948837</c:v>
                </c:pt>
                <c:pt idx="10">
                  <c:v>3.1319124591985399</c:v>
                </c:pt>
                <c:pt idx="11">
                  <c:v>4.8054461035360427</c:v>
                </c:pt>
                <c:pt idx="12">
                  <c:v>6.9946088535754951</c:v>
                </c:pt>
                <c:pt idx="13">
                  <c:v>5.0090179218237241</c:v>
                </c:pt>
                <c:pt idx="14">
                  <c:v>3.8666644380264601</c:v>
                </c:pt>
                <c:pt idx="15">
                  <c:v>3.4032841990458955</c:v>
                </c:pt>
                <c:pt idx="16">
                  <c:v>2.9940772317864197</c:v>
                </c:pt>
                <c:pt idx="17">
                  <c:v>3.1125377549083852</c:v>
                </c:pt>
                <c:pt idx="18">
                  <c:v>3.9156737791368514</c:v>
                </c:pt>
                <c:pt idx="19">
                  <c:v>4.2052990762186866</c:v>
                </c:pt>
                <c:pt idx="20">
                  <c:v>2.6527115018239851</c:v>
                </c:pt>
                <c:pt idx="21">
                  <c:v>2.4025529419565137</c:v>
                </c:pt>
                <c:pt idx="22">
                  <c:v>2.5334543450684959</c:v>
                </c:pt>
                <c:pt idx="23">
                  <c:v>2.5716350478791279</c:v>
                </c:pt>
                <c:pt idx="24">
                  <c:v>2.522131627536393</c:v>
                </c:pt>
                <c:pt idx="25">
                  <c:v>2.3844163974456114</c:v>
                </c:pt>
                <c:pt idx="26">
                  <c:v>2.2674753357642841</c:v>
                </c:pt>
                <c:pt idx="27">
                  <c:v>2.2090588011717665</c:v>
                </c:pt>
                <c:pt idx="28">
                  <c:v>2.1787115443201808</c:v>
                </c:pt>
                <c:pt idx="29">
                  <c:v>2.1945198881071133</c:v>
                </c:pt>
                <c:pt idx="30">
                  <c:v>2.2432156151990599</c:v>
                </c:pt>
                <c:pt idx="31">
                  <c:v>2.2707598846050407</c:v>
                </c:pt>
                <c:pt idx="32">
                  <c:v>2.2686202209584634</c:v>
                </c:pt>
                <c:pt idx="33">
                  <c:v>2.2545997973840772</c:v>
                </c:pt>
                <c:pt idx="34">
                  <c:v>2.2434387205742841</c:v>
                </c:pt>
                <c:pt idx="35">
                  <c:v>2.2683937230998881</c:v>
                </c:pt>
                <c:pt idx="36">
                  <c:v>2.2702665994993061</c:v>
                </c:pt>
                <c:pt idx="37">
                  <c:v>2.2538288785107339</c:v>
                </c:pt>
                <c:pt idx="38">
                  <c:v>2.2302227481245986</c:v>
                </c:pt>
                <c:pt idx="39">
                  <c:v>2.1972045868237657</c:v>
                </c:pt>
                <c:pt idx="40">
                  <c:v>2.1820931394816179</c:v>
                </c:pt>
                <c:pt idx="41">
                  <c:v>2.1823241305212058</c:v>
                </c:pt>
                <c:pt idx="42">
                  <c:v>2.167211279081712</c:v>
                </c:pt>
                <c:pt idx="43">
                  <c:v>2.1553375686517775</c:v>
                </c:pt>
                <c:pt idx="44">
                  <c:v>2.1564275407777247</c:v>
                </c:pt>
                <c:pt idx="45">
                  <c:v>2.1680095551848835</c:v>
                </c:pt>
                <c:pt idx="46">
                  <c:v>2.1717409821401801</c:v>
                </c:pt>
                <c:pt idx="47">
                  <c:v>2.1740100065389552</c:v>
                </c:pt>
                <c:pt idx="48">
                  <c:v>2.1704846880978534</c:v>
                </c:pt>
                <c:pt idx="49">
                  <c:v>2.1521904498757758</c:v>
                </c:pt>
                <c:pt idx="50">
                  <c:v>2.1353858251339952</c:v>
                </c:pt>
              </c:numCache>
            </c:numRef>
          </c:val>
          <c:smooth val="0"/>
        </c:ser>
        <c:ser>
          <c:idx val="4"/>
          <c:order val="4"/>
          <c:tx>
            <c:strRef>
              <c:f>Sheet1!$F$1</c:f>
              <c:strCache>
                <c:ptCount val="1"/>
                <c:pt idx="0">
                  <c:v>Reference</c:v>
                </c:pt>
              </c:strCache>
            </c:strRef>
          </c:tx>
          <c:spPr>
            <a:ln w="2857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1.1446105086264036</c:v>
                </c:pt>
                <c:pt idx="1">
                  <c:v>1.0577261446485058</c:v>
                </c:pt>
                <c:pt idx="2">
                  <c:v>1.2839871678105421</c:v>
                </c:pt>
                <c:pt idx="3">
                  <c:v>0.90531446958684347</c:v>
                </c:pt>
                <c:pt idx="4">
                  <c:v>1.118877621628841</c:v>
                </c:pt>
                <c:pt idx="5">
                  <c:v>1.055762626788832</c:v>
                </c:pt>
                <c:pt idx="6">
                  <c:v>1.6634183606841606</c:v>
                </c:pt>
                <c:pt idx="7">
                  <c:v>1.7848340090639447</c:v>
                </c:pt>
                <c:pt idx="8">
                  <c:v>1.8742144688725582</c:v>
                </c:pt>
                <c:pt idx="9">
                  <c:v>2.6925198392948837</c:v>
                </c:pt>
                <c:pt idx="10">
                  <c:v>3.1319124591985399</c:v>
                </c:pt>
                <c:pt idx="11">
                  <c:v>4.8054461035360427</c:v>
                </c:pt>
                <c:pt idx="12">
                  <c:v>6.9946088535754951</c:v>
                </c:pt>
                <c:pt idx="13">
                  <c:v>5.0090179218237241</c:v>
                </c:pt>
                <c:pt idx="14">
                  <c:v>3.8666644380264601</c:v>
                </c:pt>
                <c:pt idx="15">
                  <c:v>3.4032841990458955</c:v>
                </c:pt>
                <c:pt idx="16">
                  <c:v>2.9940772317864197</c:v>
                </c:pt>
                <c:pt idx="17">
                  <c:v>3.1125377549083852</c:v>
                </c:pt>
                <c:pt idx="18">
                  <c:v>3.9156737791368514</c:v>
                </c:pt>
                <c:pt idx="19">
                  <c:v>4.2052548485880896</c:v>
                </c:pt>
                <c:pt idx="20">
                  <c:v>4.0927731166798544</c:v>
                </c:pt>
                <c:pt idx="21">
                  <c:v>4.2114182339696882</c:v>
                </c:pt>
                <c:pt idx="22">
                  <c:v>4.3774925791617365</c:v>
                </c:pt>
                <c:pt idx="23">
                  <c:v>4.4119326296559098</c:v>
                </c:pt>
                <c:pt idx="24">
                  <c:v>4.360465687983738</c:v>
                </c:pt>
                <c:pt idx="25">
                  <c:v>4.1231190148722714</c:v>
                </c:pt>
                <c:pt idx="26">
                  <c:v>3.890963694240555</c:v>
                </c:pt>
                <c:pt idx="27">
                  <c:v>3.7729391466290458</c:v>
                </c:pt>
                <c:pt idx="28">
                  <c:v>3.7550997106498367</c:v>
                </c:pt>
                <c:pt idx="29">
                  <c:v>3.8211013844440656</c:v>
                </c:pt>
                <c:pt idx="30">
                  <c:v>3.9315471001499467</c:v>
                </c:pt>
                <c:pt idx="31">
                  <c:v>4.0687848971721969</c:v>
                </c:pt>
                <c:pt idx="32">
                  <c:v>4.1108433386151413</c:v>
                </c:pt>
                <c:pt idx="33">
                  <c:v>4.1304307563417808</c:v>
                </c:pt>
                <c:pt idx="34">
                  <c:v>4.1418266977283134</c:v>
                </c:pt>
                <c:pt idx="35">
                  <c:v>4.2215752300353504</c:v>
                </c:pt>
                <c:pt idx="36">
                  <c:v>4.3055467411730994</c:v>
                </c:pt>
                <c:pt idx="37">
                  <c:v>4.3132569878770761</c:v>
                </c:pt>
                <c:pt idx="38">
                  <c:v>4.3506822260764917</c:v>
                </c:pt>
                <c:pt idx="39">
                  <c:v>4.4142941284424042</c:v>
                </c:pt>
                <c:pt idx="40">
                  <c:v>4.4744465264631401</c:v>
                </c:pt>
                <c:pt idx="41">
                  <c:v>4.5340427831712669</c:v>
                </c:pt>
                <c:pt idx="42">
                  <c:v>4.6062466841401912</c:v>
                </c:pt>
                <c:pt idx="43">
                  <c:v>4.6422643034456383</c:v>
                </c:pt>
                <c:pt idx="44">
                  <c:v>4.6932007947809131</c:v>
                </c:pt>
                <c:pt idx="45">
                  <c:v>4.7347445852260082</c:v>
                </c:pt>
                <c:pt idx="46">
                  <c:v>4.7490233061681524</c:v>
                </c:pt>
                <c:pt idx="47">
                  <c:v>4.7712560274192723</c:v>
                </c:pt>
                <c:pt idx="48">
                  <c:v>4.8060751877685997</c:v>
                </c:pt>
                <c:pt idx="49">
                  <c:v>4.8481867529750469</c:v>
                </c:pt>
                <c:pt idx="50">
                  <c:v>4.8414351477303379</c:v>
                </c:pt>
              </c:numCache>
            </c:numRef>
          </c:val>
          <c:smooth val="0"/>
        </c:ser>
        <c:dLbls>
          <c:showLegendKey val="0"/>
          <c:showVal val="0"/>
          <c:showCatName val="0"/>
          <c:showSerName val="0"/>
          <c:showPercent val="0"/>
          <c:showBubbleSize val="0"/>
        </c:dLbls>
        <c:smooth val="0"/>
        <c:axId val="284902736"/>
        <c:axId val="284908720"/>
      </c:lineChart>
      <c:catAx>
        <c:axId val="2849027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08720"/>
        <c:crosses val="autoZero"/>
        <c:auto val="1"/>
        <c:lblAlgn val="ctr"/>
        <c:lblOffset val="100"/>
        <c:tickLblSkip val="10"/>
        <c:tickMarkSkip val="10"/>
        <c:noMultiLvlLbl val="0"/>
      </c:catAx>
      <c:valAx>
        <c:axId val="28490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02736"/>
        <c:crossesAt val="20"/>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094311303265522"/>
          <c:w val="0.62988461103847526"/>
          <c:h val="0.69308318467655083"/>
        </c:manualLayout>
      </c:layout>
      <c:areaChart>
        <c:grouping val="stacked"/>
        <c:varyColors val="0"/>
        <c:ser>
          <c:idx val="4"/>
          <c:order val="0"/>
          <c:tx>
            <c:strRef>
              <c:f>Sheet1!$F$1</c:f>
              <c:strCache>
                <c:ptCount val="1"/>
                <c:pt idx="0">
                  <c:v>coal</c:v>
                </c:pt>
              </c:strCache>
            </c:strRef>
          </c:tx>
          <c:spPr>
            <a:solidFill>
              <a:srgbClr val="00000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1847.2902790000001</c:v>
                </c:pt>
                <c:pt idx="1">
                  <c:v>1733.4300049999999</c:v>
                </c:pt>
                <c:pt idx="2">
                  <c:v>1514.0429449999999</c:v>
                </c:pt>
                <c:pt idx="3">
                  <c:v>1581.114716</c:v>
                </c:pt>
                <c:pt idx="4">
                  <c:v>1581.7103500000001</c:v>
                </c:pt>
                <c:pt idx="5">
                  <c:v>1352.398197</c:v>
                </c:pt>
                <c:pt idx="6">
                  <c:v>1239.1486540000001</c:v>
                </c:pt>
                <c:pt idx="7">
                  <c:v>1205.8352749999999</c:v>
                </c:pt>
                <c:pt idx="8">
                  <c:v>1146.3927160000001</c:v>
                </c:pt>
                <c:pt idx="9">
                  <c:v>984.88494900000001</c:v>
                </c:pt>
                <c:pt idx="10">
                  <c:v>898.75305200000003</c:v>
                </c:pt>
                <c:pt idx="11">
                  <c:v>851.61517300000003</c:v>
                </c:pt>
                <c:pt idx="12">
                  <c:v>821.34082000000001</c:v>
                </c:pt>
                <c:pt idx="13">
                  <c:v>761.45416299999999</c:v>
                </c:pt>
                <c:pt idx="14">
                  <c:v>747.67236300000002</c:v>
                </c:pt>
                <c:pt idx="15">
                  <c:v>732.02618399999994</c:v>
                </c:pt>
                <c:pt idx="16">
                  <c:v>774.28668200000004</c:v>
                </c:pt>
                <c:pt idx="17">
                  <c:v>773.01977499999998</c:v>
                </c:pt>
                <c:pt idx="18">
                  <c:v>771.31073000000004</c:v>
                </c:pt>
                <c:pt idx="19">
                  <c:v>768.95007299999997</c:v>
                </c:pt>
                <c:pt idx="20">
                  <c:v>767.18737799999997</c:v>
                </c:pt>
                <c:pt idx="21">
                  <c:v>762.341858</c:v>
                </c:pt>
                <c:pt idx="22">
                  <c:v>760.95983899999999</c:v>
                </c:pt>
                <c:pt idx="23">
                  <c:v>767.22796600000004</c:v>
                </c:pt>
                <c:pt idx="24">
                  <c:v>760.75048800000002</c:v>
                </c:pt>
                <c:pt idx="25">
                  <c:v>751.40655500000003</c:v>
                </c:pt>
                <c:pt idx="26">
                  <c:v>745.31793200000004</c:v>
                </c:pt>
                <c:pt idx="27">
                  <c:v>744.10064699999998</c:v>
                </c:pt>
                <c:pt idx="28">
                  <c:v>735.22430399999996</c:v>
                </c:pt>
                <c:pt idx="29">
                  <c:v>729.85461399999997</c:v>
                </c:pt>
                <c:pt idx="30">
                  <c:v>727.14050299999997</c:v>
                </c:pt>
                <c:pt idx="31">
                  <c:v>723.74401899999998</c:v>
                </c:pt>
                <c:pt idx="32">
                  <c:v>720.72473100000002</c:v>
                </c:pt>
                <c:pt idx="33">
                  <c:v>718.13445999999999</c:v>
                </c:pt>
                <c:pt idx="34">
                  <c:v>718.03985599999999</c:v>
                </c:pt>
                <c:pt idx="35">
                  <c:v>714.38647500000002</c:v>
                </c:pt>
                <c:pt idx="36">
                  <c:v>720.95391800000004</c:v>
                </c:pt>
                <c:pt idx="37">
                  <c:v>720.31036400000005</c:v>
                </c:pt>
                <c:pt idx="38">
                  <c:v>719.473206</c:v>
                </c:pt>
                <c:pt idx="39">
                  <c:v>716.48748799999998</c:v>
                </c:pt>
                <c:pt idx="40">
                  <c:v>719.43194600000004</c:v>
                </c:pt>
              </c:numCache>
            </c:numRef>
          </c:val>
        </c:ser>
        <c:ser>
          <c:idx val="2"/>
          <c:order val="1"/>
          <c:tx>
            <c:strRef>
              <c:f>Sheet1!$E$1</c:f>
              <c:strCache>
                <c:ptCount val="1"/>
                <c:pt idx="0">
                  <c:v>nuclear</c:v>
                </c:pt>
              </c:strCache>
            </c:strRef>
          </c:tx>
          <c:spPr>
            <a:solidFill>
              <a:srgbClr val="A3334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806.96799999999996</c:v>
                </c:pt>
                <c:pt idx="1">
                  <c:v>790.20399999999995</c:v>
                </c:pt>
                <c:pt idx="2">
                  <c:v>769.33100000000002</c:v>
                </c:pt>
                <c:pt idx="3">
                  <c:v>789.01599999999996</c:v>
                </c:pt>
                <c:pt idx="4">
                  <c:v>797.16600000000005</c:v>
                </c:pt>
                <c:pt idx="5">
                  <c:v>797.178</c:v>
                </c:pt>
                <c:pt idx="6">
                  <c:v>805.69399999999996</c:v>
                </c:pt>
                <c:pt idx="7">
                  <c:v>804.95</c:v>
                </c:pt>
                <c:pt idx="8">
                  <c:v>807.07799999999997</c:v>
                </c:pt>
                <c:pt idx="9">
                  <c:v>807.25695800000005</c:v>
                </c:pt>
                <c:pt idx="10">
                  <c:v>793.07165499999996</c:v>
                </c:pt>
                <c:pt idx="11">
                  <c:v>780.21447799999999</c:v>
                </c:pt>
                <c:pt idx="12">
                  <c:v>765.62353499999995</c:v>
                </c:pt>
                <c:pt idx="13">
                  <c:v>767.71270800000002</c:v>
                </c:pt>
                <c:pt idx="14">
                  <c:v>770.80505400000004</c:v>
                </c:pt>
                <c:pt idx="15">
                  <c:v>747.74780299999998</c:v>
                </c:pt>
                <c:pt idx="16">
                  <c:v>678.54431199999999</c:v>
                </c:pt>
                <c:pt idx="17">
                  <c:v>678.82409700000005</c:v>
                </c:pt>
                <c:pt idx="18">
                  <c:v>679.17993200000001</c:v>
                </c:pt>
                <c:pt idx="19">
                  <c:v>679.53405799999996</c:v>
                </c:pt>
                <c:pt idx="20">
                  <c:v>680.21289100000001</c:v>
                </c:pt>
                <c:pt idx="21">
                  <c:v>681.27758800000004</c:v>
                </c:pt>
                <c:pt idx="22">
                  <c:v>682.00195299999996</c:v>
                </c:pt>
                <c:pt idx="23">
                  <c:v>666.50482199999999</c:v>
                </c:pt>
                <c:pt idx="24">
                  <c:v>649.918274</c:v>
                </c:pt>
                <c:pt idx="25">
                  <c:v>651.32324200000005</c:v>
                </c:pt>
                <c:pt idx="26">
                  <c:v>652.36779799999999</c:v>
                </c:pt>
                <c:pt idx="27">
                  <c:v>652.578979</c:v>
                </c:pt>
                <c:pt idx="28">
                  <c:v>652.78967299999999</c:v>
                </c:pt>
                <c:pt idx="29">
                  <c:v>652.78967299999999</c:v>
                </c:pt>
                <c:pt idx="30">
                  <c:v>644.27893100000006</c:v>
                </c:pt>
                <c:pt idx="31">
                  <c:v>645.53106700000001</c:v>
                </c:pt>
                <c:pt idx="32">
                  <c:v>646.436646</c:v>
                </c:pt>
                <c:pt idx="33">
                  <c:v>638.55639599999995</c:v>
                </c:pt>
                <c:pt idx="34">
                  <c:v>639.31176800000003</c:v>
                </c:pt>
                <c:pt idx="35">
                  <c:v>640.13024900000005</c:v>
                </c:pt>
                <c:pt idx="36">
                  <c:v>640.55639599999995</c:v>
                </c:pt>
                <c:pt idx="37">
                  <c:v>640.98242200000004</c:v>
                </c:pt>
                <c:pt idx="38">
                  <c:v>641.24768100000006</c:v>
                </c:pt>
                <c:pt idx="39">
                  <c:v>641.56835899999999</c:v>
                </c:pt>
                <c:pt idx="40">
                  <c:v>642.03173800000002</c:v>
                </c:pt>
              </c:numCache>
            </c:numRef>
          </c:val>
        </c:ser>
        <c:ser>
          <c:idx val="1"/>
          <c:order val="2"/>
          <c:tx>
            <c:strRef>
              <c:f>Sheet1!$D$1</c:f>
              <c:strCache>
                <c:ptCount val="1"/>
                <c:pt idx="0">
                  <c:v>renewables</c:v>
                </c:pt>
              </c:strCache>
            </c:strRef>
          </c:tx>
          <c:spPr>
            <a:solidFill>
              <a:schemeClr val="accent3"/>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429.786745</c:v>
                </c:pt>
                <c:pt idx="1">
                  <c:v>517.1614209999999</c:v>
                </c:pt>
                <c:pt idx="2">
                  <c:v>500.72419700000012</c:v>
                </c:pt>
                <c:pt idx="3">
                  <c:v>530.20499600000005</c:v>
                </c:pt>
                <c:pt idx="4">
                  <c:v>549.81197899999995</c:v>
                </c:pt>
                <c:pt idx="5">
                  <c:v>558.38025700000003</c:v>
                </c:pt>
                <c:pt idx="6">
                  <c:v>628.25747200000012</c:v>
                </c:pt>
                <c:pt idx="7">
                  <c:v>710.60071100000005</c:v>
                </c:pt>
                <c:pt idx="8">
                  <c:v>742.31630500000006</c:v>
                </c:pt>
                <c:pt idx="9">
                  <c:v>772.00329599999998</c:v>
                </c:pt>
                <c:pt idx="10">
                  <c:v>844.145264</c:v>
                </c:pt>
                <c:pt idx="11">
                  <c:v>918.69799799999998</c:v>
                </c:pt>
                <c:pt idx="12">
                  <c:v>1023.786865</c:v>
                </c:pt>
                <c:pt idx="13">
                  <c:v>1108.908447</c:v>
                </c:pt>
                <c:pt idx="14">
                  <c:v>1158.1137699999999</c:v>
                </c:pt>
                <c:pt idx="15">
                  <c:v>1217.9229740000001</c:v>
                </c:pt>
                <c:pt idx="16">
                  <c:v>1260.6649170000001</c:v>
                </c:pt>
                <c:pt idx="17">
                  <c:v>1291.97522</c:v>
                </c:pt>
                <c:pt idx="18">
                  <c:v>1322.8314210000001</c:v>
                </c:pt>
                <c:pt idx="19">
                  <c:v>1363.869019</c:v>
                </c:pt>
                <c:pt idx="20">
                  <c:v>1420.5561520000001</c:v>
                </c:pt>
                <c:pt idx="21">
                  <c:v>1438.905884</c:v>
                </c:pt>
                <c:pt idx="22">
                  <c:v>1449.1188959999999</c:v>
                </c:pt>
                <c:pt idx="23">
                  <c:v>1460.6279300000001</c:v>
                </c:pt>
                <c:pt idx="24">
                  <c:v>1471.5142820000001</c:v>
                </c:pt>
                <c:pt idx="25">
                  <c:v>1510.4155270000001</c:v>
                </c:pt>
                <c:pt idx="26">
                  <c:v>1541.0192870000001</c:v>
                </c:pt>
                <c:pt idx="27">
                  <c:v>1566.5333250000001</c:v>
                </c:pt>
                <c:pt idx="28">
                  <c:v>1596.681519</c:v>
                </c:pt>
                <c:pt idx="29">
                  <c:v>1625.7873540000001</c:v>
                </c:pt>
                <c:pt idx="30">
                  <c:v>1658.839966</c:v>
                </c:pt>
                <c:pt idx="31">
                  <c:v>1695.738525</c:v>
                </c:pt>
                <c:pt idx="32">
                  <c:v>1737.5543210000001</c:v>
                </c:pt>
                <c:pt idx="33">
                  <c:v>1786.810913</c:v>
                </c:pt>
                <c:pt idx="34">
                  <c:v>1838.7353519999999</c:v>
                </c:pt>
                <c:pt idx="35">
                  <c:v>1892.9537350000001</c:v>
                </c:pt>
                <c:pt idx="36">
                  <c:v>1932.870361</c:v>
                </c:pt>
                <c:pt idx="37">
                  <c:v>1968.9125979999999</c:v>
                </c:pt>
                <c:pt idx="38">
                  <c:v>1997.498413</c:v>
                </c:pt>
                <c:pt idx="39">
                  <c:v>2029.0223390000001</c:v>
                </c:pt>
                <c:pt idx="40">
                  <c:v>2064.0065920000002</c:v>
                </c:pt>
              </c:numCache>
            </c:numRef>
          </c:val>
        </c:ser>
        <c:ser>
          <c:idx val="3"/>
          <c:order val="3"/>
          <c:tx>
            <c:strRef>
              <c:f>Sheet1!$C$1</c:f>
              <c:strCache>
                <c:ptCount val="1"/>
                <c:pt idx="0">
                  <c:v>natural gas</c:v>
                </c:pt>
              </c:strCache>
            </c:strRef>
          </c:tx>
          <c:spPr>
            <a:solidFill>
              <a:srgbClr val="0096D7"/>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987.69723400000009</c:v>
                </c:pt>
                <c:pt idx="1">
                  <c:v>1013.688929</c:v>
                </c:pt>
                <c:pt idx="2">
                  <c:v>1225.8941749999999</c:v>
                </c:pt>
                <c:pt idx="3">
                  <c:v>1124.83556</c:v>
                </c:pt>
                <c:pt idx="4">
                  <c:v>1126.608958</c:v>
                </c:pt>
                <c:pt idx="5">
                  <c:v>1333.4821099999999</c:v>
                </c:pt>
                <c:pt idx="6">
                  <c:v>1378.306934</c:v>
                </c:pt>
                <c:pt idx="7">
                  <c:v>1296.4146920000001</c:v>
                </c:pt>
                <c:pt idx="8">
                  <c:v>1468.0125989999999</c:v>
                </c:pt>
                <c:pt idx="9">
                  <c:v>1558.461914</c:v>
                </c:pt>
                <c:pt idx="10">
                  <c:v>1552.759399</c:v>
                </c:pt>
                <c:pt idx="11">
                  <c:v>1638.6636960000001</c:v>
                </c:pt>
                <c:pt idx="12">
                  <c:v>1627.803467</c:v>
                </c:pt>
                <c:pt idx="13">
                  <c:v>1627.252563</c:v>
                </c:pt>
                <c:pt idx="14">
                  <c:v>1609.510376</c:v>
                </c:pt>
                <c:pt idx="15">
                  <c:v>1613.774658</c:v>
                </c:pt>
                <c:pt idx="16">
                  <c:v>1621.915894</c:v>
                </c:pt>
                <c:pt idx="17">
                  <c:v>1609.124634</c:v>
                </c:pt>
                <c:pt idx="18">
                  <c:v>1608.4580080000001</c:v>
                </c:pt>
                <c:pt idx="19">
                  <c:v>1605.135254</c:v>
                </c:pt>
                <c:pt idx="20">
                  <c:v>1576.9517820000001</c:v>
                </c:pt>
                <c:pt idx="21">
                  <c:v>1596.148193</c:v>
                </c:pt>
                <c:pt idx="22">
                  <c:v>1619.300293</c:v>
                </c:pt>
                <c:pt idx="23">
                  <c:v>1650.826538</c:v>
                </c:pt>
                <c:pt idx="24">
                  <c:v>1699.8286129999999</c:v>
                </c:pt>
                <c:pt idx="25">
                  <c:v>1710.286255</c:v>
                </c:pt>
                <c:pt idx="26">
                  <c:v>1727.454346</c:v>
                </c:pt>
                <c:pt idx="27">
                  <c:v>1748.7416989999999</c:v>
                </c:pt>
                <c:pt idx="28">
                  <c:v>1771.4060059999999</c:v>
                </c:pt>
                <c:pt idx="29">
                  <c:v>1791.8400879999999</c:v>
                </c:pt>
                <c:pt idx="30">
                  <c:v>1814.9398189999999</c:v>
                </c:pt>
                <c:pt idx="31">
                  <c:v>1826.890625</c:v>
                </c:pt>
                <c:pt idx="32">
                  <c:v>1836.397461</c:v>
                </c:pt>
                <c:pt idx="33">
                  <c:v>1849.272095</c:v>
                </c:pt>
                <c:pt idx="34">
                  <c:v>1848.931274</c:v>
                </c:pt>
                <c:pt idx="35">
                  <c:v>1852.179932</c:v>
                </c:pt>
                <c:pt idx="36">
                  <c:v>1862.786621</c:v>
                </c:pt>
                <c:pt idx="37">
                  <c:v>1886.5119629999999</c:v>
                </c:pt>
                <c:pt idx="38">
                  <c:v>1918.0076899999999</c:v>
                </c:pt>
                <c:pt idx="39">
                  <c:v>1951.3043210000001</c:v>
                </c:pt>
                <c:pt idx="40">
                  <c:v>1976.012207</c:v>
                </c:pt>
              </c:numCache>
            </c:numRef>
          </c:val>
        </c:ser>
        <c:dLbls>
          <c:showLegendKey val="0"/>
          <c:showVal val="0"/>
          <c:showCatName val="0"/>
          <c:showSerName val="0"/>
          <c:showPercent val="0"/>
          <c:showBubbleSize val="0"/>
        </c:dLbls>
        <c:axId val="284913072"/>
        <c:axId val="284901104"/>
        <c:extLst>
          <c:ext xmlns:c15="http://schemas.microsoft.com/office/drawing/2012/chart" uri="{02D57815-91ED-43cb-92C2-25804820EDAC}">
            <c15:filteredAreaSeries>
              <c15:ser>
                <c:idx val="0"/>
                <c:order val="4"/>
                <c:tx>
                  <c:strRef>
                    <c:extLst>
                      <c:ext uri="{02D57815-91ED-43cb-92C2-25804820EDAC}">
                        <c15:formulaRef>
                          <c15:sqref>Sheet1!$B$1</c15:sqref>
                        </c15:formulaRef>
                      </c:ext>
                    </c:extLst>
                    <c:strCache>
                      <c:ptCount val="1"/>
                      <c:pt idx="0">
                        <c:v>petroleum &amp; other</c:v>
                      </c:pt>
                    </c:strCache>
                  </c:strRef>
                </c:tx>
                <c:spPr>
                  <a:solidFill>
                    <a:srgbClr val="0096D7">
                      <a:lumMod val="40000"/>
                      <a:lumOff val="60000"/>
                    </a:srgbClr>
                  </a:solidFill>
                  <a:ln w="22225">
                    <a:noFill/>
                  </a:ln>
                  <a:effectLst/>
                </c:spP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Sheet1!$B$2:$B$42</c15:sqref>
                        </c15:formulaRef>
                      </c:ext>
                    </c:extLst>
                    <c:numCache>
                      <c:formatCode>General</c:formatCode>
                      <c:ptCount val="41"/>
                      <c:pt idx="0">
                        <c:v>55.728309999999588</c:v>
                      </c:pt>
                      <c:pt idx="1">
                        <c:v>49.481896000000653</c:v>
                      </c:pt>
                      <c:pt idx="2">
                        <c:v>43.923946999999458</c:v>
                      </c:pt>
                      <c:pt idx="3">
                        <c:v>48.924342999999411</c:v>
                      </c:pt>
                      <c:pt idx="4">
                        <c:v>49.541377999999561</c:v>
                      </c:pt>
                      <c:pt idx="5">
                        <c:v>50.301641999999759</c:v>
                      </c:pt>
                      <c:pt idx="6">
                        <c:v>44.08029500000039</c:v>
                      </c:pt>
                      <c:pt idx="7">
                        <c:v>40.460128000000033</c:v>
                      </c:pt>
                      <c:pt idx="8">
                        <c:v>43.553486000000497</c:v>
                      </c:pt>
                      <c:pt idx="9">
                        <c:v>38.230536999999998</c:v>
                      </c:pt>
                      <c:pt idx="10">
                        <c:v>37.418895999999997</c:v>
                      </c:pt>
                      <c:pt idx="11">
                        <c:v>36.021529999999998</c:v>
                      </c:pt>
                      <c:pt idx="12">
                        <c:v>35.892482000000001</c:v>
                      </c:pt>
                      <c:pt idx="13">
                        <c:v>35.492866999999997</c:v>
                      </c:pt>
                      <c:pt idx="14">
                        <c:v>35.325155000000002</c:v>
                      </c:pt>
                      <c:pt idx="15">
                        <c:v>34.840843999999997</c:v>
                      </c:pt>
                      <c:pt idx="16">
                        <c:v>34.079355999999997</c:v>
                      </c:pt>
                      <c:pt idx="17">
                        <c:v>33.505146000000003</c:v>
                      </c:pt>
                      <c:pt idx="18">
                        <c:v>33.038789000000001</c:v>
                      </c:pt>
                      <c:pt idx="19">
                        <c:v>32.728335999999999</c:v>
                      </c:pt>
                      <c:pt idx="20">
                        <c:v>32.323233000000002</c:v>
                      </c:pt>
                      <c:pt idx="21">
                        <c:v>31.968720000000001</c:v>
                      </c:pt>
                      <c:pt idx="22">
                        <c:v>31.921353</c:v>
                      </c:pt>
                      <c:pt idx="23">
                        <c:v>31.371264</c:v>
                      </c:pt>
                      <c:pt idx="24">
                        <c:v>31.527252000000001</c:v>
                      </c:pt>
                      <c:pt idx="25">
                        <c:v>31.472387999999999</c:v>
                      </c:pt>
                      <c:pt idx="26">
                        <c:v>31.205323</c:v>
                      </c:pt>
                      <c:pt idx="27">
                        <c:v>30.886545999999999</c:v>
                      </c:pt>
                      <c:pt idx="28">
                        <c:v>30.520754</c:v>
                      </c:pt>
                      <c:pt idx="29">
                        <c:v>30.456776999999999</c:v>
                      </c:pt>
                      <c:pt idx="30">
                        <c:v>30.081710000000001</c:v>
                      </c:pt>
                      <c:pt idx="31">
                        <c:v>29.669654999999999</c:v>
                      </c:pt>
                      <c:pt idx="32">
                        <c:v>29.308022000000001</c:v>
                      </c:pt>
                      <c:pt idx="33">
                        <c:v>28.924878</c:v>
                      </c:pt>
                      <c:pt idx="34">
                        <c:v>28.592206999999998</c:v>
                      </c:pt>
                      <c:pt idx="35">
                        <c:v>28.442890999999999</c:v>
                      </c:pt>
                      <c:pt idx="36">
                        <c:v>28.208248000000001</c:v>
                      </c:pt>
                      <c:pt idx="37">
                        <c:v>28.117106</c:v>
                      </c:pt>
                      <c:pt idx="38">
                        <c:v>27.816195</c:v>
                      </c:pt>
                      <c:pt idx="39">
                        <c:v>27.470147999999998</c:v>
                      </c:pt>
                      <c:pt idx="40">
                        <c:v>27.445833</c:v>
                      </c:pt>
                    </c:numCache>
                  </c:numRef>
                </c:val>
              </c15:ser>
            </c15:filteredAreaSeries>
          </c:ext>
        </c:extLst>
      </c:areaChart>
      <c:catAx>
        <c:axId val="2849130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01104"/>
        <c:crosses val="autoZero"/>
        <c:auto val="1"/>
        <c:lblAlgn val="ctr"/>
        <c:lblOffset val="100"/>
        <c:tickLblSkip val="10"/>
        <c:tickMarkSkip val="10"/>
        <c:noMultiLvlLbl val="0"/>
      </c:catAx>
      <c:valAx>
        <c:axId val="284901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13072"/>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6090949685019"/>
          <c:y val="0.20764447530231064"/>
          <c:w val="0.57611174978769619"/>
          <c:h val="0.69593928013507345"/>
        </c:manualLayout>
      </c:layout>
      <c:areaChart>
        <c:grouping val="stacked"/>
        <c:varyColors val="0"/>
        <c:ser>
          <c:idx val="3"/>
          <c:order val="0"/>
          <c:tx>
            <c:strRef>
              <c:f>Sheet1!$F$1</c:f>
              <c:strCache>
                <c:ptCount val="1"/>
                <c:pt idx="0">
                  <c:v>other</c:v>
                </c:pt>
              </c:strCache>
            </c:strRef>
          </c:tx>
          <c:spPr>
            <a:solidFill>
              <a:srgbClr val="FFFFFF">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56.089367000000003</c:v>
                </c:pt>
                <c:pt idx="1">
                  <c:v>56.670830000000002</c:v>
                </c:pt>
                <c:pt idx="2">
                  <c:v>57.622166</c:v>
                </c:pt>
                <c:pt idx="3">
                  <c:v>60.858027</c:v>
                </c:pt>
                <c:pt idx="4">
                  <c:v>63.989444000000013</c:v>
                </c:pt>
                <c:pt idx="5">
                  <c:v>63.631878</c:v>
                </c:pt>
                <c:pt idx="6">
                  <c:v>62.760458</c:v>
                </c:pt>
                <c:pt idx="7">
                  <c:v>62.761670000000002</c:v>
                </c:pt>
                <c:pt idx="8">
                  <c:v>62.765127999999997</c:v>
                </c:pt>
                <c:pt idx="9">
                  <c:v>57.627044999999953</c:v>
                </c:pt>
                <c:pt idx="10">
                  <c:v>57.813158000000037</c:v>
                </c:pt>
                <c:pt idx="11">
                  <c:v>58.02347599999996</c:v>
                </c:pt>
                <c:pt idx="12">
                  <c:v>66.863191000000029</c:v>
                </c:pt>
                <c:pt idx="13">
                  <c:v>67.679452999999967</c:v>
                </c:pt>
                <c:pt idx="14">
                  <c:v>69.581087000000025</c:v>
                </c:pt>
                <c:pt idx="15">
                  <c:v>80.790053000000171</c:v>
                </c:pt>
                <c:pt idx="16">
                  <c:v>81.122367000000168</c:v>
                </c:pt>
                <c:pt idx="17">
                  <c:v>81.2087140000001</c:v>
                </c:pt>
                <c:pt idx="18">
                  <c:v>81.417430999999851</c:v>
                </c:pt>
                <c:pt idx="19">
                  <c:v>82.189736000000039</c:v>
                </c:pt>
                <c:pt idx="20">
                  <c:v>82.993910000000142</c:v>
                </c:pt>
                <c:pt idx="21">
                  <c:v>83.459138000000166</c:v>
                </c:pt>
                <c:pt idx="22">
                  <c:v>84.243451999999934</c:v>
                </c:pt>
                <c:pt idx="23">
                  <c:v>84.601685000000316</c:v>
                </c:pt>
                <c:pt idx="24">
                  <c:v>84.810947000000169</c:v>
                </c:pt>
                <c:pt idx="25">
                  <c:v>84.701660000000174</c:v>
                </c:pt>
                <c:pt idx="26">
                  <c:v>85.027985000000172</c:v>
                </c:pt>
                <c:pt idx="27">
                  <c:v>85.259920999999849</c:v>
                </c:pt>
                <c:pt idx="28">
                  <c:v>85.562591000000111</c:v>
                </c:pt>
                <c:pt idx="29">
                  <c:v>86.062236999999868</c:v>
                </c:pt>
                <c:pt idx="30">
                  <c:v>86.299302000000125</c:v>
                </c:pt>
                <c:pt idx="31">
                  <c:v>86.591086999999789</c:v>
                </c:pt>
                <c:pt idx="32">
                  <c:v>87.017016999999896</c:v>
                </c:pt>
                <c:pt idx="33">
                  <c:v>87.418490999999676</c:v>
                </c:pt>
                <c:pt idx="34">
                  <c:v>87.641395999999986</c:v>
                </c:pt>
                <c:pt idx="35">
                  <c:v>88.433851999999888</c:v>
                </c:pt>
                <c:pt idx="36">
                  <c:v>89.986601999999948</c:v>
                </c:pt>
                <c:pt idx="37">
                  <c:v>91.659377999999833</c:v>
                </c:pt>
                <c:pt idx="38">
                  <c:v>92.885817999999972</c:v>
                </c:pt>
                <c:pt idx="39">
                  <c:v>94.172945999999911</c:v>
                </c:pt>
                <c:pt idx="40">
                  <c:v>97.247098000000278</c:v>
                </c:pt>
              </c:numCache>
            </c:numRef>
          </c:val>
        </c:ser>
        <c:ser>
          <c:idx val="0"/>
          <c:order val="1"/>
          <c:tx>
            <c:strRef>
              <c:f>Sheet1!$E$1</c:f>
              <c:strCache>
                <c:ptCount val="1"/>
                <c:pt idx="0">
                  <c:v>hydroelectric</c:v>
                </c:pt>
              </c:strCache>
            </c:strRef>
          </c:tx>
          <c:spPr>
            <a:solidFill>
              <a:srgbClr val="0096D7">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260.20306900000003</c:v>
                </c:pt>
                <c:pt idx="1">
                  <c:v>319.35490399999998</c:v>
                </c:pt>
                <c:pt idx="2">
                  <c:v>276.24022300000001</c:v>
                </c:pt>
                <c:pt idx="3">
                  <c:v>268.565383</c:v>
                </c:pt>
                <c:pt idx="4">
                  <c:v>259.36662200000001</c:v>
                </c:pt>
                <c:pt idx="5">
                  <c:v>249.080085</c:v>
                </c:pt>
                <c:pt idx="6">
                  <c:v>267.81215300000002</c:v>
                </c:pt>
                <c:pt idx="7">
                  <c:v>300.33315599999997</c:v>
                </c:pt>
                <c:pt idx="8">
                  <c:v>291.723816</c:v>
                </c:pt>
                <c:pt idx="9">
                  <c:v>288.26693699999998</c:v>
                </c:pt>
                <c:pt idx="10">
                  <c:v>292.26767000000001</c:v>
                </c:pt>
                <c:pt idx="11">
                  <c:v>292.70632899999998</c:v>
                </c:pt>
                <c:pt idx="12">
                  <c:v>291.82321200000001</c:v>
                </c:pt>
                <c:pt idx="13">
                  <c:v>292.04049700000002</c:v>
                </c:pt>
                <c:pt idx="14">
                  <c:v>291.97161899999998</c:v>
                </c:pt>
                <c:pt idx="15">
                  <c:v>291.82128899999998</c:v>
                </c:pt>
                <c:pt idx="16">
                  <c:v>291.86535600000002</c:v>
                </c:pt>
                <c:pt idx="17">
                  <c:v>291.82974200000001</c:v>
                </c:pt>
                <c:pt idx="18">
                  <c:v>291.63003500000002</c:v>
                </c:pt>
                <c:pt idx="19">
                  <c:v>291.56066900000002</c:v>
                </c:pt>
                <c:pt idx="20">
                  <c:v>291.50482199999999</c:v>
                </c:pt>
                <c:pt idx="21">
                  <c:v>291.47351099999997</c:v>
                </c:pt>
                <c:pt idx="22">
                  <c:v>291.394318</c:v>
                </c:pt>
                <c:pt idx="23">
                  <c:v>291.39288299999998</c:v>
                </c:pt>
                <c:pt idx="24">
                  <c:v>291.546875</c:v>
                </c:pt>
                <c:pt idx="25">
                  <c:v>291.547394</c:v>
                </c:pt>
                <c:pt idx="26">
                  <c:v>291.503601</c:v>
                </c:pt>
                <c:pt idx="27">
                  <c:v>291.40588400000001</c:v>
                </c:pt>
                <c:pt idx="28">
                  <c:v>291.3125</c:v>
                </c:pt>
                <c:pt idx="29">
                  <c:v>291.16796900000003</c:v>
                </c:pt>
                <c:pt idx="30">
                  <c:v>290.897583</c:v>
                </c:pt>
                <c:pt idx="31">
                  <c:v>290.482483</c:v>
                </c:pt>
                <c:pt idx="32">
                  <c:v>289.07882699999999</c:v>
                </c:pt>
                <c:pt idx="33">
                  <c:v>289.50170900000001</c:v>
                </c:pt>
                <c:pt idx="34">
                  <c:v>289.52654999999999</c:v>
                </c:pt>
                <c:pt idx="35">
                  <c:v>288.46975700000002</c:v>
                </c:pt>
                <c:pt idx="36">
                  <c:v>288.72174100000001</c:v>
                </c:pt>
                <c:pt idx="37">
                  <c:v>289.733002</c:v>
                </c:pt>
                <c:pt idx="38">
                  <c:v>289.92907700000001</c:v>
                </c:pt>
                <c:pt idx="39">
                  <c:v>289.569794</c:v>
                </c:pt>
                <c:pt idx="40">
                  <c:v>288.78921500000001</c:v>
                </c:pt>
              </c:numCache>
            </c:numRef>
          </c:val>
        </c:ser>
        <c:ser>
          <c:idx val="1"/>
          <c:order val="2"/>
          <c:tx>
            <c:strRef>
              <c:f>Sheet1!$D$1</c:f>
              <c:strCache>
                <c:ptCount val="1"/>
                <c:pt idx="0">
                  <c:v>geothermal</c:v>
                </c:pt>
              </c:strCache>
            </c:strRef>
          </c:tx>
          <c:spPr>
            <a:solidFill>
              <a:schemeClr val="accent2"/>
            </a:solidFill>
            <a:ln>
              <a:solidFill>
                <a:srgbClr val="BD732A"/>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15.219213</c:v>
                </c:pt>
                <c:pt idx="1">
                  <c:v>15.316068</c:v>
                </c:pt>
                <c:pt idx="2">
                  <c:v>15.562426</c:v>
                </c:pt>
                <c:pt idx="3">
                  <c:v>15.774673999999999</c:v>
                </c:pt>
                <c:pt idx="4">
                  <c:v>15.876941</c:v>
                </c:pt>
                <c:pt idx="5">
                  <c:v>15.917574999999999</c:v>
                </c:pt>
                <c:pt idx="6">
                  <c:v>15.825806999999999</c:v>
                </c:pt>
                <c:pt idx="7">
                  <c:v>15.926765</c:v>
                </c:pt>
                <c:pt idx="8">
                  <c:v>16.728455</c:v>
                </c:pt>
                <c:pt idx="9">
                  <c:v>16.426468</c:v>
                </c:pt>
                <c:pt idx="10">
                  <c:v>16.361433000000002</c:v>
                </c:pt>
                <c:pt idx="11">
                  <c:v>16.888786</c:v>
                </c:pt>
                <c:pt idx="12">
                  <c:v>16.702055000000001</c:v>
                </c:pt>
                <c:pt idx="13">
                  <c:v>17.761251000000001</c:v>
                </c:pt>
                <c:pt idx="14">
                  <c:v>18.722135999999999</c:v>
                </c:pt>
                <c:pt idx="15">
                  <c:v>19.68355</c:v>
                </c:pt>
                <c:pt idx="16">
                  <c:v>21.074532999999999</c:v>
                </c:pt>
                <c:pt idx="17">
                  <c:v>22.416073000000001</c:v>
                </c:pt>
                <c:pt idx="18">
                  <c:v>23.796101</c:v>
                </c:pt>
                <c:pt idx="19">
                  <c:v>25.068382</c:v>
                </c:pt>
                <c:pt idx="20">
                  <c:v>26.471848999999999</c:v>
                </c:pt>
                <c:pt idx="21">
                  <c:v>28.113707999999999</c:v>
                </c:pt>
                <c:pt idx="22">
                  <c:v>29.887620999999999</c:v>
                </c:pt>
                <c:pt idx="23">
                  <c:v>31.406464</c:v>
                </c:pt>
                <c:pt idx="24">
                  <c:v>32.766171</c:v>
                </c:pt>
                <c:pt idx="25">
                  <c:v>34.688262999999999</c:v>
                </c:pt>
                <c:pt idx="26">
                  <c:v>36.518889999999999</c:v>
                </c:pt>
                <c:pt idx="27">
                  <c:v>38.554043</c:v>
                </c:pt>
                <c:pt idx="28">
                  <c:v>40.325896999999998</c:v>
                </c:pt>
                <c:pt idx="29">
                  <c:v>42.031756999999999</c:v>
                </c:pt>
                <c:pt idx="30">
                  <c:v>43.064163000000001</c:v>
                </c:pt>
                <c:pt idx="31">
                  <c:v>44.175514</c:v>
                </c:pt>
                <c:pt idx="32">
                  <c:v>45.35313</c:v>
                </c:pt>
                <c:pt idx="33">
                  <c:v>46.427821999999999</c:v>
                </c:pt>
                <c:pt idx="34">
                  <c:v>47.466147999999997</c:v>
                </c:pt>
                <c:pt idx="35">
                  <c:v>48.413834000000001</c:v>
                </c:pt>
                <c:pt idx="36">
                  <c:v>49.341461000000002</c:v>
                </c:pt>
                <c:pt idx="37">
                  <c:v>50.238968</c:v>
                </c:pt>
                <c:pt idx="38">
                  <c:v>51.188949999999998</c:v>
                </c:pt>
                <c:pt idx="39">
                  <c:v>51.794857</c:v>
                </c:pt>
                <c:pt idx="40">
                  <c:v>52.168888000000003</c:v>
                </c:pt>
              </c:numCache>
            </c:numRef>
          </c:val>
        </c:ser>
        <c:ser>
          <c:idx val="2"/>
          <c:order val="3"/>
          <c:tx>
            <c:strRef>
              <c:f>Sheet1!$C$1</c:f>
              <c:strCache>
                <c:ptCount val="1"/>
                <c:pt idx="0">
                  <c:v>wind</c:v>
                </c:pt>
              </c:strCache>
            </c:strRef>
          </c:tx>
          <c:spPr>
            <a:solidFill>
              <a:srgbClr val="5D973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94.652246000000005</c:v>
                </c:pt>
                <c:pt idx="1">
                  <c:v>120.176599</c:v>
                </c:pt>
                <c:pt idx="2">
                  <c:v>140.82170300000001</c:v>
                </c:pt>
                <c:pt idx="3">
                  <c:v>167.83974499999999</c:v>
                </c:pt>
                <c:pt idx="4">
                  <c:v>181.655282</c:v>
                </c:pt>
                <c:pt idx="5">
                  <c:v>190.718548</c:v>
                </c:pt>
                <c:pt idx="6">
                  <c:v>226.99256199999999</c:v>
                </c:pt>
                <c:pt idx="7">
                  <c:v>254.302662</c:v>
                </c:pt>
                <c:pt idx="8">
                  <c:v>274.95181500000001</c:v>
                </c:pt>
                <c:pt idx="9">
                  <c:v>296.31545999999997</c:v>
                </c:pt>
                <c:pt idx="10">
                  <c:v>336.97134399999999</c:v>
                </c:pt>
                <c:pt idx="11">
                  <c:v>369.99575800000002</c:v>
                </c:pt>
                <c:pt idx="12">
                  <c:v>426.213684</c:v>
                </c:pt>
                <c:pt idx="13">
                  <c:v>491.642944</c:v>
                </c:pt>
                <c:pt idx="14">
                  <c:v>510.042419</c:v>
                </c:pt>
                <c:pt idx="15">
                  <c:v>513.15594499999997</c:v>
                </c:pt>
                <c:pt idx="16">
                  <c:v>514.62609899999995</c:v>
                </c:pt>
                <c:pt idx="17">
                  <c:v>515.76220699999999</c:v>
                </c:pt>
                <c:pt idx="18">
                  <c:v>524.47406000000001</c:v>
                </c:pt>
                <c:pt idx="19">
                  <c:v>531.25866699999995</c:v>
                </c:pt>
                <c:pt idx="20">
                  <c:v>556.38580300000001</c:v>
                </c:pt>
                <c:pt idx="21">
                  <c:v>562.59429899999998</c:v>
                </c:pt>
                <c:pt idx="22">
                  <c:v>563.05127000000005</c:v>
                </c:pt>
                <c:pt idx="23">
                  <c:v>564.43945299999996</c:v>
                </c:pt>
                <c:pt idx="24">
                  <c:v>566.85632299999997</c:v>
                </c:pt>
                <c:pt idx="25">
                  <c:v>593.09930399999996</c:v>
                </c:pt>
                <c:pt idx="26">
                  <c:v>603.80981399999996</c:v>
                </c:pt>
                <c:pt idx="27">
                  <c:v>605.75140399999998</c:v>
                </c:pt>
                <c:pt idx="28">
                  <c:v>609.91815199999996</c:v>
                </c:pt>
                <c:pt idx="29">
                  <c:v>610.86962900000003</c:v>
                </c:pt>
                <c:pt idx="30">
                  <c:v>614.01629600000001</c:v>
                </c:pt>
                <c:pt idx="31">
                  <c:v>618.30993699999999</c:v>
                </c:pt>
                <c:pt idx="32">
                  <c:v>622.91290300000003</c:v>
                </c:pt>
                <c:pt idx="33">
                  <c:v>629.16595500000005</c:v>
                </c:pt>
                <c:pt idx="34">
                  <c:v>632.99597200000005</c:v>
                </c:pt>
                <c:pt idx="35">
                  <c:v>640.49566700000003</c:v>
                </c:pt>
                <c:pt idx="36">
                  <c:v>645.14544699999999</c:v>
                </c:pt>
                <c:pt idx="37">
                  <c:v>651.45471199999997</c:v>
                </c:pt>
                <c:pt idx="38">
                  <c:v>659.28417999999999</c:v>
                </c:pt>
                <c:pt idx="39">
                  <c:v>667.645264</c:v>
                </c:pt>
                <c:pt idx="40">
                  <c:v>679.74383499999999</c:v>
                </c:pt>
              </c:numCache>
            </c:numRef>
          </c:val>
        </c:ser>
        <c:ser>
          <c:idx val="4"/>
          <c:order val="4"/>
          <c:tx>
            <c:strRef>
              <c:f>Sheet1!$B$1</c:f>
              <c:strCache>
                <c:ptCount val="1"/>
                <c:pt idx="0">
                  <c:v>solar</c:v>
                </c:pt>
              </c:strCache>
            </c:strRef>
          </c:tx>
          <c:spPr>
            <a:solidFill>
              <a:srgbClr val="FFC70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3.622849</c:v>
                </c:pt>
                <c:pt idx="1">
                  <c:v>5.6430190000000007</c:v>
                </c:pt>
                <c:pt idx="2">
                  <c:v>10.477679999999999</c:v>
                </c:pt>
                <c:pt idx="3">
                  <c:v>17.167166999999999</c:v>
                </c:pt>
                <c:pt idx="4">
                  <c:v>28.923690000000001</c:v>
                </c:pt>
                <c:pt idx="5">
                  <c:v>39.032171000000012</c:v>
                </c:pt>
                <c:pt idx="6">
                  <c:v>54.866492000000001</c:v>
                </c:pt>
                <c:pt idx="7">
                  <c:v>77.276459000000003</c:v>
                </c:pt>
                <c:pt idx="8">
                  <c:v>96.147091000000003</c:v>
                </c:pt>
                <c:pt idx="9">
                  <c:v>113.36726400000001</c:v>
                </c:pt>
                <c:pt idx="10">
                  <c:v>140.73165900000001</c:v>
                </c:pt>
                <c:pt idx="11">
                  <c:v>181.08364900000001</c:v>
                </c:pt>
                <c:pt idx="12">
                  <c:v>222.184662</c:v>
                </c:pt>
                <c:pt idx="13">
                  <c:v>239.78417999999999</c:v>
                </c:pt>
                <c:pt idx="14">
                  <c:v>267.79650900000001</c:v>
                </c:pt>
                <c:pt idx="15">
                  <c:v>312.47213699999998</c:v>
                </c:pt>
                <c:pt idx="16">
                  <c:v>351.97631799999999</c:v>
                </c:pt>
                <c:pt idx="17">
                  <c:v>380.75848400000001</c:v>
                </c:pt>
                <c:pt idx="18">
                  <c:v>401.51367199999999</c:v>
                </c:pt>
                <c:pt idx="19">
                  <c:v>433.791809</c:v>
                </c:pt>
                <c:pt idx="20">
                  <c:v>463.19976800000001</c:v>
                </c:pt>
                <c:pt idx="21">
                  <c:v>473.265106</c:v>
                </c:pt>
                <c:pt idx="22">
                  <c:v>480.54235799999998</c:v>
                </c:pt>
                <c:pt idx="23">
                  <c:v>488.78744499999999</c:v>
                </c:pt>
                <c:pt idx="24">
                  <c:v>495.53396600000002</c:v>
                </c:pt>
                <c:pt idx="25">
                  <c:v>506.37890599999997</c:v>
                </c:pt>
                <c:pt idx="26">
                  <c:v>524.158997</c:v>
                </c:pt>
                <c:pt idx="27">
                  <c:v>545.56195100000002</c:v>
                </c:pt>
                <c:pt idx="28">
                  <c:v>569.56225600000005</c:v>
                </c:pt>
                <c:pt idx="29">
                  <c:v>595.65576199999998</c:v>
                </c:pt>
                <c:pt idx="30">
                  <c:v>624.5625</c:v>
                </c:pt>
                <c:pt idx="31">
                  <c:v>656.17962599999998</c:v>
                </c:pt>
                <c:pt idx="32">
                  <c:v>693.19232199999999</c:v>
                </c:pt>
                <c:pt idx="33">
                  <c:v>734.29681400000004</c:v>
                </c:pt>
                <c:pt idx="34">
                  <c:v>781.10540800000001</c:v>
                </c:pt>
                <c:pt idx="35">
                  <c:v>827.14074700000003</c:v>
                </c:pt>
                <c:pt idx="36">
                  <c:v>859.67511000000002</c:v>
                </c:pt>
                <c:pt idx="37">
                  <c:v>885.82641599999999</c:v>
                </c:pt>
                <c:pt idx="38">
                  <c:v>904.21051</c:v>
                </c:pt>
                <c:pt idx="39">
                  <c:v>925.83947799999999</c:v>
                </c:pt>
                <c:pt idx="40">
                  <c:v>946.05755599999998</c:v>
                </c:pt>
              </c:numCache>
            </c:numRef>
          </c:val>
        </c:ser>
        <c:dLbls>
          <c:showLegendKey val="0"/>
          <c:showVal val="0"/>
          <c:showCatName val="0"/>
          <c:showSerName val="0"/>
          <c:showPercent val="0"/>
          <c:showBubbleSize val="0"/>
        </c:dLbls>
        <c:axId val="284909264"/>
        <c:axId val="284906544"/>
      </c:areaChart>
      <c:catAx>
        <c:axId val="2849092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06544"/>
        <c:crosses val="autoZero"/>
        <c:auto val="1"/>
        <c:lblAlgn val="ctr"/>
        <c:lblOffset val="100"/>
        <c:tickLblSkip val="10"/>
        <c:tickMarkSkip val="10"/>
        <c:noMultiLvlLbl val="0"/>
      </c:catAx>
      <c:valAx>
        <c:axId val="2849065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09264"/>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951756194429E-2"/>
          <c:y val="0.14042718334368917"/>
          <c:w val="0.72636546488062592"/>
          <c:h val="0.71689232488240329"/>
        </c:manualLayout>
      </c:layout>
      <c:lineChart>
        <c:grouping val="standard"/>
        <c:varyColors val="0"/>
        <c:ser>
          <c:idx val="0"/>
          <c:order val="0"/>
          <c:tx>
            <c:strRef>
              <c:f>Sheet1!$F$4</c:f>
              <c:strCache>
                <c:ptCount val="1"/>
                <c:pt idx="0">
                  <c:v>Growth Rate Low Economic Growth</c:v>
                </c:pt>
              </c:strCache>
            </c:strRef>
          </c:tx>
          <c:spPr>
            <a:ln w="22225" cap="rnd">
              <a:solidFill>
                <a:schemeClr val="accent1">
                  <a:lumMod val="40000"/>
                  <a:lumOff val="60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Sheet1!$F$5:$F$65</c:f>
              <c:numCache>
                <c:formatCode>General</c:formatCode>
                <c:ptCount val="61"/>
                <c:pt idx="0">
                  <c:v>4.9074396324362279</c:v>
                </c:pt>
                <c:pt idx="1">
                  <c:v>3.8334575679510596</c:v>
                </c:pt>
                <c:pt idx="2">
                  <c:v>1.6839919740247788</c:v>
                </c:pt>
                <c:pt idx="3">
                  <c:v>1.8865425982240946</c:v>
                </c:pt>
                <c:pt idx="4">
                  <c:v>2.2014011717500281</c:v>
                </c:pt>
                <c:pt idx="5">
                  <c:v>2.9794682194633326</c:v>
                </c:pt>
                <c:pt idx="6">
                  <c:v>2.7356547285611654</c:v>
                </c:pt>
                <c:pt idx="7">
                  <c:v>2.3356857388465713</c:v>
                </c:pt>
                <c:pt idx="8">
                  <c:v>2.6787260680826819</c:v>
                </c:pt>
                <c:pt idx="9">
                  <c:v>2.3023319227118977</c:v>
                </c:pt>
                <c:pt idx="10">
                  <c:v>2.8507360042526741</c:v>
                </c:pt>
                <c:pt idx="11">
                  <c:v>1.2685726115517992</c:v>
                </c:pt>
                <c:pt idx="12">
                  <c:v>1.3959040142822232</c:v>
                </c:pt>
                <c:pt idx="13">
                  <c:v>0.64235087126658375</c:v>
                </c:pt>
                <c:pt idx="14">
                  <c:v>1.4668789994359832</c:v>
                </c:pt>
                <c:pt idx="15">
                  <c:v>1.6196517668597421</c:v>
                </c:pt>
                <c:pt idx="16">
                  <c:v>1.3897996521021305</c:v>
                </c:pt>
                <c:pt idx="17">
                  <c:v>1.5395401903384842</c:v>
                </c:pt>
                <c:pt idx="18">
                  <c:v>0.48030540642500785</c:v>
                </c:pt>
                <c:pt idx="19">
                  <c:v>-0.81987385358968101</c:v>
                </c:pt>
                <c:pt idx="20">
                  <c:v>-2.9821004242736038E-2</c:v>
                </c:pt>
                <c:pt idx="21">
                  <c:v>0.14153288132248143</c:v>
                </c:pt>
                <c:pt idx="22">
                  <c:v>0.9626069943538651</c:v>
                </c:pt>
                <c:pt idx="23">
                  <c:v>-0.15823873945460809</c:v>
                </c:pt>
                <c:pt idx="24">
                  <c:v>0.1771780628015307</c:v>
                </c:pt>
                <c:pt idx="25">
                  <c:v>0.58674016063930967</c:v>
                </c:pt>
                <c:pt idx="26">
                  <c:v>0.29191994440829205</c:v>
                </c:pt>
                <c:pt idx="27">
                  <c:v>-0.33248187139470753</c:v>
                </c:pt>
                <c:pt idx="28">
                  <c:v>0.38607577386962078</c:v>
                </c:pt>
                <c:pt idx="29">
                  <c:v>0.27946893612456059</c:v>
                </c:pt>
                <c:pt idx="30">
                  <c:v>0.4248311391693127</c:v>
                </c:pt>
                <c:pt idx="31">
                  <c:v>0.35740655639560082</c:v>
                </c:pt>
                <c:pt idx="32">
                  <c:v>0.69097945709994946</c:v>
                </c:pt>
                <c:pt idx="33">
                  <c:v>0.99260769003015614</c:v>
                </c:pt>
                <c:pt idx="34">
                  <c:v>0.47669423195952909</c:v>
                </c:pt>
                <c:pt idx="35">
                  <c:v>0.30633922173579631</c:v>
                </c:pt>
                <c:pt idx="36">
                  <c:v>0.29751029668250162</c:v>
                </c:pt>
                <c:pt idx="37">
                  <c:v>0.25922201465964356</c:v>
                </c:pt>
                <c:pt idx="38">
                  <c:v>0.33695688449117966</c:v>
                </c:pt>
                <c:pt idx="39">
                  <c:v>0.38609696864224663</c:v>
                </c:pt>
                <c:pt idx="40">
                  <c:v>0.47889493736867905</c:v>
                </c:pt>
                <c:pt idx="41">
                  <c:v>0.49395783377721436</c:v>
                </c:pt>
                <c:pt idx="42">
                  <c:v>0.5082389399340137</c:v>
                </c:pt>
                <c:pt idx="43">
                  <c:v>0.51240979220834593</c:v>
                </c:pt>
                <c:pt idx="44">
                  <c:v>0.60236204997341503</c:v>
                </c:pt>
                <c:pt idx="45">
                  <c:v>0.64631101282390802</c:v>
                </c:pt>
                <c:pt idx="46">
                  <c:v>0.6787992937176579</c:v>
                </c:pt>
                <c:pt idx="47">
                  <c:v>0.69613091707914077</c:v>
                </c:pt>
                <c:pt idx="48">
                  <c:v>0.71046085429931072</c:v>
                </c:pt>
                <c:pt idx="49">
                  <c:v>0.69664440414611839</c:v>
                </c:pt>
                <c:pt idx="50">
                  <c:v>0.66319910285028705</c:v>
                </c:pt>
                <c:pt idx="51">
                  <c:v>0.69897606398809931</c:v>
                </c:pt>
                <c:pt idx="52">
                  <c:v>0.74930220136419923</c:v>
                </c:pt>
                <c:pt idx="53">
                  <c:v>0.77073813028767368</c:v>
                </c:pt>
                <c:pt idx="54">
                  <c:v>0.75300575756487298</c:v>
                </c:pt>
                <c:pt idx="55">
                  <c:v>0.77956525806963661</c:v>
                </c:pt>
                <c:pt idx="56">
                  <c:v>0.85442025045323611</c:v>
                </c:pt>
                <c:pt idx="57">
                  <c:v>0.87444797489819592</c:v>
                </c:pt>
                <c:pt idx="58">
                  <c:v>0.91833492599502353</c:v>
                </c:pt>
                <c:pt idx="59">
                  <c:v>0.91687758239558104</c:v>
                </c:pt>
                <c:pt idx="60">
                  <c:v>0.96293283208028768</c:v>
                </c:pt>
              </c:numCache>
            </c:numRef>
          </c:val>
          <c:smooth val="0"/>
        </c:ser>
        <c:ser>
          <c:idx val="2"/>
          <c:order val="1"/>
          <c:tx>
            <c:strRef>
              <c:f>Sheet1!$G$4</c:f>
              <c:strCache>
                <c:ptCount val="1"/>
                <c:pt idx="0">
                  <c:v>Growth Rate High Economic Growth</c:v>
                </c:pt>
              </c:strCache>
            </c:strRef>
          </c:tx>
          <c:spPr>
            <a:ln w="22225" cap="rnd">
              <a:solidFill>
                <a:schemeClr val="accent1">
                  <a:lumMod val="75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Sheet1!$G$5:$G$65</c:f>
              <c:numCache>
                <c:formatCode>General</c:formatCode>
                <c:ptCount val="61"/>
                <c:pt idx="0">
                  <c:v>4.9074396324362279</c:v>
                </c:pt>
                <c:pt idx="1">
                  <c:v>3.8334575679510596</c:v>
                </c:pt>
                <c:pt idx="2">
                  <c:v>1.6839919740247788</c:v>
                </c:pt>
                <c:pt idx="3">
                  <c:v>1.8865425982240946</c:v>
                </c:pt>
                <c:pt idx="4">
                  <c:v>2.2014011717500281</c:v>
                </c:pt>
                <c:pt idx="5">
                  <c:v>2.9794682194633326</c:v>
                </c:pt>
                <c:pt idx="6">
                  <c:v>2.7356547285611654</c:v>
                </c:pt>
                <c:pt idx="7">
                  <c:v>2.3356857388465713</c:v>
                </c:pt>
                <c:pt idx="8">
                  <c:v>2.6787260680826819</c:v>
                </c:pt>
                <c:pt idx="9">
                  <c:v>2.3023319227118977</c:v>
                </c:pt>
                <c:pt idx="10">
                  <c:v>2.8507360042526741</c:v>
                </c:pt>
                <c:pt idx="11">
                  <c:v>1.2685726115517992</c:v>
                </c:pt>
                <c:pt idx="12">
                  <c:v>1.3959040142822232</c:v>
                </c:pt>
                <c:pt idx="13">
                  <c:v>0.64235087126658375</c:v>
                </c:pt>
                <c:pt idx="14">
                  <c:v>1.4668789994359832</c:v>
                </c:pt>
                <c:pt idx="15">
                  <c:v>1.6196517668597421</c:v>
                </c:pt>
                <c:pt idx="16">
                  <c:v>1.3897996521021305</c:v>
                </c:pt>
                <c:pt idx="17">
                  <c:v>1.5395401903384842</c:v>
                </c:pt>
                <c:pt idx="18">
                  <c:v>0.48030540642500785</c:v>
                </c:pt>
                <c:pt idx="19">
                  <c:v>-0.81987385358968101</c:v>
                </c:pt>
                <c:pt idx="20">
                  <c:v>-2.9821004242736038E-2</c:v>
                </c:pt>
                <c:pt idx="21">
                  <c:v>0.14153288132248143</c:v>
                </c:pt>
                <c:pt idx="22">
                  <c:v>0.9626069943538651</c:v>
                </c:pt>
                <c:pt idx="23">
                  <c:v>-0.15823873945460809</c:v>
                </c:pt>
                <c:pt idx="24">
                  <c:v>0.1771780628015307</c:v>
                </c:pt>
                <c:pt idx="25">
                  <c:v>0.58674016063930967</c:v>
                </c:pt>
                <c:pt idx="26">
                  <c:v>0.29191994440829205</c:v>
                </c:pt>
                <c:pt idx="27">
                  <c:v>-0.33248187139470753</c:v>
                </c:pt>
                <c:pt idx="28">
                  <c:v>0.38607577386962078</c:v>
                </c:pt>
                <c:pt idx="29">
                  <c:v>0.27952700389783924</c:v>
                </c:pt>
                <c:pt idx="30">
                  <c:v>0.47936298849782233</c:v>
                </c:pt>
                <c:pt idx="31">
                  <c:v>0.61142227808688165</c:v>
                </c:pt>
                <c:pt idx="32">
                  <c:v>1.1695596235609118</c:v>
                </c:pt>
                <c:pt idx="33">
                  <c:v>1.6135931718464391</c:v>
                </c:pt>
                <c:pt idx="34">
                  <c:v>1.0820273948602743</c:v>
                </c:pt>
                <c:pt idx="35">
                  <c:v>0.87337349774934125</c:v>
                </c:pt>
                <c:pt idx="36">
                  <c:v>0.84676715632985289</c:v>
                </c:pt>
                <c:pt idx="37">
                  <c:v>0.79273256378586954</c:v>
                </c:pt>
                <c:pt idx="38">
                  <c:v>0.85610043679940073</c:v>
                </c:pt>
                <c:pt idx="39">
                  <c:v>0.89846895652414549</c:v>
                </c:pt>
                <c:pt idx="40">
                  <c:v>0.9788434295625148</c:v>
                </c:pt>
                <c:pt idx="41">
                  <c:v>0.9784572066178221</c:v>
                </c:pt>
                <c:pt idx="42">
                  <c:v>0.99950175806586827</c:v>
                </c:pt>
                <c:pt idx="43">
                  <c:v>1.0274349478180733</c:v>
                </c:pt>
                <c:pt idx="44">
                  <c:v>1.0942377540342996</c:v>
                </c:pt>
                <c:pt idx="45">
                  <c:v>1.1487862098650048</c:v>
                </c:pt>
                <c:pt idx="46">
                  <c:v>1.2058706421556487</c:v>
                </c:pt>
                <c:pt idx="47">
                  <c:v>1.2692030483282712</c:v>
                </c:pt>
                <c:pt idx="48">
                  <c:v>1.3039542701060114</c:v>
                </c:pt>
                <c:pt idx="49">
                  <c:v>1.2680311876726247</c:v>
                </c:pt>
                <c:pt idx="50">
                  <c:v>1.2293962183746343</c:v>
                </c:pt>
                <c:pt idx="51">
                  <c:v>1.2466467602074927</c:v>
                </c:pt>
                <c:pt idx="52">
                  <c:v>1.3080516793690711</c:v>
                </c:pt>
                <c:pt idx="53">
                  <c:v>1.3808408238873859</c:v>
                </c:pt>
                <c:pt idx="54">
                  <c:v>1.3834718273775692</c:v>
                </c:pt>
                <c:pt idx="55">
                  <c:v>1.403773138514941</c:v>
                </c:pt>
                <c:pt idx="56">
                  <c:v>1.4313987748476809</c:v>
                </c:pt>
                <c:pt idx="57">
                  <c:v>1.4278481771875073</c:v>
                </c:pt>
                <c:pt idx="58">
                  <c:v>1.4585314087755874</c:v>
                </c:pt>
                <c:pt idx="59">
                  <c:v>1.4414045555075194</c:v>
                </c:pt>
                <c:pt idx="60">
                  <c:v>1.5085093794916293</c:v>
                </c:pt>
              </c:numCache>
            </c:numRef>
          </c:val>
          <c:smooth val="0"/>
        </c:ser>
        <c:ser>
          <c:idx val="1"/>
          <c:order val="2"/>
          <c:tx>
            <c:strRef>
              <c:f>Sheet1!$E$4</c:f>
              <c:strCache>
                <c:ptCount val="1"/>
                <c:pt idx="0">
                  <c:v>Growth Rate Reference</c:v>
                </c:pt>
              </c:strCache>
            </c:strRef>
          </c:tx>
          <c:spPr>
            <a:ln w="22225" cap="rnd">
              <a:solidFill>
                <a:sysClr val="windowText" lastClr="000000"/>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Sheet1!$E$5:$E$65</c:f>
              <c:numCache>
                <c:formatCode>General</c:formatCode>
                <c:ptCount val="61"/>
                <c:pt idx="0">
                  <c:v>4.9074396324362279</c:v>
                </c:pt>
                <c:pt idx="1">
                  <c:v>3.8334575679510596</c:v>
                </c:pt>
                <c:pt idx="2">
                  <c:v>1.6839919740247788</c:v>
                </c:pt>
                <c:pt idx="3">
                  <c:v>1.8865425982240946</c:v>
                </c:pt>
                <c:pt idx="4">
                  <c:v>2.2014011717500281</c:v>
                </c:pt>
                <c:pt idx="5">
                  <c:v>2.9794682194633326</c:v>
                </c:pt>
                <c:pt idx="6">
                  <c:v>2.7356547285611654</c:v>
                </c:pt>
                <c:pt idx="7">
                  <c:v>2.3356857388465713</c:v>
                </c:pt>
                <c:pt idx="8">
                  <c:v>2.6787260680826819</c:v>
                </c:pt>
                <c:pt idx="9">
                  <c:v>2.3023319227118977</c:v>
                </c:pt>
                <c:pt idx="10">
                  <c:v>2.8507360042526741</c:v>
                </c:pt>
                <c:pt idx="11">
                  <c:v>1.2685726115517992</c:v>
                </c:pt>
                <c:pt idx="12">
                  <c:v>1.3959040142822232</c:v>
                </c:pt>
                <c:pt idx="13">
                  <c:v>0.64235087126658375</c:v>
                </c:pt>
                <c:pt idx="14">
                  <c:v>1.4668789994359832</c:v>
                </c:pt>
                <c:pt idx="15">
                  <c:v>1.6196517668597421</c:v>
                </c:pt>
                <c:pt idx="16">
                  <c:v>1.3897996521021305</c:v>
                </c:pt>
                <c:pt idx="17">
                  <c:v>1.5395401903384842</c:v>
                </c:pt>
                <c:pt idx="18">
                  <c:v>0.48030540642500785</c:v>
                </c:pt>
                <c:pt idx="19">
                  <c:v>-0.81987385358968101</c:v>
                </c:pt>
                <c:pt idx="20">
                  <c:v>-2.9821004242736038E-2</c:v>
                </c:pt>
                <c:pt idx="21">
                  <c:v>0.14153288132248143</c:v>
                </c:pt>
                <c:pt idx="22">
                  <c:v>0.9626069943538651</c:v>
                </c:pt>
                <c:pt idx="23">
                  <c:v>-0.15823873945460809</c:v>
                </c:pt>
                <c:pt idx="24">
                  <c:v>0.1771780628015307</c:v>
                </c:pt>
                <c:pt idx="25">
                  <c:v>0.58674016063930967</c:v>
                </c:pt>
                <c:pt idx="26">
                  <c:v>0.29191994440829205</c:v>
                </c:pt>
                <c:pt idx="27">
                  <c:v>-0.33248187139470753</c:v>
                </c:pt>
                <c:pt idx="28">
                  <c:v>0.38607577386962078</c:v>
                </c:pt>
                <c:pt idx="29">
                  <c:v>0.27953530292899043</c:v>
                </c:pt>
                <c:pt idx="30">
                  <c:v>0.43395729886190892</c:v>
                </c:pt>
                <c:pt idx="31">
                  <c:v>0.50462982046399762</c:v>
                </c:pt>
                <c:pt idx="32">
                  <c:v>0.95954027561686583</c:v>
                </c:pt>
                <c:pt idx="33">
                  <c:v>1.3460911567966916</c:v>
                </c:pt>
                <c:pt idx="34">
                  <c:v>0.77357861273459338</c:v>
                </c:pt>
                <c:pt idx="35">
                  <c:v>0.58477945352453098</c:v>
                </c:pt>
                <c:pt idx="36">
                  <c:v>0.55931138629323751</c:v>
                </c:pt>
                <c:pt idx="37">
                  <c:v>0.5185762300047303</c:v>
                </c:pt>
                <c:pt idx="38">
                  <c:v>0.570815792921886</c:v>
                </c:pt>
                <c:pt idx="39">
                  <c:v>0.64238965896119549</c:v>
                </c:pt>
                <c:pt idx="40">
                  <c:v>0.70671341876435978</c:v>
                </c:pt>
                <c:pt idx="41">
                  <c:v>0.70624045005645009</c:v>
                </c:pt>
                <c:pt idx="42">
                  <c:v>0.70658928283038325</c:v>
                </c:pt>
                <c:pt idx="43">
                  <c:v>0.73757578193376361</c:v>
                </c:pt>
                <c:pt idx="44">
                  <c:v>0.79629342415394877</c:v>
                </c:pt>
                <c:pt idx="45">
                  <c:v>0.83152922115188321</c:v>
                </c:pt>
                <c:pt idx="46">
                  <c:v>0.87369147869111874</c:v>
                </c:pt>
                <c:pt idx="47">
                  <c:v>0.90141282757680852</c:v>
                </c:pt>
                <c:pt idx="48">
                  <c:v>0.90792354147475329</c:v>
                </c:pt>
                <c:pt idx="49">
                  <c:v>0.92076777277856348</c:v>
                </c:pt>
                <c:pt idx="50">
                  <c:v>0.90775933416413768</c:v>
                </c:pt>
                <c:pt idx="51">
                  <c:v>0.92432379133311482</c:v>
                </c:pt>
                <c:pt idx="52">
                  <c:v>0.94259596145775948</c:v>
                </c:pt>
                <c:pt idx="53">
                  <c:v>0.97359330909225772</c:v>
                </c:pt>
                <c:pt idx="54">
                  <c:v>0.99333938705106206</c:v>
                </c:pt>
                <c:pt idx="55">
                  <c:v>1.0241894560250486</c:v>
                </c:pt>
                <c:pt idx="56">
                  <c:v>1.0478818627670083</c:v>
                </c:pt>
                <c:pt idx="57">
                  <c:v>1.0836588918844647</c:v>
                </c:pt>
                <c:pt idx="58">
                  <c:v>1.1000399595338051</c:v>
                </c:pt>
                <c:pt idx="59">
                  <c:v>1.1271083928471537</c:v>
                </c:pt>
                <c:pt idx="60">
                  <c:v>1.1333082321434151</c:v>
                </c:pt>
              </c:numCache>
            </c:numRef>
          </c:val>
          <c:smooth val="0"/>
        </c:ser>
        <c:dLbls>
          <c:showLegendKey val="0"/>
          <c:showVal val="0"/>
          <c:showCatName val="0"/>
          <c:showSerName val="0"/>
          <c:showPercent val="0"/>
          <c:showBubbleSize val="0"/>
        </c:dLbls>
        <c:smooth val="0"/>
        <c:axId val="284904368"/>
        <c:axId val="284907632"/>
        <c:extLst/>
      </c:lineChart>
      <c:catAx>
        <c:axId val="284904368"/>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07632"/>
        <c:crosses val="autoZero"/>
        <c:auto val="1"/>
        <c:lblAlgn val="ctr"/>
        <c:lblOffset val="100"/>
        <c:tickLblSkip val="10"/>
        <c:tickMarkSkip val="10"/>
        <c:noMultiLvlLbl val="0"/>
      </c:catAx>
      <c:valAx>
        <c:axId val="284907632"/>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04368"/>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4606332640724"/>
          <c:y val="0.13061756058047852"/>
          <c:w val="0.75400809273840774"/>
          <c:h val="0.61242211457034801"/>
        </c:manualLayout>
      </c:layout>
      <c:barChart>
        <c:barDir val="col"/>
        <c:grouping val="stacked"/>
        <c:varyColors val="0"/>
        <c:ser>
          <c:idx val="3"/>
          <c:order val="0"/>
          <c:tx>
            <c:strRef>
              <c:f>Sheet1!$L$1</c:f>
              <c:strCache>
                <c:ptCount val="1"/>
                <c:pt idx="0">
                  <c:v>Electric Sales</c:v>
                </c:pt>
              </c:strCache>
            </c:strRef>
          </c:tx>
          <c:spPr>
            <a:solidFill>
              <a:schemeClr val="tx2"/>
            </a:solidFill>
            <a:ln>
              <a:noFill/>
            </a:ln>
            <a:effectLst/>
          </c:spPr>
          <c:invertIfNegative val="0"/>
          <c:cat>
            <c:numRef>
              <c:f>Sheet1!$K$2:$K$16</c:f>
              <c:numCache>
                <c:formatCode>General</c:formatCode>
                <c:ptCount val="15"/>
                <c:pt idx="0">
                  <c:v>1990</c:v>
                </c:pt>
                <c:pt idx="1">
                  <c:v>2019</c:v>
                </c:pt>
                <c:pt idx="2">
                  <c:v>2050</c:v>
                </c:pt>
                <c:pt idx="4">
                  <c:v>1990</c:v>
                </c:pt>
                <c:pt idx="5">
                  <c:v>2019</c:v>
                </c:pt>
                <c:pt idx="6">
                  <c:v>2050</c:v>
                </c:pt>
                <c:pt idx="8">
                  <c:v>1990</c:v>
                </c:pt>
                <c:pt idx="9">
                  <c:v>2019</c:v>
                </c:pt>
                <c:pt idx="10">
                  <c:v>2050</c:v>
                </c:pt>
                <c:pt idx="12">
                  <c:v>1990</c:v>
                </c:pt>
                <c:pt idx="13">
                  <c:v>2019</c:v>
                </c:pt>
                <c:pt idx="14">
                  <c:v>2050</c:v>
                </c:pt>
              </c:numCache>
            </c:numRef>
          </c:cat>
          <c:val>
            <c:numRef>
              <c:f>Sheet1!$L$2:$L$16</c:f>
              <c:numCache>
                <c:formatCode>General</c:formatCode>
                <c:ptCount val="15"/>
                <c:pt idx="0">
                  <c:v>924.01869899999997</c:v>
                </c:pt>
                <c:pt idx="1">
                  <c:v>1436.6085210000001</c:v>
                </c:pt>
                <c:pt idx="2">
                  <c:v>1738.9846190000001</c:v>
                </c:pt>
                <c:pt idx="4">
                  <c:v>838.26310599999999</c:v>
                </c:pt>
                <c:pt idx="5">
                  <c:v>1364.0771480000001</c:v>
                </c:pt>
                <c:pt idx="6">
                  <c:v>1728.5023189999999</c:v>
                </c:pt>
                <c:pt idx="8">
                  <c:v>945.52169499999991</c:v>
                </c:pt>
                <c:pt idx="9">
                  <c:v>947.77258300000005</c:v>
                </c:pt>
                <c:pt idx="10">
                  <c:v>1186.8125</c:v>
                </c:pt>
                <c:pt idx="12">
                  <c:v>4.7511650000000003</c:v>
                </c:pt>
                <c:pt idx="13">
                  <c:v>14.010897</c:v>
                </c:pt>
                <c:pt idx="14">
                  <c:v>130.07153299999999</c:v>
                </c:pt>
              </c:numCache>
            </c:numRef>
          </c:val>
        </c:ser>
        <c:ser>
          <c:idx val="5"/>
          <c:order val="1"/>
          <c:tx>
            <c:strRef>
              <c:f>Sheet1!$M$1</c:f>
              <c:strCache>
                <c:ptCount val="1"/>
                <c:pt idx="0">
                  <c:v>Direct Use</c:v>
                </c:pt>
              </c:strCache>
            </c:strRef>
          </c:tx>
          <c:spPr>
            <a:solidFill>
              <a:schemeClr val="accent1"/>
            </a:solidFill>
            <a:ln>
              <a:noFill/>
            </a:ln>
            <a:effectLst/>
          </c:spPr>
          <c:invertIfNegative val="0"/>
          <c:cat>
            <c:numRef>
              <c:f>Sheet1!$K$2:$K$16</c:f>
              <c:numCache>
                <c:formatCode>General</c:formatCode>
                <c:ptCount val="15"/>
                <c:pt idx="0">
                  <c:v>1990</c:v>
                </c:pt>
                <c:pt idx="1">
                  <c:v>2019</c:v>
                </c:pt>
                <c:pt idx="2">
                  <c:v>2050</c:v>
                </c:pt>
                <c:pt idx="4">
                  <c:v>1990</c:v>
                </c:pt>
                <c:pt idx="5">
                  <c:v>2019</c:v>
                </c:pt>
                <c:pt idx="6">
                  <c:v>2050</c:v>
                </c:pt>
                <c:pt idx="8">
                  <c:v>1990</c:v>
                </c:pt>
                <c:pt idx="9">
                  <c:v>2019</c:v>
                </c:pt>
                <c:pt idx="10">
                  <c:v>2050</c:v>
                </c:pt>
                <c:pt idx="12">
                  <c:v>1990</c:v>
                </c:pt>
                <c:pt idx="13">
                  <c:v>2019</c:v>
                </c:pt>
                <c:pt idx="14">
                  <c:v>2050</c:v>
                </c:pt>
              </c:numCache>
            </c:numRef>
          </c:cat>
          <c:val>
            <c:numRef>
              <c:f>Sheet1!$M$2:$M$16</c:f>
              <c:numCache>
                <c:formatCode>General</c:formatCode>
                <c:ptCount val="15"/>
                <c:pt idx="0">
                  <c:v>1.1771999999999999E-2</c:v>
                </c:pt>
                <c:pt idx="1">
                  <c:v>17.628018999999998</c:v>
                </c:pt>
                <c:pt idx="2">
                  <c:v>89.679671999999997</c:v>
                </c:pt>
                <c:pt idx="4">
                  <c:v>2.5750634048737351</c:v>
                </c:pt>
                <c:pt idx="5">
                  <c:v>25.091958999999999</c:v>
                </c:pt>
                <c:pt idx="6">
                  <c:v>60.670952</c:v>
                </c:pt>
                <c:pt idx="8">
                  <c:v>57.715862595126303</c:v>
                </c:pt>
                <c:pt idx="9">
                  <c:v>114.81865500000001</c:v>
                </c:pt>
                <c:pt idx="10">
                  <c:v>192.60251400000001</c:v>
                </c:pt>
                <c:pt idx="12">
                  <c:v>0</c:v>
                </c:pt>
                <c:pt idx="13">
                  <c:v>0</c:v>
                </c:pt>
                <c:pt idx="14">
                  <c:v>0</c:v>
                </c:pt>
              </c:numCache>
            </c:numRef>
          </c:val>
        </c:ser>
        <c:dLbls>
          <c:showLegendKey val="0"/>
          <c:showVal val="0"/>
          <c:showCatName val="0"/>
          <c:showSerName val="0"/>
          <c:showPercent val="0"/>
          <c:showBubbleSize val="0"/>
        </c:dLbls>
        <c:gapWidth val="67"/>
        <c:overlap val="100"/>
        <c:axId val="284910896"/>
        <c:axId val="284907088"/>
      </c:barChart>
      <c:catAx>
        <c:axId val="2849108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07088"/>
        <c:crosses val="autoZero"/>
        <c:auto val="1"/>
        <c:lblAlgn val="ctr"/>
        <c:lblOffset val="100"/>
        <c:noMultiLvlLbl val="0"/>
      </c:catAx>
      <c:valAx>
        <c:axId val="284907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10896"/>
        <c:crosses val="autoZero"/>
        <c:crossBetween val="between"/>
        <c:majorUnit val="40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08238553514144E-2"/>
          <c:y val="0.20227777777777778"/>
          <c:w val="0.70945583624963549"/>
          <c:h val="0.71274999999999999"/>
        </c:manualLayout>
      </c:layout>
      <c:barChart>
        <c:barDir val="col"/>
        <c:grouping val="stacked"/>
        <c:varyColors val="0"/>
        <c:ser>
          <c:idx val="5"/>
          <c:order val="0"/>
          <c:tx>
            <c:strRef>
              <c:f>Sheet1!$F$1</c:f>
              <c:strCache>
                <c:ptCount val="1"/>
                <c:pt idx="0">
                  <c:v>Power gen</c:v>
                </c:pt>
              </c:strCache>
            </c:strRef>
          </c:tx>
          <c:spPr>
            <a:solidFill>
              <a:schemeClr val="accent2"/>
            </a:solidFill>
            <a:ln w="25400">
              <a:noFill/>
            </a:ln>
            <a:effectLst/>
          </c:spPr>
          <c:invertIfNegative val="0"/>
          <c:cat>
            <c:numRef>
              <c:f>Sheet1!$A$2:$A$37</c:f>
              <c:numCache>
                <c:formatCode>General</c:formatCode>
                <c:ptCount val="5"/>
                <c:pt idx="0">
                  <c:v>2015</c:v>
                </c:pt>
                <c:pt idx="1">
                  <c:v>2019</c:v>
                </c:pt>
                <c:pt idx="2">
                  <c:v>2030</c:v>
                </c:pt>
                <c:pt idx="3">
                  <c:v>2040</c:v>
                </c:pt>
                <c:pt idx="4">
                  <c:v>2050</c:v>
                </c:pt>
              </c:numCache>
            </c:numRef>
          </c:cat>
          <c:val>
            <c:numRef>
              <c:f>Sheet1!$F$2:$F$37</c:f>
              <c:numCache>
                <c:formatCode>General</c:formatCode>
                <c:ptCount val="5"/>
                <c:pt idx="0">
                  <c:v>3920.5884860000001</c:v>
                </c:pt>
                <c:pt idx="1">
                  <c:v>3954.100876</c:v>
                </c:pt>
                <c:pt idx="2">
                  <c:v>4184.9767460000003</c:v>
                </c:pt>
                <c:pt idx="3">
                  <c:v>4518.8845209999999</c:v>
                </c:pt>
                <c:pt idx="4">
                  <c:v>4983.5820309999999</c:v>
                </c:pt>
              </c:numCache>
            </c:numRef>
          </c:val>
        </c:ser>
        <c:ser>
          <c:idx val="9"/>
          <c:order val="1"/>
          <c:tx>
            <c:strRef>
              <c:f>Sheet1!$E$1</c:f>
              <c:strCache>
                <c:ptCount val="1"/>
                <c:pt idx="0">
                  <c:v>Other</c:v>
                </c:pt>
              </c:strCache>
            </c:strRef>
          </c:tx>
          <c:spPr>
            <a:solidFill>
              <a:schemeClr val="accent3"/>
            </a:solidFill>
            <a:ln w="25400">
              <a:noFill/>
            </a:ln>
            <a:effectLst/>
          </c:spPr>
          <c:invertIfNegative val="0"/>
          <c:cat>
            <c:numRef>
              <c:f>Sheet1!$A$2:$A$37</c:f>
              <c:numCache>
                <c:formatCode>General</c:formatCode>
                <c:ptCount val="5"/>
                <c:pt idx="0">
                  <c:v>2015</c:v>
                </c:pt>
                <c:pt idx="1">
                  <c:v>2019</c:v>
                </c:pt>
                <c:pt idx="2">
                  <c:v>2030</c:v>
                </c:pt>
                <c:pt idx="3">
                  <c:v>2040</c:v>
                </c:pt>
                <c:pt idx="4">
                  <c:v>2050</c:v>
                </c:pt>
              </c:numCache>
            </c:numRef>
          </c:cat>
          <c:val>
            <c:numRef>
              <c:f>Sheet1!$E$2:$E$37</c:f>
              <c:numCache>
                <c:formatCode>General</c:formatCode>
                <c:ptCount val="5"/>
                <c:pt idx="0">
                  <c:v>152.53205599999998</c:v>
                </c:pt>
                <c:pt idx="1">
                  <c:v>166.05212599999999</c:v>
                </c:pt>
                <c:pt idx="2">
                  <c:v>196.76978799999998</c:v>
                </c:pt>
                <c:pt idx="3">
                  <c:v>219.60472899999999</c:v>
                </c:pt>
                <c:pt idx="4">
                  <c:v>263.12468000000001</c:v>
                </c:pt>
              </c:numCache>
            </c:numRef>
          </c:val>
        </c:ser>
        <c:ser>
          <c:idx val="8"/>
          <c:order val="2"/>
          <c:tx>
            <c:strRef>
              <c:f>Sheet1!$D$1</c:f>
              <c:strCache>
                <c:ptCount val="1"/>
                <c:pt idx="0">
                  <c:v>End-Use PV</c:v>
                </c:pt>
              </c:strCache>
            </c:strRef>
          </c:tx>
          <c:spPr>
            <a:solidFill>
              <a:schemeClr val="accent4"/>
            </a:solidFill>
            <a:ln>
              <a:noFill/>
            </a:ln>
            <a:effectLst/>
          </c:spPr>
          <c:invertIfNegative val="0"/>
          <c:cat>
            <c:numRef>
              <c:f>Sheet1!$A$2:$A$37</c:f>
              <c:numCache>
                <c:formatCode>General</c:formatCode>
                <c:ptCount val="5"/>
                <c:pt idx="0">
                  <c:v>2015</c:v>
                </c:pt>
                <c:pt idx="1">
                  <c:v>2019</c:v>
                </c:pt>
                <c:pt idx="2">
                  <c:v>2030</c:v>
                </c:pt>
                <c:pt idx="3">
                  <c:v>2040</c:v>
                </c:pt>
                <c:pt idx="4">
                  <c:v>2050</c:v>
                </c:pt>
              </c:numCache>
            </c:numRef>
          </c:cat>
          <c:val>
            <c:numRef>
              <c:f>Sheet1!$D$2:$D$37</c:f>
              <c:numCache>
                <c:formatCode>General</c:formatCode>
                <c:ptCount val="5"/>
                <c:pt idx="0">
                  <c:v>16.479800000000001</c:v>
                </c:pt>
                <c:pt idx="1">
                  <c:v>40.684399999999997</c:v>
                </c:pt>
                <c:pt idx="2">
                  <c:v>95.485399999999998</c:v>
                </c:pt>
                <c:pt idx="3">
                  <c:v>136.792</c:v>
                </c:pt>
                <c:pt idx="4">
                  <c:v>182.22200000000001</c:v>
                </c:pt>
              </c:numCache>
            </c:numRef>
          </c:val>
        </c:ser>
        <c:dLbls>
          <c:showLegendKey val="0"/>
          <c:showVal val="0"/>
          <c:showCatName val="0"/>
          <c:showSerName val="0"/>
          <c:showPercent val="0"/>
          <c:showBubbleSize val="0"/>
        </c:dLbls>
        <c:gapWidth val="150"/>
        <c:overlap val="100"/>
        <c:axId val="284901648"/>
        <c:axId val="284909808"/>
      </c:barChart>
      <c:lineChart>
        <c:grouping val="standard"/>
        <c:varyColors val="0"/>
        <c:ser>
          <c:idx val="0"/>
          <c:order val="3"/>
          <c:tx>
            <c:strRef>
              <c:f>Sheet1!$H$1</c:f>
              <c:strCache>
                <c:ptCount val="1"/>
                <c:pt idx="0">
                  <c:v>End-Use PV share of generation</c:v>
                </c:pt>
              </c:strCache>
            </c:strRef>
          </c:tx>
          <c:spPr>
            <a:ln w="28575" cap="rnd">
              <a:solidFill>
                <a:schemeClr val="tx1"/>
              </a:solidFill>
              <a:round/>
            </a:ln>
            <a:effectLst/>
          </c:spPr>
          <c:marker>
            <c:symbol val="none"/>
          </c:marker>
          <c:cat>
            <c:numRef>
              <c:f>Sheet1!$A$2:$A$37</c:f>
              <c:numCache>
                <c:formatCode>General</c:formatCode>
                <c:ptCount val="5"/>
                <c:pt idx="0">
                  <c:v>2015</c:v>
                </c:pt>
                <c:pt idx="1">
                  <c:v>2019</c:v>
                </c:pt>
                <c:pt idx="2">
                  <c:v>2030</c:v>
                </c:pt>
                <c:pt idx="3">
                  <c:v>2040</c:v>
                </c:pt>
                <c:pt idx="4">
                  <c:v>2050</c:v>
                </c:pt>
              </c:numCache>
            </c:numRef>
          </c:cat>
          <c:val>
            <c:numRef>
              <c:f>Sheet1!$H$2:$H$37</c:f>
              <c:numCache>
                <c:formatCode>0.00%</c:formatCode>
                <c:ptCount val="5"/>
                <c:pt idx="0">
                  <c:v>4.0296847177836038E-3</c:v>
                </c:pt>
                <c:pt idx="1">
                  <c:v>9.7779355618280404E-3</c:v>
                </c:pt>
                <c:pt idx="2">
                  <c:v>2.1326882638106368E-2</c:v>
                </c:pt>
                <c:pt idx="3">
                  <c:v>2.805827868904999E-2</c:v>
                </c:pt>
                <c:pt idx="4">
                  <c:v>3.3565001439563022E-2</c:v>
                </c:pt>
              </c:numCache>
            </c:numRef>
          </c:val>
          <c:smooth val="0"/>
        </c:ser>
        <c:dLbls>
          <c:showLegendKey val="0"/>
          <c:showVal val="0"/>
          <c:showCatName val="0"/>
          <c:showSerName val="0"/>
          <c:showPercent val="0"/>
          <c:showBubbleSize val="0"/>
        </c:dLbls>
        <c:marker val="1"/>
        <c:smooth val="0"/>
        <c:axId val="284913616"/>
        <c:axId val="284900016"/>
      </c:lineChart>
      <c:catAx>
        <c:axId val="2849016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09808"/>
        <c:crosses val="autoZero"/>
        <c:auto val="1"/>
        <c:lblAlgn val="ctr"/>
        <c:lblOffset val="100"/>
        <c:noMultiLvlLbl val="0"/>
      </c:catAx>
      <c:valAx>
        <c:axId val="284909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01648"/>
        <c:crossesAt val="2"/>
        <c:crossBetween val="between"/>
      </c:valAx>
      <c:valAx>
        <c:axId val="284900016"/>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4913616"/>
        <c:crosses val="max"/>
        <c:crossBetween val="between"/>
      </c:valAx>
      <c:catAx>
        <c:axId val="284913616"/>
        <c:scaling>
          <c:orientation val="minMax"/>
        </c:scaling>
        <c:delete val="1"/>
        <c:axPos val="b"/>
        <c:numFmt formatCode="General" sourceLinked="1"/>
        <c:majorTickMark val="out"/>
        <c:minorTickMark val="none"/>
        <c:tickLblPos val="nextTo"/>
        <c:crossAx val="284900016"/>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0.21461211136183128"/>
          <c:w val="0.81903714881957801"/>
          <c:h val="0.69245998558797384"/>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1.8310489999999999</c:v>
                </c:pt>
                <c:pt idx="1">
                  <c:v>1.829607</c:v>
                </c:pt>
                <c:pt idx="2">
                  <c:v>1.84345</c:v>
                </c:pt>
                <c:pt idx="3">
                  <c:v>1.9191120000000002</c:v>
                </c:pt>
                <c:pt idx="4">
                  <c:v>1.9438789999999999</c:v>
                </c:pt>
                <c:pt idx="5">
                  <c:v>1.9600499999999998</c:v>
                </c:pt>
                <c:pt idx="6">
                  <c:v>2.033261</c:v>
                </c:pt>
                <c:pt idx="7">
                  <c:v>2.1014009999999996</c:v>
                </c:pt>
                <c:pt idx="8">
                  <c:v>2.1917900000000001</c:v>
                </c:pt>
                <c:pt idx="9">
                  <c:v>2.2044259999999998</c:v>
                </c:pt>
                <c:pt idx="10">
                  <c:v>2.3102</c:v>
                </c:pt>
                <c:pt idx="11">
                  <c:v>2.2726840000000004</c:v>
                </c:pt>
                <c:pt idx="12">
                  <c:v>2.2880729999999998</c:v>
                </c:pt>
                <c:pt idx="13">
                  <c:v>2.3192339999999998</c:v>
                </c:pt>
                <c:pt idx="14">
                  <c:v>2.3503859999999999</c:v>
                </c:pt>
                <c:pt idx="15">
                  <c:v>2.4156050000000002</c:v>
                </c:pt>
                <c:pt idx="16">
                  <c:v>2.3583569999999998</c:v>
                </c:pt>
                <c:pt idx="17">
                  <c:v>2.4249679999999998</c:v>
                </c:pt>
                <c:pt idx="18">
                  <c:v>2.3729</c:v>
                </c:pt>
                <c:pt idx="19">
                  <c:v>2.1579009999999998</c:v>
                </c:pt>
                <c:pt idx="20">
                  <c:v>2.2703270000000004</c:v>
                </c:pt>
                <c:pt idx="21">
                  <c:v>2.1697310000000001</c:v>
                </c:pt>
                <c:pt idx="22">
                  <c:v>2.034367</c:v>
                </c:pt>
                <c:pt idx="23">
                  <c:v>2.0498949999999998</c:v>
                </c:pt>
                <c:pt idx="24">
                  <c:v>2.0499019999999999</c:v>
                </c:pt>
                <c:pt idx="25">
                  <c:v>1.9125840000000001</c:v>
                </c:pt>
                <c:pt idx="26">
                  <c:v>1.8212760000000001</c:v>
                </c:pt>
                <c:pt idx="27">
                  <c:v>1.7428459999999999</c:v>
                </c:pt>
                <c:pt idx="28">
                  <c:v>1.7626279999999999</c:v>
                </c:pt>
                <c:pt idx="29">
                  <c:v>1.61634729</c:v>
                </c:pt>
                <c:pt idx="30">
                  <c:v>1.5153745120000002</c:v>
                </c:pt>
                <c:pt idx="31">
                  <c:v>1.4874300539999998</c:v>
                </c:pt>
                <c:pt idx="32">
                  <c:v>1.433051514</c:v>
                </c:pt>
                <c:pt idx="33">
                  <c:v>1.362103149</c:v>
                </c:pt>
                <c:pt idx="34">
                  <c:v>1.336344727</c:v>
                </c:pt>
                <c:pt idx="35">
                  <c:v>1.2856988530000002</c:v>
                </c:pt>
                <c:pt idx="36">
                  <c:v>1.321692627</c:v>
                </c:pt>
                <c:pt idx="37">
                  <c:v>1.3106473390000002</c:v>
                </c:pt>
                <c:pt idx="38">
                  <c:v>1.305157471</c:v>
                </c:pt>
                <c:pt idx="39">
                  <c:v>1.298537842</c:v>
                </c:pt>
                <c:pt idx="40">
                  <c:v>1.284568726</c:v>
                </c:pt>
                <c:pt idx="41">
                  <c:v>1.2845944819999999</c:v>
                </c:pt>
                <c:pt idx="42">
                  <c:v>1.29066394</c:v>
                </c:pt>
                <c:pt idx="43">
                  <c:v>1.307531738</c:v>
                </c:pt>
                <c:pt idx="44">
                  <c:v>1.3181013180000001</c:v>
                </c:pt>
                <c:pt idx="45">
                  <c:v>1.311239136</c:v>
                </c:pt>
                <c:pt idx="46">
                  <c:v>1.3095766599999998</c:v>
                </c:pt>
                <c:pt idx="47">
                  <c:v>1.3128089600000001</c:v>
                </c:pt>
                <c:pt idx="48">
                  <c:v>1.3096311040000002</c:v>
                </c:pt>
                <c:pt idx="49">
                  <c:v>1.3088348390000002</c:v>
                </c:pt>
                <c:pt idx="50">
                  <c:v>1.3133436280000002</c:v>
                </c:pt>
                <c:pt idx="51">
                  <c:v>1.3125955810000001</c:v>
                </c:pt>
                <c:pt idx="52">
                  <c:v>1.3113271480000002</c:v>
                </c:pt>
                <c:pt idx="53">
                  <c:v>1.311380371</c:v>
                </c:pt>
                <c:pt idx="54">
                  <c:v>1.3095273440000001</c:v>
                </c:pt>
                <c:pt idx="55">
                  <c:v>1.305427246</c:v>
                </c:pt>
                <c:pt idx="56">
                  <c:v>1.314208008</c:v>
                </c:pt>
                <c:pt idx="57">
                  <c:v>1.320265137</c:v>
                </c:pt>
                <c:pt idx="58">
                  <c:v>1.3295043949999998</c:v>
                </c:pt>
                <c:pt idx="59">
                  <c:v>1.3365753170000001</c:v>
                </c:pt>
                <c:pt idx="60">
                  <c:v>1.3463083499999999</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1.5844099999999999</c:v>
                </c:pt>
                <c:pt idx="1">
                  <c:v>1.5647939999999998</c:v>
                </c:pt>
                <c:pt idx="2">
                  <c:v>1.5884960000000001</c:v>
                </c:pt>
                <c:pt idx="3">
                  <c:v>1.6010489999999999</c:v>
                </c:pt>
                <c:pt idx="4">
                  <c:v>1.6407960000000001</c:v>
                </c:pt>
                <c:pt idx="5">
                  <c:v>1.6753049999999998</c:v>
                </c:pt>
                <c:pt idx="6">
                  <c:v>1.720577</c:v>
                </c:pt>
                <c:pt idx="7">
                  <c:v>1.7389049999999999</c:v>
                </c:pt>
                <c:pt idx="8">
                  <c:v>1.7761170000000002</c:v>
                </c:pt>
                <c:pt idx="9">
                  <c:v>1.8222349999999998</c:v>
                </c:pt>
                <c:pt idx="10">
                  <c:v>1.866069</c:v>
                </c:pt>
                <c:pt idx="11">
                  <c:v>1.8453089999999999</c:v>
                </c:pt>
                <c:pt idx="12">
                  <c:v>1.886134</c:v>
                </c:pt>
                <c:pt idx="13">
                  <c:v>1.886196</c:v>
                </c:pt>
                <c:pt idx="14">
                  <c:v>1.9526189999999999</c:v>
                </c:pt>
                <c:pt idx="15">
                  <c:v>1.97923</c:v>
                </c:pt>
                <c:pt idx="16">
                  <c:v>2.0076040000000002</c:v>
                </c:pt>
                <c:pt idx="17">
                  <c:v>2.0126029999999999</c:v>
                </c:pt>
                <c:pt idx="18">
                  <c:v>1.888433</c:v>
                </c:pt>
                <c:pt idx="19">
                  <c:v>1.8198789999999998</c:v>
                </c:pt>
                <c:pt idx="20">
                  <c:v>1.838192</c:v>
                </c:pt>
                <c:pt idx="21">
                  <c:v>1.8045119999999999</c:v>
                </c:pt>
                <c:pt idx="22">
                  <c:v>1.769396</c:v>
                </c:pt>
                <c:pt idx="23">
                  <c:v>1.7921560000000001</c:v>
                </c:pt>
                <c:pt idx="24">
                  <c:v>1.810681</c:v>
                </c:pt>
                <c:pt idx="25">
                  <c:v>1.834951</c:v>
                </c:pt>
                <c:pt idx="26">
                  <c:v>1.867335</c:v>
                </c:pt>
                <c:pt idx="27">
                  <c:v>1.883985</c:v>
                </c:pt>
                <c:pt idx="28">
                  <c:v>1.911616</c:v>
                </c:pt>
                <c:pt idx="29">
                  <c:v>1.8846854020000001</c:v>
                </c:pt>
                <c:pt idx="30">
                  <c:v>1.8620274480000001</c:v>
                </c:pt>
                <c:pt idx="31">
                  <c:v>1.8411017949999999</c:v>
                </c:pt>
                <c:pt idx="32">
                  <c:v>1.8256861629999999</c:v>
                </c:pt>
                <c:pt idx="33">
                  <c:v>1.8106302169999999</c:v>
                </c:pt>
                <c:pt idx="34">
                  <c:v>1.7864394379999999</c:v>
                </c:pt>
                <c:pt idx="35">
                  <c:v>1.7614299369999999</c:v>
                </c:pt>
                <c:pt idx="36">
                  <c:v>1.739734919</c:v>
                </c:pt>
                <c:pt idx="37">
                  <c:v>1.7218430680000001</c:v>
                </c:pt>
                <c:pt idx="38">
                  <c:v>1.7015707259999999</c:v>
                </c:pt>
                <c:pt idx="39">
                  <c:v>1.6882432179999998</c:v>
                </c:pt>
                <c:pt idx="40">
                  <c:v>1.67996477</c:v>
                </c:pt>
                <c:pt idx="41">
                  <c:v>1.6705861440000001</c:v>
                </c:pt>
                <c:pt idx="42">
                  <c:v>1.6613429940000002</c:v>
                </c:pt>
                <c:pt idx="43">
                  <c:v>1.65243355</c:v>
                </c:pt>
                <c:pt idx="44">
                  <c:v>1.645534848</c:v>
                </c:pt>
                <c:pt idx="45">
                  <c:v>1.638695875</c:v>
                </c:pt>
                <c:pt idx="46">
                  <c:v>1.6299600070000002</c:v>
                </c:pt>
                <c:pt idx="47">
                  <c:v>1.626495955</c:v>
                </c:pt>
                <c:pt idx="48">
                  <c:v>1.6230602099999998</c:v>
                </c:pt>
                <c:pt idx="49">
                  <c:v>1.6219886889999999</c:v>
                </c:pt>
                <c:pt idx="50">
                  <c:v>1.624025515</c:v>
                </c:pt>
                <c:pt idx="51">
                  <c:v>1.628588366</c:v>
                </c:pt>
                <c:pt idx="52">
                  <c:v>1.6309523740000003</c:v>
                </c:pt>
                <c:pt idx="53">
                  <c:v>1.6367819139999999</c:v>
                </c:pt>
                <c:pt idx="54">
                  <c:v>1.642047163</c:v>
                </c:pt>
                <c:pt idx="55">
                  <c:v>1.650013073</c:v>
                </c:pt>
                <c:pt idx="56">
                  <c:v>1.657530298</c:v>
                </c:pt>
                <c:pt idx="57">
                  <c:v>1.6659550679999999</c:v>
                </c:pt>
                <c:pt idx="58">
                  <c:v>1.675399774</c:v>
                </c:pt>
                <c:pt idx="59">
                  <c:v>1.6854150280000002</c:v>
                </c:pt>
                <c:pt idx="60">
                  <c:v>1.6960833970000002</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1.058881</c:v>
                </c:pt>
                <c:pt idx="1">
                  <c:v>1.0257960000000004</c:v>
                </c:pt>
                <c:pt idx="2">
                  <c:v>1.0776620000000003</c:v>
                </c:pt>
                <c:pt idx="3">
                  <c:v>1.0681390000000002</c:v>
                </c:pt>
                <c:pt idx="4">
                  <c:v>1.0866239999999998</c:v>
                </c:pt>
                <c:pt idx="5">
                  <c:v>1.0961350000000003</c:v>
                </c:pt>
                <c:pt idx="6">
                  <c:v>1.1295360000000001</c:v>
                </c:pt>
                <c:pt idx="7">
                  <c:v>1.13192</c:v>
                </c:pt>
                <c:pt idx="8">
                  <c:v>1.1024990000000001</c:v>
                </c:pt>
                <c:pt idx="9">
                  <c:v>1.081747</c:v>
                </c:pt>
                <c:pt idx="10">
                  <c:v>1.0719529999999999</c:v>
                </c:pt>
                <c:pt idx="11">
                  <c:v>1.05023</c:v>
                </c:pt>
                <c:pt idx="12">
                  <c:v>1.0375169999999998</c:v>
                </c:pt>
                <c:pt idx="13">
                  <c:v>1.0286659999999999</c:v>
                </c:pt>
                <c:pt idx="14">
                  <c:v>1.0674490000000001</c:v>
                </c:pt>
                <c:pt idx="15">
                  <c:v>1.0137369999999999</c:v>
                </c:pt>
                <c:pt idx="16">
                  <c:v>1.01806</c:v>
                </c:pt>
                <c:pt idx="17">
                  <c:v>1.005949</c:v>
                </c:pt>
                <c:pt idx="18">
                  <c:v>0.9730160000000001</c:v>
                </c:pt>
                <c:pt idx="19">
                  <c:v>0.85366200000000003</c:v>
                </c:pt>
                <c:pt idx="20">
                  <c:v>0.92111799999999999</c:v>
                </c:pt>
                <c:pt idx="21">
                  <c:v>0.92557500000000004</c:v>
                </c:pt>
                <c:pt idx="22">
                  <c:v>0.93973399999999996</c:v>
                </c:pt>
                <c:pt idx="23">
                  <c:v>0.96025000000000016</c:v>
                </c:pt>
                <c:pt idx="24">
                  <c:v>0.97093099999999988</c:v>
                </c:pt>
                <c:pt idx="25">
                  <c:v>0.95394400000000013</c:v>
                </c:pt>
                <c:pt idx="26">
                  <c:v>0.95207800000000009</c:v>
                </c:pt>
                <c:pt idx="27">
                  <c:v>0.96921799999999991</c:v>
                </c:pt>
                <c:pt idx="28">
                  <c:v>1.0055069999999999</c:v>
                </c:pt>
                <c:pt idx="29">
                  <c:v>1.0271080629999998</c:v>
                </c:pt>
                <c:pt idx="30">
                  <c:v>1.0328074949999999</c:v>
                </c:pt>
                <c:pt idx="31">
                  <c:v>1.0496054689999998</c:v>
                </c:pt>
                <c:pt idx="32">
                  <c:v>1.0712651369999999</c:v>
                </c:pt>
                <c:pt idx="33">
                  <c:v>1.0870800780000001</c:v>
                </c:pt>
                <c:pt idx="34">
                  <c:v>1.098443206</c:v>
                </c:pt>
                <c:pt idx="35">
                  <c:v>1.1126733389999999</c:v>
                </c:pt>
                <c:pt idx="36">
                  <c:v>1.1236364130000003</c:v>
                </c:pt>
                <c:pt idx="37">
                  <c:v>1.124102173</c:v>
                </c:pt>
                <c:pt idx="38">
                  <c:v>1.1352390130000001</c:v>
                </c:pt>
                <c:pt idx="39">
                  <c:v>1.1428244929999998</c:v>
                </c:pt>
                <c:pt idx="40">
                  <c:v>1.1464317019999999</c:v>
                </c:pt>
                <c:pt idx="41">
                  <c:v>1.1530993050000002</c:v>
                </c:pt>
                <c:pt idx="42">
                  <c:v>1.1610271299999999</c:v>
                </c:pt>
                <c:pt idx="43">
                  <c:v>1.1625425110000001</c:v>
                </c:pt>
                <c:pt idx="44">
                  <c:v>1.1744854730000001</c:v>
                </c:pt>
                <c:pt idx="45">
                  <c:v>1.1819049069999998</c:v>
                </c:pt>
                <c:pt idx="46">
                  <c:v>1.186200744</c:v>
                </c:pt>
                <c:pt idx="47">
                  <c:v>1.196429596</c:v>
                </c:pt>
                <c:pt idx="48">
                  <c:v>1.2039613039999999</c:v>
                </c:pt>
                <c:pt idx="49">
                  <c:v>1.2115604849999999</c:v>
                </c:pt>
                <c:pt idx="50">
                  <c:v>1.2196332400000001</c:v>
                </c:pt>
                <c:pt idx="51">
                  <c:v>1.2289457699999997</c:v>
                </c:pt>
                <c:pt idx="52">
                  <c:v>1.238699218</c:v>
                </c:pt>
                <c:pt idx="53">
                  <c:v>1.2473918160000002</c:v>
                </c:pt>
                <c:pt idx="54">
                  <c:v>1.2574803460000001</c:v>
                </c:pt>
                <c:pt idx="55">
                  <c:v>1.2689781499999999</c:v>
                </c:pt>
                <c:pt idx="56">
                  <c:v>1.2777770689999999</c:v>
                </c:pt>
                <c:pt idx="57">
                  <c:v>1.290496887</c:v>
                </c:pt>
                <c:pt idx="58">
                  <c:v>1.302334992</c:v>
                </c:pt>
                <c:pt idx="59">
                  <c:v>1.3131587209999998</c:v>
                </c:pt>
                <c:pt idx="60">
                  <c:v>1.3222890319999998</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893F48"/>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0.33941099999999996</c:v>
                </c:pt>
                <c:pt idx="1">
                  <c:v>0.34720699999999999</c:v>
                </c:pt>
                <c:pt idx="2">
                  <c:v>0.35705300000000001</c:v>
                </c:pt>
                <c:pt idx="3">
                  <c:v>0.37212300000000004</c:v>
                </c:pt>
                <c:pt idx="4">
                  <c:v>0.36419000000000007</c:v>
                </c:pt>
                <c:pt idx="5">
                  <c:v>0.36092399999999997</c:v>
                </c:pt>
                <c:pt idx="6">
                  <c:v>0.38933200000000012</c:v>
                </c:pt>
                <c:pt idx="7">
                  <c:v>0.3710440000000001</c:v>
                </c:pt>
                <c:pt idx="8">
                  <c:v>0.33858400000000005</c:v>
                </c:pt>
                <c:pt idx="9">
                  <c:v>0.35955500000000007</c:v>
                </c:pt>
                <c:pt idx="10">
                  <c:v>0.37986999999999999</c:v>
                </c:pt>
                <c:pt idx="11">
                  <c:v>0.36694299999999996</c:v>
                </c:pt>
                <c:pt idx="12">
                  <c:v>0.36722900000000003</c:v>
                </c:pt>
                <c:pt idx="13">
                  <c:v>0.38509699999999986</c:v>
                </c:pt>
                <c:pt idx="14">
                  <c:v>0.37125100000000011</c:v>
                </c:pt>
                <c:pt idx="15">
                  <c:v>0.36405899999999997</c:v>
                </c:pt>
                <c:pt idx="16">
                  <c:v>0.32288499999999998</c:v>
                </c:pt>
                <c:pt idx="17">
                  <c:v>0.34371099999999988</c:v>
                </c:pt>
                <c:pt idx="18">
                  <c:v>0.35706399999999994</c:v>
                </c:pt>
                <c:pt idx="19">
                  <c:v>0.33817499999999995</c:v>
                </c:pt>
                <c:pt idx="20">
                  <c:v>0.33536899999999992</c:v>
                </c:pt>
                <c:pt idx="21">
                  <c:v>0.325519</c:v>
                </c:pt>
                <c:pt idx="22">
                  <c:v>0.28582900000000006</c:v>
                </c:pt>
                <c:pt idx="23">
                  <c:v>0.33224000000000015</c:v>
                </c:pt>
                <c:pt idx="24">
                  <c:v>0.34896500000000003</c:v>
                </c:pt>
                <c:pt idx="25">
                  <c:v>0.32258299999999995</c:v>
                </c:pt>
                <c:pt idx="26">
                  <c:v>0.29893200000000003</c:v>
                </c:pt>
                <c:pt idx="27">
                  <c:v>0.30148599999999998</c:v>
                </c:pt>
                <c:pt idx="28">
                  <c:v>0.33752300000000002</c:v>
                </c:pt>
                <c:pt idx="29">
                  <c:v>0.33956378199999993</c:v>
                </c:pt>
                <c:pt idx="30">
                  <c:v>0.33101818900000002</c:v>
                </c:pt>
                <c:pt idx="31">
                  <c:v>0.32482507299999996</c:v>
                </c:pt>
                <c:pt idx="32">
                  <c:v>0.32304602100000002</c:v>
                </c:pt>
                <c:pt idx="33">
                  <c:v>0.32108114599999998</c:v>
                </c:pt>
                <c:pt idx="34">
                  <c:v>0.31916232300000008</c:v>
                </c:pt>
                <c:pt idx="35">
                  <c:v>0.31704202299999995</c:v>
                </c:pt>
                <c:pt idx="36">
                  <c:v>0.31470993000000003</c:v>
                </c:pt>
                <c:pt idx="37">
                  <c:v>0.31247900299999998</c:v>
                </c:pt>
                <c:pt idx="38">
                  <c:v>0.31045465099999997</c:v>
                </c:pt>
                <c:pt idx="39">
                  <c:v>0.308789704</c:v>
                </c:pt>
                <c:pt idx="40">
                  <c:v>0.30716995199999997</c:v>
                </c:pt>
                <c:pt idx="41">
                  <c:v>0.30585760500000003</c:v>
                </c:pt>
                <c:pt idx="42">
                  <c:v>0.30463336099999994</c:v>
                </c:pt>
                <c:pt idx="43">
                  <c:v>0.30336270199999993</c:v>
                </c:pt>
                <c:pt idx="44">
                  <c:v>0.30208099300000002</c:v>
                </c:pt>
                <c:pt idx="45">
                  <c:v>0.30096643099999992</c:v>
                </c:pt>
                <c:pt idx="46">
                  <c:v>0.29998471100000001</c:v>
                </c:pt>
                <c:pt idx="47">
                  <c:v>0.29894754000000001</c:v>
                </c:pt>
                <c:pt idx="48">
                  <c:v>0.29793115200000003</c:v>
                </c:pt>
                <c:pt idx="49">
                  <c:v>0.29690087900000001</c:v>
                </c:pt>
                <c:pt idx="50">
                  <c:v>0.29598846399999995</c:v>
                </c:pt>
                <c:pt idx="51">
                  <c:v>0.29512194799999997</c:v>
                </c:pt>
                <c:pt idx="52">
                  <c:v>0.29421920800000001</c:v>
                </c:pt>
                <c:pt idx="53">
                  <c:v>0.29336062599999996</c:v>
                </c:pt>
                <c:pt idx="54">
                  <c:v>0.29256961100000001</c:v>
                </c:pt>
                <c:pt idx="55">
                  <c:v>0.29180035400000004</c:v>
                </c:pt>
                <c:pt idx="56">
                  <c:v>0.29105731199999996</c:v>
                </c:pt>
                <c:pt idx="57">
                  <c:v>0.29031704700000005</c:v>
                </c:pt>
                <c:pt idx="58">
                  <c:v>0.28957513399999996</c:v>
                </c:pt>
                <c:pt idx="59">
                  <c:v>0.28884790099999996</c:v>
                </c:pt>
                <c:pt idx="60">
                  <c:v>0.28811285400000003</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9B8BD"/>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0.22665599999999994</c:v>
                </c:pt>
                <c:pt idx="1">
                  <c:v>0.22775000000000001</c:v>
                </c:pt>
                <c:pt idx="2">
                  <c:v>0.22881999999999994</c:v>
                </c:pt>
                <c:pt idx="3">
                  <c:v>0.22587900000000002</c:v>
                </c:pt>
                <c:pt idx="4">
                  <c:v>0.22857499999999994</c:v>
                </c:pt>
                <c:pt idx="5">
                  <c:v>0.23134500000000002</c:v>
                </c:pt>
                <c:pt idx="6">
                  <c:v>0.24001600000000006</c:v>
                </c:pt>
                <c:pt idx="7">
                  <c:v>0.24018399999999998</c:v>
                </c:pt>
                <c:pt idx="8">
                  <c:v>0.22297699999999998</c:v>
                </c:pt>
                <c:pt idx="9">
                  <c:v>0.22564800000000002</c:v>
                </c:pt>
                <c:pt idx="10">
                  <c:v>0.23914300000000002</c:v>
                </c:pt>
                <c:pt idx="11">
                  <c:v>0.23013200000000006</c:v>
                </c:pt>
                <c:pt idx="12">
                  <c:v>0.23096099999999989</c:v>
                </c:pt>
                <c:pt idx="13">
                  <c:v>0.24130000000000007</c:v>
                </c:pt>
                <c:pt idx="14">
                  <c:v>0.23782899999999996</c:v>
                </c:pt>
                <c:pt idx="15">
                  <c:v>0.22719999999999993</c:v>
                </c:pt>
                <c:pt idx="16">
                  <c:v>0.20762200000000008</c:v>
                </c:pt>
                <c:pt idx="17">
                  <c:v>0.21670299999999998</c:v>
                </c:pt>
                <c:pt idx="18">
                  <c:v>0.22592899999999996</c:v>
                </c:pt>
                <c:pt idx="19">
                  <c:v>0.22308699999999998</c:v>
                </c:pt>
                <c:pt idx="20">
                  <c:v>0.220611</c:v>
                </c:pt>
                <c:pt idx="21">
                  <c:v>0.22148099999999998</c:v>
                </c:pt>
                <c:pt idx="22">
                  <c:v>0.20081200000000002</c:v>
                </c:pt>
                <c:pt idx="23">
                  <c:v>0.22259100000000001</c:v>
                </c:pt>
                <c:pt idx="24">
                  <c:v>0.23389699999999994</c:v>
                </c:pt>
                <c:pt idx="25">
                  <c:v>0.23994200000000002</c:v>
                </c:pt>
                <c:pt idx="26">
                  <c:v>0.23197000000000004</c:v>
                </c:pt>
                <c:pt idx="27">
                  <c:v>0.23334100000000002</c:v>
                </c:pt>
                <c:pt idx="28">
                  <c:v>0.25283099999999992</c:v>
                </c:pt>
                <c:pt idx="29">
                  <c:v>0.25530816700000003</c:v>
                </c:pt>
                <c:pt idx="30">
                  <c:v>0.25167883299999994</c:v>
                </c:pt>
                <c:pt idx="31">
                  <c:v>0.25424926800000003</c:v>
                </c:pt>
                <c:pt idx="32">
                  <c:v>0.25546170000000001</c:v>
                </c:pt>
                <c:pt idx="33">
                  <c:v>0.25583905000000007</c:v>
                </c:pt>
                <c:pt idx="34">
                  <c:v>0.25599465900000001</c:v>
                </c:pt>
                <c:pt idx="35">
                  <c:v>0.25571048000000002</c:v>
                </c:pt>
                <c:pt idx="36">
                  <c:v>0.25533395400000003</c:v>
                </c:pt>
                <c:pt idx="37">
                  <c:v>0.25508474799999992</c:v>
                </c:pt>
                <c:pt idx="38">
                  <c:v>0.25513317900000004</c:v>
                </c:pt>
                <c:pt idx="39">
                  <c:v>0.25551403799999994</c:v>
                </c:pt>
                <c:pt idx="40">
                  <c:v>0.25577328499999996</c:v>
                </c:pt>
                <c:pt idx="41">
                  <c:v>0.25639587400000002</c:v>
                </c:pt>
                <c:pt idx="42">
                  <c:v>0.25712872300000006</c:v>
                </c:pt>
                <c:pt idx="43">
                  <c:v>0.25765170300000007</c:v>
                </c:pt>
                <c:pt idx="44">
                  <c:v>0.25807247899999997</c:v>
                </c:pt>
                <c:pt idx="45">
                  <c:v>0.25864977999999994</c:v>
                </c:pt>
                <c:pt idx="46">
                  <c:v>0.25941671699999996</c:v>
                </c:pt>
                <c:pt idx="47">
                  <c:v>0.26005056700000001</c:v>
                </c:pt>
                <c:pt idx="48">
                  <c:v>0.26066409300000004</c:v>
                </c:pt>
                <c:pt idx="49">
                  <c:v>0.26125793399999997</c:v>
                </c:pt>
                <c:pt idx="50">
                  <c:v>0.26202118000000002</c:v>
                </c:pt>
                <c:pt idx="51">
                  <c:v>0.26274279800000006</c:v>
                </c:pt>
                <c:pt idx="52">
                  <c:v>0.26342709399999997</c:v>
                </c:pt>
                <c:pt idx="53">
                  <c:v>0.26412039200000004</c:v>
                </c:pt>
                <c:pt idx="54">
                  <c:v>0.26490618900000001</c:v>
                </c:pt>
                <c:pt idx="55">
                  <c:v>0.26560833700000003</c:v>
                </c:pt>
                <c:pt idx="56">
                  <c:v>0.26632180800000005</c:v>
                </c:pt>
                <c:pt idx="57">
                  <c:v>0.26697204600000002</c:v>
                </c:pt>
                <c:pt idx="58">
                  <c:v>0.267691071</c:v>
                </c:pt>
                <c:pt idx="59">
                  <c:v>0.26840982100000005</c:v>
                </c:pt>
                <c:pt idx="60">
                  <c:v>0.26913412499999995</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153076608"/>
        <c:axId val="153078784"/>
      </c:lineChart>
      <c:catAx>
        <c:axId val="1530766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3078784"/>
        <c:crosses val="autoZero"/>
        <c:auto val="1"/>
        <c:lblAlgn val="ctr"/>
        <c:lblOffset val="100"/>
        <c:tickLblSkip val="10"/>
        <c:tickMarkSkip val="10"/>
        <c:noMultiLvlLbl val="0"/>
      </c:catAx>
      <c:valAx>
        <c:axId val="153078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3076608"/>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7936429289024242"/>
          <c:w val="0.91811315252260139"/>
          <c:h val="0.717975373318816"/>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985.70361300000002</c:v>
                </c:pt>
                <c:pt idx="5">
                  <c:v>898.83129899999994</c:v>
                </c:pt>
                <c:pt idx="6">
                  <c:v>812.08337400000005</c:v>
                </c:pt>
                <c:pt idx="7">
                  <c:v>746.43273899999997</c:v>
                </c:pt>
                <c:pt idx="8">
                  <c:v>684.208618</c:v>
                </c:pt>
                <c:pt idx="9">
                  <c:v>649.69140600000003</c:v>
                </c:pt>
                <c:pt idx="10">
                  <c:v>568.70519999999999</c:v>
                </c:pt>
                <c:pt idx="11">
                  <c:v>586.23718299999996</c:v>
                </c:pt>
                <c:pt idx="12">
                  <c:v>582.60858199999996</c:v>
                </c:pt>
                <c:pt idx="13">
                  <c:v>576.03320299999996</c:v>
                </c:pt>
                <c:pt idx="14">
                  <c:v>566.00750700000003</c:v>
                </c:pt>
                <c:pt idx="15">
                  <c:v>555.93298300000004</c:v>
                </c:pt>
                <c:pt idx="16">
                  <c:v>547.90777600000001</c:v>
                </c:pt>
                <c:pt idx="17">
                  <c:v>546.63147000000004</c:v>
                </c:pt>
                <c:pt idx="18">
                  <c:v>545.70764199999996</c:v>
                </c:pt>
                <c:pt idx="19">
                  <c:v>547.33013900000003</c:v>
                </c:pt>
                <c:pt idx="20">
                  <c:v>531.94250499999998</c:v>
                </c:pt>
                <c:pt idx="21">
                  <c:v>532.07293700000002</c:v>
                </c:pt>
                <c:pt idx="22">
                  <c:v>531.76538100000005</c:v>
                </c:pt>
                <c:pt idx="23">
                  <c:v>527.691284</c:v>
                </c:pt>
                <c:pt idx="24">
                  <c:v>523.87298599999997</c:v>
                </c:pt>
                <c:pt idx="25">
                  <c:v>515.36395300000004</c:v>
                </c:pt>
                <c:pt idx="26">
                  <c:v>509.447968</c:v>
                </c:pt>
                <c:pt idx="27">
                  <c:v>506.46051</c:v>
                </c:pt>
                <c:pt idx="28">
                  <c:v>505.382294</c:v>
                </c:pt>
                <c:pt idx="29">
                  <c:v>501.10635400000001</c:v>
                </c:pt>
                <c:pt idx="30">
                  <c:v>497.24316399999998</c:v>
                </c:pt>
                <c:pt idx="31">
                  <c:v>496.46972699999998</c:v>
                </c:pt>
                <c:pt idx="32">
                  <c:v>494.79983499999997</c:v>
                </c:pt>
                <c:pt idx="33">
                  <c:v>492.14804099999998</c:v>
                </c:pt>
                <c:pt idx="34">
                  <c:v>491.319458</c:v>
                </c:pt>
                <c:pt idx="35">
                  <c:v>487.43597399999999</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772.00305200000003</c:v>
                </c:pt>
                <c:pt idx="5">
                  <c:v>844.32678199999998</c:v>
                </c:pt>
                <c:pt idx="6">
                  <c:v>919.12890600000003</c:v>
                </c:pt>
                <c:pt idx="7">
                  <c:v>1024.2687989999999</c:v>
                </c:pt>
                <c:pt idx="8">
                  <c:v>1089.7703859999999</c:v>
                </c:pt>
                <c:pt idx="9">
                  <c:v>1118.0001219999999</c:v>
                </c:pt>
                <c:pt idx="10">
                  <c:v>1173.540405</c:v>
                </c:pt>
                <c:pt idx="11">
                  <c:v>1205.6599120000001</c:v>
                </c:pt>
                <c:pt idx="12">
                  <c:v>1228.896851</c:v>
                </c:pt>
                <c:pt idx="13">
                  <c:v>1247.0045170000001</c:v>
                </c:pt>
                <c:pt idx="14">
                  <c:v>1269.210693</c:v>
                </c:pt>
                <c:pt idx="15">
                  <c:v>1311.184692</c:v>
                </c:pt>
                <c:pt idx="16">
                  <c:v>1325.9522710000001</c:v>
                </c:pt>
                <c:pt idx="17">
                  <c:v>1334.583374</c:v>
                </c:pt>
                <c:pt idx="18">
                  <c:v>1344.2274170000001</c:v>
                </c:pt>
                <c:pt idx="19">
                  <c:v>1355.886475</c:v>
                </c:pt>
                <c:pt idx="20">
                  <c:v>1394.9248050000001</c:v>
                </c:pt>
                <c:pt idx="21">
                  <c:v>1414.0311280000001</c:v>
                </c:pt>
                <c:pt idx="22">
                  <c:v>1422.921143</c:v>
                </c:pt>
                <c:pt idx="23">
                  <c:v>1436.384033</c:v>
                </c:pt>
                <c:pt idx="24">
                  <c:v>1448.9608149999999</c:v>
                </c:pt>
                <c:pt idx="25">
                  <c:v>1463.6171879999999</c:v>
                </c:pt>
                <c:pt idx="26">
                  <c:v>1477.7924800000001</c:v>
                </c:pt>
                <c:pt idx="27">
                  <c:v>1497.201538</c:v>
                </c:pt>
                <c:pt idx="28">
                  <c:v>1523.218018</c:v>
                </c:pt>
                <c:pt idx="29">
                  <c:v>1555.495361</c:v>
                </c:pt>
                <c:pt idx="30">
                  <c:v>1587.9476320000001</c:v>
                </c:pt>
                <c:pt idx="31">
                  <c:v>1621.387939</c:v>
                </c:pt>
                <c:pt idx="32">
                  <c:v>1656.225586</c:v>
                </c:pt>
                <c:pt idx="33">
                  <c:v>1694.025269</c:v>
                </c:pt>
                <c:pt idx="34">
                  <c:v>1736.5141599999999</c:v>
                </c:pt>
                <c:pt idx="35">
                  <c:v>1783.8526609999999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1557.586914</c:v>
                </c:pt>
                <c:pt idx="5">
                  <c:v>1560.140625</c:v>
                </c:pt>
                <c:pt idx="6">
                  <c:v>1693.484741</c:v>
                </c:pt>
                <c:pt idx="7">
                  <c:v>1723.110596</c:v>
                </c:pt>
                <c:pt idx="8">
                  <c:v>1754.0742190000001</c:v>
                </c:pt>
                <c:pt idx="9">
                  <c:v>1778.597168</c:v>
                </c:pt>
                <c:pt idx="10">
                  <c:v>1847.580322</c:v>
                </c:pt>
                <c:pt idx="11">
                  <c:v>1951.1264650000001</c:v>
                </c:pt>
                <c:pt idx="12">
                  <c:v>1998.2382809999999</c:v>
                </c:pt>
                <c:pt idx="13">
                  <c:v>2014.9339600000001</c:v>
                </c:pt>
                <c:pt idx="14">
                  <c:v>2038.850586</c:v>
                </c:pt>
                <c:pt idx="15">
                  <c:v>2046.637207</c:v>
                </c:pt>
                <c:pt idx="16">
                  <c:v>2081.407471</c:v>
                </c:pt>
                <c:pt idx="17">
                  <c:v>2110.1083979999999</c:v>
                </c:pt>
                <c:pt idx="18">
                  <c:v>2150.7651369999999</c:v>
                </c:pt>
                <c:pt idx="19">
                  <c:v>2193.023193</c:v>
                </c:pt>
                <c:pt idx="20">
                  <c:v>2207.2817380000001</c:v>
                </c:pt>
                <c:pt idx="21">
                  <c:v>2278.4521479999999</c:v>
                </c:pt>
                <c:pt idx="22">
                  <c:v>2313.3972170000002</c:v>
                </c:pt>
                <c:pt idx="23">
                  <c:v>2383.6601559999999</c:v>
                </c:pt>
                <c:pt idx="24">
                  <c:v>2437.1027829999998</c:v>
                </c:pt>
                <c:pt idx="25">
                  <c:v>2472.0424800000001</c:v>
                </c:pt>
                <c:pt idx="26">
                  <c:v>2508.0437010000001</c:v>
                </c:pt>
                <c:pt idx="27">
                  <c:v>2545.9560550000001</c:v>
                </c:pt>
                <c:pt idx="28">
                  <c:v>2577.6420899999998</c:v>
                </c:pt>
                <c:pt idx="29">
                  <c:v>2617.5424800000001</c:v>
                </c:pt>
                <c:pt idx="30">
                  <c:v>2652.9602049999999</c:v>
                </c:pt>
                <c:pt idx="31">
                  <c:v>2694.2145999999998</c:v>
                </c:pt>
                <c:pt idx="32">
                  <c:v>2722.9228520000001</c:v>
                </c:pt>
                <c:pt idx="33">
                  <c:v>2754.4265140000002</c:v>
                </c:pt>
                <c:pt idx="34">
                  <c:v>2785.7377929999998</c:v>
                </c:pt>
                <c:pt idx="35">
                  <c:v>2821.016357</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807.22167999999999</c:v>
                </c:pt>
                <c:pt idx="5">
                  <c:v>792.79663100000005</c:v>
                </c:pt>
                <c:pt idx="6">
                  <c:v>779.69580099999996</c:v>
                </c:pt>
                <c:pt idx="7">
                  <c:v>765.158142</c:v>
                </c:pt>
                <c:pt idx="8">
                  <c:v>767.42828399999996</c:v>
                </c:pt>
                <c:pt idx="9">
                  <c:v>770.39154099999996</c:v>
                </c:pt>
                <c:pt idx="10">
                  <c:v>756.21923800000002</c:v>
                </c:pt>
                <c:pt idx="11">
                  <c:v>628.85742200000004</c:v>
                </c:pt>
                <c:pt idx="12">
                  <c:v>584.11822500000005</c:v>
                </c:pt>
                <c:pt idx="13">
                  <c:v>584.53558299999997</c:v>
                </c:pt>
                <c:pt idx="14">
                  <c:v>584.94482400000004</c:v>
                </c:pt>
                <c:pt idx="15">
                  <c:v>567.30932600000006</c:v>
                </c:pt>
                <c:pt idx="16">
                  <c:v>558.51855499999999</c:v>
                </c:pt>
                <c:pt idx="17">
                  <c:v>552.137878</c:v>
                </c:pt>
                <c:pt idx="18">
                  <c:v>536.96356200000002</c:v>
                </c:pt>
                <c:pt idx="19">
                  <c:v>512.65991199999996</c:v>
                </c:pt>
                <c:pt idx="20">
                  <c:v>514.06500200000005</c:v>
                </c:pt>
                <c:pt idx="21">
                  <c:v>466.78869600000002</c:v>
                </c:pt>
                <c:pt idx="22">
                  <c:v>466.99981700000001</c:v>
                </c:pt>
                <c:pt idx="23">
                  <c:v>431.205353</c:v>
                </c:pt>
                <c:pt idx="24">
                  <c:v>414.01034499999997</c:v>
                </c:pt>
                <c:pt idx="25">
                  <c:v>414.35519399999998</c:v>
                </c:pt>
                <c:pt idx="26">
                  <c:v>415.60726899999997</c:v>
                </c:pt>
                <c:pt idx="27">
                  <c:v>408.56173699999999</c:v>
                </c:pt>
                <c:pt idx="28">
                  <c:v>401.516907</c:v>
                </c:pt>
                <c:pt idx="29">
                  <c:v>386.99395800000002</c:v>
                </c:pt>
                <c:pt idx="30">
                  <c:v>380.93566900000002</c:v>
                </c:pt>
                <c:pt idx="31">
                  <c:v>374.57446299999998</c:v>
                </c:pt>
                <c:pt idx="32">
                  <c:v>375.00048800000002</c:v>
                </c:pt>
                <c:pt idx="33">
                  <c:v>375.26580799999999</c:v>
                </c:pt>
                <c:pt idx="34">
                  <c:v>375.58642600000002</c:v>
                </c:pt>
                <c:pt idx="35">
                  <c:v>376.04980499999999</c:v>
                </c:pt>
              </c:numCache>
            </c:numRef>
          </c:val>
          <c:smooth val="0"/>
        </c:ser>
        <c:dLbls>
          <c:showLegendKey val="0"/>
          <c:showVal val="0"/>
          <c:showCatName val="0"/>
          <c:showSerName val="0"/>
          <c:showPercent val="0"/>
          <c:showBubbleSize val="0"/>
        </c:dLbls>
        <c:smooth val="0"/>
        <c:axId val="284908176"/>
        <c:axId val="284911440"/>
      </c:lineChart>
      <c:catAx>
        <c:axId val="284908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11440"/>
        <c:crosses val="autoZero"/>
        <c:auto val="1"/>
        <c:lblAlgn val="ctr"/>
        <c:lblOffset val="100"/>
        <c:tickLblSkip val="35"/>
        <c:tickMarkSkip val="5"/>
        <c:noMultiLvlLbl val="0"/>
      </c:catAx>
      <c:valAx>
        <c:axId val="28491144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84908176"/>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7700727323249"/>
          <c:y val="0.17923405866851813"/>
          <c:w val="0.74284598545353508"/>
          <c:h val="0.71810560754054031"/>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985.45666500000004</c:v>
                </c:pt>
                <c:pt idx="5">
                  <c:v>895.01556400000004</c:v>
                </c:pt>
                <c:pt idx="6">
                  <c:v>949.54864499999996</c:v>
                </c:pt>
                <c:pt idx="7">
                  <c:v>925.15826400000003</c:v>
                </c:pt>
                <c:pt idx="8">
                  <c:v>898.16094999999996</c:v>
                </c:pt>
                <c:pt idx="9">
                  <c:v>901.62066700000003</c:v>
                </c:pt>
                <c:pt idx="10">
                  <c:v>909.21246299999996</c:v>
                </c:pt>
                <c:pt idx="11">
                  <c:v>927.64257799999996</c:v>
                </c:pt>
                <c:pt idx="12">
                  <c:v>923.93017599999996</c:v>
                </c:pt>
                <c:pt idx="13">
                  <c:v>924.83136000000002</c:v>
                </c:pt>
                <c:pt idx="14">
                  <c:v>922.42834500000004</c:v>
                </c:pt>
                <c:pt idx="15">
                  <c:v>922.226135</c:v>
                </c:pt>
                <c:pt idx="16">
                  <c:v>919.26507600000002</c:v>
                </c:pt>
                <c:pt idx="17">
                  <c:v>918.03015100000005</c:v>
                </c:pt>
                <c:pt idx="18">
                  <c:v>920.84716800000001</c:v>
                </c:pt>
                <c:pt idx="19">
                  <c:v>923.20794699999999</c:v>
                </c:pt>
                <c:pt idx="20">
                  <c:v>917.67156999999997</c:v>
                </c:pt>
                <c:pt idx="21">
                  <c:v>920.11792000000003</c:v>
                </c:pt>
                <c:pt idx="22">
                  <c:v>922.90753199999995</c:v>
                </c:pt>
                <c:pt idx="23">
                  <c:v>925.45459000000005</c:v>
                </c:pt>
                <c:pt idx="24">
                  <c:v>923.79046600000004</c:v>
                </c:pt>
                <c:pt idx="25">
                  <c:v>920.77703899999995</c:v>
                </c:pt>
                <c:pt idx="26">
                  <c:v>917.87506099999996</c:v>
                </c:pt>
                <c:pt idx="27">
                  <c:v>916.57995600000004</c:v>
                </c:pt>
                <c:pt idx="28">
                  <c:v>913.08660899999995</c:v>
                </c:pt>
                <c:pt idx="29">
                  <c:v>912.80084199999999</c:v>
                </c:pt>
                <c:pt idx="30">
                  <c:v>909.30841099999998</c:v>
                </c:pt>
                <c:pt idx="31">
                  <c:v>903.50604199999998</c:v>
                </c:pt>
                <c:pt idx="32">
                  <c:v>900.04461700000002</c:v>
                </c:pt>
                <c:pt idx="33">
                  <c:v>889.10876499999995</c:v>
                </c:pt>
                <c:pt idx="34">
                  <c:v>881.55645800000002</c:v>
                </c:pt>
                <c:pt idx="35">
                  <c:v>866.48205600000006</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772.006348</c:v>
                </c:pt>
                <c:pt idx="5">
                  <c:v>843.01232900000002</c:v>
                </c:pt>
                <c:pt idx="6">
                  <c:v>917.33337400000005</c:v>
                </c:pt>
                <c:pt idx="7">
                  <c:v>1029.5878909999999</c:v>
                </c:pt>
                <c:pt idx="8">
                  <c:v>1121.6007079999999</c:v>
                </c:pt>
                <c:pt idx="9">
                  <c:v>1186.408936</c:v>
                </c:pt>
                <c:pt idx="10">
                  <c:v>1250.542236</c:v>
                </c:pt>
                <c:pt idx="11">
                  <c:v>1320.195557</c:v>
                </c:pt>
                <c:pt idx="12">
                  <c:v>1404.405518</c:v>
                </c:pt>
                <c:pt idx="13">
                  <c:v>1499.7509769999999</c:v>
                </c:pt>
                <c:pt idx="14">
                  <c:v>1565.8149410000001</c:v>
                </c:pt>
                <c:pt idx="15">
                  <c:v>1632.8908690000001</c:v>
                </c:pt>
                <c:pt idx="16">
                  <c:v>1689.1374510000001</c:v>
                </c:pt>
                <c:pt idx="17">
                  <c:v>1721.705811</c:v>
                </c:pt>
                <c:pt idx="18">
                  <c:v>1749.209351</c:v>
                </c:pt>
                <c:pt idx="19">
                  <c:v>1771.152832</c:v>
                </c:pt>
                <c:pt idx="20">
                  <c:v>1824.3469239999999</c:v>
                </c:pt>
                <c:pt idx="21">
                  <c:v>1869.9147949999999</c:v>
                </c:pt>
                <c:pt idx="22">
                  <c:v>1912.1707759999999</c:v>
                </c:pt>
                <c:pt idx="23">
                  <c:v>1959.2304690000001</c:v>
                </c:pt>
                <c:pt idx="24">
                  <c:v>2010.7570800000001</c:v>
                </c:pt>
                <c:pt idx="25">
                  <c:v>2059.3398440000001</c:v>
                </c:pt>
                <c:pt idx="26">
                  <c:v>2121.3710940000001</c:v>
                </c:pt>
                <c:pt idx="27">
                  <c:v>2187.685547</c:v>
                </c:pt>
                <c:pt idx="28">
                  <c:v>2246.8320309999999</c:v>
                </c:pt>
                <c:pt idx="29">
                  <c:v>2306.32251</c:v>
                </c:pt>
                <c:pt idx="30">
                  <c:v>2362.73999</c:v>
                </c:pt>
                <c:pt idx="31">
                  <c:v>2426.4392090000001</c:v>
                </c:pt>
                <c:pt idx="32">
                  <c:v>2492.7490229999999</c:v>
                </c:pt>
                <c:pt idx="33">
                  <c:v>2570.9963379999999</c:v>
                </c:pt>
                <c:pt idx="34">
                  <c:v>2655.345703</c:v>
                </c:pt>
                <c:pt idx="35">
                  <c:v>2750.493164</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1557.7791749999999</c:v>
                </c:pt>
                <c:pt idx="5">
                  <c:v>1552.4710689999999</c:v>
                </c:pt>
                <c:pt idx="6">
                  <c:v>1524.7395019999999</c:v>
                </c:pt>
                <c:pt idx="7">
                  <c:v>1486.4472659999999</c:v>
                </c:pt>
                <c:pt idx="8">
                  <c:v>1437.666504</c:v>
                </c:pt>
                <c:pt idx="9">
                  <c:v>1376.1687010000001</c:v>
                </c:pt>
                <c:pt idx="10">
                  <c:v>1354.0253909999999</c:v>
                </c:pt>
                <c:pt idx="11">
                  <c:v>1289.8752440000001</c:v>
                </c:pt>
                <c:pt idx="12">
                  <c:v>1227.596802</c:v>
                </c:pt>
                <c:pt idx="13">
                  <c:v>1155.8416749999999</c:v>
                </c:pt>
                <c:pt idx="14">
                  <c:v>1124.043091</c:v>
                </c:pt>
                <c:pt idx="15">
                  <c:v>1085.205322</c:v>
                </c:pt>
                <c:pt idx="16">
                  <c:v>1056.3673100000001</c:v>
                </c:pt>
                <c:pt idx="17">
                  <c:v>1047.275269</c:v>
                </c:pt>
                <c:pt idx="18">
                  <c:v>1048.0992429999999</c:v>
                </c:pt>
                <c:pt idx="19">
                  <c:v>1061.5742190000001</c:v>
                </c:pt>
                <c:pt idx="20">
                  <c:v>1053.2680660000001</c:v>
                </c:pt>
                <c:pt idx="21">
                  <c:v>1052.155884</c:v>
                </c:pt>
                <c:pt idx="22">
                  <c:v>1053.1170649999999</c:v>
                </c:pt>
                <c:pt idx="23">
                  <c:v>1053.3095699999999</c:v>
                </c:pt>
                <c:pt idx="24">
                  <c:v>1051.775269</c:v>
                </c:pt>
                <c:pt idx="25">
                  <c:v>1048.3427730000001</c:v>
                </c:pt>
                <c:pt idx="26">
                  <c:v>1033.0054929999999</c:v>
                </c:pt>
                <c:pt idx="27">
                  <c:v>1016.8312989999999</c:v>
                </c:pt>
                <c:pt idx="28">
                  <c:v>1011.587952</c:v>
                </c:pt>
                <c:pt idx="29">
                  <c:v>1006.9267579999999</c:v>
                </c:pt>
                <c:pt idx="30">
                  <c:v>1012.532349</c:v>
                </c:pt>
                <c:pt idx="31">
                  <c:v>1018.389893</c:v>
                </c:pt>
                <c:pt idx="32">
                  <c:v>1012.922974</c:v>
                </c:pt>
                <c:pt idx="33">
                  <c:v>1009.941895</c:v>
                </c:pt>
                <c:pt idx="34">
                  <c:v>1006.776733</c:v>
                </c:pt>
                <c:pt idx="35">
                  <c:v>1000.957275</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807.26245100000006</c:v>
                </c:pt>
                <c:pt idx="5">
                  <c:v>791.67321800000002</c:v>
                </c:pt>
                <c:pt idx="6">
                  <c:v>780.20544400000006</c:v>
                </c:pt>
                <c:pt idx="7">
                  <c:v>765.827271</c:v>
                </c:pt>
                <c:pt idx="8">
                  <c:v>767.90789800000005</c:v>
                </c:pt>
                <c:pt idx="9">
                  <c:v>770.99829099999999</c:v>
                </c:pt>
                <c:pt idx="10">
                  <c:v>742.10449200000005</c:v>
                </c:pt>
                <c:pt idx="11">
                  <c:v>733.28393600000004</c:v>
                </c:pt>
                <c:pt idx="12">
                  <c:v>733.56091300000003</c:v>
                </c:pt>
                <c:pt idx="13">
                  <c:v>733.83789100000001</c:v>
                </c:pt>
                <c:pt idx="14">
                  <c:v>734.19201699999996</c:v>
                </c:pt>
                <c:pt idx="15">
                  <c:v>734.87085000000002</c:v>
                </c:pt>
                <c:pt idx="16">
                  <c:v>735.96319600000004</c:v>
                </c:pt>
                <c:pt idx="17">
                  <c:v>736.72167999999999</c:v>
                </c:pt>
                <c:pt idx="18">
                  <c:v>737.45080600000006</c:v>
                </c:pt>
                <c:pt idx="19">
                  <c:v>731.07629399999996</c:v>
                </c:pt>
                <c:pt idx="20">
                  <c:v>732.48132299999997</c:v>
                </c:pt>
                <c:pt idx="21">
                  <c:v>733.52587900000003</c:v>
                </c:pt>
                <c:pt idx="22">
                  <c:v>733.73706100000004</c:v>
                </c:pt>
                <c:pt idx="23">
                  <c:v>733.94775400000003</c:v>
                </c:pt>
                <c:pt idx="24">
                  <c:v>733.94775400000003</c:v>
                </c:pt>
                <c:pt idx="25">
                  <c:v>734.29260299999999</c:v>
                </c:pt>
                <c:pt idx="26">
                  <c:v>735.54467799999998</c:v>
                </c:pt>
                <c:pt idx="27">
                  <c:v>736.45019500000001</c:v>
                </c:pt>
                <c:pt idx="28">
                  <c:v>737.32372999999995</c:v>
                </c:pt>
                <c:pt idx="29">
                  <c:v>738.07910200000003</c:v>
                </c:pt>
                <c:pt idx="30">
                  <c:v>738.89758300000005</c:v>
                </c:pt>
                <c:pt idx="31">
                  <c:v>739.32360800000004</c:v>
                </c:pt>
                <c:pt idx="32">
                  <c:v>739.74975600000005</c:v>
                </c:pt>
                <c:pt idx="33">
                  <c:v>740.01501499999995</c:v>
                </c:pt>
                <c:pt idx="34">
                  <c:v>740.33569299999999</c:v>
                </c:pt>
                <c:pt idx="35">
                  <c:v>739.67932099999996</c:v>
                </c:pt>
              </c:numCache>
            </c:numRef>
          </c:val>
          <c:smooth val="0"/>
        </c:ser>
        <c:dLbls>
          <c:showLegendKey val="0"/>
          <c:showVal val="0"/>
          <c:showCatName val="0"/>
          <c:showSerName val="0"/>
          <c:showPercent val="0"/>
          <c:showBubbleSize val="0"/>
        </c:dLbls>
        <c:smooth val="0"/>
        <c:axId val="284911984"/>
        <c:axId val="284914160"/>
      </c:lineChart>
      <c:catAx>
        <c:axId val="284911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14160"/>
        <c:crosses val="autoZero"/>
        <c:auto val="1"/>
        <c:lblAlgn val="ctr"/>
        <c:lblOffset val="100"/>
        <c:tickLblSkip val="35"/>
        <c:tickMarkSkip val="5"/>
        <c:noMultiLvlLbl val="0"/>
      </c:catAx>
      <c:valAx>
        <c:axId val="28491416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84911984"/>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8443758996997672"/>
          <c:w val="0.82898441961221914"/>
          <c:h val="0.71556130633971349"/>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c:v>
                </c:pt>
                <c:pt idx="15">
                  <c:v>2012.8730459999999</c:v>
                </c:pt>
                <c:pt idx="16">
                  <c:v>1990.511135</c:v>
                </c:pt>
                <c:pt idx="17">
                  <c:v>2016.455584</c:v>
                </c:pt>
                <c:pt idx="18">
                  <c:v>1985.8012470000001</c:v>
                </c:pt>
                <c:pt idx="19">
                  <c:v>1755.9042529999999</c:v>
                </c:pt>
                <c:pt idx="20">
                  <c:v>1847.2902790000001</c:v>
                </c:pt>
                <c:pt idx="21">
                  <c:v>1733.4300049999999</c:v>
                </c:pt>
                <c:pt idx="22">
                  <c:v>1514.0429449999999</c:v>
                </c:pt>
                <c:pt idx="23">
                  <c:v>1581.114716</c:v>
                </c:pt>
                <c:pt idx="24">
                  <c:v>1581.7103500000001</c:v>
                </c:pt>
                <c:pt idx="25">
                  <c:v>1352.398197</c:v>
                </c:pt>
                <c:pt idx="26">
                  <c:v>1239.1486540000001</c:v>
                </c:pt>
                <c:pt idx="27">
                  <c:v>1205.8352749999999</c:v>
                </c:pt>
                <c:pt idx="28">
                  <c:v>1146.3927160000001</c:v>
                </c:pt>
                <c:pt idx="29">
                  <c:v>984.88494900000001</c:v>
                </c:pt>
                <c:pt idx="30">
                  <c:v>898.75305200000003</c:v>
                </c:pt>
                <c:pt idx="31">
                  <c:v>851.61517300000003</c:v>
                </c:pt>
                <c:pt idx="32">
                  <c:v>821.34082000000001</c:v>
                </c:pt>
                <c:pt idx="33">
                  <c:v>761.45416299999999</c:v>
                </c:pt>
                <c:pt idx="34">
                  <c:v>747.67236300000002</c:v>
                </c:pt>
                <c:pt idx="35">
                  <c:v>732.02618399999994</c:v>
                </c:pt>
                <c:pt idx="36">
                  <c:v>774.28668200000004</c:v>
                </c:pt>
                <c:pt idx="37">
                  <c:v>773.01977499999998</c:v>
                </c:pt>
                <c:pt idx="38">
                  <c:v>771.31073000000004</c:v>
                </c:pt>
                <c:pt idx="39">
                  <c:v>768.95007299999997</c:v>
                </c:pt>
                <c:pt idx="40">
                  <c:v>767.18737799999997</c:v>
                </c:pt>
                <c:pt idx="41">
                  <c:v>762.341858</c:v>
                </c:pt>
                <c:pt idx="42">
                  <c:v>760.95983899999999</c:v>
                </c:pt>
                <c:pt idx="43">
                  <c:v>767.22796600000004</c:v>
                </c:pt>
                <c:pt idx="44">
                  <c:v>760.75048800000002</c:v>
                </c:pt>
                <c:pt idx="45">
                  <c:v>751.40655500000003</c:v>
                </c:pt>
                <c:pt idx="46">
                  <c:v>745.31793200000004</c:v>
                </c:pt>
                <c:pt idx="47">
                  <c:v>744.10064699999998</c:v>
                </c:pt>
                <c:pt idx="48">
                  <c:v>735.22430399999996</c:v>
                </c:pt>
                <c:pt idx="49">
                  <c:v>729.85461399999997</c:v>
                </c:pt>
                <c:pt idx="50">
                  <c:v>727.14050299999997</c:v>
                </c:pt>
                <c:pt idx="51">
                  <c:v>723.74401899999998</c:v>
                </c:pt>
                <c:pt idx="52">
                  <c:v>720.72473100000002</c:v>
                </c:pt>
                <c:pt idx="53">
                  <c:v>718.13445999999999</c:v>
                </c:pt>
                <c:pt idx="54">
                  <c:v>718.03985599999999</c:v>
                </c:pt>
                <c:pt idx="55">
                  <c:v>714.38647500000002</c:v>
                </c:pt>
                <c:pt idx="56">
                  <c:v>720.95391800000004</c:v>
                </c:pt>
                <c:pt idx="57">
                  <c:v>720.31036400000005</c:v>
                </c:pt>
                <c:pt idx="58">
                  <c:v>719.473206</c:v>
                </c:pt>
                <c:pt idx="59">
                  <c:v>716.48748799999998</c:v>
                </c:pt>
                <c:pt idx="60">
                  <c:v>719.43194600000004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357.23807199999999</c:v>
                </c:pt>
                <c:pt idx="1">
                  <c:v>357.77345300000002</c:v>
                </c:pt>
                <c:pt idx="2">
                  <c:v>326.85782499999988</c:v>
                </c:pt>
                <c:pt idx="3">
                  <c:v>356.70729</c:v>
                </c:pt>
                <c:pt idx="4">
                  <c:v>336.66087599999997</c:v>
                </c:pt>
                <c:pt idx="5">
                  <c:v>384.79813300000001</c:v>
                </c:pt>
                <c:pt idx="6">
                  <c:v>422.95766700000007</c:v>
                </c:pt>
                <c:pt idx="7">
                  <c:v>433.63611400000002</c:v>
                </c:pt>
                <c:pt idx="8">
                  <c:v>400.42406699999998</c:v>
                </c:pt>
                <c:pt idx="9">
                  <c:v>398.95903099999998</c:v>
                </c:pt>
                <c:pt idx="10">
                  <c:v>356.47857099999999</c:v>
                </c:pt>
                <c:pt idx="11">
                  <c:v>287.72968900000001</c:v>
                </c:pt>
                <c:pt idx="12">
                  <c:v>343.43800099999999</c:v>
                </c:pt>
                <c:pt idx="13">
                  <c:v>355.29310900000002</c:v>
                </c:pt>
                <c:pt idx="14">
                  <c:v>351.48463199999998</c:v>
                </c:pt>
                <c:pt idx="15">
                  <c:v>357.65065299999998</c:v>
                </c:pt>
                <c:pt idx="16">
                  <c:v>385.77190900000011</c:v>
                </c:pt>
                <c:pt idx="17">
                  <c:v>352.74748499999998</c:v>
                </c:pt>
                <c:pt idx="18">
                  <c:v>380.932389</c:v>
                </c:pt>
                <c:pt idx="19">
                  <c:v>417.72379699999999</c:v>
                </c:pt>
                <c:pt idx="20">
                  <c:v>427.37607700000001</c:v>
                </c:pt>
                <c:pt idx="21">
                  <c:v>513.33609699999988</c:v>
                </c:pt>
                <c:pt idx="22">
                  <c:v>494.57319299999989</c:v>
                </c:pt>
                <c:pt idx="23">
                  <c:v>522.07344899999998</c:v>
                </c:pt>
                <c:pt idx="24">
                  <c:v>538.57932000000005</c:v>
                </c:pt>
                <c:pt idx="25">
                  <c:v>544.24099000000001</c:v>
                </c:pt>
                <c:pt idx="26">
                  <c:v>609.44510100000002</c:v>
                </c:pt>
                <c:pt idx="27">
                  <c:v>686.61042700000007</c:v>
                </c:pt>
                <c:pt idx="28">
                  <c:v>712.77289800000005</c:v>
                </c:pt>
                <c:pt idx="29">
                  <c:v>772.00329599999998</c:v>
                </c:pt>
                <c:pt idx="30">
                  <c:v>844.145264</c:v>
                </c:pt>
                <c:pt idx="31">
                  <c:v>918.69799799999998</c:v>
                </c:pt>
                <c:pt idx="32">
                  <c:v>1023.786865</c:v>
                </c:pt>
                <c:pt idx="33">
                  <c:v>1108.908447</c:v>
                </c:pt>
                <c:pt idx="34">
                  <c:v>1158.1137699999999</c:v>
                </c:pt>
                <c:pt idx="35">
                  <c:v>1217.9229740000001</c:v>
                </c:pt>
                <c:pt idx="36">
                  <c:v>1260.6649170000001</c:v>
                </c:pt>
                <c:pt idx="37">
                  <c:v>1291.97522</c:v>
                </c:pt>
                <c:pt idx="38">
                  <c:v>1322.8314210000001</c:v>
                </c:pt>
                <c:pt idx="39">
                  <c:v>1363.869019</c:v>
                </c:pt>
                <c:pt idx="40">
                  <c:v>1420.5561520000001</c:v>
                </c:pt>
                <c:pt idx="41">
                  <c:v>1438.905884</c:v>
                </c:pt>
                <c:pt idx="42">
                  <c:v>1449.1188959999999</c:v>
                </c:pt>
                <c:pt idx="43">
                  <c:v>1460.6279300000001</c:v>
                </c:pt>
                <c:pt idx="44">
                  <c:v>1471.5142820000001</c:v>
                </c:pt>
                <c:pt idx="45">
                  <c:v>1510.4155270000001</c:v>
                </c:pt>
                <c:pt idx="46">
                  <c:v>1541.0192870000001</c:v>
                </c:pt>
                <c:pt idx="47">
                  <c:v>1566.5333250000001</c:v>
                </c:pt>
                <c:pt idx="48">
                  <c:v>1596.681519</c:v>
                </c:pt>
                <c:pt idx="49">
                  <c:v>1625.7873540000001</c:v>
                </c:pt>
                <c:pt idx="50">
                  <c:v>1658.839966</c:v>
                </c:pt>
                <c:pt idx="51">
                  <c:v>1695.738525</c:v>
                </c:pt>
                <c:pt idx="52">
                  <c:v>1737.5543210000001</c:v>
                </c:pt>
                <c:pt idx="53">
                  <c:v>1786.810913</c:v>
                </c:pt>
                <c:pt idx="54">
                  <c:v>1838.7353519999999</c:v>
                </c:pt>
                <c:pt idx="55">
                  <c:v>1892.9537350000001</c:v>
                </c:pt>
                <c:pt idx="56">
                  <c:v>1932.870361</c:v>
                </c:pt>
                <c:pt idx="57">
                  <c:v>1968.9125979999999</c:v>
                </c:pt>
                <c:pt idx="58">
                  <c:v>1997.498413</c:v>
                </c:pt>
                <c:pt idx="59">
                  <c:v>2029.0223390000001</c:v>
                </c:pt>
                <c:pt idx="60">
                  <c:v>2064.0065920000002</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372.765154</c:v>
                </c:pt>
                <c:pt idx="1">
                  <c:v>381.55301700000001</c:v>
                </c:pt>
                <c:pt idx="2">
                  <c:v>404.07437199999998</c:v>
                </c:pt>
                <c:pt idx="3">
                  <c:v>414.92679800000002</c:v>
                </c:pt>
                <c:pt idx="4">
                  <c:v>460.21868199999989</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1225.8941749999999</c:v>
                </c:pt>
                <c:pt idx="23">
                  <c:v>1124.83556</c:v>
                </c:pt>
                <c:pt idx="24">
                  <c:v>1126.608958</c:v>
                </c:pt>
                <c:pt idx="25">
                  <c:v>1333.4821099999999</c:v>
                </c:pt>
                <c:pt idx="26">
                  <c:v>1378.306934</c:v>
                </c:pt>
                <c:pt idx="27">
                  <c:v>1296.4146920000001</c:v>
                </c:pt>
                <c:pt idx="28">
                  <c:v>1468.0125989999999</c:v>
                </c:pt>
                <c:pt idx="29">
                  <c:v>1558.461914</c:v>
                </c:pt>
                <c:pt idx="30">
                  <c:v>1552.759399</c:v>
                </c:pt>
                <c:pt idx="31">
                  <c:v>1638.6636960000001</c:v>
                </c:pt>
                <c:pt idx="32">
                  <c:v>1627.803467</c:v>
                </c:pt>
                <c:pt idx="33">
                  <c:v>1627.252563</c:v>
                </c:pt>
                <c:pt idx="34">
                  <c:v>1609.510376</c:v>
                </c:pt>
                <c:pt idx="35">
                  <c:v>1613.774658</c:v>
                </c:pt>
                <c:pt idx="36">
                  <c:v>1621.915894</c:v>
                </c:pt>
                <c:pt idx="37">
                  <c:v>1609.124634</c:v>
                </c:pt>
                <c:pt idx="38">
                  <c:v>1608.4580080000001</c:v>
                </c:pt>
                <c:pt idx="39">
                  <c:v>1605.135254</c:v>
                </c:pt>
                <c:pt idx="40">
                  <c:v>1576.9517820000001</c:v>
                </c:pt>
                <c:pt idx="41">
                  <c:v>1596.148193</c:v>
                </c:pt>
                <c:pt idx="42">
                  <c:v>1619.300293</c:v>
                </c:pt>
                <c:pt idx="43">
                  <c:v>1650.826538</c:v>
                </c:pt>
                <c:pt idx="44">
                  <c:v>1699.8286129999999</c:v>
                </c:pt>
                <c:pt idx="45">
                  <c:v>1710.286255</c:v>
                </c:pt>
                <c:pt idx="46">
                  <c:v>1727.454346</c:v>
                </c:pt>
                <c:pt idx="47">
                  <c:v>1748.7416989999999</c:v>
                </c:pt>
                <c:pt idx="48">
                  <c:v>1771.4060059999999</c:v>
                </c:pt>
                <c:pt idx="49">
                  <c:v>1791.8400879999999</c:v>
                </c:pt>
                <c:pt idx="50">
                  <c:v>1814.9398189999999</c:v>
                </c:pt>
                <c:pt idx="51">
                  <c:v>1826.890625</c:v>
                </c:pt>
                <c:pt idx="52">
                  <c:v>1836.397461</c:v>
                </c:pt>
                <c:pt idx="53">
                  <c:v>1849.272095</c:v>
                </c:pt>
                <c:pt idx="54">
                  <c:v>1848.931274</c:v>
                </c:pt>
                <c:pt idx="55">
                  <c:v>1852.179932</c:v>
                </c:pt>
                <c:pt idx="56">
                  <c:v>1862.786621</c:v>
                </c:pt>
                <c:pt idx="57">
                  <c:v>1886.5119629999999</c:v>
                </c:pt>
                <c:pt idx="58">
                  <c:v>1918.0076899999999</c:v>
                </c:pt>
                <c:pt idx="59">
                  <c:v>1951.3043210000001</c:v>
                </c:pt>
                <c:pt idx="60">
                  <c:v>1976.012207</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576.86199999999997</c:v>
                </c:pt>
                <c:pt idx="1">
                  <c:v>612.56500000000005</c:v>
                </c:pt>
                <c:pt idx="2">
                  <c:v>618.77599999999995</c:v>
                </c:pt>
                <c:pt idx="3">
                  <c:v>610.29100000000005</c:v>
                </c:pt>
                <c:pt idx="4">
                  <c:v>640.44000000000005</c:v>
                </c:pt>
                <c:pt idx="5">
                  <c:v>673.40200000000004</c:v>
                </c:pt>
                <c:pt idx="6">
                  <c:v>674.72900000000004</c:v>
                </c:pt>
                <c:pt idx="7">
                  <c:v>628.64400000000001</c:v>
                </c:pt>
                <c:pt idx="8">
                  <c:v>673.702</c:v>
                </c:pt>
                <c:pt idx="9">
                  <c:v>728.25400000000002</c:v>
                </c:pt>
                <c:pt idx="10">
                  <c:v>753.89300000000003</c:v>
                </c:pt>
                <c:pt idx="11">
                  <c:v>768.82600000000002</c:v>
                </c:pt>
                <c:pt idx="12">
                  <c:v>780.06399999999996</c:v>
                </c:pt>
                <c:pt idx="13">
                  <c:v>763.73299999999995</c:v>
                </c:pt>
                <c:pt idx="14">
                  <c:v>788.52800000000002</c:v>
                </c:pt>
                <c:pt idx="15">
                  <c:v>781.98599999999999</c:v>
                </c:pt>
                <c:pt idx="16">
                  <c:v>787.21900000000005</c:v>
                </c:pt>
                <c:pt idx="17">
                  <c:v>806.42499999999995</c:v>
                </c:pt>
                <c:pt idx="18">
                  <c:v>806.20799999999997</c:v>
                </c:pt>
                <c:pt idx="19">
                  <c:v>798.85500000000002</c:v>
                </c:pt>
                <c:pt idx="20">
                  <c:v>806.96799999999996</c:v>
                </c:pt>
                <c:pt idx="21">
                  <c:v>790.20399999999995</c:v>
                </c:pt>
                <c:pt idx="22">
                  <c:v>769.33100000000002</c:v>
                </c:pt>
                <c:pt idx="23">
                  <c:v>789.01599999999996</c:v>
                </c:pt>
                <c:pt idx="24">
                  <c:v>797.16600000000005</c:v>
                </c:pt>
                <c:pt idx="25">
                  <c:v>797.178</c:v>
                </c:pt>
                <c:pt idx="26">
                  <c:v>805.69399999999996</c:v>
                </c:pt>
                <c:pt idx="27">
                  <c:v>804.95</c:v>
                </c:pt>
                <c:pt idx="28">
                  <c:v>807.07799999999997</c:v>
                </c:pt>
                <c:pt idx="29">
                  <c:v>807.25695800000005</c:v>
                </c:pt>
                <c:pt idx="30">
                  <c:v>793.07165499999996</c:v>
                </c:pt>
                <c:pt idx="31">
                  <c:v>780.21447799999999</c:v>
                </c:pt>
                <c:pt idx="32">
                  <c:v>765.62353499999995</c:v>
                </c:pt>
                <c:pt idx="33">
                  <c:v>767.71270800000002</c:v>
                </c:pt>
                <c:pt idx="34">
                  <c:v>770.80505400000004</c:v>
                </c:pt>
                <c:pt idx="35">
                  <c:v>747.74780299999998</c:v>
                </c:pt>
                <c:pt idx="36">
                  <c:v>678.54431199999999</c:v>
                </c:pt>
                <c:pt idx="37">
                  <c:v>678.82409700000005</c:v>
                </c:pt>
                <c:pt idx="38">
                  <c:v>679.17993200000001</c:v>
                </c:pt>
                <c:pt idx="39">
                  <c:v>679.53405799999996</c:v>
                </c:pt>
                <c:pt idx="40">
                  <c:v>680.21289100000001</c:v>
                </c:pt>
                <c:pt idx="41">
                  <c:v>681.27758800000004</c:v>
                </c:pt>
                <c:pt idx="42">
                  <c:v>682.00195299999996</c:v>
                </c:pt>
                <c:pt idx="43">
                  <c:v>666.50482199999999</c:v>
                </c:pt>
                <c:pt idx="44">
                  <c:v>649.918274</c:v>
                </c:pt>
                <c:pt idx="45">
                  <c:v>651.32324200000005</c:v>
                </c:pt>
                <c:pt idx="46">
                  <c:v>652.36779799999999</c:v>
                </c:pt>
                <c:pt idx="47">
                  <c:v>652.578979</c:v>
                </c:pt>
                <c:pt idx="48">
                  <c:v>652.78967299999999</c:v>
                </c:pt>
                <c:pt idx="49">
                  <c:v>652.78967299999999</c:v>
                </c:pt>
                <c:pt idx="50">
                  <c:v>644.27893100000006</c:v>
                </c:pt>
                <c:pt idx="51">
                  <c:v>645.53106700000001</c:v>
                </c:pt>
                <c:pt idx="52">
                  <c:v>646.436646</c:v>
                </c:pt>
                <c:pt idx="53">
                  <c:v>638.55639599999995</c:v>
                </c:pt>
                <c:pt idx="54">
                  <c:v>639.31176800000003</c:v>
                </c:pt>
                <c:pt idx="55">
                  <c:v>640.13024900000005</c:v>
                </c:pt>
                <c:pt idx="56">
                  <c:v>640.55639599999995</c:v>
                </c:pt>
                <c:pt idx="57">
                  <c:v>640.98242200000004</c:v>
                </c:pt>
                <c:pt idx="58">
                  <c:v>641.24768100000006</c:v>
                </c:pt>
                <c:pt idx="59">
                  <c:v>641.56835899999999</c:v>
                </c:pt>
                <c:pt idx="60">
                  <c:v>642.03173800000002</c:v>
                </c:pt>
              </c:numCache>
            </c:numRef>
          </c:val>
          <c:smooth val="0"/>
        </c:ser>
        <c:dLbls>
          <c:showLegendKey val="0"/>
          <c:showVal val="0"/>
          <c:showCatName val="0"/>
          <c:showSerName val="0"/>
          <c:showPercent val="0"/>
          <c:showBubbleSize val="0"/>
        </c:dLbls>
        <c:smooth val="0"/>
        <c:axId val="284914704"/>
        <c:axId val="284899472"/>
      </c:lineChart>
      <c:catAx>
        <c:axId val="2849147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899472"/>
        <c:crosses val="autoZero"/>
        <c:auto val="1"/>
        <c:lblAlgn val="ctr"/>
        <c:lblOffset val="100"/>
        <c:tickLblSkip val="20"/>
        <c:tickMarkSkip val="10"/>
        <c:noMultiLvlLbl val="0"/>
      </c:catAx>
      <c:valAx>
        <c:axId val="284899472"/>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4914704"/>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303468990236603E-2"/>
          <c:y val="0.1859462449052702"/>
          <c:w val="0.5477163916754878"/>
          <c:h val="0.71562132396458222"/>
        </c:manualLayout>
      </c:layout>
      <c:lineChart>
        <c:grouping val="standard"/>
        <c:varyColors val="0"/>
        <c:ser>
          <c:idx val="0"/>
          <c:order val="0"/>
          <c:tx>
            <c:strRef>
              <c:f>Sheet1!$B$1</c:f>
              <c:strCache>
                <c:ptCount val="1"/>
                <c:pt idx="0">
                  <c:v>Low Oil and Gas Supply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2.5672549999999998</c:v>
                </c:pt>
                <c:pt idx="10">
                  <c:v>2.6255039999999998</c:v>
                </c:pt>
                <c:pt idx="11">
                  <c:v>2.833189</c:v>
                </c:pt>
                <c:pt idx="12">
                  <c:v>2.9516420000000001</c:v>
                </c:pt>
                <c:pt idx="13">
                  <c:v>3.1009890000000002</c:v>
                </c:pt>
                <c:pt idx="14">
                  <c:v>3.3095309999999998</c:v>
                </c:pt>
                <c:pt idx="15">
                  <c:v>3.6795659999999999</c:v>
                </c:pt>
                <c:pt idx="16">
                  <c:v>3.970621</c:v>
                </c:pt>
                <c:pt idx="17">
                  <c:v>4.1628299999999996</c:v>
                </c:pt>
                <c:pt idx="18">
                  <c:v>4.3495879999999998</c:v>
                </c:pt>
                <c:pt idx="19">
                  <c:v>4.5226579999999998</c:v>
                </c:pt>
                <c:pt idx="20">
                  <c:v>4.6324069999999997</c:v>
                </c:pt>
                <c:pt idx="21">
                  <c:v>4.7209219999999998</c:v>
                </c:pt>
                <c:pt idx="22">
                  <c:v>4.8365150000000003</c:v>
                </c:pt>
                <c:pt idx="23">
                  <c:v>4.9775910000000003</c:v>
                </c:pt>
                <c:pt idx="24">
                  <c:v>5.0904579999999999</c:v>
                </c:pt>
                <c:pt idx="25">
                  <c:v>5.1494780000000002</c:v>
                </c:pt>
                <c:pt idx="26">
                  <c:v>5.2209839999999996</c:v>
                </c:pt>
                <c:pt idx="27">
                  <c:v>5.3103790000000002</c:v>
                </c:pt>
                <c:pt idx="28">
                  <c:v>5.3879890000000001</c:v>
                </c:pt>
                <c:pt idx="29">
                  <c:v>5.4701170000000001</c:v>
                </c:pt>
                <c:pt idx="30">
                  <c:v>5.5356040000000002</c:v>
                </c:pt>
                <c:pt idx="31">
                  <c:v>5.5717949999999998</c:v>
                </c:pt>
                <c:pt idx="32">
                  <c:v>5.6381420000000002</c:v>
                </c:pt>
                <c:pt idx="33">
                  <c:v>5.6660659999999998</c:v>
                </c:pt>
                <c:pt idx="34">
                  <c:v>5.8602720000000001</c:v>
                </c:pt>
                <c:pt idx="35">
                  <c:v>5.9351279999999997</c:v>
                </c:pt>
                <c:pt idx="36">
                  <c:v>6.0612029999999999</c:v>
                </c:pt>
                <c:pt idx="37">
                  <c:v>6.2010670000000001</c:v>
                </c:pt>
                <c:pt idx="38">
                  <c:v>6.2509069999999998</c:v>
                </c:pt>
                <c:pt idx="39">
                  <c:v>6.3829650000000004</c:v>
                </c:pt>
                <c:pt idx="40">
                  <c:v>6.5560660000000004</c:v>
                </c:pt>
              </c:numCache>
            </c:numRef>
          </c:val>
          <c:smooth val="0"/>
        </c:ser>
        <c:ser>
          <c:idx val="1"/>
          <c:order val="1"/>
          <c:tx>
            <c:strRef>
              <c:f>Sheet1!$C$1</c:f>
              <c:strCache>
                <c:ptCount val="1"/>
                <c:pt idx="0">
                  <c:v>High Oil and Gas Supply</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2.5669469999999999</c:v>
                </c:pt>
                <c:pt idx="10">
                  <c:v>2.4611399999999999</c:v>
                </c:pt>
                <c:pt idx="11">
                  <c:v>2.3785419999999999</c:v>
                </c:pt>
                <c:pt idx="12">
                  <c:v>2.2675939999999999</c:v>
                </c:pt>
                <c:pt idx="13">
                  <c:v>2.2170390000000002</c:v>
                </c:pt>
                <c:pt idx="14">
                  <c:v>2.2321040000000001</c:v>
                </c:pt>
                <c:pt idx="15">
                  <c:v>2.3912900000000001</c:v>
                </c:pt>
                <c:pt idx="16">
                  <c:v>2.5930559999999998</c:v>
                </c:pt>
                <c:pt idx="17">
                  <c:v>2.682391</c:v>
                </c:pt>
                <c:pt idx="18">
                  <c:v>2.6820900000000001</c:v>
                </c:pt>
                <c:pt idx="19">
                  <c:v>2.635443</c:v>
                </c:pt>
                <c:pt idx="20">
                  <c:v>2.5877870000000001</c:v>
                </c:pt>
                <c:pt idx="21">
                  <c:v>2.5805120000000001</c:v>
                </c:pt>
                <c:pt idx="22">
                  <c:v>2.596762</c:v>
                </c:pt>
                <c:pt idx="23">
                  <c:v>2.6120830000000002</c:v>
                </c:pt>
                <c:pt idx="24">
                  <c:v>2.6165430000000001</c:v>
                </c:pt>
                <c:pt idx="25">
                  <c:v>2.6053999999999999</c:v>
                </c:pt>
                <c:pt idx="26">
                  <c:v>2.6145580000000002</c:v>
                </c:pt>
                <c:pt idx="27">
                  <c:v>2.636981</c:v>
                </c:pt>
                <c:pt idx="28">
                  <c:v>2.6473209999999998</c:v>
                </c:pt>
                <c:pt idx="29">
                  <c:v>2.649715</c:v>
                </c:pt>
                <c:pt idx="30">
                  <c:v>2.645178</c:v>
                </c:pt>
                <c:pt idx="31">
                  <c:v>2.6380180000000002</c:v>
                </c:pt>
                <c:pt idx="32">
                  <c:v>2.6349499999999999</c:v>
                </c:pt>
                <c:pt idx="33">
                  <c:v>2.6078549999999998</c:v>
                </c:pt>
                <c:pt idx="34">
                  <c:v>2.5851500000000001</c:v>
                </c:pt>
                <c:pt idx="35">
                  <c:v>2.571348</c:v>
                </c:pt>
                <c:pt idx="36">
                  <c:v>2.5700729999999998</c:v>
                </c:pt>
                <c:pt idx="37">
                  <c:v>2.5608070000000001</c:v>
                </c:pt>
                <c:pt idx="38">
                  <c:v>2.5516619999999999</c:v>
                </c:pt>
                <c:pt idx="39">
                  <c:v>2.5442520000000002</c:v>
                </c:pt>
                <c:pt idx="40">
                  <c:v>2.5372840000000001</c:v>
                </c:pt>
              </c:numCache>
            </c:numRef>
          </c:val>
          <c:smooth val="0"/>
        </c:ser>
        <c:ser>
          <c:idx val="4"/>
          <c:order val="2"/>
          <c:tx>
            <c:strRef>
              <c:f>Sheet1!#REF!</c:f>
              <c:strCache>
                <c:ptCount val="1"/>
                <c:pt idx="0">
                  <c:v>#REF!</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Sheet1!#REF!</c:f>
              <c:numCache>
                <c:formatCode>General</c:formatCode>
                <c:ptCount val="1"/>
                <c:pt idx="0">
                  <c:v>1</c:v>
                </c:pt>
              </c:numCache>
            </c:numRef>
          </c:val>
          <c:smooth val="0"/>
        </c:ser>
        <c:ser>
          <c:idx val="5"/>
          <c:order val="3"/>
          <c:tx>
            <c:strRef>
              <c:f>Sheet1!#REF!</c:f>
              <c:strCache>
                <c:ptCount val="1"/>
                <c:pt idx="0">
                  <c:v>#REF!</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Sheet1!#REF!</c:f>
              <c:numCache>
                <c:formatCode>General</c:formatCode>
                <c:ptCount val="1"/>
                <c:pt idx="0">
                  <c:v>1</c:v>
                </c:pt>
              </c:numCache>
            </c:numRef>
          </c:val>
          <c:smooth val="0"/>
        </c:ser>
        <c:ser>
          <c:idx val="3"/>
          <c:order val="4"/>
          <c:tx>
            <c:strRef>
              <c:f>Sheet1!$D$1</c:f>
              <c:strCache>
                <c:ptCount val="1"/>
                <c:pt idx="0">
                  <c:v>Reference</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2.5672429999999999</c:v>
                </c:pt>
                <c:pt idx="10">
                  <c:v>2.4352480000000001</c:v>
                </c:pt>
                <c:pt idx="11">
                  <c:v>2.493109</c:v>
                </c:pt>
                <c:pt idx="12">
                  <c:v>2.4907490000000001</c:v>
                </c:pt>
                <c:pt idx="13">
                  <c:v>2.5230329999999999</c:v>
                </c:pt>
                <c:pt idx="14">
                  <c:v>2.6177380000000001</c:v>
                </c:pt>
                <c:pt idx="15">
                  <c:v>2.8399730000000001</c:v>
                </c:pt>
                <c:pt idx="16">
                  <c:v>3.0810759999999999</c:v>
                </c:pt>
                <c:pt idx="17">
                  <c:v>3.2320419999999999</c:v>
                </c:pt>
                <c:pt idx="18">
                  <c:v>3.3193589999999999</c:v>
                </c:pt>
                <c:pt idx="19">
                  <c:v>3.331645</c:v>
                </c:pt>
                <c:pt idx="20">
                  <c:v>3.2858550000000002</c:v>
                </c:pt>
                <c:pt idx="21">
                  <c:v>3.239649</c:v>
                </c:pt>
                <c:pt idx="22">
                  <c:v>3.258222</c:v>
                </c:pt>
                <c:pt idx="23">
                  <c:v>3.3201719999999999</c:v>
                </c:pt>
                <c:pt idx="24">
                  <c:v>3.3677199999999998</c:v>
                </c:pt>
                <c:pt idx="25">
                  <c:v>3.3625099999999999</c:v>
                </c:pt>
                <c:pt idx="26">
                  <c:v>3.3583240000000001</c:v>
                </c:pt>
                <c:pt idx="27">
                  <c:v>3.403626</c:v>
                </c:pt>
                <c:pt idx="28">
                  <c:v>3.431597</c:v>
                </c:pt>
                <c:pt idx="29">
                  <c:v>3.4409930000000002</c:v>
                </c:pt>
                <c:pt idx="30">
                  <c:v>3.4448949999999998</c:v>
                </c:pt>
                <c:pt idx="31">
                  <c:v>3.4431210000000001</c:v>
                </c:pt>
                <c:pt idx="32">
                  <c:v>3.4656790000000002</c:v>
                </c:pt>
                <c:pt idx="33">
                  <c:v>3.4823499999999998</c:v>
                </c:pt>
                <c:pt idx="34">
                  <c:v>3.4958070000000001</c:v>
                </c:pt>
                <c:pt idx="35">
                  <c:v>3.5175200000000002</c:v>
                </c:pt>
                <c:pt idx="36">
                  <c:v>3.552241</c:v>
                </c:pt>
                <c:pt idx="37">
                  <c:v>3.5966490000000002</c:v>
                </c:pt>
                <c:pt idx="38">
                  <c:v>3.6275210000000002</c:v>
                </c:pt>
                <c:pt idx="39">
                  <c:v>3.6473209999999998</c:v>
                </c:pt>
                <c:pt idx="40">
                  <c:v>3.6941130000000002</c:v>
                </c:pt>
              </c:numCache>
            </c:numRef>
          </c:val>
          <c:smooth val="0"/>
        </c:ser>
        <c:dLbls>
          <c:showLegendKey val="0"/>
          <c:showVal val="0"/>
          <c:showCatName val="0"/>
          <c:showSerName val="0"/>
          <c:showPercent val="0"/>
          <c:showBubbleSize val="0"/>
        </c:dLbls>
        <c:smooth val="0"/>
        <c:axId val="284902192"/>
        <c:axId val="284903824"/>
        <c:extLst/>
      </c:lineChart>
      <c:catAx>
        <c:axId val="28490219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4903824"/>
        <c:crosses val="autoZero"/>
        <c:auto val="1"/>
        <c:lblAlgn val="ctr"/>
        <c:lblOffset val="100"/>
        <c:tickLblSkip val="20"/>
        <c:tickMarkSkip val="10"/>
        <c:noMultiLvlLbl val="0"/>
      </c:catAx>
      <c:valAx>
        <c:axId val="284903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4902192"/>
        <c:crossesAt val="1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3836364605028E-2"/>
          <c:y val="0.26800666950699298"/>
          <c:w val="0.81555634350295758"/>
          <c:h val="0.65322768252830277"/>
        </c:manualLayout>
      </c:layout>
      <c:barChart>
        <c:barDir val="col"/>
        <c:grouping val="clustered"/>
        <c:varyColors val="0"/>
        <c:ser>
          <c:idx val="7"/>
          <c:order val="3"/>
          <c:tx>
            <c:strRef>
              <c:f>'Main Graph (2)'!$G$4</c:f>
              <c:strCache>
                <c:ptCount val="1"/>
                <c:pt idx="0">
                  <c:v>Divider</c:v>
                </c:pt>
              </c:strCache>
            </c:strRef>
          </c:tx>
          <c:spPr>
            <a:solidFill>
              <a:schemeClr val="bg1"/>
            </a:solidFill>
            <a:ln w="146050">
              <a:solidFill>
                <a:schemeClr val="bg1"/>
              </a:solidFill>
            </a:ln>
            <a:effectLst/>
          </c:spPr>
          <c:invertIfNegative val="0"/>
          <c:dPt>
            <c:idx val="38"/>
            <c:invertIfNegative val="0"/>
            <c:bubble3D val="0"/>
            <c:spPr>
              <a:solidFill>
                <a:sysClr val="window" lastClr="FFFFFF"/>
              </a:solidFill>
              <a:ln w="9525">
                <a:solidFill>
                  <a:schemeClr val="bg1"/>
                </a:solidFill>
              </a:ln>
              <a:effectLst/>
            </c:spPr>
          </c:dPt>
          <c:dPt>
            <c:idx val="77"/>
            <c:invertIfNegative val="0"/>
            <c:bubble3D val="0"/>
            <c:spPr>
              <a:solidFill>
                <a:schemeClr val="bg1"/>
              </a:solidFill>
              <a:ln w="9525">
                <a:solidFill>
                  <a:schemeClr val="bg1"/>
                </a:solidFill>
              </a:ln>
              <a:effectLst/>
            </c:spPr>
          </c:dPt>
          <c:dPt>
            <c:idx val="116"/>
            <c:invertIfNegative val="0"/>
            <c:bubble3D val="0"/>
            <c:spPr>
              <a:solidFill>
                <a:schemeClr val="bg1"/>
              </a:solidFill>
              <a:ln w="9525">
                <a:solidFill>
                  <a:schemeClr val="bg1"/>
                </a:solidFill>
              </a:ln>
              <a:effectLst/>
            </c:spPr>
          </c:dPt>
          <c:dPt>
            <c:idx val="155"/>
            <c:invertIfNegative val="0"/>
            <c:bubble3D val="0"/>
            <c:spPr>
              <a:solidFill>
                <a:schemeClr val="bg1"/>
              </a:solidFill>
              <a:ln w="9525">
                <a:solidFill>
                  <a:schemeClr val="bg1"/>
                </a:solidFill>
              </a:ln>
              <a:effectLst/>
            </c:spPr>
          </c:dPt>
          <c:val>
            <c:numRef>
              <c:f>'Main Graph (2)'!$G$5:$G$112</c:f>
              <c:numCache>
                <c:formatCode>General</c:formatCode>
                <c:ptCount val="108"/>
                <c:pt idx="32" formatCode="#,##0">
                  <c:v>4000</c:v>
                </c:pt>
                <c:pt idx="33" formatCode="#,##0">
                  <c:v>4000</c:v>
                </c:pt>
                <c:pt idx="34" formatCode="#,##0">
                  <c:v>4000</c:v>
                </c:pt>
                <c:pt idx="35" formatCode="#,##0">
                  <c:v>4000</c:v>
                </c:pt>
                <c:pt idx="36" formatCode="#,##0">
                  <c:v>4000</c:v>
                </c:pt>
                <c:pt idx="37" formatCode="#,##0">
                  <c:v>4000</c:v>
                </c:pt>
                <c:pt idx="70" formatCode="#,##0">
                  <c:v>4000</c:v>
                </c:pt>
                <c:pt idx="71" formatCode="#,##0">
                  <c:v>4000</c:v>
                </c:pt>
                <c:pt idx="72" formatCode="#,##0">
                  <c:v>4000</c:v>
                </c:pt>
                <c:pt idx="73" formatCode="#,##0">
                  <c:v>4000</c:v>
                </c:pt>
                <c:pt idx="74" formatCode="#,##0">
                  <c:v>4000</c:v>
                </c:pt>
                <c:pt idx="75" formatCode="#,##0">
                  <c:v>4000</c:v>
                </c:pt>
              </c:numCache>
            </c:numRef>
          </c:val>
        </c:ser>
        <c:dLbls>
          <c:showLegendKey val="0"/>
          <c:showVal val="0"/>
          <c:showCatName val="0"/>
          <c:showSerName val="0"/>
          <c:showPercent val="0"/>
          <c:showBubbleSize val="0"/>
        </c:dLbls>
        <c:gapWidth val="0"/>
        <c:axId val="284904912"/>
        <c:axId val="284905456"/>
      </c:barChart>
      <c:lineChart>
        <c:grouping val="standard"/>
        <c:varyColors val="0"/>
        <c:ser>
          <c:idx val="0"/>
          <c:order val="0"/>
          <c:tx>
            <c:v>natural gas combined cycle</c:v>
          </c:tx>
          <c:spPr>
            <a:ln w="38100" cap="rnd">
              <a:solidFill>
                <a:schemeClr val="accent2"/>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(2)'!$D$5:$D$112</c:f>
              <c:numCache>
                <c:formatCode>0</c:formatCode>
                <c:ptCount val="108"/>
                <c:pt idx="0">
                  <c:v>954.34783900000002</c:v>
                </c:pt>
                <c:pt idx="1">
                  <c:v>931.15201440032786</c:v>
                </c:pt>
                <c:pt idx="2">
                  <c:v>917.35064169369366</c:v>
                </c:pt>
                <c:pt idx="3">
                  <c:v>901.23461320036427</c:v>
                </c:pt>
                <c:pt idx="4">
                  <c:v>870.82380155974829</c:v>
                </c:pt>
                <c:pt idx="5">
                  <c:v>851.43522291618876</c:v>
                </c:pt>
                <c:pt idx="6">
                  <c:v>836.77922173247998</c:v>
                </c:pt>
                <c:pt idx="7">
                  <c:v>821.27855721436401</c:v>
                </c:pt>
                <c:pt idx="8">
                  <c:v>808.53064238905336</c:v>
                </c:pt>
                <c:pt idx="9">
                  <c:v>797.64896234233777</c:v>
                </c:pt>
                <c:pt idx="10">
                  <c:v>785.71396629623746</c:v>
                </c:pt>
                <c:pt idx="11">
                  <c:v>774.62563710422364</c:v>
                </c:pt>
                <c:pt idx="12">
                  <c:v>763.62936519612049</c:v>
                </c:pt>
                <c:pt idx="13">
                  <c:v>752.31202560712313</c:v>
                </c:pt>
                <c:pt idx="14">
                  <c:v>741.89805493849042</c:v>
                </c:pt>
                <c:pt idx="15">
                  <c:v>732.73825059188619</c:v>
                </c:pt>
                <c:pt idx="16">
                  <c:v>723.86937637058361</c:v>
                </c:pt>
                <c:pt idx="17">
                  <c:v>715.80038091716926</c:v>
                </c:pt>
                <c:pt idx="18">
                  <c:v>707.47609440012889</c:v>
                </c:pt>
                <c:pt idx="19">
                  <c:v>699.16972346569617</c:v>
                </c:pt>
                <c:pt idx="20">
                  <c:v>691.42365656743823</c:v>
                </c:pt>
                <c:pt idx="21">
                  <c:v>684.35516839884849</c:v>
                </c:pt>
                <c:pt idx="22">
                  <c:v>676.76168027394192</c:v>
                </c:pt>
                <c:pt idx="23">
                  <c:v>669.58030559674864</c:v>
                </c:pt>
                <c:pt idx="24">
                  <c:v>662.34649594574159</c:v>
                </c:pt>
                <c:pt idx="25">
                  <c:v>655.0927869865759</c:v>
                </c:pt>
                <c:pt idx="26">
                  <c:v>647.45795687879934</c:v>
                </c:pt>
                <c:pt idx="27">
                  <c:v>640.62360413832323</c:v>
                </c:pt>
                <c:pt idx="28">
                  <c:v>633.73317461836439</c:v>
                </c:pt>
                <c:pt idx="29">
                  <c:v>626.81328303307657</c:v>
                </c:pt>
                <c:pt idx="30">
                  <c:v>619.88035347304481</c:v>
                </c:pt>
                <c:pt idx="31">
                  <c:v>618.27407875695428</c:v>
                </c:pt>
                <c:pt idx="38">
                  <c:v>954.34783900000002</c:v>
                </c:pt>
                <c:pt idx="39">
                  <c:v>932.2193925738768</c:v>
                </c:pt>
                <c:pt idx="40">
                  <c:v>917.12819215943364</c:v>
                </c:pt>
                <c:pt idx="41">
                  <c:v>900.80733736239813</c:v>
                </c:pt>
                <c:pt idx="42">
                  <c:v>869.90151083726903</c:v>
                </c:pt>
                <c:pt idx="43">
                  <c:v>849.27886107691165</c:v>
                </c:pt>
                <c:pt idx="44">
                  <c:v>835.45249600450461</c:v>
                </c:pt>
                <c:pt idx="45">
                  <c:v>820.34512816082963</c:v>
                </c:pt>
                <c:pt idx="46">
                  <c:v>807.61090693482163</c:v>
                </c:pt>
                <c:pt idx="47">
                  <c:v>795.94199533628478</c:v>
                </c:pt>
                <c:pt idx="48">
                  <c:v>784.97472547781103</c:v>
                </c:pt>
                <c:pt idx="49">
                  <c:v>773.90063920771604</c:v>
                </c:pt>
                <c:pt idx="50">
                  <c:v>762.76713366458216</c:v>
                </c:pt>
                <c:pt idx="51">
                  <c:v>751.67146569324507</c:v>
                </c:pt>
                <c:pt idx="52">
                  <c:v>741.72705851922012</c:v>
                </c:pt>
                <c:pt idx="53">
                  <c:v>732.10034875528527</c:v>
                </c:pt>
                <c:pt idx="54">
                  <c:v>723.26563206893627</c:v>
                </c:pt>
                <c:pt idx="55">
                  <c:v>715.2056430174872</c:v>
                </c:pt>
                <c:pt idx="56">
                  <c:v>707.06730188916288</c:v>
                </c:pt>
                <c:pt idx="57">
                  <c:v>698.45530564588614</c:v>
                </c:pt>
                <c:pt idx="58">
                  <c:v>690.77221396079767</c:v>
                </c:pt>
                <c:pt idx="59">
                  <c:v>683.55199270465039</c:v>
                </c:pt>
                <c:pt idx="60">
                  <c:v>676.00413148515906</c:v>
                </c:pt>
                <c:pt idx="61">
                  <c:v>668.95430954815015</c:v>
                </c:pt>
                <c:pt idx="62">
                  <c:v>661.6844481487401</c:v>
                </c:pt>
                <c:pt idx="63">
                  <c:v>654.6536363311036</c:v>
                </c:pt>
                <c:pt idx="64">
                  <c:v>647.48563893080438</c:v>
                </c:pt>
                <c:pt idx="65">
                  <c:v>640.39459479016807</c:v>
                </c:pt>
                <c:pt idx="66">
                  <c:v>633.46830372619354</c:v>
                </c:pt>
                <c:pt idx="67">
                  <c:v>626.66705048771098</c:v>
                </c:pt>
                <c:pt idx="68">
                  <c:v>619.65955674994859</c:v>
                </c:pt>
                <c:pt idx="69">
                  <c:v>618.05385417683965</c:v>
                </c:pt>
                <c:pt idx="76">
                  <c:v>954.34783900000002</c:v>
                </c:pt>
                <c:pt idx="77">
                  <c:v>932.20893740031579</c:v>
                </c:pt>
                <c:pt idx="78">
                  <c:v>917.09884775278658</c:v>
                </c:pt>
                <c:pt idx="79">
                  <c:v>900.79794668464058</c:v>
                </c:pt>
                <c:pt idx="80">
                  <c:v>869.92064928111495</c:v>
                </c:pt>
                <c:pt idx="81">
                  <c:v>850.23543808922875</c:v>
                </c:pt>
                <c:pt idx="82">
                  <c:v>833.27831963946664</c:v>
                </c:pt>
                <c:pt idx="83">
                  <c:v>817.84513579730731</c:v>
                </c:pt>
                <c:pt idx="84">
                  <c:v>805.45971703382531</c:v>
                </c:pt>
                <c:pt idx="85">
                  <c:v>795.03827056346961</c:v>
                </c:pt>
                <c:pt idx="86">
                  <c:v>783.79434300718526</c:v>
                </c:pt>
                <c:pt idx="87">
                  <c:v>772.4644966487208</c:v>
                </c:pt>
                <c:pt idx="88">
                  <c:v>761.3448022242369</c:v>
                </c:pt>
                <c:pt idx="89">
                  <c:v>750.03237808776703</c:v>
                </c:pt>
                <c:pt idx="90">
                  <c:v>740.9482880731415</c:v>
                </c:pt>
                <c:pt idx="91">
                  <c:v>732.14388011421352</c:v>
                </c:pt>
                <c:pt idx="92">
                  <c:v>723.30571467817424</c:v>
                </c:pt>
                <c:pt idx="93">
                  <c:v>715.34808024556241</c:v>
                </c:pt>
                <c:pt idx="94">
                  <c:v>707.1429118861098</c:v>
                </c:pt>
                <c:pt idx="95">
                  <c:v>698.88130420665448</c:v>
                </c:pt>
                <c:pt idx="96">
                  <c:v>691.21946072500145</c:v>
                </c:pt>
                <c:pt idx="97">
                  <c:v>684.09953753108516</c:v>
                </c:pt>
                <c:pt idx="98">
                  <c:v>676.54946790965755</c:v>
                </c:pt>
                <c:pt idx="99">
                  <c:v>669.36042756133008</c:v>
                </c:pt>
                <c:pt idx="100">
                  <c:v>662.03797676221927</c:v>
                </c:pt>
                <c:pt idx="101">
                  <c:v>654.82178695383084</c:v>
                </c:pt>
                <c:pt idx="102">
                  <c:v>647.23731464075956</c:v>
                </c:pt>
                <c:pt idx="103">
                  <c:v>640.36942000366878</c:v>
                </c:pt>
                <c:pt idx="104">
                  <c:v>633.53391394718994</c:v>
                </c:pt>
                <c:pt idx="105">
                  <c:v>626.70259873078328</c:v>
                </c:pt>
                <c:pt idx="106">
                  <c:v>619.74336280543037</c:v>
                </c:pt>
                <c:pt idx="107">
                  <c:v>618.13744306856199</c:v>
                </c:pt>
              </c:numCache>
            </c:numRef>
          </c:val>
          <c:smooth val="0"/>
        </c:ser>
        <c:ser>
          <c:idx val="1"/>
          <c:order val="1"/>
          <c:tx>
            <c:v>wind</c:v>
          </c:tx>
          <c:spPr>
            <a:ln w="38100" cap="rnd">
              <a:solidFill>
                <a:schemeClr val="accent3"/>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(2)'!$E$5:$E$112</c:f>
              <c:numCache>
                <c:formatCode>0</c:formatCode>
                <c:ptCount val="108"/>
                <c:pt idx="0">
                  <c:v>1260.0642089999999</c:v>
                </c:pt>
                <c:pt idx="1">
                  <c:v>1230.5957370647245</c:v>
                </c:pt>
                <c:pt idx="2">
                  <c:v>1213.504938857667</c:v>
                </c:pt>
                <c:pt idx="3">
                  <c:v>1197.9615664401722</c:v>
                </c:pt>
                <c:pt idx="4">
                  <c:v>1188.9750562652287</c:v>
                </c:pt>
                <c:pt idx="5">
                  <c:v>1177.9686828517611</c:v>
                </c:pt>
                <c:pt idx="6">
                  <c:v>1167.9826149299265</c:v>
                </c:pt>
                <c:pt idx="7">
                  <c:v>1156.639910690574</c:v>
                </c:pt>
                <c:pt idx="8">
                  <c:v>1144.6714349388278</c:v>
                </c:pt>
                <c:pt idx="9">
                  <c:v>1131.5436134853876</c:v>
                </c:pt>
                <c:pt idx="10">
                  <c:v>1117.5867406610369</c:v>
                </c:pt>
                <c:pt idx="11">
                  <c:v>1103.9519559993091</c:v>
                </c:pt>
                <c:pt idx="12">
                  <c:v>1090.3481295401164</c:v>
                </c:pt>
                <c:pt idx="13">
                  <c:v>1077.1394631545668</c:v>
                </c:pt>
                <c:pt idx="14">
                  <c:v>1064.4793735978064</c:v>
                </c:pt>
                <c:pt idx="15">
                  <c:v>1051.2173474307065</c:v>
                </c:pt>
                <c:pt idx="16">
                  <c:v>1037.675917776063</c:v>
                </c:pt>
                <c:pt idx="17">
                  <c:v>1025.2973816914025</c:v>
                </c:pt>
                <c:pt idx="18">
                  <c:v>1012.5665631555109</c:v>
                </c:pt>
                <c:pt idx="19">
                  <c:v>999.87749605964439</c:v>
                </c:pt>
                <c:pt idx="20">
                  <c:v>988.00295809467934</c:v>
                </c:pt>
                <c:pt idx="21">
                  <c:v>977.1108528164649</c:v>
                </c:pt>
                <c:pt idx="22">
                  <c:v>965.48102719628901</c:v>
                </c:pt>
                <c:pt idx="23">
                  <c:v>954.45347682870931</c:v>
                </c:pt>
                <c:pt idx="24">
                  <c:v>943.36297837848861</c:v>
                </c:pt>
                <c:pt idx="25">
                  <c:v>932.25832783212047</c:v>
                </c:pt>
                <c:pt idx="26">
                  <c:v>920.62388328907844</c:v>
                </c:pt>
                <c:pt idx="27">
                  <c:v>910.1419919141041</c:v>
                </c:pt>
                <c:pt idx="28">
                  <c:v>899.59184443600839</c:v>
                </c:pt>
                <c:pt idx="29">
                  <c:v>889.01361721455555</c:v>
                </c:pt>
                <c:pt idx="30">
                  <c:v>878.42868015118961</c:v>
                </c:pt>
                <c:pt idx="31">
                  <c:v>875.39961573687503</c:v>
                </c:pt>
                <c:pt idx="38">
                  <c:v>1260.0642089999999</c:v>
                </c:pt>
                <c:pt idx="39">
                  <c:v>1182.8348688723875</c:v>
                </c:pt>
                <c:pt idx="40">
                  <c:v>1119.2486522871461</c:v>
                </c:pt>
                <c:pt idx="41">
                  <c:v>1081.5445337093458</c:v>
                </c:pt>
                <c:pt idx="42">
                  <c:v>1040.4667137761512</c:v>
                </c:pt>
                <c:pt idx="43">
                  <c:v>1001.7155680593053</c:v>
                </c:pt>
                <c:pt idx="44">
                  <c:v>979.47662995521819</c:v>
                </c:pt>
                <c:pt idx="45">
                  <c:v>948.96155643608222</c:v>
                </c:pt>
                <c:pt idx="46">
                  <c:v>923.93840665000357</c:v>
                </c:pt>
                <c:pt idx="47">
                  <c:v>899.16063491953673</c:v>
                </c:pt>
                <c:pt idx="48">
                  <c:v>874.35675527105036</c:v>
                </c:pt>
                <c:pt idx="49">
                  <c:v>851.19206244176735</c:v>
                </c:pt>
                <c:pt idx="50">
                  <c:v>825.29051487073673</c:v>
                </c:pt>
                <c:pt idx="51">
                  <c:v>802.65732298410842</c:v>
                </c:pt>
                <c:pt idx="52">
                  <c:v>781.68651969569464</c:v>
                </c:pt>
                <c:pt idx="53">
                  <c:v>761.63368989198887</c:v>
                </c:pt>
                <c:pt idx="54">
                  <c:v>742.08234072191522</c:v>
                </c:pt>
                <c:pt idx="55">
                  <c:v>720.88613125951542</c:v>
                </c:pt>
                <c:pt idx="56">
                  <c:v>702.22239598653834</c:v>
                </c:pt>
                <c:pt idx="57">
                  <c:v>684.01221268683605</c:v>
                </c:pt>
                <c:pt idx="58">
                  <c:v>667.51026172960462</c:v>
                </c:pt>
                <c:pt idx="59">
                  <c:v>652.18686205016468</c:v>
                </c:pt>
                <c:pt idx="60">
                  <c:v>637.9581729490319</c:v>
                </c:pt>
                <c:pt idx="61">
                  <c:v>624.63199751914237</c:v>
                </c:pt>
                <c:pt idx="62">
                  <c:v>611.52566675312141</c:v>
                </c:pt>
                <c:pt idx="63">
                  <c:v>598.94362313272234</c:v>
                </c:pt>
                <c:pt idx="64">
                  <c:v>586.38858319486781</c:v>
                </c:pt>
                <c:pt idx="65">
                  <c:v>574.00548893503674</c:v>
                </c:pt>
                <c:pt idx="66">
                  <c:v>561.86948515177698</c:v>
                </c:pt>
                <c:pt idx="67">
                  <c:v>549.94319478726868</c:v>
                </c:pt>
                <c:pt idx="68">
                  <c:v>537.93494442833105</c:v>
                </c:pt>
                <c:pt idx="69">
                  <c:v>530.66777926592579</c:v>
                </c:pt>
                <c:pt idx="76">
                  <c:v>1260.0642089999999</c:v>
                </c:pt>
                <c:pt idx="77">
                  <c:v>1260.0642089999999</c:v>
                </c:pt>
                <c:pt idx="78">
                  <c:v>1260.0642089999999</c:v>
                </c:pt>
                <c:pt idx="79">
                  <c:v>1260.0642089999999</c:v>
                </c:pt>
                <c:pt idx="80">
                  <c:v>1260.0642089999999</c:v>
                </c:pt>
                <c:pt idx="81">
                  <c:v>1260.0642089999999</c:v>
                </c:pt>
                <c:pt idx="82">
                  <c:v>1260.0642089999999</c:v>
                </c:pt>
                <c:pt idx="83">
                  <c:v>1260.0642089999999</c:v>
                </c:pt>
                <c:pt idx="84">
                  <c:v>1260.0642089999999</c:v>
                </c:pt>
                <c:pt idx="85">
                  <c:v>1260.0642089999999</c:v>
                </c:pt>
                <c:pt idx="86">
                  <c:v>1260.0642089999999</c:v>
                </c:pt>
                <c:pt idx="87">
                  <c:v>1260.0642089999999</c:v>
                </c:pt>
                <c:pt idx="88">
                  <c:v>1260.0642089999999</c:v>
                </c:pt>
                <c:pt idx="89">
                  <c:v>1260.0642089999999</c:v>
                </c:pt>
                <c:pt idx="90">
                  <c:v>1260.0642089999999</c:v>
                </c:pt>
                <c:pt idx="91">
                  <c:v>1260.0642089999999</c:v>
                </c:pt>
                <c:pt idx="92">
                  <c:v>1260.0642089999999</c:v>
                </c:pt>
                <c:pt idx="93">
                  <c:v>1260.0642089999999</c:v>
                </c:pt>
                <c:pt idx="94">
                  <c:v>1260.0642089999999</c:v>
                </c:pt>
                <c:pt idx="95">
                  <c:v>1260.0642089999999</c:v>
                </c:pt>
                <c:pt idx="96">
                  <c:v>1260.0642089999999</c:v>
                </c:pt>
                <c:pt idx="97">
                  <c:v>1260.0642089999999</c:v>
                </c:pt>
                <c:pt idx="98">
                  <c:v>1260.0642089999999</c:v>
                </c:pt>
                <c:pt idx="99">
                  <c:v>1260.0642089999999</c:v>
                </c:pt>
                <c:pt idx="100">
                  <c:v>1260.0642089999999</c:v>
                </c:pt>
                <c:pt idx="101">
                  <c:v>1260.0642089999999</c:v>
                </c:pt>
                <c:pt idx="102">
                  <c:v>1260.0642089999999</c:v>
                </c:pt>
                <c:pt idx="103">
                  <c:v>1260.0642089999999</c:v>
                </c:pt>
                <c:pt idx="104">
                  <c:v>1260.0642089999999</c:v>
                </c:pt>
                <c:pt idx="105">
                  <c:v>1260.0642089999999</c:v>
                </c:pt>
                <c:pt idx="106">
                  <c:v>1260.0642089999999</c:v>
                </c:pt>
                <c:pt idx="107">
                  <c:v>1260.0642089999999</c:v>
                </c:pt>
              </c:numCache>
            </c:numRef>
          </c:val>
          <c:smooth val="0"/>
        </c:ser>
        <c:ser>
          <c:idx val="2"/>
          <c:order val="2"/>
          <c:tx>
            <c:v>solar photovoltaic</c:v>
          </c:tx>
          <c:spPr>
            <a:ln w="38100" cap="rnd">
              <a:solidFill>
                <a:schemeClr val="accent4"/>
              </a:solidFill>
              <a:round/>
            </a:ln>
            <a:effectLst/>
          </c:spPr>
          <c:marker>
            <c:symbol val="none"/>
          </c:marker>
          <c:cat>
            <c:numRef>
              <c:f>'Main Graph (2)'!$C$5:$C$112</c:f>
              <c:numCache>
                <c:formatCode>General</c:formatCode>
                <c:ptCount val="108"/>
                <c:pt idx="0">
                  <c:v>2019</c:v>
                </c:pt>
                <c:pt idx="31">
                  <c:v>2050</c:v>
                </c:pt>
                <c:pt idx="38">
                  <c:v>2019</c:v>
                </c:pt>
                <c:pt idx="69">
                  <c:v>2050</c:v>
                </c:pt>
                <c:pt idx="76">
                  <c:v>2019</c:v>
                </c:pt>
                <c:pt idx="107">
                  <c:v>2050</c:v>
                </c:pt>
              </c:numCache>
            </c:numRef>
          </c:cat>
          <c:val>
            <c:numRef>
              <c:f>'Main Graph (2)'!$F$5:$F$112</c:f>
              <c:numCache>
                <c:formatCode>0</c:formatCode>
                <c:ptCount val="108"/>
                <c:pt idx="0">
                  <c:v>1307.458862</c:v>
                </c:pt>
                <c:pt idx="1">
                  <c:v>1195.2115025303617</c:v>
                </c:pt>
                <c:pt idx="2">
                  <c:v>1122.5217380080487</c:v>
                </c:pt>
                <c:pt idx="3">
                  <c:v>1061.0528447451206</c:v>
                </c:pt>
                <c:pt idx="4">
                  <c:v>1012.6612722048394</c:v>
                </c:pt>
                <c:pt idx="5">
                  <c:v>986.20294816305136</c:v>
                </c:pt>
                <c:pt idx="6">
                  <c:v>967.37214584183505</c:v>
                </c:pt>
                <c:pt idx="7">
                  <c:v>944.29361318003055</c:v>
                </c:pt>
                <c:pt idx="8">
                  <c:v>923.13097155901278</c:v>
                </c:pt>
                <c:pt idx="9">
                  <c:v>903.26927019973175</c:v>
                </c:pt>
                <c:pt idx="10">
                  <c:v>884.08415105595111</c:v>
                </c:pt>
                <c:pt idx="11">
                  <c:v>866.02816044828637</c:v>
                </c:pt>
                <c:pt idx="12">
                  <c:v>850.48125944775938</c:v>
                </c:pt>
                <c:pt idx="13">
                  <c:v>835.63398716556821</c:v>
                </c:pt>
                <c:pt idx="14">
                  <c:v>821.29208137707144</c:v>
                </c:pt>
                <c:pt idx="15">
                  <c:v>806.56656193647325</c:v>
                </c:pt>
                <c:pt idx="16">
                  <c:v>791.712052359572</c:v>
                </c:pt>
                <c:pt idx="17">
                  <c:v>777.82719439541233</c:v>
                </c:pt>
                <c:pt idx="18">
                  <c:v>763.75478639446362</c:v>
                </c:pt>
                <c:pt idx="19">
                  <c:v>749.7946236060717</c:v>
                </c:pt>
                <c:pt idx="20">
                  <c:v>736.52527091949548</c:v>
                </c:pt>
                <c:pt idx="21">
                  <c:v>724.05999536300089</c:v>
                </c:pt>
                <c:pt idx="22">
                  <c:v>711.11939850303747</c:v>
                </c:pt>
                <c:pt idx="23">
                  <c:v>698.69506920446872</c:v>
                </c:pt>
                <c:pt idx="24">
                  <c:v>686.29562312694475</c:v>
                </c:pt>
                <c:pt idx="25">
                  <c:v>673.95791787964686</c:v>
                </c:pt>
                <c:pt idx="26">
                  <c:v>661.31248169868195</c:v>
                </c:pt>
                <c:pt idx="27">
                  <c:v>649.56811159227288</c:v>
                </c:pt>
                <c:pt idx="28">
                  <c:v>637.84389278840376</c:v>
                </c:pt>
                <c:pt idx="29">
                  <c:v>626.16979121391432</c:v>
                </c:pt>
                <c:pt idx="30">
                  <c:v>614.56187883824475</c:v>
                </c:pt>
                <c:pt idx="31">
                  <c:v>608.27588629313902</c:v>
                </c:pt>
                <c:pt idx="38">
                  <c:v>1307.458862</c:v>
                </c:pt>
                <c:pt idx="39">
                  <c:v>1196.5802893506134</c:v>
                </c:pt>
                <c:pt idx="40">
                  <c:v>1122.2470027508002</c:v>
                </c:pt>
                <c:pt idx="41">
                  <c:v>1060.5460364263242</c:v>
                </c:pt>
                <c:pt idx="42">
                  <c:v>1011.5837692597862</c:v>
                </c:pt>
                <c:pt idx="43">
                  <c:v>984.58217634827997</c:v>
                </c:pt>
                <c:pt idx="44">
                  <c:v>958.44966028536385</c:v>
                </c:pt>
                <c:pt idx="45">
                  <c:v>931.99752426724774</c:v>
                </c:pt>
                <c:pt idx="46">
                  <c:v>905.12999500378874</c:v>
                </c:pt>
                <c:pt idx="47">
                  <c:v>877.13673339659545</c:v>
                </c:pt>
                <c:pt idx="48">
                  <c:v>848.76579203150118</c:v>
                </c:pt>
                <c:pt idx="49">
                  <c:v>821.07150129861498</c:v>
                </c:pt>
                <c:pt idx="50">
                  <c:v>793.64411262120382</c:v>
                </c:pt>
                <c:pt idx="51">
                  <c:v>766.82228989426528</c:v>
                </c:pt>
                <c:pt idx="52">
                  <c:v>740.69200265777852</c:v>
                </c:pt>
                <c:pt idx="53">
                  <c:v>714.45494211757637</c:v>
                </c:pt>
                <c:pt idx="54">
                  <c:v>688.48759807664078</c:v>
                </c:pt>
                <c:pt idx="55">
                  <c:v>663.57770651206033</c:v>
                </c:pt>
                <c:pt idx="56">
                  <c:v>638.89913312934937</c:v>
                </c:pt>
                <c:pt idx="57">
                  <c:v>614.11381482916249</c:v>
                </c:pt>
                <c:pt idx="58">
                  <c:v>590.45629569583377</c:v>
                </c:pt>
                <c:pt idx="59">
                  <c:v>567.47508002123902</c:v>
                </c:pt>
                <c:pt idx="60">
                  <c:v>544.49999437797828</c:v>
                </c:pt>
                <c:pt idx="61">
                  <c:v>522.20335878464095</c:v>
                </c:pt>
                <c:pt idx="62">
                  <c:v>500.0062177094095</c:v>
                </c:pt>
                <c:pt idx="63">
                  <c:v>478.26376459594354</c:v>
                </c:pt>
                <c:pt idx="64">
                  <c:v>456.69354470930136</c:v>
                </c:pt>
                <c:pt idx="65">
                  <c:v>435.45477648170265</c:v>
                </c:pt>
                <c:pt idx="66">
                  <c:v>414.60014735823262</c:v>
                </c:pt>
                <c:pt idx="67">
                  <c:v>394.09516584977945</c:v>
                </c:pt>
                <c:pt idx="68">
                  <c:v>373.73151906228321</c:v>
                </c:pt>
                <c:pt idx="69">
                  <c:v>356.76538455341097</c:v>
                </c:pt>
                <c:pt idx="76">
                  <c:v>1307.458862</c:v>
                </c:pt>
                <c:pt idx="77">
                  <c:v>1307.458862</c:v>
                </c:pt>
                <c:pt idx="78">
                  <c:v>1307.458862</c:v>
                </c:pt>
                <c:pt idx="79">
                  <c:v>1307.458862</c:v>
                </c:pt>
                <c:pt idx="80">
                  <c:v>1307.458862</c:v>
                </c:pt>
                <c:pt idx="81">
                  <c:v>1307.458862</c:v>
                </c:pt>
                <c:pt idx="82">
                  <c:v>1307.458862</c:v>
                </c:pt>
                <c:pt idx="83">
                  <c:v>1307.458862</c:v>
                </c:pt>
                <c:pt idx="84">
                  <c:v>1307.458862</c:v>
                </c:pt>
                <c:pt idx="85">
                  <c:v>1307.458862</c:v>
                </c:pt>
                <c:pt idx="86">
                  <c:v>1307.458862</c:v>
                </c:pt>
                <c:pt idx="87">
                  <c:v>1307.458862</c:v>
                </c:pt>
                <c:pt idx="88">
                  <c:v>1307.458862</c:v>
                </c:pt>
                <c:pt idx="89">
                  <c:v>1307.458862</c:v>
                </c:pt>
                <c:pt idx="90">
                  <c:v>1307.458862</c:v>
                </c:pt>
                <c:pt idx="91">
                  <c:v>1307.458862</c:v>
                </c:pt>
                <c:pt idx="92">
                  <c:v>1307.458862</c:v>
                </c:pt>
                <c:pt idx="93">
                  <c:v>1307.458862</c:v>
                </c:pt>
                <c:pt idx="94">
                  <c:v>1307.458862</c:v>
                </c:pt>
                <c:pt idx="95">
                  <c:v>1307.458862</c:v>
                </c:pt>
                <c:pt idx="96">
                  <c:v>1307.458862</c:v>
                </c:pt>
                <c:pt idx="97">
                  <c:v>1307.458862</c:v>
                </c:pt>
                <c:pt idx="98">
                  <c:v>1307.458862</c:v>
                </c:pt>
                <c:pt idx="99">
                  <c:v>1307.458862</c:v>
                </c:pt>
                <c:pt idx="100">
                  <c:v>1307.458862</c:v>
                </c:pt>
                <c:pt idx="101">
                  <c:v>1307.458862</c:v>
                </c:pt>
                <c:pt idx="102">
                  <c:v>1307.458862</c:v>
                </c:pt>
                <c:pt idx="103">
                  <c:v>1307.458862</c:v>
                </c:pt>
                <c:pt idx="104">
                  <c:v>1307.458862</c:v>
                </c:pt>
                <c:pt idx="105">
                  <c:v>1307.458862</c:v>
                </c:pt>
                <c:pt idx="106">
                  <c:v>1307.458862</c:v>
                </c:pt>
                <c:pt idx="107">
                  <c:v>1307.458862</c:v>
                </c:pt>
              </c:numCache>
            </c:numRef>
          </c:val>
          <c:smooth val="0"/>
        </c:ser>
        <c:dLbls>
          <c:showLegendKey val="0"/>
          <c:showVal val="0"/>
          <c:showCatName val="0"/>
          <c:showSerName val="0"/>
          <c:showPercent val="0"/>
          <c:showBubbleSize val="0"/>
        </c:dLbls>
        <c:marker val="1"/>
        <c:smooth val="0"/>
        <c:axId val="284904912"/>
        <c:axId val="284905456"/>
      </c:lineChart>
      <c:catAx>
        <c:axId val="284904912"/>
        <c:scaling>
          <c:orientation val="minMax"/>
        </c:scaling>
        <c:delete val="1"/>
        <c:axPos val="b"/>
        <c:numFmt formatCode="General" sourceLinked="1"/>
        <c:majorTickMark val="none"/>
        <c:minorTickMark val="none"/>
        <c:tickLblPos val="nextTo"/>
        <c:crossAx val="284905456"/>
        <c:crosses val="autoZero"/>
        <c:auto val="1"/>
        <c:lblAlgn val="ctr"/>
        <c:lblOffset val="100"/>
        <c:tickLblSkip val="1"/>
        <c:noMultiLvlLbl val="0"/>
      </c:catAx>
      <c:valAx>
        <c:axId val="284905456"/>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4904912"/>
        <c:crosses val="autoZero"/>
        <c:crossBetween val="between"/>
      </c:valAx>
      <c:spPr>
        <a:noFill/>
        <a:ln>
          <a:noFill/>
        </a:ln>
        <a:effectLst/>
      </c:spPr>
    </c:plotArea>
    <c:legend>
      <c:legendPos val="r"/>
      <c:legendEntry>
        <c:idx val="0"/>
        <c:delete val="1"/>
      </c:legendEntry>
      <c:layout>
        <c:manualLayout>
          <c:xMode val="edge"/>
          <c:yMode val="edge"/>
          <c:x val="0.29809518423581244"/>
          <c:y val="6.9169520142647503E-2"/>
          <c:w val="0.62266287879402438"/>
          <c:h val="9.884193639577208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38100"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8710954717834621"/>
          <c:w val="0.82898441961221914"/>
          <c:h val="0.71823331702775628"/>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c:v>
                </c:pt>
                <c:pt idx="15">
                  <c:v>2012.8730459999999</c:v>
                </c:pt>
                <c:pt idx="16">
                  <c:v>1990.511135</c:v>
                </c:pt>
                <c:pt idx="17">
                  <c:v>2016.455584</c:v>
                </c:pt>
                <c:pt idx="18">
                  <c:v>1985.8012470000001</c:v>
                </c:pt>
                <c:pt idx="19">
                  <c:v>1755.9042529999999</c:v>
                </c:pt>
                <c:pt idx="20">
                  <c:v>1847.2902790000001</c:v>
                </c:pt>
                <c:pt idx="21">
                  <c:v>1733.4300049999999</c:v>
                </c:pt>
                <c:pt idx="22">
                  <c:v>1514.0429449999999</c:v>
                </c:pt>
                <c:pt idx="23">
                  <c:v>1581.114716</c:v>
                </c:pt>
                <c:pt idx="24">
                  <c:v>1581.7103500000001</c:v>
                </c:pt>
                <c:pt idx="25">
                  <c:v>1352.398197</c:v>
                </c:pt>
                <c:pt idx="26">
                  <c:v>1239.1486540000001</c:v>
                </c:pt>
                <c:pt idx="27">
                  <c:v>1205.8352749999999</c:v>
                </c:pt>
                <c:pt idx="28">
                  <c:v>1146.3927160000001</c:v>
                </c:pt>
                <c:pt idx="29">
                  <c:v>984.88494900000001</c:v>
                </c:pt>
                <c:pt idx="30">
                  <c:v>898.75305200000003</c:v>
                </c:pt>
                <c:pt idx="31">
                  <c:v>851.61517300000003</c:v>
                </c:pt>
                <c:pt idx="32">
                  <c:v>821.34082000000001</c:v>
                </c:pt>
                <c:pt idx="33">
                  <c:v>761.45416299999999</c:v>
                </c:pt>
                <c:pt idx="34">
                  <c:v>747.67236300000002</c:v>
                </c:pt>
                <c:pt idx="35">
                  <c:v>732.02618399999994</c:v>
                </c:pt>
                <c:pt idx="36">
                  <c:v>774.28668200000004</c:v>
                </c:pt>
                <c:pt idx="37">
                  <c:v>773.01977499999998</c:v>
                </c:pt>
                <c:pt idx="38">
                  <c:v>771.31073000000004</c:v>
                </c:pt>
                <c:pt idx="39">
                  <c:v>768.95007299999997</c:v>
                </c:pt>
                <c:pt idx="40">
                  <c:v>767.18737799999997</c:v>
                </c:pt>
                <c:pt idx="41">
                  <c:v>762.341858</c:v>
                </c:pt>
                <c:pt idx="42">
                  <c:v>760.95983899999999</c:v>
                </c:pt>
                <c:pt idx="43">
                  <c:v>767.22796600000004</c:v>
                </c:pt>
                <c:pt idx="44">
                  <c:v>760.75048800000002</c:v>
                </c:pt>
                <c:pt idx="45">
                  <c:v>751.40655500000003</c:v>
                </c:pt>
                <c:pt idx="46">
                  <c:v>745.31793200000004</c:v>
                </c:pt>
                <c:pt idx="47">
                  <c:v>744.10064699999998</c:v>
                </c:pt>
                <c:pt idx="48">
                  <c:v>735.22430399999996</c:v>
                </c:pt>
                <c:pt idx="49">
                  <c:v>729.85461399999997</c:v>
                </c:pt>
                <c:pt idx="50">
                  <c:v>727.14050299999997</c:v>
                </c:pt>
                <c:pt idx="51">
                  <c:v>723.74401899999998</c:v>
                </c:pt>
                <c:pt idx="52">
                  <c:v>720.72473100000002</c:v>
                </c:pt>
                <c:pt idx="53">
                  <c:v>718.13445999999999</c:v>
                </c:pt>
                <c:pt idx="54">
                  <c:v>718.03985599999999</c:v>
                </c:pt>
                <c:pt idx="55">
                  <c:v>714.38647500000002</c:v>
                </c:pt>
                <c:pt idx="56">
                  <c:v>720.95391800000004</c:v>
                </c:pt>
                <c:pt idx="57">
                  <c:v>720.31036400000005</c:v>
                </c:pt>
                <c:pt idx="58">
                  <c:v>719.473206</c:v>
                </c:pt>
                <c:pt idx="59">
                  <c:v>716.48748799999998</c:v>
                </c:pt>
                <c:pt idx="60">
                  <c:v>719.43194600000004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357.23807199999999</c:v>
                </c:pt>
                <c:pt idx="1">
                  <c:v>357.77345300000002</c:v>
                </c:pt>
                <c:pt idx="2">
                  <c:v>326.85782499999988</c:v>
                </c:pt>
                <c:pt idx="3">
                  <c:v>356.70729</c:v>
                </c:pt>
                <c:pt idx="4">
                  <c:v>336.66087599999997</c:v>
                </c:pt>
                <c:pt idx="5">
                  <c:v>384.79813300000001</c:v>
                </c:pt>
                <c:pt idx="6">
                  <c:v>422.95766700000007</c:v>
                </c:pt>
                <c:pt idx="7">
                  <c:v>433.63611400000002</c:v>
                </c:pt>
                <c:pt idx="8">
                  <c:v>400.42406699999998</c:v>
                </c:pt>
                <c:pt idx="9">
                  <c:v>398.95903099999998</c:v>
                </c:pt>
                <c:pt idx="10">
                  <c:v>356.47857099999999</c:v>
                </c:pt>
                <c:pt idx="11">
                  <c:v>287.72968900000001</c:v>
                </c:pt>
                <c:pt idx="12">
                  <c:v>343.43800099999999</c:v>
                </c:pt>
                <c:pt idx="13">
                  <c:v>355.29310900000002</c:v>
                </c:pt>
                <c:pt idx="14">
                  <c:v>351.48463199999998</c:v>
                </c:pt>
                <c:pt idx="15">
                  <c:v>357.65065299999998</c:v>
                </c:pt>
                <c:pt idx="16">
                  <c:v>385.77190900000011</c:v>
                </c:pt>
                <c:pt idx="17">
                  <c:v>352.74748499999998</c:v>
                </c:pt>
                <c:pt idx="18">
                  <c:v>380.932389</c:v>
                </c:pt>
                <c:pt idx="19">
                  <c:v>417.72379699999999</c:v>
                </c:pt>
                <c:pt idx="20">
                  <c:v>427.37607700000001</c:v>
                </c:pt>
                <c:pt idx="21">
                  <c:v>513.33609699999988</c:v>
                </c:pt>
                <c:pt idx="22">
                  <c:v>494.57319299999989</c:v>
                </c:pt>
                <c:pt idx="23">
                  <c:v>522.07344899999998</c:v>
                </c:pt>
                <c:pt idx="24">
                  <c:v>538.57932000000005</c:v>
                </c:pt>
                <c:pt idx="25">
                  <c:v>544.24099000000001</c:v>
                </c:pt>
                <c:pt idx="26">
                  <c:v>609.44510100000002</c:v>
                </c:pt>
                <c:pt idx="27">
                  <c:v>686.61042700000007</c:v>
                </c:pt>
                <c:pt idx="28">
                  <c:v>712.77289800000005</c:v>
                </c:pt>
                <c:pt idx="29">
                  <c:v>772.00329599999998</c:v>
                </c:pt>
                <c:pt idx="30">
                  <c:v>844.145264</c:v>
                </c:pt>
                <c:pt idx="31">
                  <c:v>918.69799799999998</c:v>
                </c:pt>
                <c:pt idx="32">
                  <c:v>1023.786865</c:v>
                </c:pt>
                <c:pt idx="33">
                  <c:v>1108.908447</c:v>
                </c:pt>
                <c:pt idx="34">
                  <c:v>1158.1137699999999</c:v>
                </c:pt>
                <c:pt idx="35">
                  <c:v>1217.9229740000001</c:v>
                </c:pt>
                <c:pt idx="36">
                  <c:v>1260.6649170000001</c:v>
                </c:pt>
                <c:pt idx="37">
                  <c:v>1291.97522</c:v>
                </c:pt>
                <c:pt idx="38">
                  <c:v>1322.8314210000001</c:v>
                </c:pt>
                <c:pt idx="39">
                  <c:v>1363.869019</c:v>
                </c:pt>
                <c:pt idx="40">
                  <c:v>1420.5561520000001</c:v>
                </c:pt>
                <c:pt idx="41">
                  <c:v>1438.905884</c:v>
                </c:pt>
                <c:pt idx="42">
                  <c:v>1449.1188959999999</c:v>
                </c:pt>
                <c:pt idx="43">
                  <c:v>1460.6279300000001</c:v>
                </c:pt>
                <c:pt idx="44">
                  <c:v>1471.5142820000001</c:v>
                </c:pt>
                <c:pt idx="45">
                  <c:v>1510.4155270000001</c:v>
                </c:pt>
                <c:pt idx="46">
                  <c:v>1541.0192870000001</c:v>
                </c:pt>
                <c:pt idx="47">
                  <c:v>1566.5333250000001</c:v>
                </c:pt>
                <c:pt idx="48">
                  <c:v>1596.681519</c:v>
                </c:pt>
                <c:pt idx="49">
                  <c:v>1625.7873540000001</c:v>
                </c:pt>
                <c:pt idx="50">
                  <c:v>1658.839966</c:v>
                </c:pt>
                <c:pt idx="51">
                  <c:v>1695.738525</c:v>
                </c:pt>
                <c:pt idx="52">
                  <c:v>1737.5543210000001</c:v>
                </c:pt>
                <c:pt idx="53">
                  <c:v>1786.810913</c:v>
                </c:pt>
                <c:pt idx="54">
                  <c:v>1838.7353519999999</c:v>
                </c:pt>
                <c:pt idx="55">
                  <c:v>1892.9537350000001</c:v>
                </c:pt>
                <c:pt idx="56">
                  <c:v>1932.870361</c:v>
                </c:pt>
                <c:pt idx="57">
                  <c:v>1968.9125979999999</c:v>
                </c:pt>
                <c:pt idx="58">
                  <c:v>1997.498413</c:v>
                </c:pt>
                <c:pt idx="59">
                  <c:v>2029.0223390000001</c:v>
                </c:pt>
                <c:pt idx="60">
                  <c:v>2064.0065920000002</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372.765154</c:v>
                </c:pt>
                <c:pt idx="1">
                  <c:v>381.55301700000001</c:v>
                </c:pt>
                <c:pt idx="2">
                  <c:v>404.07437199999998</c:v>
                </c:pt>
                <c:pt idx="3">
                  <c:v>414.92679800000002</c:v>
                </c:pt>
                <c:pt idx="4">
                  <c:v>460.21868199999989</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1225.8941749999999</c:v>
                </c:pt>
                <c:pt idx="23">
                  <c:v>1124.83556</c:v>
                </c:pt>
                <c:pt idx="24">
                  <c:v>1126.608958</c:v>
                </c:pt>
                <c:pt idx="25">
                  <c:v>1333.4821099999999</c:v>
                </c:pt>
                <c:pt idx="26">
                  <c:v>1378.306934</c:v>
                </c:pt>
                <c:pt idx="27">
                  <c:v>1296.4146920000001</c:v>
                </c:pt>
                <c:pt idx="28">
                  <c:v>1468.0125989999999</c:v>
                </c:pt>
                <c:pt idx="29">
                  <c:v>1558.461914</c:v>
                </c:pt>
                <c:pt idx="30">
                  <c:v>1552.759399</c:v>
                </c:pt>
                <c:pt idx="31">
                  <c:v>1638.6636960000001</c:v>
                </c:pt>
                <c:pt idx="32">
                  <c:v>1627.803467</c:v>
                </c:pt>
                <c:pt idx="33">
                  <c:v>1627.252563</c:v>
                </c:pt>
                <c:pt idx="34">
                  <c:v>1609.510376</c:v>
                </c:pt>
                <c:pt idx="35">
                  <c:v>1613.774658</c:v>
                </c:pt>
                <c:pt idx="36">
                  <c:v>1621.915894</c:v>
                </c:pt>
                <c:pt idx="37">
                  <c:v>1609.124634</c:v>
                </c:pt>
                <c:pt idx="38">
                  <c:v>1608.4580080000001</c:v>
                </c:pt>
                <c:pt idx="39">
                  <c:v>1605.135254</c:v>
                </c:pt>
                <c:pt idx="40">
                  <c:v>1576.9517820000001</c:v>
                </c:pt>
                <c:pt idx="41">
                  <c:v>1596.148193</c:v>
                </c:pt>
                <c:pt idx="42">
                  <c:v>1619.300293</c:v>
                </c:pt>
                <c:pt idx="43">
                  <c:v>1650.826538</c:v>
                </c:pt>
                <c:pt idx="44">
                  <c:v>1699.8286129999999</c:v>
                </c:pt>
                <c:pt idx="45">
                  <c:v>1710.286255</c:v>
                </c:pt>
                <c:pt idx="46">
                  <c:v>1727.454346</c:v>
                </c:pt>
                <c:pt idx="47">
                  <c:v>1748.7416989999999</c:v>
                </c:pt>
                <c:pt idx="48">
                  <c:v>1771.4060059999999</c:v>
                </c:pt>
                <c:pt idx="49">
                  <c:v>1791.8400879999999</c:v>
                </c:pt>
                <c:pt idx="50">
                  <c:v>1814.9398189999999</c:v>
                </c:pt>
                <c:pt idx="51">
                  <c:v>1826.890625</c:v>
                </c:pt>
                <c:pt idx="52">
                  <c:v>1836.397461</c:v>
                </c:pt>
                <c:pt idx="53">
                  <c:v>1849.272095</c:v>
                </c:pt>
                <c:pt idx="54">
                  <c:v>1848.931274</c:v>
                </c:pt>
                <c:pt idx="55">
                  <c:v>1852.179932</c:v>
                </c:pt>
                <c:pt idx="56">
                  <c:v>1862.786621</c:v>
                </c:pt>
                <c:pt idx="57">
                  <c:v>1886.5119629999999</c:v>
                </c:pt>
                <c:pt idx="58">
                  <c:v>1918.0076899999999</c:v>
                </c:pt>
                <c:pt idx="59">
                  <c:v>1951.3043210000001</c:v>
                </c:pt>
                <c:pt idx="60">
                  <c:v>1976.012207</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576.86199999999997</c:v>
                </c:pt>
                <c:pt idx="1">
                  <c:v>612.56500000000005</c:v>
                </c:pt>
                <c:pt idx="2">
                  <c:v>618.77599999999995</c:v>
                </c:pt>
                <c:pt idx="3">
                  <c:v>610.29100000000005</c:v>
                </c:pt>
                <c:pt idx="4">
                  <c:v>640.44000000000005</c:v>
                </c:pt>
                <c:pt idx="5">
                  <c:v>673.40200000000004</c:v>
                </c:pt>
                <c:pt idx="6">
                  <c:v>674.72900000000004</c:v>
                </c:pt>
                <c:pt idx="7">
                  <c:v>628.64400000000001</c:v>
                </c:pt>
                <c:pt idx="8">
                  <c:v>673.702</c:v>
                </c:pt>
                <c:pt idx="9">
                  <c:v>728.25400000000002</c:v>
                </c:pt>
                <c:pt idx="10">
                  <c:v>753.89300000000003</c:v>
                </c:pt>
                <c:pt idx="11">
                  <c:v>768.82600000000002</c:v>
                </c:pt>
                <c:pt idx="12">
                  <c:v>780.06399999999996</c:v>
                </c:pt>
                <c:pt idx="13">
                  <c:v>763.73299999999995</c:v>
                </c:pt>
                <c:pt idx="14">
                  <c:v>788.52800000000002</c:v>
                </c:pt>
                <c:pt idx="15">
                  <c:v>781.98599999999999</c:v>
                </c:pt>
                <c:pt idx="16">
                  <c:v>787.21900000000005</c:v>
                </c:pt>
                <c:pt idx="17">
                  <c:v>806.42499999999995</c:v>
                </c:pt>
                <c:pt idx="18">
                  <c:v>806.20799999999997</c:v>
                </c:pt>
                <c:pt idx="19">
                  <c:v>798.85500000000002</c:v>
                </c:pt>
                <c:pt idx="20">
                  <c:v>806.96799999999996</c:v>
                </c:pt>
                <c:pt idx="21">
                  <c:v>790.20399999999995</c:v>
                </c:pt>
                <c:pt idx="22">
                  <c:v>769.33100000000002</c:v>
                </c:pt>
                <c:pt idx="23">
                  <c:v>789.01599999999996</c:v>
                </c:pt>
                <c:pt idx="24">
                  <c:v>797.16600000000005</c:v>
                </c:pt>
                <c:pt idx="25">
                  <c:v>797.178</c:v>
                </c:pt>
                <c:pt idx="26">
                  <c:v>805.69399999999996</c:v>
                </c:pt>
                <c:pt idx="27">
                  <c:v>804.95</c:v>
                </c:pt>
                <c:pt idx="28">
                  <c:v>807.07799999999997</c:v>
                </c:pt>
                <c:pt idx="29">
                  <c:v>807.25695800000005</c:v>
                </c:pt>
                <c:pt idx="30">
                  <c:v>793.07165499999996</c:v>
                </c:pt>
                <c:pt idx="31">
                  <c:v>780.21447799999999</c:v>
                </c:pt>
                <c:pt idx="32">
                  <c:v>765.62353499999995</c:v>
                </c:pt>
                <c:pt idx="33">
                  <c:v>767.71270800000002</c:v>
                </c:pt>
                <c:pt idx="34">
                  <c:v>770.80505400000004</c:v>
                </c:pt>
                <c:pt idx="35">
                  <c:v>747.74780299999998</c:v>
                </c:pt>
                <c:pt idx="36">
                  <c:v>678.54431199999999</c:v>
                </c:pt>
                <c:pt idx="37">
                  <c:v>678.82409700000005</c:v>
                </c:pt>
                <c:pt idx="38">
                  <c:v>679.17993200000001</c:v>
                </c:pt>
                <c:pt idx="39">
                  <c:v>679.53405799999996</c:v>
                </c:pt>
                <c:pt idx="40">
                  <c:v>680.21289100000001</c:v>
                </c:pt>
                <c:pt idx="41">
                  <c:v>681.27758800000004</c:v>
                </c:pt>
                <c:pt idx="42">
                  <c:v>682.00195299999996</c:v>
                </c:pt>
                <c:pt idx="43">
                  <c:v>666.50482199999999</c:v>
                </c:pt>
                <c:pt idx="44">
                  <c:v>649.918274</c:v>
                </c:pt>
                <c:pt idx="45">
                  <c:v>651.32324200000005</c:v>
                </c:pt>
                <c:pt idx="46">
                  <c:v>652.36779799999999</c:v>
                </c:pt>
                <c:pt idx="47">
                  <c:v>652.578979</c:v>
                </c:pt>
                <c:pt idx="48">
                  <c:v>652.78967299999999</c:v>
                </c:pt>
                <c:pt idx="49">
                  <c:v>652.78967299999999</c:v>
                </c:pt>
                <c:pt idx="50">
                  <c:v>644.27893100000006</c:v>
                </c:pt>
                <c:pt idx="51">
                  <c:v>645.53106700000001</c:v>
                </c:pt>
                <c:pt idx="52">
                  <c:v>646.436646</c:v>
                </c:pt>
                <c:pt idx="53">
                  <c:v>638.55639599999995</c:v>
                </c:pt>
                <c:pt idx="54">
                  <c:v>639.31176800000003</c:v>
                </c:pt>
                <c:pt idx="55">
                  <c:v>640.13024900000005</c:v>
                </c:pt>
                <c:pt idx="56">
                  <c:v>640.55639599999995</c:v>
                </c:pt>
                <c:pt idx="57">
                  <c:v>640.98242200000004</c:v>
                </c:pt>
                <c:pt idx="58">
                  <c:v>641.24768100000006</c:v>
                </c:pt>
                <c:pt idx="59">
                  <c:v>641.56835899999999</c:v>
                </c:pt>
                <c:pt idx="60">
                  <c:v>642.03173800000002</c:v>
                </c:pt>
              </c:numCache>
            </c:numRef>
          </c:val>
          <c:smooth val="0"/>
        </c:ser>
        <c:dLbls>
          <c:showLegendKey val="0"/>
          <c:showVal val="0"/>
          <c:showCatName val="0"/>
          <c:showSerName val="0"/>
          <c:showPercent val="0"/>
          <c:showBubbleSize val="0"/>
        </c:dLbls>
        <c:smooth val="0"/>
        <c:axId val="291490864"/>
        <c:axId val="291497392"/>
      </c:lineChart>
      <c:catAx>
        <c:axId val="2914908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7392"/>
        <c:crosses val="autoZero"/>
        <c:auto val="1"/>
        <c:lblAlgn val="ctr"/>
        <c:lblOffset val="100"/>
        <c:tickLblSkip val="20"/>
        <c:tickMarkSkip val="10"/>
        <c:noMultiLvlLbl val="0"/>
      </c:catAx>
      <c:valAx>
        <c:axId val="291497392"/>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0864"/>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7700727323249"/>
          <c:y val="0.1872500907326464"/>
          <c:w val="0.74284598545353508"/>
          <c:h val="0.71810560754054031"/>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985.48791500000004</c:v>
                </c:pt>
                <c:pt idx="5">
                  <c:v>899.51831100000004</c:v>
                </c:pt>
                <c:pt idx="6">
                  <c:v>853.75817900000004</c:v>
                </c:pt>
                <c:pt idx="7">
                  <c:v>817.43633999999997</c:v>
                </c:pt>
                <c:pt idx="8">
                  <c:v>758.43048099999999</c:v>
                </c:pt>
                <c:pt idx="9">
                  <c:v>731.85070800000005</c:v>
                </c:pt>
                <c:pt idx="10">
                  <c:v>690.67095900000004</c:v>
                </c:pt>
                <c:pt idx="11">
                  <c:v>726.96801800000003</c:v>
                </c:pt>
                <c:pt idx="12">
                  <c:v>725.165344</c:v>
                </c:pt>
                <c:pt idx="13">
                  <c:v>725.56219499999997</c:v>
                </c:pt>
                <c:pt idx="14">
                  <c:v>722.62383999999997</c:v>
                </c:pt>
                <c:pt idx="15">
                  <c:v>719.49597200000005</c:v>
                </c:pt>
                <c:pt idx="16">
                  <c:v>715.42761199999995</c:v>
                </c:pt>
                <c:pt idx="17">
                  <c:v>713.47351100000003</c:v>
                </c:pt>
                <c:pt idx="18">
                  <c:v>715.47937000000002</c:v>
                </c:pt>
                <c:pt idx="19">
                  <c:v>709.49664299999995</c:v>
                </c:pt>
                <c:pt idx="20">
                  <c:v>696.50640899999996</c:v>
                </c:pt>
                <c:pt idx="21">
                  <c:v>683.46319600000004</c:v>
                </c:pt>
                <c:pt idx="22">
                  <c:v>680.75354000000004</c:v>
                </c:pt>
                <c:pt idx="23">
                  <c:v>668.15057400000001</c:v>
                </c:pt>
                <c:pt idx="24">
                  <c:v>666.30950900000005</c:v>
                </c:pt>
                <c:pt idx="25">
                  <c:v>659.94958499999996</c:v>
                </c:pt>
                <c:pt idx="26">
                  <c:v>656.72790499999996</c:v>
                </c:pt>
                <c:pt idx="27">
                  <c:v>654.47485400000005</c:v>
                </c:pt>
                <c:pt idx="28">
                  <c:v>650.43335000000002</c:v>
                </c:pt>
                <c:pt idx="29">
                  <c:v>644.01690699999995</c:v>
                </c:pt>
                <c:pt idx="30">
                  <c:v>638.73858600000005</c:v>
                </c:pt>
                <c:pt idx="31">
                  <c:v>638.41754200000003</c:v>
                </c:pt>
                <c:pt idx="32">
                  <c:v>626.89404300000001</c:v>
                </c:pt>
                <c:pt idx="33">
                  <c:v>622.12194799999997</c:v>
                </c:pt>
                <c:pt idx="34">
                  <c:v>619.72125200000005</c:v>
                </c:pt>
                <c:pt idx="35">
                  <c:v>609.74603300000001</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772.02282700000001</c:v>
                </c:pt>
                <c:pt idx="5">
                  <c:v>844.16705300000001</c:v>
                </c:pt>
                <c:pt idx="6">
                  <c:v>918.81127900000001</c:v>
                </c:pt>
                <c:pt idx="7">
                  <c:v>1023.656433</c:v>
                </c:pt>
                <c:pt idx="8">
                  <c:v>1104.158081</c:v>
                </c:pt>
                <c:pt idx="9">
                  <c:v>1166.2075199999999</c:v>
                </c:pt>
                <c:pt idx="10">
                  <c:v>1242.4571530000001</c:v>
                </c:pt>
                <c:pt idx="11">
                  <c:v>1291.0013429999999</c:v>
                </c:pt>
                <c:pt idx="12">
                  <c:v>1326.4487300000001</c:v>
                </c:pt>
                <c:pt idx="13">
                  <c:v>1372.80835</c:v>
                </c:pt>
                <c:pt idx="14">
                  <c:v>1426.7823490000001</c:v>
                </c:pt>
                <c:pt idx="15">
                  <c:v>1477.1671140000001</c:v>
                </c:pt>
                <c:pt idx="16">
                  <c:v>1509.696533</c:v>
                </c:pt>
                <c:pt idx="17">
                  <c:v>1532.039307</c:v>
                </c:pt>
                <c:pt idx="18">
                  <c:v>1566.1922609999999</c:v>
                </c:pt>
                <c:pt idx="19">
                  <c:v>1609.9178469999999</c:v>
                </c:pt>
                <c:pt idx="20">
                  <c:v>1685.6367190000001</c:v>
                </c:pt>
                <c:pt idx="21">
                  <c:v>1747.127808</c:v>
                </c:pt>
                <c:pt idx="22">
                  <c:v>1813.638062</c:v>
                </c:pt>
                <c:pt idx="23">
                  <c:v>1886.6206050000001</c:v>
                </c:pt>
                <c:pt idx="24">
                  <c:v>1946.908203</c:v>
                </c:pt>
                <c:pt idx="25">
                  <c:v>1997.3017580000001</c:v>
                </c:pt>
                <c:pt idx="26">
                  <c:v>2037.3874510000001</c:v>
                </c:pt>
                <c:pt idx="27">
                  <c:v>2091.6022950000001</c:v>
                </c:pt>
                <c:pt idx="28">
                  <c:v>2154.2414549999999</c:v>
                </c:pt>
                <c:pt idx="29">
                  <c:v>2228.279297</c:v>
                </c:pt>
                <c:pt idx="30">
                  <c:v>2304.6845699999999</c:v>
                </c:pt>
                <c:pt idx="31">
                  <c:v>2391.8229980000001</c:v>
                </c:pt>
                <c:pt idx="32">
                  <c:v>2479.211182</c:v>
                </c:pt>
                <c:pt idx="33">
                  <c:v>2564.2236330000001</c:v>
                </c:pt>
                <c:pt idx="34">
                  <c:v>2654.1352539999998</c:v>
                </c:pt>
                <c:pt idx="35">
                  <c:v>2741.7763669999999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1557.805298</c:v>
                </c:pt>
                <c:pt idx="5">
                  <c:v>1553.834961</c:v>
                </c:pt>
                <c:pt idx="6">
                  <c:v>1639.8029790000001</c:v>
                </c:pt>
                <c:pt idx="7">
                  <c:v>1632.083374</c:v>
                </c:pt>
                <c:pt idx="8">
                  <c:v>1636.0048830000001</c:v>
                </c:pt>
                <c:pt idx="9">
                  <c:v>1616.841797</c:v>
                </c:pt>
                <c:pt idx="10">
                  <c:v>1623.3198239999999</c:v>
                </c:pt>
                <c:pt idx="11">
                  <c:v>1640.145996</c:v>
                </c:pt>
                <c:pt idx="12">
                  <c:v>1626.3126219999999</c:v>
                </c:pt>
                <c:pt idx="13">
                  <c:v>1607.190918</c:v>
                </c:pt>
                <c:pt idx="14">
                  <c:v>1591.6667480000001</c:v>
                </c:pt>
                <c:pt idx="15">
                  <c:v>1571.0935059999999</c:v>
                </c:pt>
                <c:pt idx="16">
                  <c:v>1575.422241</c:v>
                </c:pt>
                <c:pt idx="17">
                  <c:v>1585.5297849999999</c:v>
                </c:pt>
                <c:pt idx="18">
                  <c:v>1591.9426269999999</c:v>
                </c:pt>
                <c:pt idx="19">
                  <c:v>1609.7124020000001</c:v>
                </c:pt>
                <c:pt idx="20">
                  <c:v>1594.2254640000001</c:v>
                </c:pt>
                <c:pt idx="21">
                  <c:v>1589.193237</c:v>
                </c:pt>
                <c:pt idx="22">
                  <c:v>1571.2410890000001</c:v>
                </c:pt>
                <c:pt idx="23">
                  <c:v>1566.5004879999999</c:v>
                </c:pt>
                <c:pt idx="24">
                  <c:v>1568.4141850000001</c:v>
                </c:pt>
                <c:pt idx="25">
                  <c:v>1598.6857910000001</c:v>
                </c:pt>
                <c:pt idx="26">
                  <c:v>1605.775513</c:v>
                </c:pt>
                <c:pt idx="27">
                  <c:v>1603.248169</c:v>
                </c:pt>
                <c:pt idx="28">
                  <c:v>1607.135254</c:v>
                </c:pt>
                <c:pt idx="29">
                  <c:v>1606.266846</c:v>
                </c:pt>
                <c:pt idx="30">
                  <c:v>1619.6694339999999</c:v>
                </c:pt>
                <c:pt idx="31">
                  <c:v>1604.3061520000001</c:v>
                </c:pt>
                <c:pt idx="32">
                  <c:v>1623.713135</c:v>
                </c:pt>
                <c:pt idx="33">
                  <c:v>1616.811279</c:v>
                </c:pt>
                <c:pt idx="34">
                  <c:v>1607.0775149999999</c:v>
                </c:pt>
                <c:pt idx="35">
                  <c:v>1605.431519</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807.35986300000002</c:v>
                </c:pt>
                <c:pt idx="5">
                  <c:v>793.260132</c:v>
                </c:pt>
                <c:pt idx="6">
                  <c:v>780.16760299999999</c:v>
                </c:pt>
                <c:pt idx="7">
                  <c:v>765.56103499999995</c:v>
                </c:pt>
                <c:pt idx="8">
                  <c:v>767.93908699999997</c:v>
                </c:pt>
                <c:pt idx="9">
                  <c:v>770.99829099999999</c:v>
                </c:pt>
                <c:pt idx="10">
                  <c:v>756.754639</c:v>
                </c:pt>
                <c:pt idx="11">
                  <c:v>678.62597700000003</c:v>
                </c:pt>
                <c:pt idx="12">
                  <c:v>678.90295400000002</c:v>
                </c:pt>
                <c:pt idx="13">
                  <c:v>679.17999299999997</c:v>
                </c:pt>
                <c:pt idx="14">
                  <c:v>679.53405799999996</c:v>
                </c:pt>
                <c:pt idx="15">
                  <c:v>680.21289100000001</c:v>
                </c:pt>
                <c:pt idx="16">
                  <c:v>681.30523700000003</c:v>
                </c:pt>
                <c:pt idx="17">
                  <c:v>682.06372099999999</c:v>
                </c:pt>
                <c:pt idx="18">
                  <c:v>674.12316899999996</c:v>
                </c:pt>
                <c:pt idx="19">
                  <c:v>657.53656000000001</c:v>
                </c:pt>
                <c:pt idx="20">
                  <c:v>651.32324200000005</c:v>
                </c:pt>
                <c:pt idx="21">
                  <c:v>652.36779799999999</c:v>
                </c:pt>
                <c:pt idx="22">
                  <c:v>652.578979</c:v>
                </c:pt>
                <c:pt idx="23">
                  <c:v>644.035889</c:v>
                </c:pt>
                <c:pt idx="24">
                  <c:v>626.863159</c:v>
                </c:pt>
                <c:pt idx="25">
                  <c:v>599.245361</c:v>
                </c:pt>
                <c:pt idx="26">
                  <c:v>600.49743699999999</c:v>
                </c:pt>
                <c:pt idx="27">
                  <c:v>601.40301499999998</c:v>
                </c:pt>
                <c:pt idx="28">
                  <c:v>594.64532499999996</c:v>
                </c:pt>
                <c:pt idx="29">
                  <c:v>586.93280000000004</c:v>
                </c:pt>
                <c:pt idx="30">
                  <c:v>561.69030799999996</c:v>
                </c:pt>
                <c:pt idx="31">
                  <c:v>554.46447799999999</c:v>
                </c:pt>
                <c:pt idx="32">
                  <c:v>520.80358899999999</c:v>
                </c:pt>
                <c:pt idx="33">
                  <c:v>511.55532799999997</c:v>
                </c:pt>
                <c:pt idx="34">
                  <c:v>502.45153800000003</c:v>
                </c:pt>
                <c:pt idx="35">
                  <c:v>493.17437699999999</c:v>
                </c:pt>
              </c:numCache>
            </c:numRef>
          </c:val>
          <c:smooth val="0"/>
        </c:ser>
        <c:dLbls>
          <c:showLegendKey val="0"/>
          <c:showVal val="0"/>
          <c:showCatName val="0"/>
          <c:showSerName val="0"/>
          <c:showPercent val="0"/>
          <c:showBubbleSize val="0"/>
        </c:dLbls>
        <c:smooth val="0"/>
        <c:axId val="291499024"/>
        <c:axId val="291493584"/>
      </c:lineChart>
      <c:catAx>
        <c:axId val="2914990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3584"/>
        <c:crosses val="autoZero"/>
        <c:auto val="1"/>
        <c:lblAlgn val="ctr"/>
        <c:lblOffset val="100"/>
        <c:tickLblSkip val="35"/>
        <c:tickMarkSkip val="5"/>
        <c:noMultiLvlLbl val="0"/>
      </c:catAx>
      <c:valAx>
        <c:axId val="29149358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91499024"/>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55125244537566"/>
          <c:y val="0.18738032495437068"/>
          <c:w val="0.91811315252260139"/>
          <c:h val="0.717975373318816"/>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1352.398197</c:v>
                </c:pt>
                <c:pt idx="1">
                  <c:v>1239.1486540000001</c:v>
                </c:pt>
                <c:pt idx="2">
                  <c:v>1205.8352749999999</c:v>
                </c:pt>
                <c:pt idx="3">
                  <c:v>1146.3927160000001</c:v>
                </c:pt>
                <c:pt idx="4">
                  <c:v>985.42694100000006</c:v>
                </c:pt>
                <c:pt idx="5">
                  <c:v>899.65417500000001</c:v>
                </c:pt>
                <c:pt idx="6">
                  <c:v>851.22637899999995</c:v>
                </c:pt>
                <c:pt idx="7">
                  <c:v>833.109375</c:v>
                </c:pt>
                <c:pt idx="8">
                  <c:v>782.358521</c:v>
                </c:pt>
                <c:pt idx="9">
                  <c:v>764.30419900000004</c:v>
                </c:pt>
                <c:pt idx="10">
                  <c:v>761.45025599999997</c:v>
                </c:pt>
                <c:pt idx="11">
                  <c:v>791.82959000000005</c:v>
                </c:pt>
                <c:pt idx="12">
                  <c:v>797.03924600000005</c:v>
                </c:pt>
                <c:pt idx="13">
                  <c:v>798.23016399999995</c:v>
                </c:pt>
                <c:pt idx="14">
                  <c:v>800.11798099999999</c:v>
                </c:pt>
                <c:pt idx="15">
                  <c:v>797.96875</c:v>
                </c:pt>
                <c:pt idx="16">
                  <c:v>790.35430899999994</c:v>
                </c:pt>
                <c:pt idx="17">
                  <c:v>789.92779499999995</c:v>
                </c:pt>
                <c:pt idx="18">
                  <c:v>793.777649</c:v>
                </c:pt>
                <c:pt idx="19">
                  <c:v>788.89453100000003</c:v>
                </c:pt>
                <c:pt idx="20">
                  <c:v>779.647156</c:v>
                </c:pt>
                <c:pt idx="21">
                  <c:v>777.05413799999997</c:v>
                </c:pt>
                <c:pt idx="22">
                  <c:v>776.57550000000003</c:v>
                </c:pt>
                <c:pt idx="23">
                  <c:v>768.38226299999997</c:v>
                </c:pt>
                <c:pt idx="24">
                  <c:v>765.07525599999997</c:v>
                </c:pt>
                <c:pt idx="25">
                  <c:v>764.20648200000005</c:v>
                </c:pt>
                <c:pt idx="26">
                  <c:v>761.42486599999995</c:v>
                </c:pt>
                <c:pt idx="27">
                  <c:v>760.09613000000002</c:v>
                </c:pt>
                <c:pt idx="28">
                  <c:v>757.76715100000001</c:v>
                </c:pt>
                <c:pt idx="29">
                  <c:v>760.39257799999996</c:v>
                </c:pt>
                <c:pt idx="30">
                  <c:v>765.13287400000002</c:v>
                </c:pt>
                <c:pt idx="31">
                  <c:v>766.683899</c:v>
                </c:pt>
                <c:pt idx="32">
                  <c:v>768.509094</c:v>
                </c:pt>
                <c:pt idx="33">
                  <c:v>769.84344499999997</c:v>
                </c:pt>
                <c:pt idx="34">
                  <c:v>768.76379399999996</c:v>
                </c:pt>
                <c:pt idx="35">
                  <c:v>770.105774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544.24099000000001</c:v>
                </c:pt>
                <c:pt idx="1">
                  <c:v>609.44510100000002</c:v>
                </c:pt>
                <c:pt idx="2">
                  <c:v>686.61042700000007</c:v>
                </c:pt>
                <c:pt idx="3">
                  <c:v>712.77289800000005</c:v>
                </c:pt>
                <c:pt idx="4">
                  <c:v>772.01263400000005</c:v>
                </c:pt>
                <c:pt idx="5">
                  <c:v>844.28546100000005</c:v>
                </c:pt>
                <c:pt idx="6">
                  <c:v>918.76709000000005</c:v>
                </c:pt>
                <c:pt idx="7">
                  <c:v>987.75073199999997</c:v>
                </c:pt>
                <c:pt idx="8">
                  <c:v>1062.4841309999999</c:v>
                </c:pt>
                <c:pt idx="9">
                  <c:v>1087.872803</c:v>
                </c:pt>
                <c:pt idx="10">
                  <c:v>1122.3829350000001</c:v>
                </c:pt>
                <c:pt idx="11">
                  <c:v>1135.9350589999999</c:v>
                </c:pt>
                <c:pt idx="12">
                  <c:v>1142.9366460000001</c:v>
                </c:pt>
                <c:pt idx="13">
                  <c:v>1155.3077390000001</c:v>
                </c:pt>
                <c:pt idx="14">
                  <c:v>1170.6990969999999</c:v>
                </c:pt>
                <c:pt idx="15">
                  <c:v>1205.9617920000001</c:v>
                </c:pt>
                <c:pt idx="16">
                  <c:v>1218.3676760000001</c:v>
                </c:pt>
                <c:pt idx="17">
                  <c:v>1224.2811280000001</c:v>
                </c:pt>
                <c:pt idx="18">
                  <c:v>1229.922241</c:v>
                </c:pt>
                <c:pt idx="19">
                  <c:v>1236.2445070000001</c:v>
                </c:pt>
                <c:pt idx="20">
                  <c:v>1266.743164</c:v>
                </c:pt>
                <c:pt idx="21">
                  <c:v>1278.888062</c:v>
                </c:pt>
                <c:pt idx="22">
                  <c:v>1283.4250489999999</c:v>
                </c:pt>
                <c:pt idx="23">
                  <c:v>1288.677124</c:v>
                </c:pt>
                <c:pt idx="24">
                  <c:v>1294.814087</c:v>
                </c:pt>
                <c:pt idx="25">
                  <c:v>1301.8076169999999</c:v>
                </c:pt>
                <c:pt idx="26">
                  <c:v>1308.9604489999999</c:v>
                </c:pt>
                <c:pt idx="27">
                  <c:v>1315.5649410000001</c:v>
                </c:pt>
                <c:pt idx="28">
                  <c:v>1321.924683</c:v>
                </c:pt>
                <c:pt idx="29">
                  <c:v>1333.3797609999999</c:v>
                </c:pt>
                <c:pt idx="30">
                  <c:v>1347.6441649999999</c:v>
                </c:pt>
                <c:pt idx="31">
                  <c:v>1357.4720460000001</c:v>
                </c:pt>
                <c:pt idx="32">
                  <c:v>1368.238159</c:v>
                </c:pt>
                <c:pt idx="33">
                  <c:v>1379.9580080000001</c:v>
                </c:pt>
                <c:pt idx="34">
                  <c:v>1405.8714600000001</c:v>
                </c:pt>
                <c:pt idx="35">
                  <c:v>1421.6607670000001</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1333.4821099999999</c:v>
                </c:pt>
                <c:pt idx="1">
                  <c:v>1378.306934</c:v>
                </c:pt>
                <c:pt idx="2">
                  <c:v>1296.4146920000001</c:v>
                </c:pt>
                <c:pt idx="3">
                  <c:v>1468.0125989999999</c:v>
                </c:pt>
                <c:pt idx="4">
                  <c:v>1557.8752440000001</c:v>
                </c:pt>
                <c:pt idx="5">
                  <c:v>1553.470703</c:v>
                </c:pt>
                <c:pt idx="6">
                  <c:v>1642.1717530000001</c:v>
                </c:pt>
                <c:pt idx="7">
                  <c:v>1651.806885</c:v>
                </c:pt>
                <c:pt idx="8">
                  <c:v>1653.4379879999999</c:v>
                </c:pt>
                <c:pt idx="9">
                  <c:v>1661.752686</c:v>
                </c:pt>
                <c:pt idx="10">
                  <c:v>1687.179932</c:v>
                </c:pt>
                <c:pt idx="11">
                  <c:v>1708.451172</c:v>
                </c:pt>
                <c:pt idx="12">
                  <c:v>1715.033813</c:v>
                </c:pt>
                <c:pt idx="13">
                  <c:v>1729.559692</c:v>
                </c:pt>
                <c:pt idx="14">
                  <c:v>1745.9968260000001</c:v>
                </c:pt>
                <c:pt idx="15">
                  <c:v>1738.6678469999999</c:v>
                </c:pt>
                <c:pt idx="16">
                  <c:v>1766.4842530000001</c:v>
                </c:pt>
                <c:pt idx="17">
                  <c:v>1790.186279</c:v>
                </c:pt>
                <c:pt idx="18">
                  <c:v>1813.8332519999999</c:v>
                </c:pt>
                <c:pt idx="19">
                  <c:v>1864.6157229999999</c:v>
                </c:pt>
                <c:pt idx="20">
                  <c:v>1882.5589600000001</c:v>
                </c:pt>
                <c:pt idx="21">
                  <c:v>1913.6914059999999</c:v>
                </c:pt>
                <c:pt idx="22">
                  <c:v>1954.5397949999999</c:v>
                </c:pt>
                <c:pt idx="23">
                  <c:v>2001.635254</c:v>
                </c:pt>
                <c:pt idx="24">
                  <c:v>2041.970581</c:v>
                </c:pt>
                <c:pt idx="25">
                  <c:v>2077.9821780000002</c:v>
                </c:pt>
                <c:pt idx="26">
                  <c:v>2115.9438479999999</c:v>
                </c:pt>
                <c:pt idx="27">
                  <c:v>2156.6616210000002</c:v>
                </c:pt>
                <c:pt idx="28">
                  <c:v>2202.20874</c:v>
                </c:pt>
                <c:pt idx="29">
                  <c:v>2247.6159670000002</c:v>
                </c:pt>
                <c:pt idx="30">
                  <c:v>2280.0234380000002</c:v>
                </c:pt>
                <c:pt idx="31">
                  <c:v>2322.5639649999998</c:v>
                </c:pt>
                <c:pt idx="32">
                  <c:v>2367.2700199999999</c:v>
                </c:pt>
                <c:pt idx="33">
                  <c:v>2413.2475589999999</c:v>
                </c:pt>
                <c:pt idx="34">
                  <c:v>2450.4096679999998</c:v>
                </c:pt>
                <c:pt idx="35">
                  <c:v>2493.1164549999999</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797.178</c:v>
                </c:pt>
                <c:pt idx="1">
                  <c:v>805.69399999999996</c:v>
                </c:pt>
                <c:pt idx="2">
                  <c:v>804.95</c:v>
                </c:pt>
                <c:pt idx="3">
                  <c:v>807.07799999999997</c:v>
                </c:pt>
                <c:pt idx="4">
                  <c:v>807.17858899999999</c:v>
                </c:pt>
                <c:pt idx="5">
                  <c:v>793.19799799999998</c:v>
                </c:pt>
                <c:pt idx="6">
                  <c:v>779.94073500000002</c:v>
                </c:pt>
                <c:pt idx="7">
                  <c:v>765.41839600000003</c:v>
                </c:pt>
                <c:pt idx="8">
                  <c:v>767.73693800000001</c:v>
                </c:pt>
                <c:pt idx="9">
                  <c:v>770.76428199999998</c:v>
                </c:pt>
                <c:pt idx="10">
                  <c:v>740.14221199999997</c:v>
                </c:pt>
                <c:pt idx="11">
                  <c:v>697.76238999999998</c:v>
                </c:pt>
                <c:pt idx="12">
                  <c:v>698.07592799999998</c:v>
                </c:pt>
                <c:pt idx="13">
                  <c:v>698.42675799999995</c:v>
                </c:pt>
                <c:pt idx="14">
                  <c:v>698.792236</c:v>
                </c:pt>
                <c:pt idx="15">
                  <c:v>699.47106900000006</c:v>
                </c:pt>
                <c:pt idx="16">
                  <c:v>700.563354</c:v>
                </c:pt>
                <c:pt idx="17">
                  <c:v>701.29235800000004</c:v>
                </c:pt>
                <c:pt idx="18">
                  <c:v>701.97924799999998</c:v>
                </c:pt>
                <c:pt idx="19">
                  <c:v>685.418091</c:v>
                </c:pt>
                <c:pt idx="20">
                  <c:v>686.82861300000002</c:v>
                </c:pt>
                <c:pt idx="21">
                  <c:v>687.88915999999995</c:v>
                </c:pt>
                <c:pt idx="22">
                  <c:v>688.12512200000003</c:v>
                </c:pt>
                <c:pt idx="23">
                  <c:v>688.33581500000003</c:v>
                </c:pt>
                <c:pt idx="24">
                  <c:v>688.33581500000003</c:v>
                </c:pt>
                <c:pt idx="25">
                  <c:v>688.68066399999998</c:v>
                </c:pt>
                <c:pt idx="26">
                  <c:v>689.93273899999997</c:v>
                </c:pt>
                <c:pt idx="27">
                  <c:v>690.838257</c:v>
                </c:pt>
                <c:pt idx="28">
                  <c:v>691.71179199999995</c:v>
                </c:pt>
                <c:pt idx="29">
                  <c:v>683.61157200000002</c:v>
                </c:pt>
                <c:pt idx="30">
                  <c:v>684.43017599999996</c:v>
                </c:pt>
                <c:pt idx="31">
                  <c:v>684.85620100000006</c:v>
                </c:pt>
                <c:pt idx="32">
                  <c:v>685.28234899999995</c:v>
                </c:pt>
                <c:pt idx="33">
                  <c:v>685.54760699999997</c:v>
                </c:pt>
                <c:pt idx="34">
                  <c:v>685.86816399999998</c:v>
                </c:pt>
                <c:pt idx="35">
                  <c:v>686.33154300000001</c:v>
                </c:pt>
              </c:numCache>
            </c:numRef>
          </c:val>
          <c:smooth val="0"/>
        </c:ser>
        <c:dLbls>
          <c:showLegendKey val="0"/>
          <c:showVal val="0"/>
          <c:showCatName val="0"/>
          <c:showSerName val="0"/>
          <c:showPercent val="0"/>
          <c:showBubbleSize val="0"/>
        </c:dLbls>
        <c:smooth val="0"/>
        <c:axId val="291491408"/>
        <c:axId val="291495760"/>
      </c:lineChart>
      <c:catAx>
        <c:axId val="2914914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5760"/>
        <c:crosses val="autoZero"/>
        <c:auto val="1"/>
        <c:lblAlgn val="ctr"/>
        <c:lblOffset val="100"/>
        <c:tickLblSkip val="35"/>
        <c:tickMarkSkip val="5"/>
        <c:noMultiLvlLbl val="0"/>
      </c:catAx>
      <c:valAx>
        <c:axId val="29149576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291491408"/>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90551181102378E-2"/>
          <c:y val="0.21198295667587003"/>
          <c:w val="0.76135366128629467"/>
          <c:h val="0.69834107100248832"/>
        </c:manualLayout>
      </c:layout>
      <c:barChart>
        <c:barDir val="col"/>
        <c:grouping val="stacked"/>
        <c:varyColors val="0"/>
        <c:ser>
          <c:idx val="3"/>
          <c:order val="0"/>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annual_cap_add_ret!$X$2:$X$47</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1.1220000000000001</c:v>
                </c:pt>
                <c:pt idx="12">
                  <c:v>0</c:v>
                </c:pt>
                <c:pt idx="13">
                  <c:v>0</c:v>
                </c:pt>
                <c:pt idx="14">
                  <c:v>0</c:v>
                </c:pt>
                <c:pt idx="15">
                  <c:v>0</c:v>
                </c:pt>
                <c:pt idx="16">
                  <c:v>1.1000000000000001</c:v>
                </c:pt>
                <c:pt idx="17">
                  <c:v>1.1000000000000001</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0"/>
          <c:order val="1"/>
          <c:tx>
            <c:v>coal</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annual_cap_add_ret!$V$2:$V$47</c:f>
              <c:numCache>
                <c:formatCode>General</c:formatCode>
                <c:ptCount val="46"/>
                <c:pt idx="0">
                  <c:v>0.41449999999999998</c:v>
                </c:pt>
                <c:pt idx="1">
                  <c:v>0.53090000000000004</c:v>
                </c:pt>
                <c:pt idx="2">
                  <c:v>1.4145000000000001</c:v>
                </c:pt>
                <c:pt idx="3">
                  <c:v>1.4584999999999999</c:v>
                </c:pt>
                <c:pt idx="4">
                  <c:v>1.7983</c:v>
                </c:pt>
                <c:pt idx="5">
                  <c:v>5.3456999999999999</c:v>
                </c:pt>
                <c:pt idx="6">
                  <c:v>3.8109000000000002</c:v>
                </c:pt>
                <c:pt idx="7">
                  <c:v>3.6930000000000001</c:v>
                </c:pt>
                <c:pt idx="8">
                  <c:v>1.5276000000000001</c:v>
                </c:pt>
                <c:pt idx="9">
                  <c:v>9.2299999999999993E-2</c:v>
                </c:pt>
                <c:pt idx="10">
                  <c:v>2.2000000000000001E-3</c:v>
                </c:pt>
                <c:pt idx="11">
                  <c:v>0</c:v>
                </c:pt>
                <c:pt idx="12">
                  <c:v>0</c:v>
                </c:pt>
                <c:pt idx="13">
                  <c:v>0</c:v>
                </c:pt>
                <c:pt idx="14">
                  <c:v>1.7000000000000001E-2</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1"/>
          <c:order val="2"/>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annual_cap_add_ret!$W$2:$W$47</c:f>
              <c:numCache>
                <c:formatCode>General</c:formatCode>
                <c:ptCount val="46"/>
                <c:pt idx="0">
                  <c:v>15.3714</c:v>
                </c:pt>
                <c:pt idx="1">
                  <c:v>9.161900000000001</c:v>
                </c:pt>
                <c:pt idx="2">
                  <c:v>7.0224000000000002</c:v>
                </c:pt>
                <c:pt idx="3">
                  <c:v>7.7664000000000009</c:v>
                </c:pt>
                <c:pt idx="4">
                  <c:v>9.42</c:v>
                </c:pt>
                <c:pt idx="5">
                  <c:v>7.4617999999999993</c:v>
                </c:pt>
                <c:pt idx="6">
                  <c:v>10.166700000000001</c:v>
                </c:pt>
                <c:pt idx="7">
                  <c:v>9.7012000000000036</c:v>
                </c:pt>
                <c:pt idx="8">
                  <c:v>7.0905999999999993</c:v>
                </c:pt>
                <c:pt idx="9">
                  <c:v>8.6405999999999992</c:v>
                </c:pt>
                <c:pt idx="10">
                  <c:v>6.4771999999999998</c:v>
                </c:pt>
                <c:pt idx="11">
                  <c:v>8.5191999999999997</c:v>
                </c:pt>
                <c:pt idx="12">
                  <c:v>9.4200999999999979</c:v>
                </c:pt>
                <c:pt idx="13">
                  <c:v>19.442399999999999</c:v>
                </c:pt>
                <c:pt idx="14">
                  <c:v>8.2348000000000017</c:v>
                </c:pt>
                <c:pt idx="15">
                  <c:v>15.470338999999999</c:v>
                </c:pt>
                <c:pt idx="16">
                  <c:v>20.412592999999998</c:v>
                </c:pt>
                <c:pt idx="17">
                  <c:v>18.762442</c:v>
                </c:pt>
                <c:pt idx="18">
                  <c:v>16.271505000000012</c:v>
                </c:pt>
                <c:pt idx="19">
                  <c:v>14.696173000000002</c:v>
                </c:pt>
                <c:pt idx="20">
                  <c:v>18.329007999999988</c:v>
                </c:pt>
                <c:pt idx="21">
                  <c:v>14.704442</c:v>
                </c:pt>
                <c:pt idx="22">
                  <c:v>7.6503569999999996</c:v>
                </c:pt>
                <c:pt idx="23">
                  <c:v>9.8117069999999984</c:v>
                </c:pt>
                <c:pt idx="24">
                  <c:v>9.4137269999999944</c:v>
                </c:pt>
                <c:pt idx="25">
                  <c:v>8.8011050000000068</c:v>
                </c:pt>
                <c:pt idx="26">
                  <c:v>13.155523000000017</c:v>
                </c:pt>
                <c:pt idx="27">
                  <c:v>11.246780999999999</c:v>
                </c:pt>
                <c:pt idx="28">
                  <c:v>9.7732849999999871</c:v>
                </c:pt>
                <c:pt idx="29">
                  <c:v>10.579726999999991</c:v>
                </c:pt>
                <c:pt idx="30">
                  <c:v>12.784531000000015</c:v>
                </c:pt>
                <c:pt idx="31">
                  <c:v>12.214949999999988</c:v>
                </c:pt>
                <c:pt idx="32">
                  <c:v>14.730279999999993</c:v>
                </c:pt>
                <c:pt idx="33">
                  <c:v>12.855036000000013</c:v>
                </c:pt>
                <c:pt idx="34">
                  <c:v>15.998207000000008</c:v>
                </c:pt>
                <c:pt idx="35">
                  <c:v>12.498433999999975</c:v>
                </c:pt>
                <c:pt idx="36">
                  <c:v>13.835297000000025</c:v>
                </c:pt>
                <c:pt idx="37">
                  <c:v>12.676495999999986</c:v>
                </c:pt>
                <c:pt idx="38">
                  <c:v>14.833589000000018</c:v>
                </c:pt>
                <c:pt idx="39">
                  <c:v>13.691669999999988</c:v>
                </c:pt>
                <c:pt idx="40">
                  <c:v>13.328609000000029</c:v>
                </c:pt>
                <c:pt idx="41">
                  <c:v>16.888906999999961</c:v>
                </c:pt>
                <c:pt idx="42">
                  <c:v>13.497544000000005</c:v>
                </c:pt>
                <c:pt idx="43">
                  <c:v>16.774562000000003</c:v>
                </c:pt>
                <c:pt idx="44">
                  <c:v>17.238643000000025</c:v>
                </c:pt>
                <c:pt idx="45">
                  <c:v>17.509652999999958</c:v>
                </c:pt>
              </c:numCache>
            </c:numRef>
          </c:val>
        </c:ser>
        <c:ser>
          <c:idx val="4"/>
          <c:order val="3"/>
          <c:tx>
            <c:v>other</c:v>
          </c:tx>
          <c:spPr>
            <a:solidFill>
              <a:schemeClr val="bg1">
                <a:lumMod val="65000"/>
              </a:schemeClr>
            </a:solidFill>
            <a:ln>
              <a:solidFill>
                <a:schemeClr val="bg1">
                  <a:lumMod val="65000"/>
                </a:schemeClr>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annual_cap_add_ret!$Z$2:$Z$47</c:f>
              <c:numCache>
                <c:formatCode>General</c:formatCode>
                <c:ptCount val="46"/>
                <c:pt idx="0">
                  <c:v>0.2137</c:v>
                </c:pt>
                <c:pt idx="1">
                  <c:v>0.34309999999999979</c:v>
                </c:pt>
                <c:pt idx="2">
                  <c:v>0.3872999999999997</c:v>
                </c:pt>
                <c:pt idx="3">
                  <c:v>0.42739999999999978</c:v>
                </c:pt>
                <c:pt idx="4">
                  <c:v>0.61189999999999989</c:v>
                </c:pt>
                <c:pt idx="5">
                  <c:v>0.39919999999999978</c:v>
                </c:pt>
                <c:pt idx="6">
                  <c:v>0.62269999999999981</c:v>
                </c:pt>
                <c:pt idx="7">
                  <c:v>1.0254000000000001</c:v>
                </c:pt>
                <c:pt idx="8">
                  <c:v>1.3331999999999999</c:v>
                </c:pt>
                <c:pt idx="9">
                  <c:v>0.46069999999999989</c:v>
                </c:pt>
                <c:pt idx="10">
                  <c:v>0.58789999999999998</c:v>
                </c:pt>
                <c:pt idx="11">
                  <c:v>0.70630000000000004</c:v>
                </c:pt>
                <c:pt idx="12">
                  <c:v>0.53900000000000003</c:v>
                </c:pt>
                <c:pt idx="13">
                  <c:v>0.52090000000000003</c:v>
                </c:pt>
                <c:pt idx="14">
                  <c:v>0.48020000000000013</c:v>
                </c:pt>
                <c:pt idx="15">
                  <c:v>1.646725</c:v>
                </c:pt>
                <c:pt idx="16">
                  <c:v>3.6585640000000001</c:v>
                </c:pt>
                <c:pt idx="17">
                  <c:v>1.7234069999999999</c:v>
                </c:pt>
                <c:pt idx="18">
                  <c:v>0.90724699999999991</c:v>
                </c:pt>
                <c:pt idx="19">
                  <c:v>0.99899700000000102</c:v>
                </c:pt>
                <c:pt idx="20">
                  <c:v>1.9085640000000001</c:v>
                </c:pt>
                <c:pt idx="21">
                  <c:v>0.6164109999999976</c:v>
                </c:pt>
                <c:pt idx="22">
                  <c:v>0.60370000000001056</c:v>
                </c:pt>
                <c:pt idx="23">
                  <c:v>0.63955499999999077</c:v>
                </c:pt>
                <c:pt idx="24">
                  <c:v>0.71250300000000166</c:v>
                </c:pt>
                <c:pt idx="25">
                  <c:v>0.63677699999999859</c:v>
                </c:pt>
                <c:pt idx="26">
                  <c:v>0.25732800000000111</c:v>
                </c:pt>
                <c:pt idx="27">
                  <c:v>0.32397800000000032</c:v>
                </c:pt>
                <c:pt idx="28">
                  <c:v>0.51080699999999979</c:v>
                </c:pt>
                <c:pt idx="29">
                  <c:v>0.68015899999999974</c:v>
                </c:pt>
                <c:pt idx="30">
                  <c:v>0.28755400000000009</c:v>
                </c:pt>
                <c:pt idx="31">
                  <c:v>0.33097000000000065</c:v>
                </c:pt>
                <c:pt idx="32">
                  <c:v>0.28871199999999675</c:v>
                </c:pt>
                <c:pt idx="33">
                  <c:v>0.27273700000000289</c:v>
                </c:pt>
                <c:pt idx="34">
                  <c:v>0.24914700000000778</c:v>
                </c:pt>
                <c:pt idx="35">
                  <c:v>0.24380199999999164</c:v>
                </c:pt>
                <c:pt idx="36">
                  <c:v>0.60475599999999829</c:v>
                </c:pt>
                <c:pt idx="37">
                  <c:v>0.7799820000000004</c:v>
                </c:pt>
                <c:pt idx="38">
                  <c:v>0.16261300000000034</c:v>
                </c:pt>
                <c:pt idx="39">
                  <c:v>0.15192100000000153</c:v>
                </c:pt>
                <c:pt idx="40">
                  <c:v>0.87750999999999735</c:v>
                </c:pt>
                <c:pt idx="41">
                  <c:v>0.99445500000000209</c:v>
                </c:pt>
                <c:pt idx="42">
                  <c:v>2.0952120000000001</c:v>
                </c:pt>
                <c:pt idx="43">
                  <c:v>1.2836600000000082</c:v>
                </c:pt>
                <c:pt idx="44">
                  <c:v>1.5075719999999926</c:v>
                </c:pt>
                <c:pt idx="45">
                  <c:v>0.43920799999999716</c:v>
                </c:pt>
              </c:numCache>
            </c:numRef>
          </c:val>
        </c:ser>
        <c:ser>
          <c:idx val="2"/>
          <c:order val="4"/>
          <c:tx>
            <c:v>wind</c:v>
          </c:tx>
          <c:spPr>
            <a:solidFill>
              <a:schemeClr val="accent3"/>
            </a:solidFill>
            <a:ln>
              <a:solidFill>
                <a:schemeClr val="accent3"/>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annual_cap_add_ret!$Y$2:$Y$47</c:f>
              <c:numCache>
                <c:formatCode>General</c:formatCode>
                <c:ptCount val="46"/>
                <c:pt idx="0">
                  <c:v>2.1467999999999998</c:v>
                </c:pt>
                <c:pt idx="1">
                  <c:v>2.6484000000000001</c:v>
                </c:pt>
                <c:pt idx="2">
                  <c:v>5.2771999999999988</c:v>
                </c:pt>
                <c:pt idx="3">
                  <c:v>8.333000000000002</c:v>
                </c:pt>
                <c:pt idx="4">
                  <c:v>9.8335000000000026</c:v>
                </c:pt>
                <c:pt idx="5">
                  <c:v>4.6625000000000014</c:v>
                </c:pt>
                <c:pt idx="6">
                  <c:v>6.7442000000000011</c:v>
                </c:pt>
                <c:pt idx="7">
                  <c:v>13.238099999999999</c:v>
                </c:pt>
                <c:pt idx="8">
                  <c:v>0.86440000000000006</c:v>
                </c:pt>
                <c:pt idx="9">
                  <c:v>4.9534999999999991</c:v>
                </c:pt>
                <c:pt idx="10">
                  <c:v>8.2323999999999984</c:v>
                </c:pt>
                <c:pt idx="11">
                  <c:v>8.7523999999999997</c:v>
                </c:pt>
                <c:pt idx="12">
                  <c:v>6.0624999999999991</c:v>
                </c:pt>
                <c:pt idx="13">
                  <c:v>6.8737999999999992</c:v>
                </c:pt>
                <c:pt idx="14">
                  <c:v>12.0261</c:v>
                </c:pt>
                <c:pt idx="15">
                  <c:v>14.649073999999999</c:v>
                </c:pt>
                <c:pt idx="16">
                  <c:v>3.6766960000000015</c:v>
                </c:pt>
                <c:pt idx="17">
                  <c:v>15.582581999999999</c:v>
                </c:pt>
                <c:pt idx="18">
                  <c:v>17.836084999999997</c:v>
                </c:pt>
                <c:pt idx="19">
                  <c:v>1.8671390000000159</c:v>
                </c:pt>
                <c:pt idx="20">
                  <c:v>0.46383799999998843</c:v>
                </c:pt>
                <c:pt idx="21">
                  <c:v>0.44134899999999533</c:v>
                </c:pt>
                <c:pt idx="22">
                  <c:v>0.25777900000000642</c:v>
                </c:pt>
                <c:pt idx="23">
                  <c:v>2.8704520000000002</c:v>
                </c:pt>
                <c:pt idx="24">
                  <c:v>1.6134129999999942</c:v>
                </c:pt>
                <c:pt idx="25">
                  <c:v>7.1294559999999976</c:v>
                </c:pt>
                <c:pt idx="26">
                  <c:v>0.20854800000000751</c:v>
                </c:pt>
                <c:pt idx="27">
                  <c:v>0.11609599999999887</c:v>
                </c:pt>
                <c:pt idx="28">
                  <c:v>0.42995400000000927</c:v>
                </c:pt>
                <c:pt idx="29">
                  <c:v>0.60888599999998405</c:v>
                </c:pt>
                <c:pt idx="30">
                  <c:v>8.5241929999999968</c:v>
                </c:pt>
                <c:pt idx="31">
                  <c:v>1.0643650000000093</c:v>
                </c:pt>
                <c:pt idx="32">
                  <c:v>0.42111499999998614</c:v>
                </c:pt>
                <c:pt idx="33">
                  <c:v>1.348234000000005</c:v>
                </c:pt>
                <c:pt idx="34">
                  <c:v>1.3350000000116324E-3</c:v>
                </c:pt>
                <c:pt idx="35">
                  <c:v>1.1078969999999941</c:v>
                </c:pt>
                <c:pt idx="36">
                  <c:v>1.2639920000000018</c:v>
                </c:pt>
                <c:pt idx="37">
                  <c:v>1.5005749999999978</c:v>
                </c:pt>
                <c:pt idx="38">
                  <c:v>1.7252599999999916</c:v>
                </c:pt>
                <c:pt idx="39">
                  <c:v>1.3773510000000044</c:v>
                </c:pt>
                <c:pt idx="40">
                  <c:v>1.7856760000000094</c:v>
                </c:pt>
                <c:pt idx="41">
                  <c:v>1.3693979999999897</c:v>
                </c:pt>
                <c:pt idx="42">
                  <c:v>1.8646220000000113</c:v>
                </c:pt>
                <c:pt idx="43">
                  <c:v>2.1441349999999915</c:v>
                </c:pt>
                <c:pt idx="44">
                  <c:v>2.465715000000003</c:v>
                </c:pt>
                <c:pt idx="45">
                  <c:v>2.8355309999999889</c:v>
                </c:pt>
              </c:numCache>
            </c:numRef>
          </c:val>
        </c:ser>
        <c:ser>
          <c:idx val="5"/>
          <c:order val="5"/>
          <c:tx>
            <c:v>solar</c:v>
          </c:tx>
          <c:spPr>
            <a:solidFill>
              <a:schemeClr val="accent4"/>
            </a:solidFill>
            <a:ln>
              <a:solidFill>
                <a:schemeClr val="accent4"/>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annual_cap_add_ret!$AE$2:$AE$47</c:f>
              <c:numCache>
                <c:formatCode>General</c:formatCode>
                <c:ptCount val="46"/>
                <c:pt idx="0">
                  <c:v>0.60961900000000002</c:v>
                </c:pt>
                <c:pt idx="1">
                  <c:v>0.19534899999999999</c:v>
                </c:pt>
                <c:pt idx="2">
                  <c:v>0.23726499999999995</c:v>
                </c:pt>
                <c:pt idx="3">
                  <c:v>0.31470100000000012</c:v>
                </c:pt>
                <c:pt idx="4">
                  <c:v>0.41088499999999994</c:v>
                </c:pt>
                <c:pt idx="5">
                  <c:v>0.87914900000000018</c:v>
                </c:pt>
                <c:pt idx="6">
                  <c:v>1.7830119999999994</c:v>
                </c:pt>
                <c:pt idx="7">
                  <c:v>3.2832490000000005</c:v>
                </c:pt>
                <c:pt idx="8">
                  <c:v>5.5477860000000003</c:v>
                </c:pt>
                <c:pt idx="9">
                  <c:v>5.9972019999999979</c:v>
                </c:pt>
                <c:pt idx="10">
                  <c:v>6.473942000000001</c:v>
                </c:pt>
                <c:pt idx="11">
                  <c:v>12.467788000000002</c:v>
                </c:pt>
                <c:pt idx="12">
                  <c:v>9.496654999999997</c:v>
                </c:pt>
                <c:pt idx="13">
                  <c:v>9.2804789999999997</c:v>
                </c:pt>
                <c:pt idx="14">
                  <c:v>10.761139</c:v>
                </c:pt>
                <c:pt idx="15">
                  <c:v>17.153762999999998</c:v>
                </c:pt>
                <c:pt idx="16">
                  <c:v>20.292145000000005</c:v>
                </c:pt>
                <c:pt idx="17">
                  <c:v>21.476730000000003</c:v>
                </c:pt>
                <c:pt idx="18">
                  <c:v>6.3179019999999895</c:v>
                </c:pt>
                <c:pt idx="19">
                  <c:v>13.963897000000003</c:v>
                </c:pt>
                <c:pt idx="20">
                  <c:v>19.377655000000004</c:v>
                </c:pt>
                <c:pt idx="21">
                  <c:v>16.873749000000004</c:v>
                </c:pt>
                <c:pt idx="22">
                  <c:v>12.504761000000002</c:v>
                </c:pt>
                <c:pt idx="23">
                  <c:v>9.3966369999999984</c:v>
                </c:pt>
                <c:pt idx="24">
                  <c:v>15.358916999999991</c:v>
                </c:pt>
                <c:pt idx="25">
                  <c:v>12.360230000000001</c:v>
                </c:pt>
                <c:pt idx="26">
                  <c:v>3.8026580000000081</c:v>
                </c:pt>
                <c:pt idx="27">
                  <c:v>4.3132469999999898</c:v>
                </c:pt>
                <c:pt idx="28">
                  <c:v>4.8092049999999915</c:v>
                </c:pt>
                <c:pt idx="29">
                  <c:v>3.9496760000000108</c:v>
                </c:pt>
                <c:pt idx="30">
                  <c:v>6.2654269999999883</c:v>
                </c:pt>
                <c:pt idx="31">
                  <c:v>9.0231469999999945</c:v>
                </c:pt>
                <c:pt idx="32">
                  <c:v>9.3546760000000404</c:v>
                </c:pt>
                <c:pt idx="33">
                  <c:v>10.720123000000001</c:v>
                </c:pt>
                <c:pt idx="34">
                  <c:v>11.517425000000003</c:v>
                </c:pt>
                <c:pt idx="35">
                  <c:v>12.699340999999947</c:v>
                </c:pt>
                <c:pt idx="36">
                  <c:v>14.298096000000044</c:v>
                </c:pt>
                <c:pt idx="37">
                  <c:v>15.986388999999974</c:v>
                </c:pt>
                <c:pt idx="38">
                  <c:v>17.870087000000012</c:v>
                </c:pt>
                <c:pt idx="39">
                  <c:v>19.845641999999998</c:v>
                </c:pt>
                <c:pt idx="40">
                  <c:v>19.490599999999972</c:v>
                </c:pt>
                <c:pt idx="41">
                  <c:v>13.784607000000051</c:v>
                </c:pt>
                <c:pt idx="42">
                  <c:v>12.155609999999967</c:v>
                </c:pt>
                <c:pt idx="43">
                  <c:v>8.566283999999996</c:v>
                </c:pt>
                <c:pt idx="44">
                  <c:v>9.2677610000000072</c:v>
                </c:pt>
                <c:pt idx="45">
                  <c:v>9.2880250000000046</c:v>
                </c:pt>
              </c:numCache>
            </c:numRef>
          </c:val>
        </c:ser>
        <c:ser>
          <c:idx val="8"/>
          <c:order val="6"/>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annual_cap_add_ret!$AC$2:$AC$47</c:f>
              <c:numCache>
                <c:formatCode>General</c:formatCode>
                <c:ptCount val="46"/>
                <c:pt idx="0">
                  <c:v>0</c:v>
                </c:pt>
                <c:pt idx="1">
                  <c:v>0</c:v>
                </c:pt>
                <c:pt idx="2">
                  <c:v>0</c:v>
                </c:pt>
                <c:pt idx="3">
                  <c:v>0</c:v>
                </c:pt>
                <c:pt idx="4">
                  <c:v>0</c:v>
                </c:pt>
                <c:pt idx="5">
                  <c:v>0</c:v>
                </c:pt>
                <c:pt idx="6">
                  <c:v>0</c:v>
                </c:pt>
                <c:pt idx="7">
                  <c:v>0</c:v>
                </c:pt>
                <c:pt idx="8">
                  <c:v>-3.5760000000000001</c:v>
                </c:pt>
                <c:pt idx="9">
                  <c:v>-0.61239999999999994</c:v>
                </c:pt>
                <c:pt idx="10">
                  <c:v>0</c:v>
                </c:pt>
                <c:pt idx="11">
                  <c:v>-0.48280000000000001</c:v>
                </c:pt>
                <c:pt idx="12">
                  <c:v>0</c:v>
                </c:pt>
                <c:pt idx="13">
                  <c:v>-0.60770000000000002</c:v>
                </c:pt>
                <c:pt idx="14">
                  <c:v>-1.48</c:v>
                </c:pt>
                <c:pt idx="15">
                  <c:v>-1.0185</c:v>
                </c:pt>
                <c:pt idx="16">
                  <c:v>-3.4472</c:v>
                </c:pt>
                <c:pt idx="17">
                  <c:v>-0.8041999999999998</c:v>
                </c:pt>
                <c:pt idx="18">
                  <c:v>0</c:v>
                </c:pt>
                <c:pt idx="19">
                  <c:v>0</c:v>
                </c:pt>
                <c:pt idx="20">
                  <c:v>-3.2930010000000003</c:v>
                </c:pt>
                <c:pt idx="21">
                  <c:v>-8.8416989999999984</c:v>
                </c:pt>
                <c:pt idx="22">
                  <c:v>0</c:v>
                </c:pt>
                <c:pt idx="23">
                  <c:v>0</c:v>
                </c:pt>
                <c:pt idx="24">
                  <c:v>0</c:v>
                </c:pt>
                <c:pt idx="25">
                  <c:v>0</c:v>
                </c:pt>
                <c:pt idx="26">
                  <c:v>0</c:v>
                </c:pt>
                <c:pt idx="27">
                  <c:v>0</c:v>
                </c:pt>
                <c:pt idx="28">
                  <c:v>-1.9760020000000011</c:v>
                </c:pt>
                <c:pt idx="29">
                  <c:v>-2.1339989999999993</c:v>
                </c:pt>
                <c:pt idx="30">
                  <c:v>0</c:v>
                </c:pt>
                <c:pt idx="31">
                  <c:v>0</c:v>
                </c:pt>
                <c:pt idx="32">
                  <c:v>0</c:v>
                </c:pt>
                <c:pt idx="33">
                  <c:v>0</c:v>
                </c:pt>
                <c:pt idx="34">
                  <c:v>0</c:v>
                </c:pt>
                <c:pt idx="35">
                  <c:v>-1.1679990000000018</c:v>
                </c:pt>
                <c:pt idx="36">
                  <c:v>0</c:v>
                </c:pt>
                <c:pt idx="37">
                  <c:v>0</c:v>
                </c:pt>
                <c:pt idx="38">
                  <c:v>-1.1519999999999975</c:v>
                </c:pt>
                <c:pt idx="39">
                  <c:v>0</c:v>
                </c:pt>
                <c:pt idx="40">
                  <c:v>0</c:v>
                </c:pt>
                <c:pt idx="41">
                  <c:v>0</c:v>
                </c:pt>
                <c:pt idx="42">
                  <c:v>0</c:v>
                </c:pt>
                <c:pt idx="43">
                  <c:v>0</c:v>
                </c:pt>
                <c:pt idx="44">
                  <c:v>0</c:v>
                </c:pt>
                <c:pt idx="45">
                  <c:v>0</c:v>
                </c:pt>
              </c:numCache>
            </c:numRef>
          </c:val>
        </c:ser>
        <c:ser>
          <c:idx val="6"/>
          <c:order val="7"/>
          <c:tx>
            <c:v>coal</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annual_cap_add_ret!$AA$2:$AA$47</c:f>
              <c:numCache>
                <c:formatCode>General</c:formatCode>
                <c:ptCount val="46"/>
                <c:pt idx="0">
                  <c:v>-0.27229999999999999</c:v>
                </c:pt>
                <c:pt idx="1">
                  <c:v>-0.75380000000000003</c:v>
                </c:pt>
                <c:pt idx="2">
                  <c:v>-1.2410000000000001</c:v>
                </c:pt>
                <c:pt idx="3">
                  <c:v>-0.79440000000000011</c:v>
                </c:pt>
                <c:pt idx="4">
                  <c:v>-0.54810000000000003</c:v>
                </c:pt>
                <c:pt idx="5">
                  <c:v>-1.4844999999999999</c:v>
                </c:pt>
                <c:pt idx="6">
                  <c:v>-2.7387999999999999</c:v>
                </c:pt>
                <c:pt idx="7">
                  <c:v>-10.4315</c:v>
                </c:pt>
                <c:pt idx="8">
                  <c:v>-6.0614999999999988</c:v>
                </c:pt>
                <c:pt idx="9">
                  <c:v>-4.2951999999999986</c:v>
                </c:pt>
                <c:pt idx="10">
                  <c:v>-14.866400000000001</c:v>
                </c:pt>
                <c:pt idx="11">
                  <c:v>-7.9098999999999986</c:v>
                </c:pt>
                <c:pt idx="12">
                  <c:v>-6.3097000000000003</c:v>
                </c:pt>
                <c:pt idx="13">
                  <c:v>-13.3042</c:v>
                </c:pt>
                <c:pt idx="14">
                  <c:v>-12.725899999999999</c:v>
                </c:pt>
                <c:pt idx="15">
                  <c:v>-7.6513</c:v>
                </c:pt>
                <c:pt idx="16">
                  <c:v>-2.7343999999999999</c:v>
                </c:pt>
                <c:pt idx="17">
                  <c:v>-13.556896000000002</c:v>
                </c:pt>
                <c:pt idx="18">
                  <c:v>-17.462406999999999</c:v>
                </c:pt>
                <c:pt idx="19">
                  <c:v>-17.735092000000002</c:v>
                </c:pt>
                <c:pt idx="20">
                  <c:v>-27.640727999999996</c:v>
                </c:pt>
                <c:pt idx="21">
                  <c:v>-2.9260249999999957</c:v>
                </c:pt>
                <c:pt idx="22">
                  <c:v>-1.2776950000000085</c:v>
                </c:pt>
                <c:pt idx="23">
                  <c:v>-1.3350070000000045</c:v>
                </c:pt>
                <c:pt idx="24">
                  <c:v>-2.2549889999999948</c:v>
                </c:pt>
                <c:pt idx="25">
                  <c:v>-0.63500999999999408</c:v>
                </c:pt>
                <c:pt idx="26">
                  <c:v>-0.23199499999999773</c:v>
                </c:pt>
                <c:pt idx="27">
                  <c:v>-9.2300000000008708E-2</c:v>
                </c:pt>
                <c:pt idx="28">
                  <c:v>0</c:v>
                </c:pt>
                <c:pt idx="29">
                  <c:v>-1.1582949999999954</c:v>
                </c:pt>
                <c:pt idx="30">
                  <c:v>-0.87600700000000131</c:v>
                </c:pt>
                <c:pt idx="31">
                  <c:v>-0.68251000000000772</c:v>
                </c:pt>
                <c:pt idx="32">
                  <c:v>-0.53448499999998944</c:v>
                </c:pt>
                <c:pt idx="33">
                  <c:v>-1.6535030000000006</c:v>
                </c:pt>
                <c:pt idx="34">
                  <c:v>-0.33900500000000022</c:v>
                </c:pt>
                <c:pt idx="35">
                  <c:v>0</c:v>
                </c:pt>
                <c:pt idx="36">
                  <c:v>-0.3399959999999993</c:v>
                </c:pt>
                <c:pt idx="37">
                  <c:v>0</c:v>
                </c:pt>
                <c:pt idx="38">
                  <c:v>0</c:v>
                </c:pt>
                <c:pt idx="39">
                  <c:v>0</c:v>
                </c:pt>
                <c:pt idx="40">
                  <c:v>-0.41500899999999774</c:v>
                </c:pt>
                <c:pt idx="41">
                  <c:v>0</c:v>
                </c:pt>
                <c:pt idx="42">
                  <c:v>-0.23199400000000026</c:v>
                </c:pt>
                <c:pt idx="43">
                  <c:v>0</c:v>
                </c:pt>
                <c:pt idx="44">
                  <c:v>-0.22500700000000506</c:v>
                </c:pt>
                <c:pt idx="45">
                  <c:v>0</c:v>
                </c:pt>
              </c:numCache>
            </c:numRef>
          </c:val>
        </c:ser>
        <c:ser>
          <c:idx val="7"/>
          <c:order val="8"/>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annual_cap_add_ret!$AB$2:$AB$47</c:f>
              <c:numCache>
                <c:formatCode>General</c:formatCode>
                <c:ptCount val="46"/>
                <c:pt idx="0">
                  <c:v>-3.7134999999999998</c:v>
                </c:pt>
                <c:pt idx="1">
                  <c:v>-2.8337999999999992</c:v>
                </c:pt>
                <c:pt idx="2">
                  <c:v>-3.5008000000000008</c:v>
                </c:pt>
                <c:pt idx="3">
                  <c:v>-1.7771999999999999</c:v>
                </c:pt>
                <c:pt idx="4">
                  <c:v>-5.0687000000000006</c:v>
                </c:pt>
                <c:pt idx="5">
                  <c:v>-3.6549999999999998</c:v>
                </c:pt>
                <c:pt idx="6">
                  <c:v>-3.6596999999999991</c:v>
                </c:pt>
                <c:pt idx="7">
                  <c:v>-5.7785999999999991</c:v>
                </c:pt>
                <c:pt idx="8">
                  <c:v>-8.1546999999999983</c:v>
                </c:pt>
                <c:pt idx="9">
                  <c:v>-5.0932000000000004</c:v>
                </c:pt>
                <c:pt idx="10">
                  <c:v>-7.0171000000000001</c:v>
                </c:pt>
                <c:pt idx="11">
                  <c:v>-8.9529000000000014</c:v>
                </c:pt>
                <c:pt idx="12">
                  <c:v>-4.4763999999999999</c:v>
                </c:pt>
                <c:pt idx="13">
                  <c:v>-8.6789999999999985</c:v>
                </c:pt>
                <c:pt idx="14">
                  <c:v>-4.0543999999999993</c:v>
                </c:pt>
                <c:pt idx="15">
                  <c:v>-3.784799</c:v>
                </c:pt>
                <c:pt idx="16">
                  <c:v>-7.0862030000000011</c:v>
                </c:pt>
                <c:pt idx="17">
                  <c:v>-5.4284999999999997</c:v>
                </c:pt>
                <c:pt idx="18">
                  <c:v>-3.7439999999999998</c:v>
                </c:pt>
                <c:pt idx="19">
                  <c:v>-3.8608970000000014</c:v>
                </c:pt>
                <c:pt idx="20">
                  <c:v>-3.7092079999999967</c:v>
                </c:pt>
                <c:pt idx="21">
                  <c:v>-2.4094960000000007</c:v>
                </c:pt>
                <c:pt idx="22">
                  <c:v>-1.056598000000001</c:v>
                </c:pt>
                <c:pt idx="23">
                  <c:v>-0.53399699999999939</c:v>
                </c:pt>
                <c:pt idx="24">
                  <c:v>-1.7599009999999993</c:v>
                </c:pt>
                <c:pt idx="25">
                  <c:v>-0.57159700000000413</c:v>
                </c:pt>
                <c:pt idx="26">
                  <c:v>-1.5797039999999996</c:v>
                </c:pt>
                <c:pt idx="27">
                  <c:v>-1.8770049999999898</c:v>
                </c:pt>
                <c:pt idx="28">
                  <c:v>-1.3373990000000049</c:v>
                </c:pt>
                <c:pt idx="29">
                  <c:v>-0.94479900000000328</c:v>
                </c:pt>
                <c:pt idx="30">
                  <c:v>-0.99600000000000932</c:v>
                </c:pt>
                <c:pt idx="31">
                  <c:v>-4.5000000000001705E-3</c:v>
                </c:pt>
                <c:pt idx="32">
                  <c:v>-3.2000000000003581E-2</c:v>
                </c:pt>
                <c:pt idx="33">
                  <c:v>-0.33570199999998351</c:v>
                </c:pt>
                <c:pt idx="34">
                  <c:v>-0.62900000000000489</c:v>
                </c:pt>
                <c:pt idx="35">
                  <c:v>0</c:v>
                </c:pt>
                <c:pt idx="36">
                  <c:v>-0.2920000000000087</c:v>
                </c:pt>
                <c:pt idx="37">
                  <c:v>-0.53399999999999181</c:v>
                </c:pt>
                <c:pt idx="38">
                  <c:v>0</c:v>
                </c:pt>
                <c:pt idx="39">
                  <c:v>-5.5399999999998784E-2</c:v>
                </c:pt>
                <c:pt idx="40">
                  <c:v>-0.50510000000000588</c:v>
                </c:pt>
                <c:pt idx="41">
                  <c:v>0</c:v>
                </c:pt>
                <c:pt idx="42">
                  <c:v>0</c:v>
                </c:pt>
                <c:pt idx="43">
                  <c:v>-0.83149999999999125</c:v>
                </c:pt>
                <c:pt idx="44">
                  <c:v>-4.6600000000005082E-2</c:v>
                </c:pt>
                <c:pt idx="45">
                  <c:v>0</c:v>
                </c:pt>
              </c:numCache>
            </c:numRef>
          </c:val>
        </c:ser>
        <c:ser>
          <c:idx val="9"/>
          <c:order val="9"/>
          <c:tx>
            <c:v>other</c:v>
          </c:tx>
          <c:spPr>
            <a:solidFill>
              <a:schemeClr val="bg1">
                <a:lumMod val="65000"/>
              </a:schemeClr>
            </a:solidFill>
            <a:ln>
              <a:solidFill>
                <a:schemeClr val="bg1">
                  <a:lumMod val="65000"/>
                </a:schemeClr>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annual_cap_add_ret!$AD$2:$AD$47</c:f>
              <c:numCache>
                <c:formatCode>General</c:formatCode>
                <c:ptCount val="46"/>
                <c:pt idx="0">
                  <c:v>-0.13250000000000001</c:v>
                </c:pt>
                <c:pt idx="1">
                  <c:v>-0.1731</c:v>
                </c:pt>
                <c:pt idx="2">
                  <c:v>-0.13139999999999999</c:v>
                </c:pt>
                <c:pt idx="3">
                  <c:v>-7.6299999999999979E-2</c:v>
                </c:pt>
                <c:pt idx="4">
                  <c:v>-0.1673</c:v>
                </c:pt>
                <c:pt idx="5">
                  <c:v>-0.3674</c:v>
                </c:pt>
                <c:pt idx="6">
                  <c:v>-0.28939999999999999</c:v>
                </c:pt>
                <c:pt idx="7">
                  <c:v>-0.58479999999999999</c:v>
                </c:pt>
                <c:pt idx="8">
                  <c:v>-0.33600000000000002</c:v>
                </c:pt>
                <c:pt idx="9">
                  <c:v>-0.36330000000000001</c:v>
                </c:pt>
                <c:pt idx="10">
                  <c:v>-0.53700000000000003</c:v>
                </c:pt>
                <c:pt idx="11">
                  <c:v>-0.35749999999999987</c:v>
                </c:pt>
                <c:pt idx="12">
                  <c:v>-0.31879999999999997</c:v>
                </c:pt>
                <c:pt idx="13">
                  <c:v>-0.35129999999999989</c:v>
                </c:pt>
                <c:pt idx="14">
                  <c:v>-0.5969000000000001</c:v>
                </c:pt>
                <c:pt idx="15">
                  <c:v>-7.85E-2</c:v>
                </c:pt>
                <c:pt idx="16">
                  <c:v>0</c:v>
                </c:pt>
                <c:pt idx="17">
                  <c:v>0</c:v>
                </c:pt>
                <c:pt idx="18">
                  <c:v>-2.6399999999999993E-2</c:v>
                </c:pt>
                <c:pt idx="19">
                  <c:v>-1.6E-2</c:v>
                </c:pt>
                <c:pt idx="20">
                  <c:v>-4.5000000000000179E-3</c:v>
                </c:pt>
                <c:pt idx="21">
                  <c:v>0</c:v>
                </c:pt>
                <c:pt idx="22">
                  <c:v>-4.599999999999993E-3</c:v>
                </c:pt>
                <c:pt idx="23">
                  <c:v>-1.9199999999999995E-2</c:v>
                </c:pt>
                <c:pt idx="24">
                  <c:v>-7.9399999999999998E-2</c:v>
                </c:pt>
                <c:pt idx="25">
                  <c:v>0</c:v>
                </c:pt>
                <c:pt idx="26">
                  <c:v>-6.0000000000000026E-2</c:v>
                </c:pt>
                <c:pt idx="27">
                  <c:v>0</c:v>
                </c:pt>
                <c:pt idx="28">
                  <c:v>0</c:v>
                </c:pt>
                <c:pt idx="29">
                  <c:v>0</c:v>
                </c:pt>
                <c:pt idx="30">
                  <c:v>0</c:v>
                </c:pt>
                <c:pt idx="31">
                  <c:v>0</c:v>
                </c:pt>
                <c:pt idx="32">
                  <c:v>0</c:v>
                </c:pt>
                <c:pt idx="33">
                  <c:v>0</c:v>
                </c:pt>
                <c:pt idx="34">
                  <c:v>0</c:v>
                </c:pt>
                <c:pt idx="35">
                  <c:v>0</c:v>
                </c:pt>
                <c:pt idx="36">
                  <c:v>0</c:v>
                </c:pt>
                <c:pt idx="37">
                  <c:v>0</c:v>
                </c:pt>
                <c:pt idx="38">
                  <c:v>0</c:v>
                </c:pt>
                <c:pt idx="39">
                  <c:v>-7.9899999999999971E-2</c:v>
                </c:pt>
                <c:pt idx="40">
                  <c:v>0</c:v>
                </c:pt>
                <c:pt idx="41">
                  <c:v>0</c:v>
                </c:pt>
                <c:pt idx="42">
                  <c:v>-3.0000000000000027E-3</c:v>
                </c:pt>
                <c:pt idx="43">
                  <c:v>0</c:v>
                </c:pt>
                <c:pt idx="44">
                  <c:v>0</c:v>
                </c:pt>
                <c:pt idx="45">
                  <c:v>0</c:v>
                </c:pt>
              </c:numCache>
            </c:numRef>
          </c:val>
        </c:ser>
        <c:dLbls>
          <c:showLegendKey val="0"/>
          <c:showVal val="0"/>
          <c:showCatName val="0"/>
          <c:showSerName val="0"/>
          <c:showPercent val="0"/>
          <c:showBubbleSize val="0"/>
        </c:dLbls>
        <c:gapWidth val="67"/>
        <c:overlap val="100"/>
        <c:axId val="291491952"/>
        <c:axId val="291499568"/>
      </c:barChart>
      <c:catAx>
        <c:axId val="291491952"/>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9568"/>
        <c:crosses val="autoZero"/>
        <c:auto val="1"/>
        <c:lblAlgn val="ctr"/>
        <c:lblOffset val="100"/>
        <c:tickLblSkip val="5"/>
        <c:tickMarkSkip val="5"/>
        <c:noMultiLvlLbl val="0"/>
      </c:catAx>
      <c:valAx>
        <c:axId val="291499568"/>
        <c:scaling>
          <c:orientation val="minMax"/>
          <c:max val="6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1952"/>
        <c:crossesAt val="15"/>
        <c:crossBetween val="between"/>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22334073659862E-2"/>
          <c:y val="0.1772405999426068"/>
          <c:w val="0.75750894987446249"/>
          <c:h val="0.62771725112863175"/>
        </c:manualLayout>
      </c:layout>
      <c:barChart>
        <c:barDir val="col"/>
        <c:grouping val="stacked"/>
        <c:varyColors val="0"/>
        <c:ser>
          <c:idx val="5"/>
          <c:order val="0"/>
          <c:tx>
            <c:v>coal</c:v>
          </c:tx>
          <c:spPr>
            <a:solidFill>
              <a:schemeClr val="tx1"/>
            </a:solidFill>
            <a:ln>
              <a:noFill/>
            </a:ln>
            <a:effectLst/>
          </c:spPr>
          <c:invertIfNegative val="0"/>
          <c:dLbls>
            <c:delete val="1"/>
          </c:dLbls>
          <c:val>
            <c:numRef>
              <c:f>cum_cap_add_ret!$B$2:$D$2</c:f>
              <c:numCache>
                <c:formatCode>General</c:formatCode>
                <c:ptCount val="3"/>
                <c:pt idx="0">
                  <c:v>0</c:v>
                </c:pt>
                <c:pt idx="1">
                  <c:v>0</c:v>
                </c:pt>
                <c:pt idx="2">
                  <c:v>0</c:v>
                </c:pt>
              </c:numCache>
            </c:numRef>
          </c:val>
        </c:ser>
        <c:ser>
          <c:idx val="4"/>
          <c:order val="1"/>
          <c:tx>
            <c:v>other</c:v>
          </c:tx>
          <c:spPr>
            <a:solidFill>
              <a:schemeClr val="bg1">
                <a:lumMod val="65000"/>
              </a:schemeClr>
            </a:solidFill>
            <a:ln>
              <a:noFill/>
            </a:ln>
            <a:effectLst/>
          </c:spPr>
          <c:invertIfNegative val="0"/>
          <c:dLbls>
            <c:dLbl>
              <c:idx val="0"/>
              <c:layout>
                <c:manualLayout>
                  <c:x val="8.6011384118929418E-2"/>
                  <c:y val="7.360957596826887E-3"/>
                </c:manualLayout>
              </c:layout>
              <c:tx>
                <c:rich>
                  <a:bodyPr/>
                  <a:lstStyle/>
                  <a:p>
                    <a:fld id="{A70AC929-6785-47A3-8333-A8B401025DDB}" type="VALUE">
                      <a:rPr lang="en-US" dirty="0">
                        <a:solidFill>
                          <a:schemeClr val="bg2">
                            <a:lumMod val="60000"/>
                            <a:lumOff val="40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3652600653797319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8.7376644184309252E-2"/>
                  <c:y val="7.360957596827021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60000"/>
                          <a:lumOff val="40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cum_cap_add_ret!$E$2:$G$2</c:f>
              <c:numCache>
                <c:formatCode>General</c:formatCode>
                <c:ptCount val="3"/>
                <c:pt idx="0">
                  <c:v>26.546182000000059</c:v>
                </c:pt>
                <c:pt idx="1">
                  <c:v>108.91607499999979</c:v>
                </c:pt>
                <c:pt idx="2">
                  <c:v>21.588646000000001</c:v>
                </c:pt>
              </c:numCache>
            </c:numRef>
          </c:val>
        </c:ser>
        <c:ser>
          <c:idx val="3"/>
          <c:order val="2"/>
          <c:tx>
            <c:v>nuclear</c:v>
          </c:tx>
          <c:spPr>
            <a:solidFill>
              <a:schemeClr val="accent5"/>
            </a:solidFill>
            <a:ln>
              <a:noFill/>
            </a:ln>
            <a:effectLst/>
          </c:spPr>
          <c:invertIfNegative val="0"/>
          <c:dLbls>
            <c:delete val="1"/>
          </c:dLbls>
          <c:val>
            <c:numRef>
              <c:f>cum_cap_add_ret!$H$2:$J$2</c:f>
              <c:numCache>
                <c:formatCode>General</c:formatCode>
                <c:ptCount val="3"/>
                <c:pt idx="0">
                  <c:v>2.2000000000000002</c:v>
                </c:pt>
                <c:pt idx="1">
                  <c:v>2.2000000000000002</c:v>
                </c:pt>
                <c:pt idx="2">
                  <c:v>2.2000000000000002</c:v>
                </c:pt>
              </c:numCache>
            </c:numRef>
          </c:val>
        </c:ser>
        <c:ser>
          <c:idx val="2"/>
          <c:order val="3"/>
          <c:tx>
            <c:v>oil and gas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cum_cap_add_ret!$K$2:$M$2</c:f>
              <c:numCache>
                <c:formatCode>General</c:formatCode>
                <c:ptCount val="3"/>
                <c:pt idx="0">
                  <c:v>430.43512199999998</c:v>
                </c:pt>
                <c:pt idx="1">
                  <c:v>293.32568300000003</c:v>
                </c:pt>
                <c:pt idx="2">
                  <c:v>519.86925199999996</c:v>
                </c:pt>
              </c:numCache>
            </c:numRef>
          </c:val>
        </c:ser>
        <c:ser>
          <c:idx val="1"/>
          <c:order val="4"/>
          <c:tx>
            <c:v>wind</c:v>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cum_cap_add_ret!$N$2:$P$2</c:f>
              <c:numCache>
                <c:formatCode>General</c:formatCode>
                <c:ptCount val="3"/>
                <c:pt idx="0">
                  <c:v>98.550609000000009</c:v>
                </c:pt>
                <c:pt idx="1">
                  <c:v>197.28148999999999</c:v>
                </c:pt>
                <c:pt idx="2">
                  <c:v>88.323627999999999</c:v>
                </c:pt>
              </c:numCache>
            </c:numRef>
          </c:val>
        </c:ser>
        <c:ser>
          <c:idx val="0"/>
          <c:order val="5"/>
          <c:tx>
            <c:v>solar</c:v>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cum_cap_add_ret!$Q$2:$S$2</c:f>
              <c:numCache>
                <c:formatCode>General</c:formatCode>
                <c:ptCount val="3"/>
                <c:pt idx="0">
                  <c:v>382.14290399999999</c:v>
                </c:pt>
                <c:pt idx="1">
                  <c:v>545.43275799999992</c:v>
                </c:pt>
                <c:pt idx="2">
                  <c:v>292.63840800000003</c:v>
                </c:pt>
              </c:numCache>
            </c:numRef>
          </c:val>
        </c:ser>
        <c:dLbls>
          <c:dLblPos val="ctr"/>
          <c:showLegendKey val="0"/>
          <c:showVal val="1"/>
          <c:showCatName val="0"/>
          <c:showSerName val="0"/>
          <c:showPercent val="0"/>
          <c:showBubbleSize val="0"/>
        </c:dLbls>
        <c:gapWidth val="67"/>
        <c:overlap val="100"/>
        <c:axId val="291503376"/>
        <c:axId val="291505008"/>
      </c:barChart>
      <c:catAx>
        <c:axId val="291503376"/>
        <c:scaling>
          <c:orientation val="minMax"/>
        </c:scaling>
        <c:delete val="1"/>
        <c:axPos val="b"/>
        <c:numFmt formatCode="General" sourceLinked="1"/>
        <c:majorTickMark val="cross"/>
        <c:minorTickMark val="none"/>
        <c:tickLblPos val="low"/>
        <c:crossAx val="291505008"/>
        <c:crosses val="autoZero"/>
        <c:auto val="1"/>
        <c:lblAlgn val="ctr"/>
        <c:lblOffset val="100"/>
        <c:tickLblSkip val="5"/>
        <c:tickMarkSkip val="5"/>
        <c:noMultiLvlLbl val="0"/>
      </c:catAx>
      <c:valAx>
        <c:axId val="291505008"/>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503376"/>
        <c:crosses val="autoZero"/>
        <c:crossBetween val="between"/>
        <c:majorUnit val="200"/>
      </c:valAx>
      <c:spPr>
        <a:noFill/>
        <a:ln>
          <a:noFill/>
        </a:ln>
        <a:effectLst/>
      </c:spPr>
    </c:plotArea>
    <c:plotVisOnly val="1"/>
    <c:dispBlanksAs val="zero"/>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9901932147985"/>
          <c:y val="0.2115029008147529"/>
          <c:w val="0.80909274662968644"/>
          <c:h val="0.70283222613205409"/>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2.1857800000000003</c:v>
                </c:pt>
                <c:pt idx="1">
                  <c:v>2.1314540000000002</c:v>
                </c:pt>
                <c:pt idx="2">
                  <c:v>2.178998</c:v>
                </c:pt>
                <c:pt idx="3">
                  <c:v>2.1833170000000002</c:v>
                </c:pt>
                <c:pt idx="4">
                  <c:v>2.2241660000000003</c:v>
                </c:pt>
                <c:pt idx="5">
                  <c:v>2.2144710000000001</c:v>
                </c:pt>
                <c:pt idx="6">
                  <c:v>2.2998090000000002</c:v>
                </c:pt>
                <c:pt idx="7">
                  <c:v>2.3186360000000001</c:v>
                </c:pt>
                <c:pt idx="8">
                  <c:v>2.3635949999999997</c:v>
                </c:pt>
                <c:pt idx="9">
                  <c:v>2.4226719999999999</c:v>
                </c:pt>
                <c:pt idx="10">
                  <c:v>2.4547489999999996</c:v>
                </c:pt>
                <c:pt idx="11">
                  <c:v>2.4730509999999999</c:v>
                </c:pt>
                <c:pt idx="12">
                  <c:v>2.4715050000000001</c:v>
                </c:pt>
                <c:pt idx="13">
                  <c:v>2.517353</c:v>
                </c:pt>
                <c:pt idx="14">
                  <c:v>2.6071309999999999</c:v>
                </c:pt>
                <c:pt idx="15">
                  <c:v>2.6235249999999999</c:v>
                </c:pt>
                <c:pt idx="16">
                  <c:v>2.5849220000000002</c:v>
                </c:pt>
                <c:pt idx="17">
                  <c:v>2.5740369999999997</c:v>
                </c:pt>
                <c:pt idx="18">
                  <c:v>2.4103780000000001</c:v>
                </c:pt>
                <c:pt idx="19">
                  <c:v>2.2718259999999999</c:v>
                </c:pt>
                <c:pt idx="20">
                  <c:v>2.2968029999999997</c:v>
                </c:pt>
                <c:pt idx="21">
                  <c:v>2.2481930000000001</c:v>
                </c:pt>
                <c:pt idx="22">
                  <c:v>2.1897609999999998</c:v>
                </c:pt>
                <c:pt idx="23">
                  <c:v>2.218769</c:v>
                </c:pt>
                <c:pt idx="24">
                  <c:v>2.2496879999999999</c:v>
                </c:pt>
                <c:pt idx="25">
                  <c:v>2.2891439999999998</c:v>
                </c:pt>
                <c:pt idx="26">
                  <c:v>2.3117429999999999</c:v>
                </c:pt>
                <c:pt idx="27">
                  <c:v>2.3298110000000003</c:v>
                </c:pt>
                <c:pt idx="28">
                  <c:v>2.3712409999999999</c:v>
                </c:pt>
                <c:pt idx="29">
                  <c:v>2.353739746</c:v>
                </c:pt>
                <c:pt idx="30">
                  <c:v>2.3180620119999999</c:v>
                </c:pt>
                <c:pt idx="31">
                  <c:v>2.2936728520000003</c:v>
                </c:pt>
                <c:pt idx="32">
                  <c:v>2.2826569819999998</c:v>
                </c:pt>
                <c:pt idx="33">
                  <c:v>2.2680861820000002</c:v>
                </c:pt>
                <c:pt idx="34">
                  <c:v>2.2407697750000004</c:v>
                </c:pt>
                <c:pt idx="35">
                  <c:v>2.218195557</c:v>
                </c:pt>
                <c:pt idx="36">
                  <c:v>2.2007453609999996</c:v>
                </c:pt>
                <c:pt idx="37">
                  <c:v>2.1810498050000002</c:v>
                </c:pt>
                <c:pt idx="38">
                  <c:v>2.1671018069999999</c:v>
                </c:pt>
                <c:pt idx="39">
                  <c:v>2.1554707029999998</c:v>
                </c:pt>
                <c:pt idx="40">
                  <c:v>2.1513530270000003</c:v>
                </c:pt>
                <c:pt idx="41">
                  <c:v>2.142746582</c:v>
                </c:pt>
                <c:pt idx="42">
                  <c:v>2.1346779790000001</c:v>
                </c:pt>
                <c:pt idx="43">
                  <c:v>2.1237612299999999</c:v>
                </c:pt>
                <c:pt idx="44">
                  <c:v>2.120803955</c:v>
                </c:pt>
                <c:pt idx="45">
                  <c:v>2.1150979000000003</c:v>
                </c:pt>
                <c:pt idx="46">
                  <c:v>2.1050207519999997</c:v>
                </c:pt>
                <c:pt idx="47">
                  <c:v>2.1021228030000003</c:v>
                </c:pt>
                <c:pt idx="48">
                  <c:v>2.0994658199999998</c:v>
                </c:pt>
                <c:pt idx="49">
                  <c:v>2.0989013669999999</c:v>
                </c:pt>
                <c:pt idx="50">
                  <c:v>2.0985407710000001</c:v>
                </c:pt>
                <c:pt idx="51">
                  <c:v>2.1040847170000001</c:v>
                </c:pt>
                <c:pt idx="52">
                  <c:v>2.1072626949999997</c:v>
                </c:pt>
                <c:pt idx="53">
                  <c:v>2.1136745609999998</c:v>
                </c:pt>
                <c:pt idx="54">
                  <c:v>2.120025391</c:v>
                </c:pt>
                <c:pt idx="55">
                  <c:v>2.1307463379999998</c:v>
                </c:pt>
                <c:pt idx="56">
                  <c:v>2.1391542970000001</c:v>
                </c:pt>
                <c:pt idx="57">
                  <c:v>2.1493654790000001</c:v>
                </c:pt>
                <c:pt idx="58">
                  <c:v>2.1605520019999997</c:v>
                </c:pt>
                <c:pt idx="59">
                  <c:v>2.171677002</c:v>
                </c:pt>
                <c:pt idx="60">
                  <c:v>2.1854128420000003</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1.0273079999999999</c:v>
                </c:pt>
                <c:pt idx="1">
                  <c:v>1.0490730000000001</c:v>
                </c:pt>
                <c:pt idx="2">
                  <c:v>1.0846230000000001</c:v>
                </c:pt>
                <c:pt idx="3">
                  <c:v>1.1113309999999998</c:v>
                </c:pt>
                <c:pt idx="4">
                  <c:v>1.136951</c:v>
                </c:pt>
                <c:pt idx="5">
                  <c:v>1.185835</c:v>
                </c:pt>
                <c:pt idx="6">
                  <c:v>1.207144</c:v>
                </c:pt>
                <c:pt idx="7">
                  <c:v>1.2141780000000002</c:v>
                </c:pt>
                <c:pt idx="8">
                  <c:v>1.1930889999999998</c:v>
                </c:pt>
                <c:pt idx="9">
                  <c:v>1.1976089999999999</c:v>
                </c:pt>
                <c:pt idx="10">
                  <c:v>1.246173</c:v>
                </c:pt>
                <c:pt idx="11">
                  <c:v>1.1927070000000002</c:v>
                </c:pt>
                <c:pt idx="12">
                  <c:v>1.231363</c:v>
                </c:pt>
                <c:pt idx="13">
                  <c:v>1.1963309999999998</c:v>
                </c:pt>
                <c:pt idx="14">
                  <c:v>1.2013289999999999</c:v>
                </c:pt>
                <c:pt idx="15">
                  <c:v>1.183406</c:v>
                </c:pt>
                <c:pt idx="16">
                  <c:v>1.1706259999999999</c:v>
                </c:pt>
                <c:pt idx="17">
                  <c:v>1.2458589999999998</c:v>
                </c:pt>
                <c:pt idx="18">
                  <c:v>1.2552290000000002</c:v>
                </c:pt>
                <c:pt idx="19">
                  <c:v>1.2335119999999999</c:v>
                </c:pt>
                <c:pt idx="20">
                  <c:v>1.2915460000000001</c:v>
                </c:pt>
                <c:pt idx="21">
                  <c:v>1.3114220000000001</c:v>
                </c:pt>
                <c:pt idx="22">
                  <c:v>1.371561</c:v>
                </c:pt>
                <c:pt idx="23">
                  <c:v>1.409354</c:v>
                </c:pt>
                <c:pt idx="24">
                  <c:v>1.4395260000000001</c:v>
                </c:pt>
                <c:pt idx="25">
                  <c:v>1.4829839999999999</c:v>
                </c:pt>
                <c:pt idx="26">
                  <c:v>1.493981</c:v>
                </c:pt>
                <c:pt idx="27">
                  <c:v>1.473935</c:v>
                </c:pt>
                <c:pt idx="28">
                  <c:v>1.629235</c:v>
                </c:pt>
                <c:pt idx="29">
                  <c:v>1.6803403319999999</c:v>
                </c:pt>
                <c:pt idx="30">
                  <c:v>1.683153809</c:v>
                </c:pt>
                <c:pt idx="31">
                  <c:v>1.7280881349999999</c:v>
                </c:pt>
                <c:pt idx="32">
                  <c:v>1.7238011469999999</c:v>
                </c:pt>
                <c:pt idx="33">
                  <c:v>1.7225004879999999</c:v>
                </c:pt>
                <c:pt idx="34">
                  <c:v>1.7211689449999998</c:v>
                </c:pt>
                <c:pt idx="35">
                  <c:v>1.7259284669999999</c:v>
                </c:pt>
                <c:pt idx="36">
                  <c:v>1.7261193850000001</c:v>
                </c:pt>
                <c:pt idx="37">
                  <c:v>1.7168859860000001</c:v>
                </c:pt>
                <c:pt idx="38">
                  <c:v>1.7165744629999999</c:v>
                </c:pt>
                <c:pt idx="39">
                  <c:v>1.7178125</c:v>
                </c:pt>
                <c:pt idx="40">
                  <c:v>1.704325928</c:v>
                </c:pt>
                <c:pt idx="41">
                  <c:v>1.71458252</c:v>
                </c:pt>
                <c:pt idx="42">
                  <c:v>1.7285767820000002</c:v>
                </c:pt>
                <c:pt idx="43">
                  <c:v>1.742178711</c:v>
                </c:pt>
                <c:pt idx="44">
                  <c:v>1.7667851559999999</c:v>
                </c:pt>
                <c:pt idx="45">
                  <c:v>1.7753496090000001</c:v>
                </c:pt>
                <c:pt idx="46">
                  <c:v>1.7850021970000001</c:v>
                </c:pt>
                <c:pt idx="47">
                  <c:v>1.7997534180000001</c:v>
                </c:pt>
                <c:pt idx="48">
                  <c:v>1.811948975</c:v>
                </c:pt>
                <c:pt idx="49">
                  <c:v>1.823473267</c:v>
                </c:pt>
                <c:pt idx="50">
                  <c:v>1.840740601</c:v>
                </c:pt>
                <c:pt idx="51">
                  <c:v>1.8516303709999999</c:v>
                </c:pt>
                <c:pt idx="52">
                  <c:v>1.8620361330000001</c:v>
                </c:pt>
                <c:pt idx="53">
                  <c:v>1.872885742</c:v>
                </c:pt>
                <c:pt idx="54">
                  <c:v>1.880144287</c:v>
                </c:pt>
                <c:pt idx="55">
                  <c:v>1.8884414059999999</c:v>
                </c:pt>
                <c:pt idx="56">
                  <c:v>1.8987443849999999</c:v>
                </c:pt>
                <c:pt idx="57">
                  <c:v>1.91655957</c:v>
                </c:pt>
                <c:pt idx="58">
                  <c:v>1.936672607</c:v>
                </c:pt>
                <c:pt idx="59">
                  <c:v>1.956546143</c:v>
                </c:pt>
                <c:pt idx="60">
                  <c:v>1.9699479980000001</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1.821142</c:v>
                </c:pt>
                <c:pt idx="1">
                  <c:v>1.8070219999999999</c:v>
                </c:pt>
                <c:pt idx="2">
                  <c:v>1.8229819999999999</c:v>
                </c:pt>
                <c:pt idx="3">
                  <c:v>1.882647</c:v>
                </c:pt>
                <c:pt idx="4">
                  <c:v>1.89324</c:v>
                </c:pt>
                <c:pt idx="5">
                  <c:v>1.9131149999999999</c:v>
                </c:pt>
                <c:pt idx="6">
                  <c:v>1.9954829999999999</c:v>
                </c:pt>
                <c:pt idx="7">
                  <c:v>2.0399340000000001</c:v>
                </c:pt>
                <c:pt idx="8">
                  <c:v>2.0647410000000002</c:v>
                </c:pt>
                <c:pt idx="9">
                  <c:v>2.0626819999999997</c:v>
                </c:pt>
                <c:pt idx="10">
                  <c:v>2.1558069999999998</c:v>
                </c:pt>
                <c:pt idx="11">
                  <c:v>2.088292</c:v>
                </c:pt>
                <c:pt idx="12">
                  <c:v>2.0939259999999997</c:v>
                </c:pt>
                <c:pt idx="13">
                  <c:v>2.134995</c:v>
                </c:pt>
                <c:pt idx="14">
                  <c:v>2.1595300000000002</c:v>
                </c:pt>
                <c:pt idx="15">
                  <c:v>2.1812750000000003</c:v>
                </c:pt>
                <c:pt idx="16">
                  <c:v>2.1470770000000003</c:v>
                </c:pt>
                <c:pt idx="17">
                  <c:v>2.1723699999999999</c:v>
                </c:pt>
                <c:pt idx="18">
                  <c:v>2.1397399999999998</c:v>
                </c:pt>
                <c:pt idx="19">
                  <c:v>1.8757349999999999</c:v>
                </c:pt>
                <c:pt idx="20">
                  <c:v>1.9858659999999999</c:v>
                </c:pt>
                <c:pt idx="21">
                  <c:v>1.875481</c:v>
                </c:pt>
                <c:pt idx="22">
                  <c:v>1.656979</c:v>
                </c:pt>
                <c:pt idx="23">
                  <c:v>1.71753</c:v>
                </c:pt>
                <c:pt idx="24">
                  <c:v>1.7136130000000001</c:v>
                </c:pt>
                <c:pt idx="25">
                  <c:v>1.4803900000000001</c:v>
                </c:pt>
                <c:pt idx="26">
                  <c:v>1.354217</c:v>
                </c:pt>
                <c:pt idx="27">
                  <c:v>1.3160340000000001</c:v>
                </c:pt>
                <c:pt idx="28">
                  <c:v>1.258534</c:v>
                </c:pt>
                <c:pt idx="29">
                  <c:v>1.077824219</c:v>
                </c:pt>
                <c:pt idx="30">
                  <c:v>0.98058392300000008</c:v>
                </c:pt>
                <c:pt idx="31">
                  <c:v>0.92433044400000008</c:v>
                </c:pt>
                <c:pt idx="32">
                  <c:v>0.89093682900000004</c:v>
                </c:pt>
                <c:pt idx="33">
                  <c:v>0.835004089</c:v>
                </c:pt>
                <c:pt idx="34">
                  <c:v>0.82327838099999995</c:v>
                </c:pt>
                <c:pt idx="35">
                  <c:v>0.77723846400000007</c:v>
                </c:pt>
                <c:pt idx="36">
                  <c:v>0.81701507600000001</c:v>
                </c:pt>
                <c:pt idx="37">
                  <c:v>0.81495812999999995</c:v>
                </c:pt>
                <c:pt idx="38">
                  <c:v>0.81258117699999999</c:v>
                </c:pt>
                <c:pt idx="39">
                  <c:v>0.80929583699999996</c:v>
                </c:pt>
                <c:pt idx="40">
                  <c:v>0.80686321999999999</c:v>
                </c:pt>
                <c:pt idx="41">
                  <c:v>0.80179589799999995</c:v>
                </c:pt>
                <c:pt idx="42">
                  <c:v>0.80008721900000002</c:v>
                </c:pt>
                <c:pt idx="43">
                  <c:v>0.80608911100000002</c:v>
                </c:pt>
                <c:pt idx="44">
                  <c:v>0.79915801999999991</c:v>
                </c:pt>
                <c:pt idx="45">
                  <c:v>0.78943121299999996</c:v>
                </c:pt>
                <c:pt idx="46">
                  <c:v>0.78349121100000008</c:v>
                </c:pt>
                <c:pt idx="47">
                  <c:v>0.78117944299999997</c:v>
                </c:pt>
                <c:pt idx="48">
                  <c:v>0.77211065699999992</c:v>
                </c:pt>
                <c:pt idx="49">
                  <c:v>0.76640197799999998</c:v>
                </c:pt>
                <c:pt idx="50">
                  <c:v>0.76393768299999998</c:v>
                </c:pt>
                <c:pt idx="51">
                  <c:v>0.76045819100000001</c:v>
                </c:pt>
                <c:pt idx="52">
                  <c:v>0.75747497600000002</c:v>
                </c:pt>
                <c:pt idx="53">
                  <c:v>0.75459558100000002</c:v>
                </c:pt>
                <c:pt idx="54">
                  <c:v>0.75445532199999998</c:v>
                </c:pt>
                <c:pt idx="55">
                  <c:v>0.75070922900000003</c:v>
                </c:pt>
                <c:pt idx="56">
                  <c:v>0.75704174800000001</c:v>
                </c:pt>
                <c:pt idx="57">
                  <c:v>0.75610394299999995</c:v>
                </c:pt>
                <c:pt idx="58">
                  <c:v>0.75527905299999998</c:v>
                </c:pt>
                <c:pt idx="59">
                  <c:v>0.75216656500000001</c:v>
                </c:pt>
                <c:pt idx="60">
                  <c:v>0.754540039</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153084768"/>
        <c:axId val="153087488"/>
      </c:lineChart>
      <c:catAx>
        <c:axId val="1530847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3087488"/>
        <c:crosses val="autoZero"/>
        <c:auto val="1"/>
        <c:lblAlgn val="ctr"/>
        <c:lblOffset val="100"/>
        <c:tickLblSkip val="10"/>
        <c:tickMarkSkip val="10"/>
        <c:noMultiLvlLbl val="0"/>
      </c:catAx>
      <c:valAx>
        <c:axId val="153087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3084768"/>
        <c:crossesAt val="3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68423286188677E-2"/>
          <c:y val="8.0599614826996749E-2"/>
          <c:w val="0.79063642552937941"/>
          <c:h val="0.65489225357119674"/>
        </c:manualLayout>
      </c:layout>
      <c:barChart>
        <c:barDir val="col"/>
        <c:grouping val="stacked"/>
        <c:varyColors val="0"/>
        <c:ser>
          <c:idx val="0"/>
          <c:order val="0"/>
          <c:tx>
            <c:v>nuclear</c:v>
          </c:tx>
          <c:spPr>
            <a:solidFill>
              <a:schemeClr val="accent5"/>
            </a:solidFill>
            <a:ln>
              <a:noFill/>
            </a:ln>
            <a:effectLst/>
          </c:spPr>
          <c:invertIfNegative val="0"/>
          <c:dLbls>
            <c:dLbl>
              <c:idx val="0"/>
              <c:layout>
                <c:manualLayout>
                  <c:x val="9.3269381553843539E-2"/>
                  <c:y val="2.486706010759737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0182366074565449"/>
                  <c:y val="1.505235547020623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9.1908339153519189E-2"/>
                  <c:y val="4.366672585391633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8.4825966545444026E-2"/>
                  <c:y val="4.859929279593503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496089526542838E-2"/>
                      <c:h val="0.19575130920232697"/>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cum_cap_add_ret!$B$2:$D$2</c:f>
              <c:numCache>
                <c:formatCode>General</c:formatCode>
                <c:ptCount val="3"/>
                <c:pt idx="0">
                  <c:v>-23.834599999999998</c:v>
                </c:pt>
                <c:pt idx="1">
                  <c:v>-11.315901</c:v>
                </c:pt>
                <c:pt idx="2">
                  <c:v>-56.178009000000003</c:v>
                </c:pt>
              </c:numCache>
            </c:numRef>
          </c:val>
        </c:ser>
        <c:ser>
          <c:idx val="1"/>
          <c:order val="1"/>
          <c:tx>
            <c:v>coal</c:v>
          </c:tx>
          <c:spPr>
            <a:solidFill>
              <a:srgbClr val="33333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cum_cap_add_ret!$E$2:$G$2</c:f>
              <c:numCache>
                <c:formatCode>General</c:formatCode>
                <c:ptCount val="3"/>
                <c:pt idx="0">
                  <c:v>-101.989655</c:v>
                </c:pt>
                <c:pt idx="1">
                  <c:v>-78.049957000000006</c:v>
                </c:pt>
                <c:pt idx="2">
                  <c:v>-121.59983800000001</c:v>
                </c:pt>
              </c:numCache>
            </c:numRef>
          </c:val>
        </c:ser>
        <c:ser>
          <c:idx val="2"/>
          <c:order val="2"/>
          <c:tx>
            <c:v>oil and gas</c:v>
          </c:tx>
          <c:spPr>
            <a:solidFill>
              <a:schemeClr val="accent1"/>
            </a:solidFill>
            <a:ln>
              <a:noFill/>
            </a:ln>
            <a:effectLst/>
          </c:spPr>
          <c:invertIfNegative val="0"/>
          <c:dLbls>
            <c:dLbl>
              <c:idx val="0"/>
              <c:layout>
                <c:manualLayout>
                  <c:x val="0"/>
                  <c:y val="-0.1374056774377030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3610033531050328E-3"/>
                  <c:y val="-0.1570368263722947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9.9805759596384113E-17"/>
                  <c:y val="-0.1275924214274894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7220067062101653E-3"/>
                  <c:y val="-0.11777761977922106"/>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cum_cap_add_ret!$H$2:$J$2</c:f>
              <c:numCache>
                <c:formatCode>General</c:formatCode>
                <c:ptCount val="3"/>
                <c:pt idx="0">
                  <c:v>-43.944805000000002</c:v>
                </c:pt>
                <c:pt idx="1">
                  <c:v>-56.872307999999997</c:v>
                </c:pt>
                <c:pt idx="2">
                  <c:v>-42.963752999999997</c:v>
                </c:pt>
              </c:numCache>
            </c:numRef>
          </c:val>
        </c:ser>
        <c:ser>
          <c:idx val="3"/>
          <c:order val="3"/>
          <c:tx>
            <c:v>other</c:v>
          </c:tx>
          <c:spPr>
            <a:solidFill>
              <a:schemeClr val="bg1">
                <a:lumMod val="65000"/>
              </a:schemeClr>
            </a:solidFill>
            <a:ln>
              <a:noFill/>
            </a:ln>
            <a:effectLst/>
          </c:spPr>
          <c:invertIfNegative val="0"/>
          <c:dLbls>
            <c:delete val="1"/>
          </c:dLbls>
          <c:val>
            <c:numRef>
              <c:f>cum_cap_add_ret!$K$2:$M$2</c:f>
              <c:numCache>
                <c:formatCode>General</c:formatCode>
                <c:ptCount val="3"/>
                <c:pt idx="0">
                  <c:v>-0.40955899999999801</c:v>
                </c:pt>
                <c:pt idx="1">
                  <c:v>-0.40963099999998681</c:v>
                </c:pt>
                <c:pt idx="2">
                  <c:v>-0.40956900000000468</c:v>
                </c:pt>
              </c:numCache>
            </c:numRef>
          </c:val>
        </c:ser>
        <c:dLbls>
          <c:dLblPos val="ctr"/>
          <c:showLegendKey val="0"/>
          <c:showVal val="1"/>
          <c:showCatName val="0"/>
          <c:showSerName val="0"/>
          <c:showPercent val="0"/>
          <c:showBubbleSize val="0"/>
        </c:dLbls>
        <c:gapWidth val="67"/>
        <c:overlap val="100"/>
        <c:axId val="291494128"/>
        <c:axId val="291503920"/>
      </c:barChart>
      <c:catAx>
        <c:axId val="291494128"/>
        <c:scaling>
          <c:orientation val="minMax"/>
        </c:scaling>
        <c:delete val="1"/>
        <c:axPos val="b"/>
        <c:numFmt formatCode="0" sourceLinked="1"/>
        <c:majorTickMark val="cross"/>
        <c:minorTickMark val="none"/>
        <c:tickLblPos val="low"/>
        <c:crossAx val="291503920"/>
        <c:crosses val="autoZero"/>
        <c:auto val="1"/>
        <c:lblAlgn val="ctr"/>
        <c:lblOffset val="100"/>
        <c:tickLblSkip val="5"/>
        <c:tickMarkSkip val="5"/>
        <c:noMultiLvlLbl val="0"/>
      </c:catAx>
      <c:valAx>
        <c:axId val="291503920"/>
        <c:scaling>
          <c:orientation val="minMax"/>
          <c:max val="0"/>
          <c:min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4128"/>
        <c:crosses val="autoZero"/>
        <c:crossBetween val="between"/>
        <c:majorUnit val="200"/>
      </c:valAx>
      <c:spPr>
        <a:noFill/>
        <a:ln>
          <a:noFill/>
        </a:ln>
        <a:effectLst/>
      </c:spPr>
    </c:plotArea>
    <c:plotVisOnly val="1"/>
    <c:dispBlanksAs val="zero"/>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29833770772E-2"/>
          <c:y val="0.21738857110946239"/>
          <c:w val="0.64888101135277365"/>
          <c:h val="0.67890322220360755"/>
        </c:manualLayout>
      </c:layout>
      <c:barChart>
        <c:barDir val="col"/>
        <c:grouping val="stacked"/>
        <c:varyColors val="0"/>
        <c:ser>
          <c:idx val="2"/>
          <c:order val="0"/>
          <c:tx>
            <c:strRef>
              <c:f>Sheet1!$B$1</c:f>
              <c:strCache>
                <c:ptCount val="1"/>
                <c:pt idx="0">
                  <c:v>generation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5"/>
                <c:pt idx="0">
                  <c:v>2019</c:v>
                </c:pt>
                <c:pt idx="1">
                  <c:v>2020</c:v>
                </c:pt>
                <c:pt idx="2">
                  <c:v>2030</c:v>
                </c:pt>
                <c:pt idx="3">
                  <c:v>2040</c:v>
                </c:pt>
                <c:pt idx="4">
                  <c:v>2050</c:v>
                </c:pt>
              </c:numCache>
            </c:numRef>
          </c:cat>
          <c:val>
            <c:numRef>
              <c:f>Sheet1!$B$2:$B$34</c:f>
              <c:numCache>
                <c:formatCode>General</c:formatCode>
                <c:ptCount val="5"/>
                <c:pt idx="0">
                  <c:v>6.0668410000000002</c:v>
                </c:pt>
                <c:pt idx="1">
                  <c:v>5.7527379999999999</c:v>
                </c:pt>
                <c:pt idx="2">
                  <c:v>5.4378970000000004</c:v>
                </c:pt>
                <c:pt idx="3">
                  <c:v>4.9858880000000001</c:v>
                </c:pt>
                <c:pt idx="4">
                  <c:v>4.8353400000000004</c:v>
                </c:pt>
              </c:numCache>
            </c:numRef>
          </c:val>
        </c:ser>
        <c:ser>
          <c:idx val="1"/>
          <c:order val="1"/>
          <c:tx>
            <c:strRef>
              <c:f>Sheet1!$C$1</c:f>
              <c:strCache>
                <c:ptCount val="1"/>
                <c:pt idx="0">
                  <c:v>transmission</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5"/>
                <c:pt idx="0">
                  <c:v>2019</c:v>
                </c:pt>
                <c:pt idx="1">
                  <c:v>2020</c:v>
                </c:pt>
                <c:pt idx="2">
                  <c:v>2030</c:v>
                </c:pt>
                <c:pt idx="3">
                  <c:v>2040</c:v>
                </c:pt>
                <c:pt idx="4">
                  <c:v>2050</c:v>
                </c:pt>
              </c:numCache>
            </c:numRef>
          </c:cat>
          <c:val>
            <c:numRef>
              <c:f>Sheet1!$C$2:$C$34</c:f>
              <c:numCache>
                <c:formatCode>General</c:formatCode>
                <c:ptCount val="5"/>
                <c:pt idx="0">
                  <c:v>1.345005</c:v>
                </c:pt>
                <c:pt idx="1">
                  <c:v>1.3635079999999999</c:v>
                </c:pt>
                <c:pt idx="2">
                  <c:v>1.5034749999999999</c:v>
                </c:pt>
                <c:pt idx="3">
                  <c:v>1.5697319999999999</c:v>
                </c:pt>
                <c:pt idx="4">
                  <c:v>1.5424610000000001</c:v>
                </c:pt>
              </c:numCache>
            </c:numRef>
          </c:val>
        </c:ser>
        <c:ser>
          <c:idx val="0"/>
          <c:order val="2"/>
          <c:tx>
            <c:strRef>
              <c:f>Sheet1!$D$1</c:f>
              <c:strCache>
                <c:ptCount val="1"/>
                <c:pt idx="0">
                  <c:v>distribution</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5"/>
                <c:pt idx="0">
                  <c:v>2019</c:v>
                </c:pt>
                <c:pt idx="1">
                  <c:v>2020</c:v>
                </c:pt>
                <c:pt idx="2">
                  <c:v>2030</c:v>
                </c:pt>
                <c:pt idx="3">
                  <c:v>2040</c:v>
                </c:pt>
                <c:pt idx="4">
                  <c:v>2050</c:v>
                </c:pt>
              </c:numCache>
            </c:numRef>
          </c:cat>
          <c:val>
            <c:numRef>
              <c:f>Sheet1!$D$2:$D$34</c:f>
              <c:numCache>
                <c:formatCode>General</c:formatCode>
                <c:ptCount val="5"/>
                <c:pt idx="0">
                  <c:v>2.9835400000000001</c:v>
                </c:pt>
                <c:pt idx="1">
                  <c:v>3.079825</c:v>
                </c:pt>
                <c:pt idx="2">
                  <c:v>3.418685</c:v>
                </c:pt>
                <c:pt idx="3">
                  <c:v>3.5633900000000001</c:v>
                </c:pt>
                <c:pt idx="4">
                  <c:v>3.5109629999999998</c:v>
                </c:pt>
              </c:numCache>
            </c:numRef>
          </c:val>
        </c:ser>
        <c:dLbls>
          <c:dLblPos val="ctr"/>
          <c:showLegendKey val="0"/>
          <c:showVal val="1"/>
          <c:showCatName val="0"/>
          <c:showSerName val="0"/>
          <c:showPercent val="0"/>
          <c:showBubbleSize val="0"/>
        </c:dLbls>
        <c:gapWidth val="66"/>
        <c:overlap val="100"/>
        <c:axId val="291502288"/>
        <c:axId val="291494672"/>
      </c:barChart>
      <c:catAx>
        <c:axId val="2915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4672"/>
        <c:crosses val="autoZero"/>
        <c:auto val="1"/>
        <c:lblAlgn val="ctr"/>
        <c:lblOffset val="100"/>
        <c:noMultiLvlLbl val="0"/>
      </c:catAx>
      <c:valAx>
        <c:axId val="29149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502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1878267821732704"/>
          <c:w val="0.60239397922810001"/>
          <c:h val="0.67567660254892992"/>
        </c:manualLayout>
      </c:layout>
      <c:lineChart>
        <c:grouping val="standard"/>
        <c:varyColors val="0"/>
        <c:ser>
          <c:idx val="1"/>
          <c:order val="0"/>
          <c:tx>
            <c:strRef>
              <c:f>Sheet1!$B$1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10.39052</c:v>
                </c:pt>
                <c:pt idx="10">
                  <c:v>10.200589000000001</c:v>
                </c:pt>
                <c:pt idx="11">
                  <c:v>10.25676</c:v>
                </c:pt>
                <c:pt idx="12">
                  <c:v>10.301472</c:v>
                </c:pt>
                <c:pt idx="13">
                  <c:v>10.37289</c:v>
                </c:pt>
                <c:pt idx="14">
                  <c:v>10.473212</c:v>
                </c:pt>
                <c:pt idx="15">
                  <c:v>10.661174000000001</c:v>
                </c:pt>
                <c:pt idx="16">
                  <c:v>10.827349999999999</c:v>
                </c:pt>
                <c:pt idx="17">
                  <c:v>10.852187000000001</c:v>
                </c:pt>
                <c:pt idx="18">
                  <c:v>10.890672</c:v>
                </c:pt>
                <c:pt idx="19">
                  <c:v>10.853192999999999</c:v>
                </c:pt>
                <c:pt idx="20">
                  <c:v>10.839091</c:v>
                </c:pt>
                <c:pt idx="21">
                  <c:v>10.887012</c:v>
                </c:pt>
                <c:pt idx="22">
                  <c:v>10.926523</c:v>
                </c:pt>
                <c:pt idx="23">
                  <c:v>10.994614</c:v>
                </c:pt>
                <c:pt idx="24">
                  <c:v>11.016104</c:v>
                </c:pt>
                <c:pt idx="25">
                  <c:v>11.014834</c:v>
                </c:pt>
                <c:pt idx="26">
                  <c:v>10.980207</c:v>
                </c:pt>
                <c:pt idx="27">
                  <c:v>10.96364</c:v>
                </c:pt>
                <c:pt idx="28">
                  <c:v>10.946458</c:v>
                </c:pt>
                <c:pt idx="29">
                  <c:v>10.960896999999999</c:v>
                </c:pt>
                <c:pt idx="30">
                  <c:v>10.985291</c:v>
                </c:pt>
                <c:pt idx="31">
                  <c:v>10.996808</c:v>
                </c:pt>
                <c:pt idx="32">
                  <c:v>10.986936</c:v>
                </c:pt>
                <c:pt idx="33">
                  <c:v>10.932073000000001</c:v>
                </c:pt>
                <c:pt idx="34">
                  <c:v>10.968021999999999</c:v>
                </c:pt>
                <c:pt idx="35">
                  <c:v>10.971590000000001</c:v>
                </c:pt>
                <c:pt idx="36">
                  <c:v>10.943398999999999</c:v>
                </c:pt>
                <c:pt idx="37">
                  <c:v>10.964975000000001</c:v>
                </c:pt>
                <c:pt idx="38">
                  <c:v>10.943806</c:v>
                </c:pt>
                <c:pt idx="39">
                  <c:v>10.870164000000001</c:v>
                </c:pt>
                <c:pt idx="40">
                  <c:v>10.826561</c:v>
                </c:pt>
              </c:numCache>
            </c:numRef>
          </c:val>
          <c:smooth val="0"/>
        </c:ser>
        <c:ser>
          <c:idx val="10"/>
          <c:order val="1"/>
          <c:tx>
            <c:strRef>
              <c:f>Sheet1!$H$1</c:f>
              <c:strCache>
                <c:ptCount val="1"/>
                <c:pt idx="0">
                  <c:v>High Oil and Gas Supply</c:v>
                </c:pt>
              </c:strCache>
            </c:strRef>
          </c:tx>
          <c:spPr>
            <a:ln w="28575" cap="rnd">
              <a:solidFill>
                <a:schemeClr val="accent2">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10.388245</c:v>
                </c:pt>
                <c:pt idx="10">
                  <c:v>10.218346</c:v>
                </c:pt>
                <c:pt idx="11">
                  <c:v>10.115773000000001</c:v>
                </c:pt>
                <c:pt idx="12">
                  <c:v>10.047506</c:v>
                </c:pt>
                <c:pt idx="13">
                  <c:v>9.9895739999999993</c:v>
                </c:pt>
                <c:pt idx="14">
                  <c:v>10.004821</c:v>
                </c:pt>
                <c:pt idx="15">
                  <c:v>10.077984000000001</c:v>
                </c:pt>
                <c:pt idx="16">
                  <c:v>10.158848000000001</c:v>
                </c:pt>
                <c:pt idx="17">
                  <c:v>10.150057</c:v>
                </c:pt>
                <c:pt idx="18">
                  <c:v>10.111454999999999</c:v>
                </c:pt>
                <c:pt idx="19">
                  <c:v>10.010123</c:v>
                </c:pt>
                <c:pt idx="20">
                  <c:v>9.9697990000000001</c:v>
                </c:pt>
                <c:pt idx="21">
                  <c:v>9.940785</c:v>
                </c:pt>
                <c:pt idx="22">
                  <c:v>9.9319369999999996</c:v>
                </c:pt>
                <c:pt idx="23">
                  <c:v>9.9258480000000002</c:v>
                </c:pt>
                <c:pt idx="24">
                  <c:v>9.9098520000000008</c:v>
                </c:pt>
                <c:pt idx="25">
                  <c:v>9.8644879999999997</c:v>
                </c:pt>
                <c:pt idx="26">
                  <c:v>9.8430669999999996</c:v>
                </c:pt>
                <c:pt idx="27">
                  <c:v>9.8278970000000001</c:v>
                </c:pt>
                <c:pt idx="28">
                  <c:v>9.7997589999999999</c:v>
                </c:pt>
                <c:pt idx="29">
                  <c:v>9.7712079999999997</c:v>
                </c:pt>
                <c:pt idx="30">
                  <c:v>9.7547680000000003</c:v>
                </c:pt>
                <c:pt idx="31">
                  <c:v>9.7319340000000008</c:v>
                </c:pt>
                <c:pt idx="32">
                  <c:v>9.7143809999999995</c:v>
                </c:pt>
                <c:pt idx="33">
                  <c:v>9.6772399999999994</c:v>
                </c:pt>
                <c:pt idx="34">
                  <c:v>9.6325339999999997</c:v>
                </c:pt>
                <c:pt idx="35">
                  <c:v>9.6062049999999992</c:v>
                </c:pt>
                <c:pt idx="36">
                  <c:v>9.5538290000000003</c:v>
                </c:pt>
                <c:pt idx="37">
                  <c:v>9.5183959999999992</c:v>
                </c:pt>
                <c:pt idx="38">
                  <c:v>9.5149690000000007</c:v>
                </c:pt>
                <c:pt idx="39">
                  <c:v>9.4576550000000008</c:v>
                </c:pt>
                <c:pt idx="40">
                  <c:v>9.3930819999999997</c:v>
                </c:pt>
              </c:numCache>
            </c:numRef>
          </c:val>
          <c:smooth val="0"/>
        </c:ser>
        <c:ser>
          <c:idx val="12"/>
          <c:order val="6"/>
          <c:tx>
            <c:strRef>
              <c:f>Sheet1!$J$1</c:f>
              <c:strCache>
                <c:ptCount val="1"/>
                <c:pt idx="0">
                  <c:v>Low Ren</c:v>
                </c:pt>
              </c:strCache>
            </c:strRef>
          </c:tx>
          <c:spPr>
            <a:ln w="28575" cap="rnd">
              <a:solidFill>
                <a:schemeClr val="accent3">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10.390214</c:v>
                </c:pt>
                <c:pt idx="10">
                  <c:v>10.222875</c:v>
                </c:pt>
                <c:pt idx="11">
                  <c:v>10.160712999999999</c:v>
                </c:pt>
                <c:pt idx="12">
                  <c:v>10.115036999999999</c:v>
                </c:pt>
                <c:pt idx="13">
                  <c:v>10.112928</c:v>
                </c:pt>
                <c:pt idx="14">
                  <c:v>10.163981</c:v>
                </c:pt>
                <c:pt idx="15">
                  <c:v>10.285447</c:v>
                </c:pt>
                <c:pt idx="16">
                  <c:v>10.408192</c:v>
                </c:pt>
                <c:pt idx="17">
                  <c:v>10.458339</c:v>
                </c:pt>
                <c:pt idx="18">
                  <c:v>10.455199</c:v>
                </c:pt>
                <c:pt idx="19">
                  <c:v>10.352886</c:v>
                </c:pt>
                <c:pt idx="20">
                  <c:v>10.317657000000001</c:v>
                </c:pt>
                <c:pt idx="21">
                  <c:v>10.299998</c:v>
                </c:pt>
                <c:pt idx="22">
                  <c:v>10.273598</c:v>
                </c:pt>
                <c:pt idx="23">
                  <c:v>10.283956999999999</c:v>
                </c:pt>
                <c:pt idx="24">
                  <c:v>10.210405</c:v>
                </c:pt>
                <c:pt idx="25">
                  <c:v>10.198986</c:v>
                </c:pt>
                <c:pt idx="26">
                  <c:v>10.152633</c:v>
                </c:pt>
                <c:pt idx="27">
                  <c:v>10.121065</c:v>
                </c:pt>
                <c:pt idx="28">
                  <c:v>10.095019000000001</c:v>
                </c:pt>
                <c:pt idx="29">
                  <c:v>10.061361</c:v>
                </c:pt>
                <c:pt idx="30">
                  <c:v>10.037948999999999</c:v>
                </c:pt>
                <c:pt idx="31">
                  <c:v>10.00919</c:v>
                </c:pt>
                <c:pt idx="32">
                  <c:v>9.9743860000000009</c:v>
                </c:pt>
                <c:pt idx="33">
                  <c:v>9.8944799999999997</c:v>
                </c:pt>
                <c:pt idx="34">
                  <c:v>9.8911079999999991</c:v>
                </c:pt>
                <c:pt idx="35">
                  <c:v>9.8665909999999997</c:v>
                </c:pt>
                <c:pt idx="36">
                  <c:v>9.8467500000000001</c:v>
                </c:pt>
                <c:pt idx="37">
                  <c:v>9.8071210000000004</c:v>
                </c:pt>
                <c:pt idx="38">
                  <c:v>9.7775870000000005</c:v>
                </c:pt>
                <c:pt idx="39">
                  <c:v>9.7203230000000005</c:v>
                </c:pt>
                <c:pt idx="40">
                  <c:v>9.6328130000000005</c:v>
                </c:pt>
              </c:numCache>
            </c:numRef>
          </c:val>
          <c:smooth val="0"/>
        </c:ser>
        <c:ser>
          <c:idx val="11"/>
          <c:order val="7"/>
          <c:tx>
            <c:strRef>
              <c:f>Sheet1!$I$1</c:f>
              <c:strCache>
                <c:ptCount val="1"/>
                <c:pt idx="0">
                  <c:v>High Ren</c:v>
                </c:pt>
              </c:strCache>
            </c:strRef>
          </c:tx>
          <c:spPr>
            <a:ln w="28575" cap="rnd">
              <a:solidFill>
                <a:schemeClr val="accent3">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10.389013</c:v>
                </c:pt>
                <c:pt idx="10">
                  <c:v>10.223674000000001</c:v>
                </c:pt>
                <c:pt idx="11">
                  <c:v>10.163944000000001</c:v>
                </c:pt>
                <c:pt idx="12">
                  <c:v>10.123339</c:v>
                </c:pt>
                <c:pt idx="13">
                  <c:v>10.118798999999999</c:v>
                </c:pt>
                <c:pt idx="14">
                  <c:v>10.189749000000001</c:v>
                </c:pt>
                <c:pt idx="15">
                  <c:v>10.318384999999999</c:v>
                </c:pt>
                <c:pt idx="16">
                  <c:v>10.453571</c:v>
                </c:pt>
                <c:pt idx="17">
                  <c:v>10.526043</c:v>
                </c:pt>
                <c:pt idx="18">
                  <c:v>10.505333</c:v>
                </c:pt>
                <c:pt idx="19">
                  <c:v>10.445045</c:v>
                </c:pt>
                <c:pt idx="20">
                  <c:v>10.410211</c:v>
                </c:pt>
                <c:pt idx="21">
                  <c:v>10.379521</c:v>
                </c:pt>
                <c:pt idx="22">
                  <c:v>10.378863000000001</c:v>
                </c:pt>
                <c:pt idx="23">
                  <c:v>10.377378</c:v>
                </c:pt>
                <c:pt idx="24">
                  <c:v>10.381399</c:v>
                </c:pt>
                <c:pt idx="25">
                  <c:v>10.341965</c:v>
                </c:pt>
                <c:pt idx="26">
                  <c:v>10.330565</c:v>
                </c:pt>
                <c:pt idx="27">
                  <c:v>10.303823</c:v>
                </c:pt>
                <c:pt idx="28">
                  <c:v>10.297319</c:v>
                </c:pt>
                <c:pt idx="29">
                  <c:v>10.308873999999999</c:v>
                </c:pt>
                <c:pt idx="30">
                  <c:v>10.302277</c:v>
                </c:pt>
                <c:pt idx="31">
                  <c:v>10.316445</c:v>
                </c:pt>
                <c:pt idx="32">
                  <c:v>10.275099000000001</c:v>
                </c:pt>
                <c:pt idx="33">
                  <c:v>10.248533999999999</c:v>
                </c:pt>
                <c:pt idx="34">
                  <c:v>10.251065000000001</c:v>
                </c:pt>
                <c:pt idx="35">
                  <c:v>10.286635</c:v>
                </c:pt>
                <c:pt idx="36">
                  <c:v>10.249957</c:v>
                </c:pt>
                <c:pt idx="37">
                  <c:v>10.254934</c:v>
                </c:pt>
                <c:pt idx="38">
                  <c:v>10.253442</c:v>
                </c:pt>
                <c:pt idx="39">
                  <c:v>10.225160000000001</c:v>
                </c:pt>
                <c:pt idx="40">
                  <c:v>10.226181</c:v>
                </c:pt>
              </c:numCache>
            </c:numRef>
          </c:val>
          <c:smooth val="0"/>
        </c:ser>
        <c:ser>
          <c:idx val="9"/>
          <c:order val="8"/>
          <c:tx>
            <c:strRef>
              <c:f>Sheet1!$G$1</c:f>
              <c:strCache>
                <c:ptCount val="1"/>
                <c:pt idx="0">
                  <c:v>Reference</c:v>
                </c:pt>
              </c:strCache>
            </c:strRef>
          </c:tx>
          <c:spPr>
            <a:ln w="2857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10.391057999999999</c:v>
                </c:pt>
                <c:pt idx="10">
                  <c:v>10.212733</c:v>
                </c:pt>
                <c:pt idx="11">
                  <c:v>10.144772</c:v>
                </c:pt>
                <c:pt idx="12">
                  <c:v>10.119161999999999</c:v>
                </c:pt>
                <c:pt idx="13">
                  <c:v>10.121079</c:v>
                </c:pt>
                <c:pt idx="14">
                  <c:v>10.184604</c:v>
                </c:pt>
                <c:pt idx="15">
                  <c:v>10.321588999999999</c:v>
                </c:pt>
                <c:pt idx="16">
                  <c:v>10.438571</c:v>
                </c:pt>
                <c:pt idx="17">
                  <c:v>10.493043999999999</c:v>
                </c:pt>
                <c:pt idx="18">
                  <c:v>10.451485</c:v>
                </c:pt>
                <c:pt idx="19">
                  <c:v>10.390381</c:v>
                </c:pt>
                <c:pt idx="20">
                  <c:v>10.370628</c:v>
                </c:pt>
                <c:pt idx="21">
                  <c:v>10.328291</c:v>
                </c:pt>
                <c:pt idx="22">
                  <c:v>10.280963</c:v>
                </c:pt>
                <c:pt idx="23">
                  <c:v>10.315948000000001</c:v>
                </c:pt>
                <c:pt idx="24">
                  <c:v>10.32381</c:v>
                </c:pt>
                <c:pt idx="25">
                  <c:v>10.26488</c:v>
                </c:pt>
                <c:pt idx="26">
                  <c:v>10.233636000000001</c:v>
                </c:pt>
                <c:pt idx="27">
                  <c:v>10.199707</c:v>
                </c:pt>
                <c:pt idx="28">
                  <c:v>10.21621</c:v>
                </c:pt>
                <c:pt idx="29">
                  <c:v>10.185767</c:v>
                </c:pt>
                <c:pt idx="30">
                  <c:v>10.131741</c:v>
                </c:pt>
                <c:pt idx="31">
                  <c:v>10.114000000000001</c:v>
                </c:pt>
                <c:pt idx="32">
                  <c:v>10.088267999999999</c:v>
                </c:pt>
                <c:pt idx="33">
                  <c:v>10.056148</c:v>
                </c:pt>
                <c:pt idx="34">
                  <c:v>10.052033</c:v>
                </c:pt>
                <c:pt idx="35">
                  <c:v>10.030837999999999</c:v>
                </c:pt>
                <c:pt idx="36">
                  <c:v>10.001727000000001</c:v>
                </c:pt>
                <c:pt idx="37">
                  <c:v>10.003812999999999</c:v>
                </c:pt>
                <c:pt idx="38">
                  <c:v>9.9775399999999994</c:v>
                </c:pt>
                <c:pt idx="39">
                  <c:v>9.9323409999999992</c:v>
                </c:pt>
                <c:pt idx="40">
                  <c:v>9.903041</c:v>
                </c:pt>
              </c:numCache>
            </c:numRef>
          </c:val>
          <c:smooth val="0"/>
        </c:ser>
        <c:dLbls>
          <c:showLegendKey val="0"/>
          <c:showVal val="0"/>
          <c:showCatName val="0"/>
          <c:showSerName val="0"/>
          <c:showPercent val="0"/>
          <c:showBubbleSize val="0"/>
        </c:dLbls>
        <c:smooth val="0"/>
        <c:axId val="291498480"/>
        <c:axId val="291500112"/>
        <c:extLst>
          <c:ext xmlns:c15="http://schemas.microsoft.com/office/drawing/2012/chart" uri="{02D57815-91ED-43cb-92C2-25804820EDAC}">
            <c15:filteredLineSeries>
              <c15:ser>
                <c:idx val="0"/>
                <c:order val="2"/>
                <c:tx>
                  <c:strRef>
                    <c:extLst>
                      <c:ext uri="{02D57815-91ED-43cb-92C2-25804820EDAC}">
                        <c15:formulaRef>
                          <c15:sqref>Sheet1!$E$1</c15:sqref>
                        </c15:formulaRef>
                      </c:ext>
                    </c:extLst>
                    <c:strCache>
                      <c:ptCount val="1"/>
                      <c:pt idx="0">
                        <c:v>Low Economic Growth</c:v>
                      </c:pt>
                    </c:strCache>
                  </c:strRef>
                </c:tx>
                <c:spPr>
                  <a:ln w="28575" cap="rnd">
                    <a:solidFill>
                      <a:schemeClr val="accent1">
                        <a:lumMod val="40000"/>
                        <a:lumOff val="60000"/>
                      </a:schemeClr>
                    </a:solidFill>
                    <a:round/>
                  </a:ln>
                  <a:effectLst/>
                </c:spPr>
                <c:marker>
                  <c:symbol val="none"/>
                </c:marke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Sheet1!$E$2:$E$42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10.392021</c:v>
                      </c:pt>
                      <c:pt idx="10">
                        <c:v>10.145789000000001</c:v>
                      </c:pt>
                      <c:pt idx="11">
                        <c:v>10.04499</c:v>
                      </c:pt>
                      <c:pt idx="12">
                        <c:v>10.087733</c:v>
                      </c:pt>
                      <c:pt idx="13">
                        <c:v>10.055242</c:v>
                      </c:pt>
                      <c:pt idx="14">
                        <c:v>10.150797000000001</c:v>
                      </c:pt>
                      <c:pt idx="15">
                        <c:v>10.252291</c:v>
                      </c:pt>
                      <c:pt idx="16">
                        <c:v>10.373236</c:v>
                      </c:pt>
                      <c:pt idx="17">
                        <c:v>10.419636000000001</c:v>
                      </c:pt>
                      <c:pt idx="18">
                        <c:v>10.399481</c:v>
                      </c:pt>
                      <c:pt idx="19">
                        <c:v>10.341583999999999</c:v>
                      </c:pt>
                      <c:pt idx="20">
                        <c:v>10.268276999999999</c:v>
                      </c:pt>
                      <c:pt idx="21">
                        <c:v>10.227314</c:v>
                      </c:pt>
                      <c:pt idx="22">
                        <c:v>10.176368999999999</c:v>
                      </c:pt>
                      <c:pt idx="23">
                        <c:v>10.178160999999999</c:v>
                      </c:pt>
                      <c:pt idx="24">
                        <c:v>10.170033</c:v>
                      </c:pt>
                      <c:pt idx="25">
                        <c:v>10.12302</c:v>
                      </c:pt>
                      <c:pt idx="26">
                        <c:v>10.064035000000001</c:v>
                      </c:pt>
                      <c:pt idx="27">
                        <c:v>9.9988480000000006</c:v>
                      </c:pt>
                      <c:pt idx="28">
                        <c:v>9.9650610000000004</c:v>
                      </c:pt>
                      <c:pt idx="29">
                        <c:v>9.9558769999999992</c:v>
                      </c:pt>
                      <c:pt idx="30">
                        <c:v>9.8885880000000004</c:v>
                      </c:pt>
                      <c:pt idx="31">
                        <c:v>9.8242429999999992</c:v>
                      </c:pt>
                      <c:pt idx="32">
                        <c:v>9.8220939999999999</c:v>
                      </c:pt>
                      <c:pt idx="33">
                        <c:v>9.7601630000000004</c:v>
                      </c:pt>
                      <c:pt idx="34">
                        <c:v>9.7443299999999997</c:v>
                      </c:pt>
                      <c:pt idx="35">
                        <c:v>9.7153069999999992</c:v>
                      </c:pt>
                      <c:pt idx="36">
                        <c:v>9.6591070000000006</c:v>
                      </c:pt>
                      <c:pt idx="37">
                        <c:v>9.6503979999999991</c:v>
                      </c:pt>
                      <c:pt idx="38">
                        <c:v>9.6195799999999991</c:v>
                      </c:pt>
                      <c:pt idx="39">
                        <c:v>9.5488379999999999</c:v>
                      </c:pt>
                      <c:pt idx="40">
                        <c:v>9.5148810000000008</c:v>
                      </c:pt>
                    </c:numCache>
                  </c:numRef>
                </c:val>
                <c:smooth val="0"/>
              </c15:ser>
            </c15:filteredLineSeries>
            <c15:filteredLineSeries>
              <c15:ser>
                <c:idx val="7"/>
                <c:order val="3"/>
                <c:tx>
                  <c:strRef>
                    <c:extLst xmlns:c15="http://schemas.microsoft.com/office/drawing/2012/chart">
                      <c:ext xmlns:c15="http://schemas.microsoft.com/office/drawing/2012/chart" uri="{02D57815-91ED-43cb-92C2-25804820EDAC}">
                        <c15:formulaRef>
                          <c15:sqref>Sheet1!$C$1</c15:sqref>
                        </c15:formulaRef>
                      </c:ext>
                    </c:extLst>
                    <c:strCache>
                      <c:ptCount val="1"/>
                      <c:pt idx="0">
                        <c:v>High Economic Growth</c:v>
                      </c:pt>
                    </c:strCache>
                  </c:strRef>
                </c:tx>
                <c:spPr>
                  <a:ln w="22225" cap="rnd">
                    <a:solidFill>
                      <a:schemeClr val="accent1">
                        <a:lumMod val="75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Sheet1!$C$2:$C$42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10.391932000000001</c:v>
                      </c:pt>
                      <c:pt idx="10">
                        <c:v>10.227112</c:v>
                      </c:pt>
                      <c:pt idx="11">
                        <c:v>10.176704000000001</c:v>
                      </c:pt>
                      <c:pt idx="12">
                        <c:v>10.152431</c:v>
                      </c:pt>
                      <c:pt idx="13">
                        <c:v>10.155849</c:v>
                      </c:pt>
                      <c:pt idx="14">
                        <c:v>10.23513</c:v>
                      </c:pt>
                      <c:pt idx="15">
                        <c:v>10.336900999999999</c:v>
                      </c:pt>
                      <c:pt idx="16">
                        <c:v>10.464555000000001</c:v>
                      </c:pt>
                      <c:pt idx="17">
                        <c:v>10.490572</c:v>
                      </c:pt>
                      <c:pt idx="18">
                        <c:v>10.431050000000001</c:v>
                      </c:pt>
                      <c:pt idx="19">
                        <c:v>10.364292000000001</c:v>
                      </c:pt>
                      <c:pt idx="20">
                        <c:v>10.333653999999999</c:v>
                      </c:pt>
                      <c:pt idx="21">
                        <c:v>10.304696</c:v>
                      </c:pt>
                      <c:pt idx="22">
                        <c:v>10.269361</c:v>
                      </c:pt>
                      <c:pt idx="23">
                        <c:v>10.281008999999999</c:v>
                      </c:pt>
                      <c:pt idx="24">
                        <c:v>10.267299</c:v>
                      </c:pt>
                      <c:pt idx="25">
                        <c:v>10.207599999999999</c:v>
                      </c:pt>
                      <c:pt idx="26">
                        <c:v>10.164289</c:v>
                      </c:pt>
                      <c:pt idx="27">
                        <c:v>10.092712000000001</c:v>
                      </c:pt>
                      <c:pt idx="28">
                        <c:v>10.098081000000001</c:v>
                      </c:pt>
                      <c:pt idx="29">
                        <c:v>10.112677</c:v>
                      </c:pt>
                      <c:pt idx="30">
                        <c:v>10.061261999999999</c:v>
                      </c:pt>
                      <c:pt idx="31">
                        <c:v>10.050544</c:v>
                      </c:pt>
                      <c:pt idx="32">
                        <c:v>10.015528</c:v>
                      </c:pt>
                      <c:pt idx="33">
                        <c:v>9.9565429999999999</c:v>
                      </c:pt>
                      <c:pt idx="34">
                        <c:v>9.9731970000000008</c:v>
                      </c:pt>
                      <c:pt idx="35">
                        <c:v>9.9753120000000006</c:v>
                      </c:pt>
                      <c:pt idx="36">
                        <c:v>9.9612449999999999</c:v>
                      </c:pt>
                      <c:pt idx="37">
                        <c:v>9.9501910000000002</c:v>
                      </c:pt>
                      <c:pt idx="38">
                        <c:v>9.9273030000000002</c:v>
                      </c:pt>
                      <c:pt idx="39">
                        <c:v>9.8787090000000006</c:v>
                      </c:pt>
                      <c:pt idx="40">
                        <c:v>9.824389</c:v>
                      </c:pt>
                    </c:numCache>
                  </c:numRef>
                </c:val>
                <c:smooth val="0"/>
              </c15:ser>
            </c15:filteredLineSeries>
            <c15:filteredLineSeries>
              <c15:ser>
                <c:idx val="8"/>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Low Oil Price</c:v>
                      </c:pt>
                    </c:strCache>
                  </c:strRef>
                </c:tx>
                <c:spPr>
                  <a:ln w="28575" cap="rnd">
                    <a:solidFill>
                      <a:schemeClr val="accent5">
                        <a:lumMod val="40000"/>
                        <a:lumOff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Sheet1!$F$2:$F$42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10.390669000000001</c:v>
                      </c:pt>
                      <c:pt idx="10">
                        <c:v>10.171651000000001</c:v>
                      </c:pt>
                      <c:pt idx="11">
                        <c:v>10.141973</c:v>
                      </c:pt>
                      <c:pt idx="12">
                        <c:v>10.124798999999999</c:v>
                      </c:pt>
                      <c:pt idx="13">
                        <c:v>10.149848</c:v>
                      </c:pt>
                      <c:pt idx="14">
                        <c:v>10.234589</c:v>
                      </c:pt>
                      <c:pt idx="15">
                        <c:v>10.373189</c:v>
                      </c:pt>
                      <c:pt idx="16">
                        <c:v>10.439418</c:v>
                      </c:pt>
                      <c:pt idx="17">
                        <c:v>10.506055</c:v>
                      </c:pt>
                      <c:pt idx="18">
                        <c:v>10.493812</c:v>
                      </c:pt>
                      <c:pt idx="19">
                        <c:v>10.47153</c:v>
                      </c:pt>
                      <c:pt idx="20">
                        <c:v>10.462358</c:v>
                      </c:pt>
                      <c:pt idx="21">
                        <c:v>10.429055</c:v>
                      </c:pt>
                      <c:pt idx="22">
                        <c:v>10.458194000000001</c:v>
                      </c:pt>
                      <c:pt idx="23">
                        <c:v>10.469697999999999</c:v>
                      </c:pt>
                      <c:pt idx="24">
                        <c:v>10.461734999999999</c:v>
                      </c:pt>
                      <c:pt idx="25">
                        <c:v>10.437464</c:v>
                      </c:pt>
                      <c:pt idx="26">
                        <c:v>10.427671999999999</c:v>
                      </c:pt>
                      <c:pt idx="27">
                        <c:v>10.419188</c:v>
                      </c:pt>
                      <c:pt idx="28">
                        <c:v>10.401021</c:v>
                      </c:pt>
                      <c:pt idx="29">
                        <c:v>10.41442</c:v>
                      </c:pt>
                      <c:pt idx="30">
                        <c:v>10.376633999999999</c:v>
                      </c:pt>
                      <c:pt idx="31">
                        <c:v>10.356902</c:v>
                      </c:pt>
                      <c:pt idx="32">
                        <c:v>10.318008000000001</c:v>
                      </c:pt>
                      <c:pt idx="33">
                        <c:v>10.285508</c:v>
                      </c:pt>
                      <c:pt idx="34">
                        <c:v>10.281333999999999</c:v>
                      </c:pt>
                      <c:pt idx="35">
                        <c:v>10.25709</c:v>
                      </c:pt>
                      <c:pt idx="36">
                        <c:v>10.187393</c:v>
                      </c:pt>
                      <c:pt idx="37">
                        <c:v>10.181696000000001</c:v>
                      </c:pt>
                      <c:pt idx="38">
                        <c:v>10.149324</c:v>
                      </c:pt>
                      <c:pt idx="39">
                        <c:v>10.074056000000001</c:v>
                      </c:pt>
                      <c:pt idx="40">
                        <c:v>10.019147999999999</c:v>
                      </c:pt>
                    </c:numCache>
                  </c:numRef>
                </c:val>
                <c:smooth val="0"/>
              </c15:ser>
            </c15:filteredLineSeries>
            <c15:filteredLineSeries>
              <c15:ser>
                <c:idx val="3"/>
                <c:order val="5"/>
                <c:tx>
                  <c:strRef>
                    <c:extLst xmlns:c15="http://schemas.microsoft.com/office/drawing/2012/chart">
                      <c:ext xmlns:c15="http://schemas.microsoft.com/office/drawing/2012/chart" uri="{02D57815-91ED-43cb-92C2-25804820EDAC}">
                        <c15:formulaRef>
                          <c15:sqref>Sheet1!$D$1</c15:sqref>
                        </c15:formulaRef>
                      </c:ext>
                    </c:extLst>
                    <c:strCache>
                      <c:ptCount val="1"/>
                      <c:pt idx="0">
                        <c:v>High Oil Price</c:v>
                      </c:pt>
                    </c:strCache>
                  </c:strRef>
                </c:tx>
                <c:spPr>
                  <a:ln w="22225" cap="rnd">
                    <a:solidFill>
                      <a:schemeClr val="accent5">
                        <a:lumMod val="75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Sheet1!$D$2:$D$42</c15:sqref>
                        </c15:formulaRef>
                      </c:ext>
                    </c:extLst>
                    <c:numCache>
                      <c:formatCode>General</c:formatCode>
                      <c:ptCount val="41"/>
                      <c:pt idx="0">
                        <c:v>11.48494321149504</c:v>
                      </c:pt>
                      <c:pt idx="1">
                        <c:v>11.330131168592921</c:v>
                      </c:pt>
                      <c:pt idx="2">
                        <c:v>11.049522959999999</c:v>
                      </c:pt>
                      <c:pt idx="3">
                        <c:v>11.112765299002509</c:v>
                      </c:pt>
                      <c:pt idx="4">
                        <c:v>11.30717048611111</c:v>
                      </c:pt>
                      <c:pt idx="5">
                        <c:v>11.155356755002909</c:v>
                      </c:pt>
                      <c:pt idx="6">
                        <c:v>10.886277556992489</c:v>
                      </c:pt>
                      <c:pt idx="7">
                        <c:v>10.90172223663245</c:v>
                      </c:pt>
                      <c:pt idx="8">
                        <c:v>10.763061930387201</c:v>
                      </c:pt>
                      <c:pt idx="9">
                        <c:v>10.39471</c:v>
                      </c:pt>
                      <c:pt idx="10">
                        <c:v>10.241961999999999</c:v>
                      </c:pt>
                      <c:pt idx="11">
                        <c:v>10.156312</c:v>
                      </c:pt>
                      <c:pt idx="12">
                        <c:v>10.133101</c:v>
                      </c:pt>
                      <c:pt idx="13">
                        <c:v>10.095813</c:v>
                      </c:pt>
                      <c:pt idx="14">
                        <c:v>10.093446</c:v>
                      </c:pt>
                      <c:pt idx="15">
                        <c:v>10.106183</c:v>
                      </c:pt>
                      <c:pt idx="16">
                        <c:v>10.138923</c:v>
                      </c:pt>
                      <c:pt idx="17">
                        <c:v>10.111739999999999</c:v>
                      </c:pt>
                      <c:pt idx="18">
                        <c:v>10.066962999999999</c:v>
                      </c:pt>
                      <c:pt idx="19">
                        <c:v>9.9805550000000007</c:v>
                      </c:pt>
                      <c:pt idx="20">
                        <c:v>9.9209940000000003</c:v>
                      </c:pt>
                      <c:pt idx="21">
                        <c:v>9.9475160000000002</c:v>
                      </c:pt>
                      <c:pt idx="22">
                        <c:v>9.9245800000000006</c:v>
                      </c:pt>
                      <c:pt idx="23">
                        <c:v>9.9339329999999997</c:v>
                      </c:pt>
                      <c:pt idx="24">
                        <c:v>9.9233379999999993</c:v>
                      </c:pt>
                      <c:pt idx="25">
                        <c:v>9.8816079999999999</c:v>
                      </c:pt>
                      <c:pt idx="26">
                        <c:v>9.8396319999999999</c:v>
                      </c:pt>
                      <c:pt idx="27">
                        <c:v>9.7942309999999999</c:v>
                      </c:pt>
                      <c:pt idx="28">
                        <c:v>9.7642469999999992</c:v>
                      </c:pt>
                      <c:pt idx="29">
                        <c:v>9.7740369999999999</c:v>
                      </c:pt>
                      <c:pt idx="30">
                        <c:v>9.7755419999999997</c:v>
                      </c:pt>
                      <c:pt idx="31">
                        <c:v>9.7948280000000008</c:v>
                      </c:pt>
                      <c:pt idx="32">
                        <c:v>9.8294739999999994</c:v>
                      </c:pt>
                      <c:pt idx="33">
                        <c:v>9.8288910000000005</c:v>
                      </c:pt>
                      <c:pt idx="34">
                        <c:v>9.8720750000000006</c:v>
                      </c:pt>
                      <c:pt idx="35">
                        <c:v>9.9161859999999997</c:v>
                      </c:pt>
                      <c:pt idx="36">
                        <c:v>9.935378</c:v>
                      </c:pt>
                      <c:pt idx="37">
                        <c:v>9.9580369999999991</c:v>
                      </c:pt>
                      <c:pt idx="38">
                        <c:v>9.9882930000000005</c:v>
                      </c:pt>
                      <c:pt idx="39">
                        <c:v>9.9642389999999992</c:v>
                      </c:pt>
                      <c:pt idx="40">
                        <c:v>9.9913439999999998</c:v>
                      </c:pt>
                    </c:numCache>
                  </c:numRef>
                </c:val>
                <c:smooth val="0"/>
              </c15:ser>
            </c15:filteredLineSeries>
          </c:ext>
        </c:extLst>
      </c:lineChart>
      <c:catAx>
        <c:axId val="2914984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500112"/>
        <c:crosses val="autoZero"/>
        <c:auto val="1"/>
        <c:lblAlgn val="ctr"/>
        <c:lblOffset val="100"/>
        <c:tickLblSkip val="10"/>
        <c:tickMarkSkip val="10"/>
        <c:noMultiLvlLbl val="0"/>
      </c:catAx>
      <c:valAx>
        <c:axId val="291500112"/>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8480"/>
        <c:crossesAt val="10"/>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200">
                <a:solidFill>
                  <a:schemeClr val="bg1"/>
                </a:solidFill>
              </a:rPr>
              <a:t>natural gas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v>ccgt-nobuild</c:v>
          </c:tx>
          <c:spPr>
            <a:ln w="28575" cap="rnd">
              <a:noFill/>
              <a:round/>
            </a:ln>
            <a:effectLst/>
          </c:spPr>
          <c:marker>
            <c:symbol val="circle"/>
            <c:size val="7"/>
            <c:spPr>
              <a:noFill/>
              <a:ln w="12700">
                <a:solidFill>
                  <a:schemeClr val="tx1">
                    <a:lumMod val="65000"/>
                    <a:lumOff val="35000"/>
                  </a:schemeClr>
                </a:solidFill>
              </a:ln>
              <a:effectLst/>
            </c:spPr>
          </c:marker>
          <c:xVal>
            <c:numRef>
              <c:f>(lcoe!$D$6,lcoe!$D$10,lcoe!$D$12:$D$13,lcoe!$D$15,lcoe!$D$20:$D$22,lcoe!$D$24:$D$25)</c:f>
              <c:numCache>
                <c:formatCode>0.00</c:formatCode>
                <c:ptCount val="10"/>
                <c:pt idx="0">
                  <c:v>38.193896000000002</c:v>
                </c:pt>
                <c:pt idx="1">
                  <c:v>40.484617</c:v>
                </c:pt>
                <c:pt idx="2">
                  <c:v>36.891995999999999</c:v>
                </c:pt>
                <c:pt idx="3">
                  <c:v>35.525720999999997</c:v>
                </c:pt>
                <c:pt idx="4">
                  <c:v>38.651235999999997</c:v>
                </c:pt>
                <c:pt idx="5">
                  <c:v>34.196385999999997</c:v>
                </c:pt>
                <c:pt idx="6">
                  <c:v>37.462026999999999</c:v>
                </c:pt>
                <c:pt idx="7">
                  <c:v>37.100648</c:v>
                </c:pt>
                <c:pt idx="8">
                  <c:v>45.313929000000002</c:v>
                </c:pt>
                <c:pt idx="9">
                  <c:v>44.682295000000003</c:v>
                </c:pt>
              </c:numCache>
            </c:numRef>
          </c:xVal>
          <c:yVal>
            <c:numRef>
              <c:f>(lcoe!$L$6,lcoe!$L$10,lcoe!$L$12:$L$13,lcoe!$L$15,lcoe!$L$20:$L$22,lcoe!$L$24:$L$25)</c:f>
              <c:numCache>
                <c:formatCode>0.00</c:formatCode>
                <c:ptCount val="10"/>
                <c:pt idx="0">
                  <c:v>36.714958000000003</c:v>
                </c:pt>
                <c:pt idx="1">
                  <c:v>41.255755999999998</c:v>
                </c:pt>
                <c:pt idx="2">
                  <c:v>33.254050999999997</c:v>
                </c:pt>
                <c:pt idx="3">
                  <c:v>35.064898999999997</c:v>
                </c:pt>
                <c:pt idx="4">
                  <c:v>29.31551</c:v>
                </c:pt>
                <c:pt idx="5">
                  <c:v>33.470134999999999</c:v>
                </c:pt>
                <c:pt idx="6">
                  <c:v>34.464970000000001</c:v>
                </c:pt>
                <c:pt idx="7">
                  <c:v>31.943639999999998</c:v>
                </c:pt>
                <c:pt idx="8">
                  <c:v>45.219143000000003</c:v>
                </c:pt>
                <c:pt idx="9">
                  <c:v>44.473357999999998</c:v>
                </c:pt>
              </c:numCache>
            </c:numRef>
          </c:yVal>
          <c:smooth val="0"/>
        </c:ser>
        <c:ser>
          <c:idx val="1"/>
          <c:order val="1"/>
          <c:tx>
            <c:v>ccgt-builds</c:v>
          </c:tx>
          <c:spPr>
            <a:ln w="12700" cap="rnd">
              <a:noFill/>
              <a:round/>
            </a:ln>
            <a:effectLst/>
          </c:spPr>
          <c:marker>
            <c:symbol val="circle"/>
            <c:size val="7"/>
            <c:spPr>
              <a:solidFill>
                <a:schemeClr val="accent1"/>
              </a:solidFill>
              <a:ln w="9525">
                <a:noFill/>
              </a:ln>
              <a:effectLst/>
            </c:spPr>
          </c:marker>
          <c:xVal>
            <c:numRef>
              <c:f>(lcoe!$D$4:$D$5,lcoe!$D$7:$D$9,lcoe!$D$11,lcoe!$D$14,lcoe!$D$16:$D$19,lcoe!$D$23,lcoe!$D$26:$D$28)</c:f>
              <c:numCache>
                <c:formatCode>0.00</c:formatCode>
                <c:ptCount val="15"/>
                <c:pt idx="0">
                  <c:v>33.941119</c:v>
                </c:pt>
                <c:pt idx="1">
                  <c:v>39.730992000000001</c:v>
                </c:pt>
                <c:pt idx="2">
                  <c:v>37.081386999999999</c:v>
                </c:pt>
                <c:pt idx="3">
                  <c:v>37.297265000000003</c:v>
                </c:pt>
                <c:pt idx="4">
                  <c:v>34.201611999999997</c:v>
                </c:pt>
                <c:pt idx="5">
                  <c:v>40.523415</c:v>
                </c:pt>
                <c:pt idx="6">
                  <c:v>33.352637999999999</c:v>
                </c:pt>
                <c:pt idx="7">
                  <c:v>36.214992000000002</c:v>
                </c:pt>
                <c:pt idx="8">
                  <c:v>39.863678</c:v>
                </c:pt>
                <c:pt idx="9">
                  <c:v>35.103481000000002</c:v>
                </c:pt>
                <c:pt idx="10">
                  <c:v>35.713622000000001</c:v>
                </c:pt>
                <c:pt idx="11">
                  <c:v>39.945397999999997</c:v>
                </c:pt>
                <c:pt idx="12">
                  <c:v>38.782676000000002</c:v>
                </c:pt>
                <c:pt idx="13">
                  <c:v>37.020200000000003</c:v>
                </c:pt>
                <c:pt idx="14">
                  <c:v>37.819924999999998</c:v>
                </c:pt>
              </c:numCache>
            </c:numRef>
          </c:xVal>
          <c:yVal>
            <c:numRef>
              <c:f>(lcoe!$L$4:$L$5,lcoe!$L$7:$L$9,lcoe!$L$11,lcoe!$L$14,lcoe!$L$16:$L$19,lcoe!$L$23,lcoe!$L$26:$L$28)</c:f>
              <c:numCache>
                <c:formatCode>0.00</c:formatCode>
                <c:ptCount val="15"/>
                <c:pt idx="0">
                  <c:v>34.626086999999998</c:v>
                </c:pt>
                <c:pt idx="1">
                  <c:v>39.785454000000001</c:v>
                </c:pt>
                <c:pt idx="2">
                  <c:v>37.191218999999997</c:v>
                </c:pt>
                <c:pt idx="3">
                  <c:v>37.748404999999998</c:v>
                </c:pt>
                <c:pt idx="4">
                  <c:v>34.776809999999998</c:v>
                </c:pt>
                <c:pt idx="5">
                  <c:v>41.194305</c:v>
                </c:pt>
                <c:pt idx="6">
                  <c:v>34.313828000000001</c:v>
                </c:pt>
                <c:pt idx="7">
                  <c:v>36.712940000000003</c:v>
                </c:pt>
                <c:pt idx="8">
                  <c:v>40.416964999999998</c:v>
                </c:pt>
                <c:pt idx="9">
                  <c:v>35.676482999999998</c:v>
                </c:pt>
                <c:pt idx="10">
                  <c:v>36.318066000000002</c:v>
                </c:pt>
                <c:pt idx="11">
                  <c:v>38.402683000000003</c:v>
                </c:pt>
                <c:pt idx="12">
                  <c:v>40.051208000000003</c:v>
                </c:pt>
                <c:pt idx="13">
                  <c:v>37.022682000000003</c:v>
                </c:pt>
                <c:pt idx="14">
                  <c:v>39.702351</c:v>
                </c:pt>
              </c:numCache>
            </c:numRef>
          </c:yVal>
          <c:smooth val="0"/>
        </c:ser>
        <c:ser>
          <c:idx val="2"/>
          <c:order val="2"/>
          <c:tx>
            <c:v>diagonal</c:v>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291500656"/>
        <c:axId val="291490320"/>
      </c:scatterChart>
      <c:valAx>
        <c:axId val="291500656"/>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91490320"/>
        <c:crosses val="autoZero"/>
        <c:crossBetween val="midCat"/>
        <c:majorUnit val="30"/>
      </c:valAx>
      <c:valAx>
        <c:axId val="29149032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91500656"/>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200">
                <a:solidFill>
                  <a:schemeClr val="bg1"/>
                </a:solidFill>
              </a:rPr>
              <a:t>coal, 30% carbon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v>ccs-nobuild</c:v>
          </c:tx>
          <c:spPr>
            <a:ln w="28575" cap="rnd">
              <a:noFill/>
              <a:round/>
            </a:ln>
            <a:effectLst/>
          </c:spPr>
          <c:marker>
            <c:symbol val="circle"/>
            <c:size val="7"/>
            <c:spPr>
              <a:noFill/>
              <a:ln w="12700">
                <a:solidFill>
                  <a:schemeClr val="tx1">
                    <a:lumMod val="75000"/>
                    <a:lumOff val="25000"/>
                  </a:schemeClr>
                </a:solidFill>
              </a:ln>
              <a:effectLst/>
            </c:spPr>
          </c:marker>
          <c:xVal>
            <c:numRef>
              <c:f>lcoe!$C$4:$C$28</c:f>
              <c:numCache>
                <c:formatCode>0.00</c:formatCode>
                <c:ptCount val="25"/>
                <c:pt idx="0">
                  <c:v>70.683575000000005</c:v>
                </c:pt>
                <c:pt idx="1">
                  <c:v>77.714827</c:v>
                </c:pt>
                <c:pt idx="2">
                  <c:v>73.694875999999994</c:v>
                </c:pt>
                <c:pt idx="3">
                  <c:v>77.329055999999994</c:v>
                </c:pt>
                <c:pt idx="4">
                  <c:v>77.951575000000005</c:v>
                </c:pt>
                <c:pt idx="5">
                  <c:v>72.158798000000004</c:v>
                </c:pt>
                <c:pt idx="6">
                  <c:v>91.268874999999994</c:v>
                </c:pt>
                <c:pt idx="7">
                  <c:v>#N/A</c:v>
                </c:pt>
                <c:pt idx="8">
                  <c:v>86.110263000000003</c:v>
                </c:pt>
                <c:pt idx="9">
                  <c:v>85.200720000000004</c:v>
                </c:pt>
                <c:pt idx="10">
                  <c:v>65.104155000000006</c:v>
                </c:pt>
                <c:pt idx="11">
                  <c:v>85.769502000000003</c:v>
                </c:pt>
                <c:pt idx="12">
                  <c:v>68.702483000000001</c:v>
                </c:pt>
                <c:pt idx="13">
                  <c:v>81.898634000000001</c:v>
                </c:pt>
                <c:pt idx="14">
                  <c:v>73.356904</c:v>
                </c:pt>
                <c:pt idx="15">
                  <c:v>73.955735000000004</c:v>
                </c:pt>
                <c:pt idx="16">
                  <c:v>72.481212999999997</c:v>
                </c:pt>
                <c:pt idx="17">
                  <c:v>73.440903000000006</c:v>
                </c:pt>
                <c:pt idx="18">
                  <c:v>69.881729000000007</c:v>
                </c:pt>
                <c:pt idx="19">
                  <c:v>79.584137999999996</c:v>
                </c:pt>
                <c:pt idx="20">
                  <c:v>#N/A</c:v>
                </c:pt>
                <c:pt idx="21">
                  <c:v>#N/A</c:v>
                </c:pt>
                <c:pt idx="22">
                  <c:v>80.151652999999996</c:v>
                </c:pt>
                <c:pt idx="23">
                  <c:v>71.611787000000007</c:v>
                </c:pt>
                <c:pt idx="24">
                  <c:v>73.608655999999996</c:v>
                </c:pt>
              </c:numCache>
            </c:numRef>
          </c:xVal>
          <c:yVal>
            <c:numRef>
              <c:f>lcoe!$K$4:$K$28</c:f>
              <c:numCache>
                <c:formatCode>0.00</c:formatCode>
                <c:ptCount val="25"/>
                <c:pt idx="0">
                  <c:v>34.814964000000003</c:v>
                </c:pt>
                <c:pt idx="1">
                  <c:v>39.949145999999999</c:v>
                </c:pt>
                <c:pt idx="2">
                  <c:v>36.930832000000002</c:v>
                </c:pt>
                <c:pt idx="3">
                  <c:v>37.399517000000003</c:v>
                </c:pt>
                <c:pt idx="4">
                  <c:v>37.938842999999999</c:v>
                </c:pt>
                <c:pt idx="5">
                  <c:v>34.944308999999997</c:v>
                </c:pt>
                <c:pt idx="6">
                  <c:v>41.489905999999998</c:v>
                </c:pt>
                <c:pt idx="7">
                  <c:v>#N/A</c:v>
                </c:pt>
                <c:pt idx="8">
                  <c:v>33.381839999999997</c:v>
                </c:pt>
                <c:pt idx="9">
                  <c:v>35.266047999999998</c:v>
                </c:pt>
                <c:pt idx="10">
                  <c:v>34.470776000000001</c:v>
                </c:pt>
                <c:pt idx="11">
                  <c:v>29.497714999999999</c:v>
                </c:pt>
                <c:pt idx="12">
                  <c:v>36.899563000000001</c:v>
                </c:pt>
                <c:pt idx="13">
                  <c:v>40.605370000000001</c:v>
                </c:pt>
                <c:pt idx="14">
                  <c:v>35.791851000000001</c:v>
                </c:pt>
                <c:pt idx="15">
                  <c:v>36.467896000000003</c:v>
                </c:pt>
                <c:pt idx="16">
                  <c:v>33.608212000000002</c:v>
                </c:pt>
                <c:pt idx="17">
                  <c:v>34.658852000000003</c:v>
                </c:pt>
                <c:pt idx="18">
                  <c:v>32.105041999999997</c:v>
                </c:pt>
                <c:pt idx="19">
                  <c:v>38.596316999999999</c:v>
                </c:pt>
                <c:pt idx="20">
                  <c:v>#N/A</c:v>
                </c:pt>
                <c:pt idx="21">
                  <c:v>#N/A</c:v>
                </c:pt>
                <c:pt idx="22">
                  <c:v>40.281672999999998</c:v>
                </c:pt>
                <c:pt idx="23">
                  <c:v>37.213219000000002</c:v>
                </c:pt>
                <c:pt idx="24">
                  <c:v>39.931538000000003</c:v>
                </c:pt>
              </c:numCache>
            </c:numRef>
          </c:yVal>
          <c:smooth val="0"/>
        </c:ser>
        <c:ser>
          <c:idx val="1"/>
          <c:order val="1"/>
          <c:tx>
            <c:v>diagonal</c:v>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291501200"/>
        <c:axId val="291496848"/>
      </c:scatterChart>
      <c:valAx>
        <c:axId val="291501200"/>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91496848"/>
        <c:crosses val="autoZero"/>
        <c:crossBetween val="midCat"/>
        <c:majorUnit val="30"/>
      </c:valAx>
      <c:valAx>
        <c:axId val="291496848"/>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91501200"/>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a:solidFill>
                  <a:sysClr val="windowText" lastClr="000000"/>
                </a:solidFill>
              </a:rPr>
              <a:t>nuclear</a:t>
            </a:r>
          </a:p>
        </c:rich>
      </c:tx>
      <c:layout>
        <c:manualLayout>
          <c:xMode val="edge"/>
          <c:yMode val="edge"/>
          <c:x val="0.39703703703703697"/>
          <c:y val="3.70370370370370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v>nuke-nobuild</c:v>
          </c:tx>
          <c:spPr>
            <a:ln w="28575" cap="rnd">
              <a:noFill/>
              <a:round/>
            </a:ln>
            <a:effectLst/>
          </c:spPr>
          <c:marker>
            <c:symbol val="circle"/>
            <c:size val="7"/>
            <c:spPr>
              <a:noFill/>
              <a:ln w="12700">
                <a:solidFill>
                  <a:schemeClr val="tx1">
                    <a:lumMod val="75000"/>
                    <a:lumOff val="25000"/>
                  </a:schemeClr>
                </a:solidFill>
              </a:ln>
              <a:effectLst/>
            </c:spPr>
          </c:marker>
          <c:xVal>
            <c:numRef>
              <c:f>lcoe!$E$4:$E$28</c:f>
              <c:numCache>
                <c:formatCode>0.00</c:formatCode>
                <c:ptCount val="25"/>
                <c:pt idx="0">
                  <c:v>70.470850999999996</c:v>
                </c:pt>
                <c:pt idx="1">
                  <c:v>71.817025000000001</c:v>
                </c:pt>
                <c:pt idx="2">
                  <c:v>75.031127999999995</c:v>
                </c:pt>
                <c:pt idx="3">
                  <c:v>79.440828999999994</c:v>
                </c:pt>
                <c:pt idx="4">
                  <c:v>77.36343699999999</c:v>
                </c:pt>
                <c:pt idx="5">
                  <c:v>73.278838999999991</c:v>
                </c:pt>
                <c:pt idx="6">
                  <c:v>81.191149999999993</c:v>
                </c:pt>
                <c:pt idx="7">
                  <c:v>#N/A</c:v>
                </c:pt>
                <c:pt idx="8">
                  <c:v>77.075834999999998</c:v>
                </c:pt>
                <c:pt idx="9">
                  <c:v>79.300482000000002</c:v>
                </c:pt>
                <c:pt idx="10">
                  <c:v>72.333809000000002</c:v>
                </c:pt>
                <c:pt idx="11">
                  <c:v>85.275148999999999</c:v>
                </c:pt>
                <c:pt idx="12">
                  <c:v>74.493110999999999</c:v>
                </c:pt>
                <c:pt idx="13">
                  <c:v>73.970899000000003</c:v>
                </c:pt>
                <c:pt idx="14">
                  <c:v>74.064863000000003</c:v>
                </c:pt>
                <c:pt idx="15">
                  <c:v>74.547314</c:v>
                </c:pt>
                <c:pt idx="16">
                  <c:v>71.788113999999993</c:v>
                </c:pt>
                <c:pt idx="17">
                  <c:v>74.802094999999994</c:v>
                </c:pt>
                <c:pt idx="18">
                  <c:v>71.769139999999993</c:v>
                </c:pt>
                <c:pt idx="19">
                  <c:v>74.210923999999991</c:v>
                </c:pt>
                <c:pt idx="20">
                  <c:v>#N/A</c:v>
                </c:pt>
                <c:pt idx="21">
                  <c:v>#N/A</c:v>
                </c:pt>
                <c:pt idx="22">
                  <c:v>78.695300000000003</c:v>
                </c:pt>
                <c:pt idx="23">
                  <c:v>65.134186999999997</c:v>
                </c:pt>
                <c:pt idx="24">
                  <c:v>71.388926999999995</c:v>
                </c:pt>
              </c:numCache>
            </c:numRef>
          </c:xVal>
          <c:yVal>
            <c:numRef>
              <c:f>lcoe!$M$4:$M$28</c:f>
              <c:numCache>
                <c:formatCode>0.00</c:formatCode>
                <c:ptCount val="25"/>
                <c:pt idx="0">
                  <c:v>34.546391</c:v>
                </c:pt>
                <c:pt idx="1">
                  <c:v>39.666218000000001</c:v>
                </c:pt>
                <c:pt idx="2">
                  <c:v>36.602775999999999</c:v>
                </c:pt>
                <c:pt idx="3">
                  <c:v>37.077598999999999</c:v>
                </c:pt>
                <c:pt idx="4">
                  <c:v>37.650677000000002</c:v>
                </c:pt>
                <c:pt idx="5">
                  <c:v>34.719704</c:v>
                </c:pt>
                <c:pt idx="6">
                  <c:v>41.345509</c:v>
                </c:pt>
                <c:pt idx="7">
                  <c:v>#N/A</c:v>
                </c:pt>
                <c:pt idx="8">
                  <c:v>33.447448999999999</c:v>
                </c:pt>
                <c:pt idx="9">
                  <c:v>34.985840000000003</c:v>
                </c:pt>
                <c:pt idx="10">
                  <c:v>34.266815000000001</c:v>
                </c:pt>
                <c:pt idx="11">
                  <c:v>29.860655000000001</c:v>
                </c:pt>
                <c:pt idx="12">
                  <c:v>36.653008</c:v>
                </c:pt>
                <c:pt idx="13">
                  <c:v>40.280383999999998</c:v>
                </c:pt>
                <c:pt idx="14">
                  <c:v>35.682586999999998</c:v>
                </c:pt>
                <c:pt idx="15">
                  <c:v>36.306449999999998</c:v>
                </c:pt>
                <c:pt idx="16">
                  <c:v>33.484336999999996</c:v>
                </c:pt>
                <c:pt idx="17">
                  <c:v>34.397053</c:v>
                </c:pt>
                <c:pt idx="18">
                  <c:v>31.904062</c:v>
                </c:pt>
                <c:pt idx="19">
                  <c:v>38.347290000000001</c:v>
                </c:pt>
                <c:pt idx="20">
                  <c:v>#N/A</c:v>
                </c:pt>
                <c:pt idx="21">
                  <c:v>#N/A</c:v>
                </c:pt>
                <c:pt idx="22">
                  <c:v>39.780417999999997</c:v>
                </c:pt>
                <c:pt idx="23">
                  <c:v>36.931624999999997</c:v>
                </c:pt>
                <c:pt idx="24">
                  <c:v>39.586052000000002</c:v>
                </c:pt>
              </c:numCache>
            </c:numRef>
          </c:yVal>
          <c:smooth val="0"/>
        </c:ser>
        <c:ser>
          <c:idx val="1"/>
          <c:order val="1"/>
          <c:tx>
            <c:strRef>
              <c:f>lcoe!$Z$3</c:f>
              <c:strCache>
                <c:ptCount val="1"/>
                <c:pt idx="0">
                  <c:v>diagonal</c:v>
                </c:pt>
              </c:strCache>
            </c:strRef>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291501744"/>
        <c:axId val="291495216"/>
      </c:scatterChart>
      <c:valAx>
        <c:axId val="291501744"/>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1495216"/>
        <c:crosses val="autoZero"/>
        <c:crossBetween val="midCat"/>
        <c:majorUnit val="30"/>
      </c:valAx>
      <c:valAx>
        <c:axId val="291495216"/>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91501744"/>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a:solidFill>
                  <a:sysClr val="windowText" lastClr="000000"/>
                </a:solidFill>
              </a:rPr>
              <a:t>solar photovoltaic</a:t>
            </a:r>
          </a:p>
        </c:rich>
      </c:tx>
      <c:layout>
        <c:manualLayout>
          <c:xMode val="edge"/>
          <c:yMode val="edge"/>
          <c:x val="0.23643482064741911"/>
          <c:y val="3.703703703703703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v>solar-nobuild</c:v>
          </c:tx>
          <c:spPr>
            <a:ln w="28575" cap="rnd">
              <a:noFill/>
              <a:round/>
            </a:ln>
            <a:effectLst/>
          </c:spPr>
          <c:marker>
            <c:symbol val="circle"/>
            <c:size val="7"/>
            <c:spPr>
              <a:noFill/>
              <a:ln w="12700">
                <a:solidFill>
                  <a:schemeClr val="tx1">
                    <a:lumMod val="65000"/>
                    <a:lumOff val="35000"/>
                  </a:schemeClr>
                </a:solidFill>
              </a:ln>
              <a:effectLst/>
            </c:spPr>
          </c:marker>
          <c:xVal>
            <c:numRef>
              <c:f>(lcoe!$H$4,lcoe!$H$6,lcoe!$H$9:$H$13,lcoe!$H$15,lcoe!$H$24:$H$26,lcoe!$H$28)</c:f>
              <c:numCache>
                <c:formatCode>0.00</c:formatCode>
                <c:ptCount val="12"/>
                <c:pt idx="0">
                  <c:v>27.993082000000001</c:v>
                </c:pt>
                <c:pt idx="1">
                  <c:v>37.165977000000005</c:v>
                </c:pt>
                <c:pt idx="2">
                  <c:v>29.553893000000002</c:v>
                </c:pt>
                <c:pt idx="3">
                  <c:v>39.641425000000005</c:v>
                </c:pt>
                <c:pt idx="4">
                  <c:v>44.498398000000002</c:v>
                </c:pt>
                <c:pt idx="5">
                  <c:v>39.386327999999999</c:v>
                </c:pt>
                <c:pt idx="6">
                  <c:v>34.328393000000005</c:v>
                </c:pt>
                <c:pt idx="7">
                  <c:v>39.297550000000001</c:v>
                </c:pt>
                <c:pt idx="8">
                  <c:v>32.351005000000001</c:v>
                </c:pt>
                <c:pt idx="9">
                  <c:v>31.250512999999998</c:v>
                </c:pt>
                <c:pt idx="10">
                  <c:v>32.817041000000003</c:v>
                </c:pt>
                <c:pt idx="11">
                  <c:v>30.135648999999997</c:v>
                </c:pt>
              </c:numCache>
            </c:numRef>
          </c:xVal>
          <c:yVal>
            <c:numRef>
              <c:f>(lcoe!$P$4,lcoe!$P$6,lcoe!$P$9:$P$13,lcoe!$P$15,lcoe!$P$24:$P$26,lcoe!$P$28)</c:f>
              <c:numCache>
                <c:formatCode>0.00</c:formatCode>
                <c:ptCount val="12"/>
                <c:pt idx="0">
                  <c:v>30.294333999999999</c:v>
                </c:pt>
                <c:pt idx="1">
                  <c:v>40.909427999999998</c:v>
                </c:pt>
                <c:pt idx="2">
                  <c:v>31.065483</c:v>
                </c:pt>
                <c:pt idx="3">
                  <c:v>36.300590999999997</c:v>
                </c:pt>
                <c:pt idx="4">
                  <c:v>38.627186000000002</c:v>
                </c:pt>
                <c:pt idx="5">
                  <c:v>36.603881999999999</c:v>
                </c:pt>
                <c:pt idx="6">
                  <c:v>32.204445</c:v>
                </c:pt>
                <c:pt idx="7">
                  <c:v>34.649344999999997</c:v>
                </c:pt>
                <c:pt idx="8">
                  <c:v>34.842964000000002</c:v>
                </c:pt>
                <c:pt idx="9">
                  <c:v>32.264525999999996</c:v>
                </c:pt>
                <c:pt idx="10">
                  <c:v>28.363222</c:v>
                </c:pt>
                <c:pt idx="11">
                  <c:v>29.021362</c:v>
                </c:pt>
              </c:numCache>
            </c:numRef>
          </c:yVal>
          <c:smooth val="0"/>
        </c:ser>
        <c:ser>
          <c:idx val="1"/>
          <c:order val="1"/>
          <c:tx>
            <c:v>solar-builds</c:v>
          </c:tx>
          <c:spPr>
            <a:ln w="12700" cap="rnd">
              <a:noFill/>
              <a:round/>
            </a:ln>
            <a:effectLst/>
          </c:spPr>
          <c:marker>
            <c:symbol val="circle"/>
            <c:size val="7"/>
            <c:spPr>
              <a:solidFill>
                <a:schemeClr val="accent4"/>
              </a:solidFill>
              <a:ln w="9525">
                <a:noFill/>
              </a:ln>
              <a:effectLst/>
            </c:spPr>
          </c:marker>
          <c:xVal>
            <c:numRef>
              <c:f>(lcoe!$H$5,lcoe!$H$7:$H$8,lcoe!$H$14,lcoe!$H$16:$H$23)</c:f>
              <c:numCache>
                <c:formatCode>0.00</c:formatCode>
                <c:ptCount val="12"/>
                <c:pt idx="0">
                  <c:v>29.393888</c:v>
                </c:pt>
                <c:pt idx="1">
                  <c:v>33.858985000000004</c:v>
                </c:pt>
                <c:pt idx="2">
                  <c:v>37.640822</c:v>
                </c:pt>
                <c:pt idx="3">
                  <c:v>32.956538999999999</c:v>
                </c:pt>
                <c:pt idx="4">
                  <c:v>32.885442999999995</c:v>
                </c:pt>
                <c:pt idx="5">
                  <c:v>33.355197000000004</c:v>
                </c:pt>
                <c:pt idx="6">
                  <c:v>29.578197000000003</c:v>
                </c:pt>
                <c:pt idx="7">
                  <c:v>32.524620000000006</c:v>
                </c:pt>
                <c:pt idx="8">
                  <c:v>27.569699999999997</c:v>
                </c:pt>
                <c:pt idx="9">
                  <c:v>30.278158000000001</c:v>
                </c:pt>
                <c:pt idx="10">
                  <c:v>32.413841000000005</c:v>
                </c:pt>
                <c:pt idx="11">
                  <c:v>29.316613</c:v>
                </c:pt>
              </c:numCache>
            </c:numRef>
          </c:xVal>
          <c:yVal>
            <c:numRef>
              <c:f>(lcoe!$P$5,lcoe!$P$7:$P$8,lcoe!$P$14,lcoe!$P$16:$P$23)</c:f>
              <c:numCache>
                <c:formatCode>0.00</c:formatCode>
                <c:ptCount val="12"/>
                <c:pt idx="0">
                  <c:v>31.185669000000001</c:v>
                </c:pt>
                <c:pt idx="1">
                  <c:v>36.818866999999997</c:v>
                </c:pt>
                <c:pt idx="2">
                  <c:v>37.706130999999999</c:v>
                </c:pt>
                <c:pt idx="3">
                  <c:v>35.059874999999998</c:v>
                </c:pt>
                <c:pt idx="4">
                  <c:v>32.974884000000003</c:v>
                </c:pt>
                <c:pt idx="5">
                  <c:v>33.751255</c:v>
                </c:pt>
                <c:pt idx="6">
                  <c:v>32.916305999999999</c:v>
                </c:pt>
                <c:pt idx="7">
                  <c:v>35.667983999999997</c:v>
                </c:pt>
                <c:pt idx="8">
                  <c:v>32.981495000000002</c:v>
                </c:pt>
                <c:pt idx="9">
                  <c:v>38.342049000000003</c:v>
                </c:pt>
                <c:pt idx="10">
                  <c:v>37.848022</c:v>
                </c:pt>
                <c:pt idx="11">
                  <c:v>31.540656999999999</c:v>
                </c:pt>
              </c:numCache>
            </c:numRef>
          </c:yVal>
          <c:smooth val="0"/>
        </c:ser>
        <c:ser>
          <c:idx val="2"/>
          <c:order val="2"/>
          <c:tx>
            <c:strRef>
              <c:f>lcoe!$Z$3</c:f>
              <c:strCache>
                <c:ptCount val="1"/>
                <c:pt idx="0">
                  <c:v>diagonal</c:v>
                </c:pt>
              </c:strCache>
            </c:strRef>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291492496"/>
        <c:axId val="291502832"/>
      </c:scatterChart>
      <c:valAx>
        <c:axId val="291492496"/>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291502832"/>
        <c:crosses val="autoZero"/>
        <c:crossBetween val="midCat"/>
        <c:majorUnit val="30"/>
      </c:valAx>
      <c:valAx>
        <c:axId val="29150283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291492496"/>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a:solidFill>
                  <a:sysClr val="windowText" lastClr="000000"/>
                </a:solidFill>
              </a:rPr>
              <a:t>onshore wind</a:t>
            </a:r>
          </a:p>
        </c:rich>
      </c:tx>
      <c:layout>
        <c:manualLayout>
          <c:xMode val="edge"/>
          <c:yMode val="edge"/>
          <c:x val="0.32301017473571469"/>
          <c:y val="3.703694655294988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5725321803288448"/>
          <c:y val="0.19553260155232693"/>
          <c:w val="0.63561504591523033"/>
          <c:h val="0.61735361733211835"/>
        </c:manualLayout>
      </c:layout>
      <c:scatterChart>
        <c:scatterStyle val="lineMarker"/>
        <c:varyColors val="0"/>
        <c:ser>
          <c:idx val="0"/>
          <c:order val="0"/>
          <c:tx>
            <c:v>wind-nobuild</c:v>
          </c:tx>
          <c:spPr>
            <a:ln w="28575" cap="rnd">
              <a:noFill/>
              <a:round/>
            </a:ln>
            <a:effectLst/>
          </c:spPr>
          <c:marker>
            <c:symbol val="circle"/>
            <c:size val="7"/>
            <c:spPr>
              <a:noFill/>
              <a:ln w="12700">
                <a:solidFill>
                  <a:schemeClr val="tx1">
                    <a:lumMod val="65000"/>
                    <a:lumOff val="35000"/>
                  </a:schemeClr>
                </a:solidFill>
              </a:ln>
              <a:effectLst/>
            </c:spPr>
          </c:marker>
          <c:xVal>
            <c:numRef>
              <c:f>(lcoe!$F$4:$F$6,lcoe!$F$8:$F$9,lcoe!$F$11:$F$13,lcoe!$F$15:$F$16,lcoe!$F$18,lcoe!$F$24:$F$26)</c:f>
              <c:numCache>
                <c:formatCode>0.00</c:formatCode>
                <c:ptCount val="14"/>
                <c:pt idx="0">
                  <c:v>49.445886999999999</c:v>
                </c:pt>
                <c:pt idx="1">
                  <c:v>#N/A</c:v>
                </c:pt>
                <c:pt idx="2">
                  <c:v>31.904975</c:v>
                </c:pt>
                <c:pt idx="3">
                  <c:v>38.143704999999997</c:v>
                </c:pt>
                <c:pt idx="4">
                  <c:v>35.944262999999999</c:v>
                </c:pt>
                <c:pt idx="5">
                  <c:v>#N/A</c:v>
                </c:pt>
                <c:pt idx="6">
                  <c:v>49.020715000000003</c:v>
                </c:pt>
                <c:pt idx="7">
                  <c:v>41.166167999999999</c:v>
                </c:pt>
                <c:pt idx="8">
                  <c:v>44.137770000000003</c:v>
                </c:pt>
                <c:pt idx="9">
                  <c:v>42.416550000000001</c:v>
                </c:pt>
                <c:pt idx="10">
                  <c:v>37.113022999999998</c:v>
                </c:pt>
                <c:pt idx="11">
                  <c:v>62.723055000000002</c:v>
                </c:pt>
                <c:pt idx="12">
                  <c:v>49.580815000000001</c:v>
                </c:pt>
                <c:pt idx="13">
                  <c:v>37.581240999999999</c:v>
                </c:pt>
              </c:numCache>
            </c:numRef>
          </c:xVal>
          <c:yVal>
            <c:numRef>
              <c:f>(lcoe!$N$4:$N$6,lcoe!$N$8:$N$9,lcoe!$N$11:$N$13,lcoe!$N$15:$N$16,lcoe!$N$18,lcoe!$N$24:$N$26)</c:f>
              <c:numCache>
                <c:formatCode>0.00</c:formatCode>
                <c:ptCount val="14"/>
                <c:pt idx="0">
                  <c:v>28.152616999999999</c:v>
                </c:pt>
                <c:pt idx="1">
                  <c:v>#N/A</c:v>
                </c:pt>
                <c:pt idx="2">
                  <c:v>29.266376000000001</c:v>
                </c:pt>
                <c:pt idx="3">
                  <c:v>33.023617000000002</c:v>
                </c:pt>
                <c:pt idx="4">
                  <c:v>29.313679</c:v>
                </c:pt>
                <c:pt idx="5">
                  <c:v>#N/A</c:v>
                </c:pt>
                <c:pt idx="6">
                  <c:v>30.667545</c:v>
                </c:pt>
                <c:pt idx="7">
                  <c:v>31.078035</c:v>
                </c:pt>
                <c:pt idx="8">
                  <c:v>23.603950999999999</c:v>
                </c:pt>
                <c:pt idx="9">
                  <c:v>32.634242999999998</c:v>
                </c:pt>
                <c:pt idx="10">
                  <c:v>32.726542999999999</c:v>
                </c:pt>
                <c:pt idx="11">
                  <c:v>48.130710999999998</c:v>
                </c:pt>
                <c:pt idx="12">
                  <c:v>39.446944999999999</c:v>
                </c:pt>
                <c:pt idx="13">
                  <c:v>33.913077999999999</c:v>
                </c:pt>
              </c:numCache>
            </c:numRef>
          </c:yVal>
          <c:smooth val="0"/>
        </c:ser>
        <c:ser>
          <c:idx val="1"/>
          <c:order val="1"/>
          <c:tx>
            <c:v>wind-builds</c:v>
          </c:tx>
          <c:spPr>
            <a:ln w="12700" cap="rnd">
              <a:noFill/>
              <a:round/>
            </a:ln>
            <a:effectLst/>
          </c:spPr>
          <c:marker>
            <c:symbol val="circle"/>
            <c:size val="7"/>
            <c:spPr>
              <a:solidFill>
                <a:schemeClr val="accent3"/>
              </a:solidFill>
              <a:ln w="9525">
                <a:noFill/>
              </a:ln>
              <a:effectLst/>
            </c:spPr>
          </c:marker>
          <c:xVal>
            <c:numRef>
              <c:f>(lcoe!$F$7,lcoe!$F$10,lcoe!$F$14,lcoe!$F$17,lcoe!$F$19:$F$23,lcoe!$F$27:$F$28)</c:f>
              <c:numCache>
                <c:formatCode>0.00</c:formatCode>
                <c:ptCount val="11"/>
                <c:pt idx="0">
                  <c:v>33.608052999999998</c:v>
                </c:pt>
                <c:pt idx="1">
                  <c:v>42.278863999999999</c:v>
                </c:pt>
                <c:pt idx="2">
                  <c:v>33.591715000000001</c:v>
                </c:pt>
                <c:pt idx="3">
                  <c:v>38.080233999999997</c:v>
                </c:pt>
                <c:pt idx="4">
                  <c:v>50.568587000000001</c:v>
                </c:pt>
                <c:pt idx="5">
                  <c:v>31.946338999999998</c:v>
                </c:pt>
                <c:pt idx="6">
                  <c:v>28.751730999999999</c:v>
                </c:pt>
                <c:pt idx="7">
                  <c:v>28.718209999999999</c:v>
                </c:pt>
                <c:pt idx="8">
                  <c:v>34.718370999999998</c:v>
                </c:pt>
                <c:pt idx="9">
                  <c:v>32.914724999999997</c:v>
                </c:pt>
                <c:pt idx="10">
                  <c:v>34.769537999999997</c:v>
                </c:pt>
              </c:numCache>
            </c:numRef>
          </c:xVal>
          <c:yVal>
            <c:numRef>
              <c:f>(lcoe!$N$7,lcoe!$N$10,lcoe!$N$14,lcoe!$N$17,lcoe!$N$19:$N$23,lcoe!$N$27:$N$28)</c:f>
              <c:numCache>
                <c:formatCode>0.00</c:formatCode>
                <c:ptCount val="11"/>
                <c:pt idx="0">
                  <c:v>31.151969999999999</c:v>
                </c:pt>
                <c:pt idx="1">
                  <c:v>36.414341</c:v>
                </c:pt>
                <c:pt idx="2">
                  <c:v>30.539648</c:v>
                </c:pt>
                <c:pt idx="3">
                  <c:v>36.896881</c:v>
                </c:pt>
                <c:pt idx="4">
                  <c:v>31.743568</c:v>
                </c:pt>
                <c:pt idx="5">
                  <c:v>29.206392000000001</c:v>
                </c:pt>
                <c:pt idx="6">
                  <c:v>27.827870999999998</c:v>
                </c:pt>
                <c:pt idx="7">
                  <c:v>26.474758000000001</c:v>
                </c:pt>
                <c:pt idx="8">
                  <c:v>32.065928999999997</c:v>
                </c:pt>
                <c:pt idx="9">
                  <c:v>30.740407999999999</c:v>
                </c:pt>
                <c:pt idx="10">
                  <c:v>32.87529</c:v>
                </c:pt>
              </c:numCache>
            </c:numRef>
          </c:yVal>
          <c:smooth val="0"/>
        </c:ser>
        <c:ser>
          <c:idx val="2"/>
          <c:order val="2"/>
          <c:tx>
            <c:strRef>
              <c:f>lcoe!$Z$3</c:f>
              <c:strCache>
                <c:ptCount val="1"/>
                <c:pt idx="0">
                  <c:v>diagonal</c:v>
                </c:pt>
              </c:strCache>
            </c:strRef>
          </c:tx>
          <c:spPr>
            <a:ln w="12700" cap="rnd">
              <a:solidFill>
                <a:srgbClr val="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291496304"/>
        <c:axId val="291493040"/>
      </c:scatterChart>
      <c:valAx>
        <c:axId val="291496304"/>
        <c:scaling>
          <c:orientation val="minMax"/>
          <c:max val="12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291493040"/>
        <c:crosses val="autoZero"/>
        <c:crossBetween val="midCat"/>
        <c:majorUnit val="30"/>
      </c:valAx>
      <c:valAx>
        <c:axId val="29149304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91496304"/>
        <c:crosses val="autoZero"/>
        <c:crossBetween val="midCat"/>
        <c:majorUnit val="30"/>
      </c:valAx>
      <c:spPr>
        <a:noFill/>
        <a:ln>
          <a:solidFill>
            <a:schemeClr val="tx1">
              <a:lumMod val="65000"/>
              <a:lumOff val="3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dirty="0">
                <a:solidFill>
                  <a:sysClr val="windowText" lastClr="000000"/>
                </a:solidFill>
                <a:latin typeface="Arial" panose="020B0604020202020204" pitchFamily="34" charset="0"/>
                <a:cs typeface="Arial" panose="020B0604020202020204" pitchFamily="34" charset="0"/>
              </a:rPr>
              <a:t>natural gas </a:t>
            </a:r>
            <a:r>
              <a:rPr lang="en-US" sz="1400" dirty="0" smtClean="0">
                <a:solidFill>
                  <a:sysClr val="windowText" lastClr="000000"/>
                </a:solidFill>
                <a:latin typeface="Arial" panose="020B0604020202020204" pitchFamily="34" charset="0"/>
                <a:cs typeface="Arial" panose="020B0604020202020204" pitchFamily="34" charset="0"/>
              </a:rPr>
              <a:t>combined-cycle</a:t>
            </a:r>
            <a:endParaRPr lang="en-US" sz="1400"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v>ccgt-2025</c:v>
          </c:tx>
          <c:spPr>
            <a:ln w="25400" cap="rnd">
              <a:noFill/>
              <a:round/>
            </a:ln>
            <a:effectLst/>
          </c:spPr>
          <c:marker>
            <c:symbol val="circle"/>
            <c:size val="7"/>
            <c:spPr>
              <a:solidFill>
                <a:schemeClr val="tx2">
                  <a:lumMod val="50000"/>
                  <a:lumOff val="50000"/>
                </a:schemeClr>
              </a:solidFill>
              <a:ln w="9525">
                <a:noFill/>
              </a:ln>
              <a:effectLst/>
            </c:spPr>
          </c:marker>
          <c:xVal>
            <c:numRef>
              <c:f>lcoe!$D$4:$D$28</c:f>
              <c:numCache>
                <c:formatCode>0.00</c:formatCode>
                <c:ptCount val="25"/>
                <c:pt idx="0">
                  <c:v>33.941119</c:v>
                </c:pt>
                <c:pt idx="1">
                  <c:v>39.730992000000001</c:v>
                </c:pt>
                <c:pt idx="2">
                  <c:v>38.193896000000002</c:v>
                </c:pt>
                <c:pt idx="3">
                  <c:v>37.081386999999999</c:v>
                </c:pt>
                <c:pt idx="4">
                  <c:v>37.297265000000003</c:v>
                </c:pt>
                <c:pt idx="5">
                  <c:v>34.201611999999997</c:v>
                </c:pt>
                <c:pt idx="6">
                  <c:v>40.484617</c:v>
                </c:pt>
                <c:pt idx="7">
                  <c:v>40.523415</c:v>
                </c:pt>
                <c:pt idx="8">
                  <c:v>36.891995999999999</c:v>
                </c:pt>
                <c:pt idx="9">
                  <c:v>35.525720999999997</c:v>
                </c:pt>
                <c:pt idx="10">
                  <c:v>33.352637999999999</c:v>
                </c:pt>
                <c:pt idx="11">
                  <c:v>38.651235999999997</c:v>
                </c:pt>
                <c:pt idx="12">
                  <c:v>36.214992000000002</c:v>
                </c:pt>
                <c:pt idx="13">
                  <c:v>39.863678</c:v>
                </c:pt>
                <c:pt idx="14">
                  <c:v>35.103481000000002</c:v>
                </c:pt>
                <c:pt idx="15">
                  <c:v>35.713622000000001</c:v>
                </c:pt>
                <c:pt idx="16">
                  <c:v>34.196385999999997</c:v>
                </c:pt>
                <c:pt idx="17">
                  <c:v>37.462026999999999</c:v>
                </c:pt>
                <c:pt idx="18">
                  <c:v>37.100648</c:v>
                </c:pt>
                <c:pt idx="19">
                  <c:v>39.945397999999997</c:v>
                </c:pt>
                <c:pt idx="20">
                  <c:v>45.313929000000002</c:v>
                </c:pt>
                <c:pt idx="21">
                  <c:v>44.682295000000003</c:v>
                </c:pt>
                <c:pt idx="22">
                  <c:v>38.782676000000002</c:v>
                </c:pt>
                <c:pt idx="23">
                  <c:v>37.020200000000003</c:v>
                </c:pt>
                <c:pt idx="24">
                  <c:v>37.819924999999998</c:v>
                </c:pt>
              </c:numCache>
            </c:numRef>
          </c:xVal>
          <c:yVal>
            <c:numRef>
              <c:f>lcoe!$L$4:$L$28</c:f>
              <c:numCache>
                <c:formatCode>0.00</c:formatCode>
                <c:ptCount val="25"/>
                <c:pt idx="0">
                  <c:v>34.626086999999998</c:v>
                </c:pt>
                <c:pt idx="1">
                  <c:v>39.785454000000001</c:v>
                </c:pt>
                <c:pt idx="2">
                  <c:v>36.714958000000003</c:v>
                </c:pt>
                <c:pt idx="3">
                  <c:v>37.191218999999997</c:v>
                </c:pt>
                <c:pt idx="4">
                  <c:v>37.748404999999998</c:v>
                </c:pt>
                <c:pt idx="5">
                  <c:v>34.776809999999998</c:v>
                </c:pt>
                <c:pt idx="6">
                  <c:v>41.255755999999998</c:v>
                </c:pt>
                <c:pt idx="7">
                  <c:v>41.194305</c:v>
                </c:pt>
                <c:pt idx="8">
                  <c:v>33.254050999999997</c:v>
                </c:pt>
                <c:pt idx="9">
                  <c:v>35.064898999999997</c:v>
                </c:pt>
                <c:pt idx="10">
                  <c:v>34.313828000000001</c:v>
                </c:pt>
                <c:pt idx="11">
                  <c:v>29.31551</c:v>
                </c:pt>
                <c:pt idx="12">
                  <c:v>36.712940000000003</c:v>
                </c:pt>
                <c:pt idx="13">
                  <c:v>40.416964999999998</c:v>
                </c:pt>
                <c:pt idx="14">
                  <c:v>35.676482999999998</c:v>
                </c:pt>
                <c:pt idx="15">
                  <c:v>36.318066000000002</c:v>
                </c:pt>
                <c:pt idx="16">
                  <c:v>33.470134999999999</c:v>
                </c:pt>
                <c:pt idx="17">
                  <c:v>34.464970000000001</c:v>
                </c:pt>
                <c:pt idx="18">
                  <c:v>31.943639999999998</c:v>
                </c:pt>
                <c:pt idx="19">
                  <c:v>38.402683000000003</c:v>
                </c:pt>
                <c:pt idx="20">
                  <c:v>45.219143000000003</c:v>
                </c:pt>
                <c:pt idx="21">
                  <c:v>44.473357999999998</c:v>
                </c:pt>
                <c:pt idx="22">
                  <c:v>40.051208000000003</c:v>
                </c:pt>
                <c:pt idx="23">
                  <c:v>37.022682000000003</c:v>
                </c:pt>
                <c:pt idx="24">
                  <c:v>39.702351</c:v>
                </c:pt>
              </c:numCache>
            </c:numRef>
          </c:yVal>
          <c:smooth val="0"/>
        </c:ser>
        <c:ser>
          <c:idx val="1"/>
          <c:order val="1"/>
          <c:tx>
            <c:v>ccgt-2040</c:v>
          </c:tx>
          <c:spPr>
            <a:ln w="25400" cap="rnd">
              <a:noFill/>
              <a:round/>
            </a:ln>
            <a:effectLst/>
          </c:spPr>
          <c:marker>
            <c:symbol val="circle"/>
            <c:size val="7"/>
            <c:spPr>
              <a:solidFill>
                <a:schemeClr val="accent1">
                  <a:lumMod val="50000"/>
                </a:schemeClr>
              </a:solidFill>
              <a:ln w="9525">
                <a:noFill/>
              </a:ln>
              <a:effectLst/>
            </c:spPr>
          </c:marker>
          <c:xVal>
            <c:numRef>
              <c:f>lcoe!$D$65:$D$89</c:f>
              <c:numCache>
                <c:formatCode>0.00</c:formatCode>
                <c:ptCount val="25"/>
                <c:pt idx="0">
                  <c:v>36.199339000000002</c:v>
                </c:pt>
                <c:pt idx="1">
                  <c:v>41.091557000000002</c:v>
                </c:pt>
                <c:pt idx="2">
                  <c:v>40.196402999999997</c:v>
                </c:pt>
                <c:pt idx="3">
                  <c:v>39.193041999999998</c:v>
                </c:pt>
                <c:pt idx="4">
                  <c:v>39.385793999999997</c:v>
                </c:pt>
                <c:pt idx="5">
                  <c:v>36.431801</c:v>
                </c:pt>
                <c:pt idx="6">
                  <c:v>43.405285999999997</c:v>
                </c:pt>
                <c:pt idx="7">
                  <c:v>40.693286999999998</c:v>
                </c:pt>
                <c:pt idx="8">
                  <c:v>37.452649000000001</c:v>
                </c:pt>
                <c:pt idx="9">
                  <c:v>36.153424999999999</c:v>
                </c:pt>
                <c:pt idx="10">
                  <c:v>34.267155000000002</c:v>
                </c:pt>
                <c:pt idx="11">
                  <c:v>40.594061000000004</c:v>
                </c:pt>
                <c:pt idx="12">
                  <c:v>36.774684999999998</c:v>
                </c:pt>
                <c:pt idx="13">
                  <c:v>40.794505000000001</c:v>
                </c:pt>
                <c:pt idx="14">
                  <c:v>35.985616999999998</c:v>
                </c:pt>
                <c:pt idx="15">
                  <c:v>38.124724999999998</c:v>
                </c:pt>
                <c:pt idx="16">
                  <c:v>36.427137000000002</c:v>
                </c:pt>
                <c:pt idx="17">
                  <c:v>38.991072000000003</c:v>
                </c:pt>
                <c:pt idx="18">
                  <c:v>39.220799999999997</c:v>
                </c:pt>
                <c:pt idx="19">
                  <c:v>43.676081000000003</c:v>
                </c:pt>
                <c:pt idx="20">
                  <c:v>72.319136999999998</c:v>
                </c:pt>
                <c:pt idx="21">
                  <c:v>71.755472999999995</c:v>
                </c:pt>
                <c:pt idx="22">
                  <c:v>43.292892000000002</c:v>
                </c:pt>
                <c:pt idx="23">
                  <c:v>40.091149000000001</c:v>
                </c:pt>
                <c:pt idx="24">
                  <c:v>40.804814999999998</c:v>
                </c:pt>
              </c:numCache>
            </c:numRef>
          </c:xVal>
          <c:yVal>
            <c:numRef>
              <c:f>lcoe!$K$65:$K$89</c:f>
              <c:numCache>
                <c:formatCode>0.00</c:formatCode>
                <c:ptCount val="25"/>
                <c:pt idx="0">
                  <c:v>35.837364000000001</c:v>
                </c:pt>
                <c:pt idx="1">
                  <c:v>41.517806999999998</c:v>
                </c:pt>
                <c:pt idx="2">
                  <c:v>37.217120999999999</c:v>
                </c:pt>
                <c:pt idx="3">
                  <c:v>36.868198</c:v>
                </c:pt>
                <c:pt idx="4">
                  <c:v>38.972487999999998</c:v>
                </c:pt>
                <c:pt idx="5">
                  <c:v>35.510784000000001</c:v>
                </c:pt>
                <c:pt idx="6">
                  <c:v>42.841594999999998</c:v>
                </c:pt>
                <c:pt idx="7">
                  <c:v>40.985881999999997</c:v>
                </c:pt>
                <c:pt idx="8">
                  <c:v>36.274258000000003</c:v>
                </c:pt>
                <c:pt idx="9">
                  <c:v>36.547359</c:v>
                </c:pt>
                <c:pt idx="10">
                  <c:v>34.728465999999997</c:v>
                </c:pt>
                <c:pt idx="11">
                  <c:v>35.490551000000004</c:v>
                </c:pt>
                <c:pt idx="12">
                  <c:v>37.128342000000004</c:v>
                </c:pt>
                <c:pt idx="13">
                  <c:v>40.488883999999999</c:v>
                </c:pt>
                <c:pt idx="14">
                  <c:v>36.224072</c:v>
                </c:pt>
                <c:pt idx="15">
                  <c:v>36.367179999999998</c:v>
                </c:pt>
                <c:pt idx="16">
                  <c:v>34.609679999999997</c:v>
                </c:pt>
                <c:pt idx="17">
                  <c:v>35.039051000000001</c:v>
                </c:pt>
                <c:pt idx="18">
                  <c:v>34.185943999999999</c:v>
                </c:pt>
                <c:pt idx="19">
                  <c:v>39.897647999999997</c:v>
                </c:pt>
                <c:pt idx="20">
                  <c:v>46.380146000000003</c:v>
                </c:pt>
                <c:pt idx="21">
                  <c:v>44.962497999999997</c:v>
                </c:pt>
                <c:pt idx="22">
                  <c:v>40.637363000000001</c:v>
                </c:pt>
                <c:pt idx="23">
                  <c:v>37.048565000000004</c:v>
                </c:pt>
                <c:pt idx="24">
                  <c:v>41.094481999999999</c:v>
                </c:pt>
              </c:numCache>
            </c:numRef>
          </c:yVal>
          <c:smooth val="0"/>
        </c:ser>
        <c:ser>
          <c:idx val="2"/>
          <c:order val="2"/>
          <c:tx>
            <c:strRef>
              <c:f>lcoe!$Z$3</c:f>
              <c:strCache>
                <c:ptCount val="1"/>
                <c:pt idx="0">
                  <c:v>diagonal</c:v>
                </c:pt>
              </c:strCache>
            </c:strRef>
          </c:tx>
          <c:spPr>
            <a:ln w="12700" cap="rnd">
              <a:solidFill>
                <a:schemeClr val="tx1"/>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153078240"/>
        <c:axId val="153082592"/>
      </c:scatterChart>
      <c:valAx>
        <c:axId val="153078240"/>
        <c:scaling>
          <c:orientation val="minMax"/>
          <c:max val="80"/>
          <c:min val="0"/>
        </c:scaling>
        <c:delete val="0"/>
        <c:axPos val="b"/>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3082592"/>
        <c:crosses val="autoZero"/>
        <c:crossBetween val="midCat"/>
        <c:majorUnit val="20"/>
      </c:valAx>
      <c:valAx>
        <c:axId val="153082592"/>
        <c:scaling>
          <c:orientation val="minMax"/>
          <c:max val="8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3078240"/>
        <c:crosses val="autoZero"/>
        <c:crossBetween val="midCat"/>
        <c:majorUnit val="20"/>
      </c:valAx>
      <c:spPr>
        <a:noFill/>
        <a:ln>
          <a:solidFill>
            <a:schemeClr val="tx1">
              <a:lumMod val="75000"/>
              <a:lumOff val="2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0">
                <a:solidFill>
                  <a:sysClr val="windowText" lastClr="000000"/>
                </a:solidFill>
              </a:rPr>
              <a:t>onshore wind</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1"/>
          <c:order val="0"/>
          <c:tx>
            <c:v>wind-2025</c:v>
          </c:tx>
          <c:spPr>
            <a:ln w="25400" cap="rnd">
              <a:noFill/>
              <a:round/>
            </a:ln>
            <a:effectLst/>
          </c:spPr>
          <c:marker>
            <c:symbol val="circle"/>
            <c:size val="7"/>
            <c:spPr>
              <a:solidFill>
                <a:schemeClr val="accent3">
                  <a:lumMod val="60000"/>
                  <a:lumOff val="40000"/>
                </a:schemeClr>
              </a:solidFill>
              <a:ln w="9525">
                <a:noFill/>
              </a:ln>
              <a:effectLst/>
            </c:spPr>
          </c:marker>
          <c:xVal>
            <c:numRef>
              <c:f>lcoe!$F$4:$F$28</c:f>
              <c:numCache>
                <c:formatCode>0.00</c:formatCode>
                <c:ptCount val="25"/>
                <c:pt idx="0">
                  <c:v>49.445886999999999</c:v>
                </c:pt>
                <c:pt idx="1">
                  <c:v>#N/A</c:v>
                </c:pt>
                <c:pt idx="2">
                  <c:v>31.904975</c:v>
                </c:pt>
                <c:pt idx="3">
                  <c:v>33.608052999999998</c:v>
                </c:pt>
                <c:pt idx="4">
                  <c:v>38.143704999999997</c:v>
                </c:pt>
                <c:pt idx="5">
                  <c:v>35.944262999999999</c:v>
                </c:pt>
                <c:pt idx="6">
                  <c:v>42.278863999999999</c:v>
                </c:pt>
                <c:pt idx="7">
                  <c:v>#N/A</c:v>
                </c:pt>
                <c:pt idx="8">
                  <c:v>49.020715000000003</c:v>
                </c:pt>
                <c:pt idx="9">
                  <c:v>41.166167999999999</c:v>
                </c:pt>
                <c:pt idx="10">
                  <c:v>33.591715000000001</c:v>
                </c:pt>
                <c:pt idx="11">
                  <c:v>44.137770000000003</c:v>
                </c:pt>
                <c:pt idx="12">
                  <c:v>42.416550000000001</c:v>
                </c:pt>
                <c:pt idx="13">
                  <c:v>38.080233999999997</c:v>
                </c:pt>
                <c:pt idx="14">
                  <c:v>37.113022999999998</c:v>
                </c:pt>
                <c:pt idx="15">
                  <c:v>50.568587000000001</c:v>
                </c:pt>
                <c:pt idx="16">
                  <c:v>31.946338999999998</c:v>
                </c:pt>
                <c:pt idx="17">
                  <c:v>28.751730999999999</c:v>
                </c:pt>
                <c:pt idx="18">
                  <c:v>28.718209999999999</c:v>
                </c:pt>
                <c:pt idx="19">
                  <c:v>34.718370999999998</c:v>
                </c:pt>
                <c:pt idx="20">
                  <c:v>62.723055000000002</c:v>
                </c:pt>
                <c:pt idx="21">
                  <c:v>49.580815000000001</c:v>
                </c:pt>
                <c:pt idx="22">
                  <c:v>37.581240999999999</c:v>
                </c:pt>
                <c:pt idx="23">
                  <c:v>32.914724999999997</c:v>
                </c:pt>
                <c:pt idx="24">
                  <c:v>34.769537999999997</c:v>
                </c:pt>
              </c:numCache>
            </c:numRef>
          </c:xVal>
          <c:yVal>
            <c:numRef>
              <c:f>lcoe!$N$4:$N$28</c:f>
              <c:numCache>
                <c:formatCode>0.00</c:formatCode>
                <c:ptCount val="25"/>
                <c:pt idx="0">
                  <c:v>28.152616999999999</c:v>
                </c:pt>
                <c:pt idx="1">
                  <c:v>#N/A</c:v>
                </c:pt>
                <c:pt idx="2">
                  <c:v>29.266376000000001</c:v>
                </c:pt>
                <c:pt idx="3">
                  <c:v>31.151969999999999</c:v>
                </c:pt>
                <c:pt idx="4">
                  <c:v>33.023617000000002</c:v>
                </c:pt>
                <c:pt idx="5">
                  <c:v>29.313679</c:v>
                </c:pt>
                <c:pt idx="6">
                  <c:v>36.414341</c:v>
                </c:pt>
                <c:pt idx="7">
                  <c:v>#N/A</c:v>
                </c:pt>
                <c:pt idx="8">
                  <c:v>30.667545</c:v>
                </c:pt>
                <c:pt idx="9">
                  <c:v>31.078035</c:v>
                </c:pt>
                <c:pt idx="10">
                  <c:v>30.539648</c:v>
                </c:pt>
                <c:pt idx="11">
                  <c:v>23.603950999999999</c:v>
                </c:pt>
                <c:pt idx="12">
                  <c:v>32.634242999999998</c:v>
                </c:pt>
                <c:pt idx="13">
                  <c:v>36.896881</c:v>
                </c:pt>
                <c:pt idx="14">
                  <c:v>32.726542999999999</c:v>
                </c:pt>
                <c:pt idx="15">
                  <c:v>31.743568</c:v>
                </c:pt>
                <c:pt idx="16">
                  <c:v>29.206392000000001</c:v>
                </c:pt>
                <c:pt idx="17">
                  <c:v>27.827870999999998</c:v>
                </c:pt>
                <c:pt idx="18">
                  <c:v>26.474758000000001</c:v>
                </c:pt>
                <c:pt idx="19">
                  <c:v>32.065928999999997</c:v>
                </c:pt>
                <c:pt idx="20">
                  <c:v>48.130710999999998</c:v>
                </c:pt>
                <c:pt idx="21">
                  <c:v>39.446944999999999</c:v>
                </c:pt>
                <c:pt idx="22">
                  <c:v>33.913077999999999</c:v>
                </c:pt>
                <c:pt idx="23">
                  <c:v>30.740407999999999</c:v>
                </c:pt>
                <c:pt idx="24">
                  <c:v>32.87529</c:v>
                </c:pt>
              </c:numCache>
            </c:numRef>
          </c:yVal>
          <c:smooth val="0"/>
        </c:ser>
        <c:ser>
          <c:idx val="0"/>
          <c:order val="1"/>
          <c:tx>
            <c:v>wind-2040</c:v>
          </c:tx>
          <c:spPr>
            <a:ln w="25400" cap="rnd">
              <a:noFill/>
              <a:round/>
            </a:ln>
            <a:effectLst/>
          </c:spPr>
          <c:marker>
            <c:symbol val="circle"/>
            <c:size val="7"/>
            <c:spPr>
              <a:solidFill>
                <a:schemeClr val="accent3">
                  <a:lumMod val="75000"/>
                </a:schemeClr>
              </a:solidFill>
              <a:ln w="9525">
                <a:noFill/>
              </a:ln>
              <a:effectLst/>
            </c:spPr>
          </c:marker>
          <c:xVal>
            <c:numRef>
              <c:f>lcoe!$F$65:$F$89</c:f>
              <c:numCache>
                <c:formatCode>0.00</c:formatCode>
                <c:ptCount val="25"/>
                <c:pt idx="0">
                  <c:v>43.571826000000001</c:v>
                </c:pt>
                <c:pt idx="1">
                  <c:v>#N/A</c:v>
                </c:pt>
                <c:pt idx="2">
                  <c:v>28.646467999999999</c:v>
                </c:pt>
                <c:pt idx="3">
                  <c:v>30.293890000000001</c:v>
                </c:pt>
                <c:pt idx="4">
                  <c:v>34.141959999999997</c:v>
                </c:pt>
                <c:pt idx="5">
                  <c:v>35.230443000000001</c:v>
                </c:pt>
                <c:pt idx="6">
                  <c:v>37.912683000000001</c:v>
                </c:pt>
                <c:pt idx="7">
                  <c:v>#N/A</c:v>
                </c:pt>
                <c:pt idx="8">
                  <c:v>43.650244000000001</c:v>
                </c:pt>
                <c:pt idx="9">
                  <c:v>36.729163</c:v>
                </c:pt>
                <c:pt idx="10">
                  <c:v>32.237163000000002</c:v>
                </c:pt>
                <c:pt idx="11">
                  <c:v>39.243299999999998</c:v>
                </c:pt>
                <c:pt idx="12">
                  <c:v>37.787913000000003</c:v>
                </c:pt>
                <c:pt idx="13">
                  <c:v>36.442934000000001</c:v>
                </c:pt>
                <c:pt idx="14">
                  <c:v>33.086834000000003</c:v>
                </c:pt>
                <c:pt idx="15">
                  <c:v>44.562170000000002</c:v>
                </c:pt>
                <c:pt idx="16">
                  <c:v>28.690477000000001</c:v>
                </c:pt>
                <c:pt idx="17">
                  <c:v>25.821449000000001</c:v>
                </c:pt>
                <c:pt idx="18">
                  <c:v>25.785793999999999</c:v>
                </c:pt>
                <c:pt idx="19">
                  <c:v>31.46977</c:v>
                </c:pt>
                <c:pt idx="20">
                  <c:v>55.315216999999997</c:v>
                </c:pt>
                <c:pt idx="21">
                  <c:v>43.917470999999999</c:v>
                </c:pt>
                <c:pt idx="22">
                  <c:v>33.700159999999997</c:v>
                </c:pt>
                <c:pt idx="23">
                  <c:v>29.720527000000001</c:v>
                </c:pt>
                <c:pt idx="24">
                  <c:v>31.524263999999999</c:v>
                </c:pt>
              </c:numCache>
            </c:numRef>
          </c:xVal>
          <c:yVal>
            <c:numRef>
              <c:f>lcoe!$M$65:$M$89</c:f>
              <c:numCache>
                <c:formatCode>0.00</c:formatCode>
                <c:ptCount val="25"/>
                <c:pt idx="0">
                  <c:v>31.707241</c:v>
                </c:pt>
                <c:pt idx="1">
                  <c:v>#N/A</c:v>
                </c:pt>
                <c:pt idx="2">
                  <c:v>30.661158</c:v>
                </c:pt>
                <c:pt idx="3">
                  <c:v>31.764240000000001</c:v>
                </c:pt>
                <c:pt idx="4">
                  <c:v>34.887905000000003</c:v>
                </c:pt>
                <c:pt idx="5">
                  <c:v>30.865952</c:v>
                </c:pt>
                <c:pt idx="6">
                  <c:v>37.315632000000001</c:v>
                </c:pt>
                <c:pt idx="7">
                  <c:v>#N/A</c:v>
                </c:pt>
                <c:pt idx="8">
                  <c:v>31.583407999999999</c:v>
                </c:pt>
                <c:pt idx="9">
                  <c:v>33.001648000000003</c:v>
                </c:pt>
                <c:pt idx="10">
                  <c:v>30.755372999999999</c:v>
                </c:pt>
                <c:pt idx="11">
                  <c:v>30.498863</c:v>
                </c:pt>
                <c:pt idx="12">
                  <c:v>34.016582</c:v>
                </c:pt>
                <c:pt idx="13">
                  <c:v>37.241118999999998</c:v>
                </c:pt>
                <c:pt idx="14">
                  <c:v>33.931483999999998</c:v>
                </c:pt>
                <c:pt idx="15">
                  <c:v>31.921572000000001</c:v>
                </c:pt>
                <c:pt idx="16">
                  <c:v>30.105808</c:v>
                </c:pt>
                <c:pt idx="17">
                  <c:v>29.423985999999999</c:v>
                </c:pt>
                <c:pt idx="18">
                  <c:v>28.597373999999999</c:v>
                </c:pt>
                <c:pt idx="19">
                  <c:v>34.016548</c:v>
                </c:pt>
                <c:pt idx="20">
                  <c:v>52.050423000000002</c:v>
                </c:pt>
                <c:pt idx="21">
                  <c:v>41.738441000000002</c:v>
                </c:pt>
                <c:pt idx="22">
                  <c:v>33.512084999999999</c:v>
                </c:pt>
                <c:pt idx="23">
                  <c:v>31.346958000000001</c:v>
                </c:pt>
                <c:pt idx="24">
                  <c:v>34.373783000000003</c:v>
                </c:pt>
              </c:numCache>
            </c:numRef>
          </c:yVal>
          <c:smooth val="0"/>
        </c:ser>
        <c:ser>
          <c:idx val="2"/>
          <c:order val="2"/>
          <c:tx>
            <c:strRef>
              <c:f>lcoe!$Z$3</c:f>
              <c:strCache>
                <c:ptCount val="1"/>
                <c:pt idx="0">
                  <c:v>diagonal</c:v>
                </c:pt>
              </c:strCache>
            </c:strRef>
          </c:tx>
          <c:spPr>
            <a:ln w="12700" cap="rnd">
              <a:solidFill>
                <a:sysClr val="windowText" lastClr="000000"/>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153083680"/>
        <c:axId val="153088576"/>
      </c:scatterChart>
      <c:valAx>
        <c:axId val="153083680"/>
        <c:scaling>
          <c:orientation val="minMax"/>
          <c:max val="80"/>
          <c:min val="0"/>
        </c:scaling>
        <c:delete val="0"/>
        <c:axPos val="b"/>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3088576"/>
        <c:crosses val="autoZero"/>
        <c:crossBetween val="midCat"/>
        <c:majorUnit val="20"/>
      </c:valAx>
      <c:valAx>
        <c:axId val="153088576"/>
        <c:scaling>
          <c:orientation val="minMax"/>
          <c:max val="8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53083680"/>
        <c:crosses val="autoZero"/>
        <c:crossBetween val="midCat"/>
        <c:majorUnit val="20"/>
      </c:valAx>
      <c:spPr>
        <a:noFill/>
        <a:ln>
          <a:solidFill>
            <a:schemeClr val="tx1">
              <a:lumMod val="75000"/>
              <a:lumOff val="2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19681528767894549"/>
          <c:w val="0.52754204335569166"/>
          <c:h val="0.69555064292042346"/>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93.050078999999997</c:v>
                </c:pt>
                <c:pt idx="1">
                  <c:v>127.41861</c:v>
                </c:pt>
                <c:pt idx="2">
                  <c:v>125.373901</c:v>
                </c:pt>
                <c:pt idx="3">
                  <c:v>119.77544399999999</c:v>
                </c:pt>
                <c:pt idx="4">
                  <c:v>107.097351</c:v>
                </c:pt>
                <c:pt idx="5">
                  <c:v>56.084170999999998</c:v>
                </c:pt>
                <c:pt idx="6">
                  <c:v>46.383887999999999</c:v>
                </c:pt>
                <c:pt idx="7">
                  <c:v>56.338554000000002</c:v>
                </c:pt>
                <c:pt idx="8">
                  <c:v>72.456435999999997</c:v>
                </c:pt>
                <c:pt idx="9">
                  <c:v>63.371997999999998</c:v>
                </c:pt>
                <c:pt idx="10">
                  <c:v>60.310364</c:v>
                </c:pt>
                <c:pt idx="11">
                  <c:v>63.518039999999999</c:v>
                </c:pt>
                <c:pt idx="12">
                  <c:v>65.998870999999994</c:v>
                </c:pt>
                <c:pt idx="13">
                  <c:v>67.750984000000003</c:v>
                </c:pt>
                <c:pt idx="14">
                  <c:v>69.481949</c:v>
                </c:pt>
                <c:pt idx="15">
                  <c:v>71.398978999999997</c:v>
                </c:pt>
                <c:pt idx="16">
                  <c:v>73.109702999999996</c:v>
                </c:pt>
                <c:pt idx="17">
                  <c:v>74.883278000000004</c:v>
                </c:pt>
                <c:pt idx="18">
                  <c:v>76.616935999999995</c:v>
                </c:pt>
                <c:pt idx="19">
                  <c:v>78.359772000000007</c:v>
                </c:pt>
                <c:pt idx="20">
                  <c:v>80.023735000000002</c:v>
                </c:pt>
                <c:pt idx="21">
                  <c:v>82.209427000000005</c:v>
                </c:pt>
                <c:pt idx="22">
                  <c:v>84.168830999999997</c:v>
                </c:pt>
                <c:pt idx="23">
                  <c:v>86.915199000000001</c:v>
                </c:pt>
                <c:pt idx="24">
                  <c:v>89.020927</c:v>
                </c:pt>
                <c:pt idx="25">
                  <c:v>90.639313000000001</c:v>
                </c:pt>
                <c:pt idx="26">
                  <c:v>92.330001999999993</c:v>
                </c:pt>
                <c:pt idx="27">
                  <c:v>93.311622999999997</c:v>
                </c:pt>
                <c:pt idx="28">
                  <c:v>94.642143000000004</c:v>
                </c:pt>
                <c:pt idx="29">
                  <c:v>96.548698000000002</c:v>
                </c:pt>
                <c:pt idx="30">
                  <c:v>98.190239000000005</c:v>
                </c:pt>
                <c:pt idx="31">
                  <c:v>100.56661200000001</c:v>
                </c:pt>
                <c:pt idx="32">
                  <c:v>102.814751</c:v>
                </c:pt>
                <c:pt idx="33">
                  <c:v>104.53001399999999</c:v>
                </c:pt>
                <c:pt idx="34">
                  <c:v>105.639511</c:v>
                </c:pt>
                <c:pt idx="35">
                  <c:v>106.9692</c:v>
                </c:pt>
                <c:pt idx="36">
                  <c:v>108.559837</c:v>
                </c:pt>
                <c:pt idx="37">
                  <c:v>110.196342</c:v>
                </c:pt>
                <c:pt idx="38">
                  <c:v>111.588509</c:v>
                </c:pt>
                <c:pt idx="39">
                  <c:v>112.844498</c:v>
                </c:pt>
                <c:pt idx="40">
                  <c:v>113.96556099999999</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93.050078999999997</c:v>
                </c:pt>
                <c:pt idx="1">
                  <c:v>127.41861</c:v>
                </c:pt>
                <c:pt idx="2">
                  <c:v>125.373901</c:v>
                </c:pt>
                <c:pt idx="3">
                  <c:v>119.77544399999999</c:v>
                </c:pt>
                <c:pt idx="4">
                  <c:v>107.097351</c:v>
                </c:pt>
                <c:pt idx="5">
                  <c:v>56.084170999999998</c:v>
                </c:pt>
                <c:pt idx="6">
                  <c:v>46.383887999999999</c:v>
                </c:pt>
                <c:pt idx="7">
                  <c:v>56.338554000000002</c:v>
                </c:pt>
                <c:pt idx="8">
                  <c:v>72.456435999999997</c:v>
                </c:pt>
                <c:pt idx="9">
                  <c:v>63.371997999999998</c:v>
                </c:pt>
                <c:pt idx="10">
                  <c:v>57.724522</c:v>
                </c:pt>
                <c:pt idx="11">
                  <c:v>58.922595999999999</c:v>
                </c:pt>
                <c:pt idx="12">
                  <c:v>60.425055999999998</c:v>
                </c:pt>
                <c:pt idx="13">
                  <c:v>61.430351000000002</c:v>
                </c:pt>
                <c:pt idx="14">
                  <c:v>62.381129999999999</c:v>
                </c:pt>
                <c:pt idx="15">
                  <c:v>63.533954999999999</c:v>
                </c:pt>
                <c:pt idx="16">
                  <c:v>64.565697</c:v>
                </c:pt>
                <c:pt idx="17">
                  <c:v>65.742774999999995</c:v>
                </c:pt>
                <c:pt idx="18">
                  <c:v>66.727455000000006</c:v>
                </c:pt>
                <c:pt idx="19">
                  <c:v>67.963661000000002</c:v>
                </c:pt>
                <c:pt idx="20">
                  <c:v>69.206680000000006</c:v>
                </c:pt>
                <c:pt idx="21">
                  <c:v>70.411636000000001</c:v>
                </c:pt>
                <c:pt idx="22">
                  <c:v>71.622894000000002</c:v>
                </c:pt>
                <c:pt idx="23">
                  <c:v>72.731605999999999</c:v>
                </c:pt>
                <c:pt idx="24">
                  <c:v>74.266746999999995</c:v>
                </c:pt>
                <c:pt idx="25">
                  <c:v>75.43338</c:v>
                </c:pt>
                <c:pt idx="26">
                  <c:v>76.704254000000006</c:v>
                </c:pt>
                <c:pt idx="27">
                  <c:v>77.701995999999994</c:v>
                </c:pt>
                <c:pt idx="28">
                  <c:v>78.906395000000003</c:v>
                </c:pt>
                <c:pt idx="29">
                  <c:v>80.181808000000004</c:v>
                </c:pt>
                <c:pt idx="30">
                  <c:v>81.759392000000005</c:v>
                </c:pt>
                <c:pt idx="31">
                  <c:v>83.171790999999999</c:v>
                </c:pt>
                <c:pt idx="32">
                  <c:v>84.555915999999996</c:v>
                </c:pt>
                <c:pt idx="33">
                  <c:v>85.999213999999995</c:v>
                </c:pt>
                <c:pt idx="34">
                  <c:v>87.053359999999998</c:v>
                </c:pt>
                <c:pt idx="35">
                  <c:v>88.038773000000006</c:v>
                </c:pt>
                <c:pt idx="36">
                  <c:v>89.021079999999998</c:v>
                </c:pt>
                <c:pt idx="37">
                  <c:v>89.703666999999996</c:v>
                </c:pt>
                <c:pt idx="38">
                  <c:v>90.323441000000003</c:v>
                </c:pt>
                <c:pt idx="39">
                  <c:v>90.755263999999997</c:v>
                </c:pt>
                <c:pt idx="40">
                  <c:v>91.386757000000003</c:v>
                </c:pt>
              </c:numCache>
            </c:numRef>
          </c:val>
          <c:smooth val="0"/>
        </c:ser>
        <c:ser>
          <c:idx val="2"/>
          <c:order val="2"/>
          <c:tx>
            <c:strRef>
              <c:f>Sheet1!$D$1</c:f>
              <c:strCache>
                <c:ptCount val="1"/>
                <c:pt idx="0">
                  <c:v>Low Oil Price</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93.050078999999997</c:v>
                </c:pt>
                <c:pt idx="1">
                  <c:v>127.41861</c:v>
                </c:pt>
                <c:pt idx="2">
                  <c:v>125.373901</c:v>
                </c:pt>
                <c:pt idx="3">
                  <c:v>119.77544399999999</c:v>
                </c:pt>
                <c:pt idx="4">
                  <c:v>107.097351</c:v>
                </c:pt>
                <c:pt idx="5">
                  <c:v>56.084170999999998</c:v>
                </c:pt>
                <c:pt idx="6">
                  <c:v>46.383887999999999</c:v>
                </c:pt>
                <c:pt idx="7">
                  <c:v>56.338554000000002</c:v>
                </c:pt>
                <c:pt idx="8">
                  <c:v>72.456435999999997</c:v>
                </c:pt>
                <c:pt idx="9">
                  <c:v>63.371997999999998</c:v>
                </c:pt>
                <c:pt idx="10">
                  <c:v>38.010544000000003</c:v>
                </c:pt>
                <c:pt idx="11">
                  <c:v>34.877121000000002</c:v>
                </c:pt>
                <c:pt idx="12">
                  <c:v>36.947609</c:v>
                </c:pt>
                <c:pt idx="13">
                  <c:v>38.215279000000002</c:v>
                </c:pt>
                <c:pt idx="14">
                  <c:v>39.141005999999997</c:v>
                </c:pt>
                <c:pt idx="15">
                  <c:v>39.874473999999999</c:v>
                </c:pt>
                <c:pt idx="16">
                  <c:v>40.483939999999997</c:v>
                </c:pt>
                <c:pt idx="17">
                  <c:v>41.006500000000003</c:v>
                </c:pt>
                <c:pt idx="18">
                  <c:v>41.464615000000002</c:v>
                </c:pt>
                <c:pt idx="19">
                  <c:v>41.872948000000001</c:v>
                </c:pt>
                <c:pt idx="20">
                  <c:v>42.241627000000001</c:v>
                </c:pt>
                <c:pt idx="21">
                  <c:v>42.577922999999998</c:v>
                </c:pt>
                <c:pt idx="22">
                  <c:v>42.887276</c:v>
                </c:pt>
                <c:pt idx="23">
                  <c:v>43.173839999999998</c:v>
                </c:pt>
                <c:pt idx="24">
                  <c:v>43.440860999999998</c:v>
                </c:pt>
                <c:pt idx="25">
                  <c:v>43.690936999999998</c:v>
                </c:pt>
                <c:pt idx="26">
                  <c:v>43.926174000000003</c:v>
                </c:pt>
                <c:pt idx="27">
                  <c:v>44.148296000000002</c:v>
                </c:pt>
                <c:pt idx="28">
                  <c:v>44.358741999999999</c:v>
                </c:pt>
                <c:pt idx="29">
                  <c:v>44.558739000000003</c:v>
                </c:pt>
                <c:pt idx="30">
                  <c:v>44.749305999999997</c:v>
                </c:pt>
                <c:pt idx="31">
                  <c:v>44.931323999999996</c:v>
                </c:pt>
                <c:pt idx="32">
                  <c:v>45.105572000000002</c:v>
                </c:pt>
                <c:pt idx="33">
                  <c:v>45.272694000000001</c:v>
                </c:pt>
                <c:pt idx="34">
                  <c:v>45.433284999999998</c:v>
                </c:pt>
                <c:pt idx="35">
                  <c:v>45.587864000000003</c:v>
                </c:pt>
                <c:pt idx="36">
                  <c:v>45.736862000000002</c:v>
                </c:pt>
                <c:pt idx="37">
                  <c:v>45.880702999999997</c:v>
                </c:pt>
                <c:pt idx="38">
                  <c:v>46.019736999999999</c:v>
                </c:pt>
                <c:pt idx="39">
                  <c:v>46.154293000000003</c:v>
                </c:pt>
                <c:pt idx="40">
                  <c:v>46.284660000000002</c:v>
                </c:pt>
              </c:numCache>
            </c:numRef>
          </c:val>
          <c:smooth val="0"/>
        </c:ser>
        <c:ser>
          <c:idx val="4"/>
          <c:order val="3"/>
          <c:tx>
            <c:strRef>
              <c:f>Sheet1!$E$1</c:f>
              <c:strCache>
                <c:ptCount val="1"/>
                <c:pt idx="0">
                  <c:v>High Oil Price</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93.050078999999997</c:v>
                </c:pt>
                <c:pt idx="1">
                  <c:v>127.41861</c:v>
                </c:pt>
                <c:pt idx="2">
                  <c:v>125.373901</c:v>
                </c:pt>
                <c:pt idx="3">
                  <c:v>119.77544399999999</c:v>
                </c:pt>
                <c:pt idx="4">
                  <c:v>107.097351</c:v>
                </c:pt>
                <c:pt idx="5">
                  <c:v>56.084170999999998</c:v>
                </c:pt>
                <c:pt idx="6">
                  <c:v>46.383887999999999</c:v>
                </c:pt>
                <c:pt idx="7">
                  <c:v>56.338554000000002</c:v>
                </c:pt>
                <c:pt idx="8">
                  <c:v>72.456435999999997</c:v>
                </c:pt>
                <c:pt idx="9">
                  <c:v>63.371997999999998</c:v>
                </c:pt>
                <c:pt idx="10">
                  <c:v>87.608458999999996</c:v>
                </c:pt>
                <c:pt idx="11">
                  <c:v>95.604774000000006</c:v>
                </c:pt>
                <c:pt idx="12">
                  <c:v>103.095787</c:v>
                </c:pt>
                <c:pt idx="13">
                  <c:v>111.597427</c:v>
                </c:pt>
                <c:pt idx="14">
                  <c:v>118.23474899999999</c:v>
                </c:pt>
                <c:pt idx="15">
                  <c:v>122.773247</c:v>
                </c:pt>
                <c:pt idx="16">
                  <c:v>126.097351</c:v>
                </c:pt>
                <c:pt idx="17">
                  <c:v>131.359848</c:v>
                </c:pt>
                <c:pt idx="18">
                  <c:v>135.407974</c:v>
                </c:pt>
                <c:pt idx="19">
                  <c:v>139.292633</c:v>
                </c:pt>
                <c:pt idx="20">
                  <c:v>142.12550400000001</c:v>
                </c:pt>
                <c:pt idx="21">
                  <c:v>146.571609</c:v>
                </c:pt>
                <c:pt idx="22">
                  <c:v>149.96589700000001</c:v>
                </c:pt>
                <c:pt idx="23">
                  <c:v>153.196732</c:v>
                </c:pt>
                <c:pt idx="24">
                  <c:v>156.26411400000001</c:v>
                </c:pt>
                <c:pt idx="25">
                  <c:v>159.16806</c:v>
                </c:pt>
                <c:pt idx="26">
                  <c:v>161.90853899999999</c:v>
                </c:pt>
                <c:pt idx="27">
                  <c:v>164.48556500000001</c:v>
                </c:pt>
                <c:pt idx="28">
                  <c:v>166.899124</c:v>
                </c:pt>
                <c:pt idx="29">
                  <c:v>169.14924600000001</c:v>
                </c:pt>
                <c:pt idx="30">
                  <c:v>171.23593099999999</c:v>
                </c:pt>
                <c:pt idx="31">
                  <c:v>173.159119</c:v>
                </c:pt>
                <c:pt idx="32">
                  <c:v>174.91888399999999</c:v>
                </c:pt>
                <c:pt idx="33">
                  <c:v>176.51518200000001</c:v>
                </c:pt>
                <c:pt idx="34">
                  <c:v>177.94802899999999</c:v>
                </c:pt>
                <c:pt idx="35">
                  <c:v>179.217422</c:v>
                </c:pt>
                <c:pt idx="36">
                  <c:v>180.32333399999999</c:v>
                </c:pt>
                <c:pt idx="37">
                  <c:v>181.26582300000001</c:v>
                </c:pt>
                <c:pt idx="38">
                  <c:v>182.04484600000001</c:v>
                </c:pt>
                <c:pt idx="39">
                  <c:v>182.660416</c:v>
                </c:pt>
                <c:pt idx="40">
                  <c:v>183.11253400000001</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93.050078999999997</c:v>
                </c:pt>
                <c:pt idx="1">
                  <c:v>127.41861</c:v>
                </c:pt>
                <c:pt idx="2">
                  <c:v>125.373901</c:v>
                </c:pt>
                <c:pt idx="3">
                  <c:v>119.77544399999999</c:v>
                </c:pt>
                <c:pt idx="4">
                  <c:v>107.097351</c:v>
                </c:pt>
                <c:pt idx="5">
                  <c:v>56.084170999999998</c:v>
                </c:pt>
                <c:pt idx="6">
                  <c:v>46.383887999999999</c:v>
                </c:pt>
                <c:pt idx="7">
                  <c:v>56.338554000000002</c:v>
                </c:pt>
                <c:pt idx="8">
                  <c:v>72.456435999999997</c:v>
                </c:pt>
                <c:pt idx="9">
                  <c:v>63.371997999999998</c:v>
                </c:pt>
                <c:pt idx="10">
                  <c:v>58.505806</c:v>
                </c:pt>
                <c:pt idx="11">
                  <c:v>61.632210000000001</c:v>
                </c:pt>
                <c:pt idx="12">
                  <c:v>64.001991000000004</c:v>
                </c:pt>
                <c:pt idx="13">
                  <c:v>65.341621000000004</c:v>
                </c:pt>
                <c:pt idx="14">
                  <c:v>67.003448000000006</c:v>
                </c:pt>
                <c:pt idx="15">
                  <c:v>68.735039</c:v>
                </c:pt>
                <c:pt idx="16">
                  <c:v>70.371643000000006</c:v>
                </c:pt>
                <c:pt idx="17">
                  <c:v>71.580528000000001</c:v>
                </c:pt>
                <c:pt idx="18">
                  <c:v>73.166756000000007</c:v>
                </c:pt>
                <c:pt idx="19">
                  <c:v>74.728347999999997</c:v>
                </c:pt>
                <c:pt idx="20">
                  <c:v>75.831558000000001</c:v>
                </c:pt>
                <c:pt idx="21">
                  <c:v>77.375022999999999</c:v>
                </c:pt>
                <c:pt idx="22">
                  <c:v>78.623016000000007</c:v>
                </c:pt>
                <c:pt idx="23">
                  <c:v>80.499656999999999</c:v>
                </c:pt>
                <c:pt idx="24">
                  <c:v>81.877769000000001</c:v>
                </c:pt>
                <c:pt idx="25">
                  <c:v>83.325171999999995</c:v>
                </c:pt>
                <c:pt idx="26">
                  <c:v>84.876801</c:v>
                </c:pt>
                <c:pt idx="27">
                  <c:v>86.175788999999995</c:v>
                </c:pt>
                <c:pt idx="28">
                  <c:v>87.637855999999999</c:v>
                </c:pt>
                <c:pt idx="29">
                  <c:v>89.162689</c:v>
                </c:pt>
                <c:pt idx="30">
                  <c:v>90.480170999999999</c:v>
                </c:pt>
                <c:pt idx="31">
                  <c:v>91.638084000000006</c:v>
                </c:pt>
                <c:pt idx="32">
                  <c:v>93.707344000000006</c:v>
                </c:pt>
                <c:pt idx="33">
                  <c:v>94.894356000000002</c:v>
                </c:pt>
                <c:pt idx="34">
                  <c:v>96.306297000000001</c:v>
                </c:pt>
                <c:pt idx="35">
                  <c:v>97.762259999999998</c:v>
                </c:pt>
                <c:pt idx="36">
                  <c:v>99.024994000000007</c:v>
                </c:pt>
                <c:pt idx="37">
                  <c:v>100.73233</c:v>
                </c:pt>
                <c:pt idx="38">
                  <c:v>102.33839399999999</c:v>
                </c:pt>
                <c:pt idx="39">
                  <c:v>103.79858400000001</c:v>
                </c:pt>
                <c:pt idx="40">
                  <c:v>104.98382599999999</c:v>
                </c:pt>
              </c:numCache>
            </c:numRef>
          </c:val>
          <c:smooth val="0"/>
        </c:ser>
        <c:dLbls>
          <c:showLegendKey val="0"/>
          <c:showVal val="0"/>
          <c:showCatName val="0"/>
          <c:showSerName val="0"/>
          <c:showPercent val="0"/>
          <c:showBubbleSize val="0"/>
        </c:dLbls>
        <c:smooth val="0"/>
        <c:axId val="153080416"/>
        <c:axId val="240390592"/>
      </c:lineChart>
      <c:catAx>
        <c:axId val="1530804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0390592"/>
        <c:crosses val="autoZero"/>
        <c:auto val="1"/>
        <c:lblAlgn val="ctr"/>
        <c:lblOffset val="100"/>
        <c:tickLblSkip val="10"/>
        <c:tickMarkSkip val="10"/>
        <c:noMultiLvlLbl val="0"/>
      </c:catAx>
      <c:valAx>
        <c:axId val="2403905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3080416"/>
        <c:crossesAt val="10"/>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0">
                <a:solidFill>
                  <a:sysClr val="windowText" lastClr="000000"/>
                </a:solidFill>
              </a:rPr>
              <a:t>solar photovoltaic</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1"/>
          <c:order val="0"/>
          <c:tx>
            <c:v>pv-2025</c:v>
          </c:tx>
          <c:spPr>
            <a:ln w="25400" cap="rnd">
              <a:noFill/>
              <a:round/>
            </a:ln>
            <a:effectLst/>
          </c:spPr>
          <c:marker>
            <c:symbol val="circle"/>
            <c:size val="7"/>
            <c:spPr>
              <a:solidFill>
                <a:schemeClr val="accent4">
                  <a:lumMod val="60000"/>
                  <a:lumOff val="40000"/>
                </a:schemeClr>
              </a:solidFill>
              <a:ln w="9525">
                <a:noFill/>
              </a:ln>
              <a:effectLst/>
            </c:spPr>
          </c:marker>
          <c:xVal>
            <c:numRef>
              <c:f>lcoe!$H$4:$H$28</c:f>
              <c:numCache>
                <c:formatCode>0.00</c:formatCode>
                <c:ptCount val="25"/>
                <c:pt idx="0">
                  <c:v>27.993082000000001</c:v>
                </c:pt>
                <c:pt idx="1">
                  <c:v>29.393888</c:v>
                </c:pt>
                <c:pt idx="2">
                  <c:v>37.165977000000005</c:v>
                </c:pt>
                <c:pt idx="3">
                  <c:v>33.858985000000004</c:v>
                </c:pt>
                <c:pt idx="4">
                  <c:v>37.640822</c:v>
                </c:pt>
                <c:pt idx="5">
                  <c:v>29.553893000000002</c:v>
                </c:pt>
                <c:pt idx="6">
                  <c:v>39.641425000000005</c:v>
                </c:pt>
                <c:pt idx="7">
                  <c:v>44.498398000000002</c:v>
                </c:pt>
                <c:pt idx="8">
                  <c:v>39.386327999999999</c:v>
                </c:pt>
                <c:pt idx="9">
                  <c:v>34.328393000000005</c:v>
                </c:pt>
                <c:pt idx="10">
                  <c:v>32.956538999999999</c:v>
                </c:pt>
                <c:pt idx="11">
                  <c:v>39.297550000000001</c:v>
                </c:pt>
                <c:pt idx="12">
                  <c:v>32.885442999999995</c:v>
                </c:pt>
                <c:pt idx="13">
                  <c:v>33.355197000000004</c:v>
                </c:pt>
                <c:pt idx="14">
                  <c:v>29.578197000000003</c:v>
                </c:pt>
                <c:pt idx="15">
                  <c:v>32.524620000000006</c:v>
                </c:pt>
                <c:pt idx="16">
                  <c:v>27.569699999999997</c:v>
                </c:pt>
                <c:pt idx="17">
                  <c:v>30.278158000000001</c:v>
                </c:pt>
                <c:pt idx="18">
                  <c:v>32.413841000000005</c:v>
                </c:pt>
                <c:pt idx="19">
                  <c:v>29.316613</c:v>
                </c:pt>
                <c:pt idx="20">
                  <c:v>32.351005000000001</c:v>
                </c:pt>
                <c:pt idx="21">
                  <c:v>31.250512999999998</c:v>
                </c:pt>
                <c:pt idx="22">
                  <c:v>32.817041000000003</c:v>
                </c:pt>
                <c:pt idx="23">
                  <c:v>29.725096000000001</c:v>
                </c:pt>
                <c:pt idx="24">
                  <c:v>30.135648999999997</c:v>
                </c:pt>
              </c:numCache>
            </c:numRef>
          </c:xVal>
          <c:yVal>
            <c:numRef>
              <c:f>lcoe!$P$4:$P$28</c:f>
              <c:numCache>
                <c:formatCode>0.00</c:formatCode>
                <c:ptCount val="25"/>
                <c:pt idx="0">
                  <c:v>30.294333999999999</c:v>
                </c:pt>
                <c:pt idx="1">
                  <c:v>31.185669000000001</c:v>
                </c:pt>
                <c:pt idx="2">
                  <c:v>40.909427999999998</c:v>
                </c:pt>
                <c:pt idx="3">
                  <c:v>36.818866999999997</c:v>
                </c:pt>
                <c:pt idx="4">
                  <c:v>37.706130999999999</c:v>
                </c:pt>
                <c:pt idx="5">
                  <c:v>31.065483</c:v>
                </c:pt>
                <c:pt idx="6">
                  <c:v>36.300590999999997</c:v>
                </c:pt>
                <c:pt idx="7">
                  <c:v>38.627186000000002</c:v>
                </c:pt>
                <c:pt idx="8">
                  <c:v>36.603881999999999</c:v>
                </c:pt>
                <c:pt idx="9">
                  <c:v>32.204445</c:v>
                </c:pt>
                <c:pt idx="10">
                  <c:v>35.059874999999998</c:v>
                </c:pt>
                <c:pt idx="11">
                  <c:v>34.649344999999997</c:v>
                </c:pt>
                <c:pt idx="12">
                  <c:v>32.974884000000003</c:v>
                </c:pt>
                <c:pt idx="13">
                  <c:v>33.751255</c:v>
                </c:pt>
                <c:pt idx="14">
                  <c:v>32.916305999999999</c:v>
                </c:pt>
                <c:pt idx="15">
                  <c:v>35.667983999999997</c:v>
                </c:pt>
                <c:pt idx="16">
                  <c:v>32.981495000000002</c:v>
                </c:pt>
                <c:pt idx="17">
                  <c:v>38.342049000000003</c:v>
                </c:pt>
                <c:pt idx="18">
                  <c:v>37.848022</c:v>
                </c:pt>
                <c:pt idx="19">
                  <c:v>31.540656999999999</c:v>
                </c:pt>
                <c:pt idx="20">
                  <c:v>34.842964000000002</c:v>
                </c:pt>
                <c:pt idx="21">
                  <c:v>32.264525999999996</c:v>
                </c:pt>
                <c:pt idx="22">
                  <c:v>28.363222</c:v>
                </c:pt>
                <c:pt idx="23">
                  <c:v>32.268982000000001</c:v>
                </c:pt>
                <c:pt idx="24">
                  <c:v>29.021362</c:v>
                </c:pt>
              </c:numCache>
            </c:numRef>
          </c:yVal>
          <c:smooth val="0"/>
        </c:ser>
        <c:ser>
          <c:idx val="0"/>
          <c:order val="1"/>
          <c:tx>
            <c:v>pv-2040</c:v>
          </c:tx>
          <c:spPr>
            <a:ln w="25400" cap="rnd">
              <a:noFill/>
              <a:round/>
            </a:ln>
            <a:effectLst/>
          </c:spPr>
          <c:marker>
            <c:symbol val="circle"/>
            <c:size val="7"/>
            <c:spPr>
              <a:solidFill>
                <a:schemeClr val="accent4">
                  <a:lumMod val="50000"/>
                </a:schemeClr>
              </a:solidFill>
              <a:ln w="9525">
                <a:noFill/>
              </a:ln>
              <a:effectLst/>
            </c:spPr>
          </c:marker>
          <c:xVal>
            <c:numRef>
              <c:f>lcoe!$G$65:$G$89</c:f>
              <c:numCache>
                <c:formatCode>0.00</c:formatCode>
                <c:ptCount val="25"/>
                <c:pt idx="0">
                  <c:v>23.365109999999998</c:v>
                </c:pt>
                <c:pt idx="1">
                  <c:v>24.563101</c:v>
                </c:pt>
                <c:pt idx="2">
                  <c:v>30.976741000000004</c:v>
                </c:pt>
                <c:pt idx="3">
                  <c:v>28.170567000000002</c:v>
                </c:pt>
                <c:pt idx="4">
                  <c:v>31.337481</c:v>
                </c:pt>
                <c:pt idx="5">
                  <c:v>24.684287000000001</c:v>
                </c:pt>
                <c:pt idx="6">
                  <c:v>33.395057999999999</c:v>
                </c:pt>
                <c:pt idx="7">
                  <c:v>37.084907000000001</c:v>
                </c:pt>
                <c:pt idx="8">
                  <c:v>33.201262</c:v>
                </c:pt>
                <c:pt idx="9">
                  <c:v>28.527809000000001</c:v>
                </c:pt>
                <c:pt idx="10">
                  <c:v>27.486304999999998</c:v>
                </c:pt>
                <c:pt idx="11">
                  <c:v>32.5961</c:v>
                </c:pt>
                <c:pt idx="12">
                  <c:v>27.431056999999999</c:v>
                </c:pt>
                <c:pt idx="13">
                  <c:v>27.787929000000002</c:v>
                </c:pt>
                <c:pt idx="14">
                  <c:v>24.694295</c:v>
                </c:pt>
                <c:pt idx="15">
                  <c:v>27.156938</c:v>
                </c:pt>
                <c:pt idx="16">
                  <c:v>23.041229999999999</c:v>
                </c:pt>
                <c:pt idx="17">
                  <c:v>25.242103</c:v>
                </c:pt>
                <c:pt idx="18">
                  <c:v>27.077331999999998</c:v>
                </c:pt>
                <c:pt idx="19">
                  <c:v>24.785746</c:v>
                </c:pt>
                <c:pt idx="20">
                  <c:v>27.137212999999999</c:v>
                </c:pt>
                <c:pt idx="21">
                  <c:v>26.255994999999999</c:v>
                </c:pt>
                <c:pt idx="22">
                  <c:v>27.698727000000002</c:v>
                </c:pt>
                <c:pt idx="23">
                  <c:v>25.111014999999998</c:v>
                </c:pt>
                <c:pt idx="24">
                  <c:v>25.442056000000001</c:v>
                </c:pt>
              </c:numCache>
            </c:numRef>
          </c:xVal>
          <c:yVal>
            <c:numRef>
              <c:f>lcoe!$N$65:$N$89</c:f>
              <c:numCache>
                <c:formatCode>0.00</c:formatCode>
                <c:ptCount val="25"/>
                <c:pt idx="0">
                  <c:v>25.790732999999999</c:v>
                </c:pt>
                <c:pt idx="1">
                  <c:v>26.537203000000002</c:v>
                </c:pt>
                <c:pt idx="2">
                  <c:v>33.583271000000003</c:v>
                </c:pt>
                <c:pt idx="3">
                  <c:v>30.839157</c:v>
                </c:pt>
                <c:pt idx="4">
                  <c:v>33.399600999999997</c:v>
                </c:pt>
                <c:pt idx="5">
                  <c:v>26.491669000000002</c:v>
                </c:pt>
                <c:pt idx="6">
                  <c:v>35.330486000000001</c:v>
                </c:pt>
                <c:pt idx="7">
                  <c:v>35.367508000000001</c:v>
                </c:pt>
                <c:pt idx="8">
                  <c:v>31.674752999999999</c:v>
                </c:pt>
                <c:pt idx="9">
                  <c:v>28.766020000000001</c:v>
                </c:pt>
                <c:pt idx="10">
                  <c:v>29.837927000000001</c:v>
                </c:pt>
                <c:pt idx="11">
                  <c:v>35.904774000000003</c:v>
                </c:pt>
                <c:pt idx="12">
                  <c:v>29.463501000000001</c:v>
                </c:pt>
                <c:pt idx="13">
                  <c:v>30.190992000000001</c:v>
                </c:pt>
                <c:pt idx="14">
                  <c:v>26.809511000000001</c:v>
                </c:pt>
                <c:pt idx="15">
                  <c:v>29.358388999999999</c:v>
                </c:pt>
                <c:pt idx="16">
                  <c:v>25.166074999999999</c:v>
                </c:pt>
                <c:pt idx="17">
                  <c:v>29.457699000000002</c:v>
                </c:pt>
                <c:pt idx="18">
                  <c:v>31.262101999999999</c:v>
                </c:pt>
                <c:pt idx="19">
                  <c:v>28.596627999999999</c:v>
                </c:pt>
                <c:pt idx="20">
                  <c:v>24.605786999999999</c:v>
                </c:pt>
                <c:pt idx="21">
                  <c:v>22.250706000000001</c:v>
                </c:pt>
                <c:pt idx="22">
                  <c:v>24.754636999999999</c:v>
                </c:pt>
                <c:pt idx="23">
                  <c:v>27.492045999999998</c:v>
                </c:pt>
                <c:pt idx="24">
                  <c:v>26.273606999999998</c:v>
                </c:pt>
              </c:numCache>
            </c:numRef>
          </c:yVal>
          <c:smooth val="0"/>
        </c:ser>
        <c:ser>
          <c:idx val="2"/>
          <c:order val="2"/>
          <c:tx>
            <c:strRef>
              <c:f>lcoe!$Z$3</c:f>
              <c:strCache>
                <c:ptCount val="1"/>
                <c:pt idx="0">
                  <c:v>diagonal</c:v>
                </c:pt>
              </c:strCache>
            </c:strRef>
          </c:tx>
          <c:spPr>
            <a:ln w="12700" cap="rnd">
              <a:solidFill>
                <a:schemeClr val="tx1"/>
              </a:solidFill>
              <a:prstDash val="lgDash"/>
              <a:round/>
            </a:ln>
            <a:effectLst/>
          </c:spPr>
          <c:marker>
            <c:symbol val="none"/>
          </c:marker>
          <c:xVal>
            <c:numRef>
              <c:f>lcoe!$Z$4:$Z$8</c:f>
              <c:numCache>
                <c:formatCode>General</c:formatCode>
                <c:ptCount val="5"/>
                <c:pt idx="0">
                  <c:v>0</c:v>
                </c:pt>
                <c:pt idx="1">
                  <c:v>30</c:v>
                </c:pt>
                <c:pt idx="2">
                  <c:v>60</c:v>
                </c:pt>
                <c:pt idx="3">
                  <c:v>90</c:v>
                </c:pt>
                <c:pt idx="4">
                  <c:v>120</c:v>
                </c:pt>
              </c:numCache>
            </c:numRef>
          </c:xVal>
          <c:yVal>
            <c:numRef>
              <c:f>lcoe!$AA$4:$AA$8</c:f>
              <c:numCache>
                <c:formatCode>General</c:formatCode>
                <c:ptCount val="5"/>
                <c:pt idx="0">
                  <c:v>0</c:v>
                </c:pt>
                <c:pt idx="1">
                  <c:v>30</c:v>
                </c:pt>
                <c:pt idx="2">
                  <c:v>60</c:v>
                </c:pt>
                <c:pt idx="3">
                  <c:v>90</c:v>
                </c:pt>
                <c:pt idx="4">
                  <c:v>120</c:v>
                </c:pt>
              </c:numCache>
            </c:numRef>
          </c:yVal>
          <c:smooth val="0"/>
        </c:ser>
        <c:dLbls>
          <c:showLegendKey val="0"/>
          <c:showVal val="0"/>
          <c:showCatName val="0"/>
          <c:showSerName val="0"/>
          <c:showPercent val="0"/>
          <c:showBubbleSize val="0"/>
        </c:dLbls>
        <c:axId val="153086944"/>
        <c:axId val="153084224"/>
      </c:scatterChart>
      <c:valAx>
        <c:axId val="153086944"/>
        <c:scaling>
          <c:orientation val="minMax"/>
          <c:max val="80"/>
          <c:min val="0"/>
        </c:scaling>
        <c:delete val="0"/>
        <c:axPos val="b"/>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3084224"/>
        <c:crosses val="autoZero"/>
        <c:crossBetween val="midCat"/>
        <c:majorUnit val="20"/>
      </c:valAx>
      <c:valAx>
        <c:axId val="153084224"/>
        <c:scaling>
          <c:orientation val="minMax"/>
          <c:max val="8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53086944"/>
        <c:crosses val="autoZero"/>
        <c:crossBetween val="midCat"/>
        <c:majorUnit val="20"/>
      </c:valAx>
      <c:spPr>
        <a:noFill/>
        <a:ln>
          <a:solidFill>
            <a:schemeClr val="tx1">
              <a:lumMod val="75000"/>
              <a:lumOff val="2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652559055118111E-2"/>
          <c:y val="0.21404251431028459"/>
          <c:w val="0.94461595946340038"/>
          <c:h val="0.51944919513047216"/>
        </c:manualLayout>
      </c:layout>
      <c:barChart>
        <c:barDir val="col"/>
        <c:grouping val="stacked"/>
        <c:varyColors val="0"/>
        <c:ser>
          <c:idx val="2"/>
          <c:order val="0"/>
          <c:tx>
            <c:strRef>
              <c:f>'table 67'!$AD$7</c:f>
              <c:strCache>
                <c:ptCount val="1"/>
                <c:pt idx="0">
                  <c:v>hydro</c:v>
                </c:pt>
              </c:strCache>
            </c:strRef>
          </c:tx>
          <c:spPr>
            <a:solidFill>
              <a:schemeClr val="tx2"/>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67'!$AD$8:$AD$55</c:f>
              <c:numCache>
                <c:formatCode>0</c:formatCode>
                <c:ptCount val="48"/>
                <c:pt idx="0">
                  <c:v>37.229559000000002</c:v>
                </c:pt>
                <c:pt idx="1">
                  <c:v>36.230376999999997</c:v>
                </c:pt>
                <c:pt idx="2">
                  <c:v>36.215727000000001</c:v>
                </c:pt>
                <c:pt idx="3">
                  <c:v>36.521537000000002</c:v>
                </c:pt>
                <c:pt idx="4">
                  <c:v>36.235098000000001</c:v>
                </c:pt>
                <c:pt idx="5">
                  <c:v>36.21651</c:v>
                </c:pt>
                <c:pt idx="7">
                  <c:v>12.115940999999999</c:v>
                </c:pt>
                <c:pt idx="8">
                  <c:v>11.715320999999999</c:v>
                </c:pt>
                <c:pt idx="9">
                  <c:v>11.715878999999999</c:v>
                </c:pt>
                <c:pt idx="10">
                  <c:v>12.923555</c:v>
                </c:pt>
                <c:pt idx="11">
                  <c:v>11.716257000000001</c:v>
                </c:pt>
                <c:pt idx="12">
                  <c:v>11.613135999999999</c:v>
                </c:pt>
                <c:pt idx="14">
                  <c:v>37.057941</c:v>
                </c:pt>
                <c:pt idx="15">
                  <c:v>32.638300999999998</c:v>
                </c:pt>
                <c:pt idx="16">
                  <c:v>32.665937999999997</c:v>
                </c:pt>
                <c:pt idx="17">
                  <c:v>31.288556</c:v>
                </c:pt>
                <c:pt idx="18">
                  <c:v>32.698106000000003</c:v>
                </c:pt>
                <c:pt idx="19">
                  <c:v>31.448942000000002</c:v>
                </c:pt>
                <c:pt idx="21">
                  <c:v>24.909361999999998</c:v>
                </c:pt>
                <c:pt idx="22">
                  <c:v>23.774984</c:v>
                </c:pt>
                <c:pt idx="23">
                  <c:v>23.999746999999999</c:v>
                </c:pt>
                <c:pt idx="24">
                  <c:v>26.211964999999999</c:v>
                </c:pt>
                <c:pt idx="25">
                  <c:v>24.001071999999997</c:v>
                </c:pt>
                <c:pt idx="26">
                  <c:v>23.887191999999999</c:v>
                </c:pt>
                <c:pt idx="28">
                  <c:v>0.81042400000000003</c:v>
                </c:pt>
                <c:pt idx="29">
                  <c:v>0.86616099999999996</c:v>
                </c:pt>
                <c:pt idx="30">
                  <c:v>0.86592899999999995</c:v>
                </c:pt>
                <c:pt idx="31">
                  <c:v>0.81045199999999995</c:v>
                </c:pt>
                <c:pt idx="32">
                  <c:v>0.86502800000000002</c:v>
                </c:pt>
                <c:pt idx="33">
                  <c:v>0.81287500000000001</c:v>
                </c:pt>
                <c:pt idx="35">
                  <c:v>21.872958000000001</c:v>
                </c:pt>
                <c:pt idx="36">
                  <c:v>23.951794</c:v>
                </c:pt>
                <c:pt idx="37">
                  <c:v>25.423772</c:v>
                </c:pt>
                <c:pt idx="38">
                  <c:v>23.695816000000001</c:v>
                </c:pt>
                <c:pt idx="39">
                  <c:v>24.335248</c:v>
                </c:pt>
                <c:pt idx="40">
                  <c:v>23.655736000000001</c:v>
                </c:pt>
                <c:pt idx="42">
                  <c:v>156.16009499999998</c:v>
                </c:pt>
                <c:pt idx="43">
                  <c:v>157.22699699999998</c:v>
                </c:pt>
                <c:pt idx="44">
                  <c:v>158.47675299999997</c:v>
                </c:pt>
                <c:pt idx="45">
                  <c:v>158.604669</c:v>
                </c:pt>
                <c:pt idx="46">
                  <c:v>157.11737799999997</c:v>
                </c:pt>
                <c:pt idx="47">
                  <c:v>158.01821099999998</c:v>
                </c:pt>
              </c:numCache>
            </c:numRef>
          </c:val>
        </c:ser>
        <c:ser>
          <c:idx val="3"/>
          <c:order val="1"/>
          <c:tx>
            <c:strRef>
              <c:f>'table 67'!$AE$7</c:f>
              <c:strCache>
                <c:ptCount val="1"/>
                <c:pt idx="0">
                  <c:v>geothermal</c:v>
                </c:pt>
              </c:strCache>
            </c:strRef>
          </c:tx>
          <c:spPr>
            <a:solidFill>
              <a:schemeClr val="accent5"/>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67'!$AE$8:$AE$55</c:f>
              <c:numCache>
                <c:formatCode>0</c:formatCode>
                <c:ptCount val="48"/>
                <c:pt idx="0">
                  <c:v>0</c:v>
                </c:pt>
                <c:pt idx="1">
                  <c:v>0</c:v>
                </c:pt>
                <c:pt idx="2">
                  <c:v>0</c:v>
                </c:pt>
                <c:pt idx="3">
                  <c:v>0</c:v>
                </c:pt>
                <c:pt idx="4">
                  <c:v>0</c:v>
                </c:pt>
                <c:pt idx="5">
                  <c:v>0</c:v>
                </c:pt>
                <c:pt idx="7">
                  <c:v>0</c:v>
                </c:pt>
                <c:pt idx="8">
                  <c:v>0</c:v>
                </c:pt>
                <c:pt idx="9">
                  <c:v>0</c:v>
                </c:pt>
                <c:pt idx="10">
                  <c:v>0</c:v>
                </c:pt>
                <c:pt idx="11">
                  <c:v>0</c:v>
                </c:pt>
                <c:pt idx="12">
                  <c:v>0</c:v>
                </c:pt>
                <c:pt idx="14">
                  <c:v>0</c:v>
                </c:pt>
                <c:pt idx="15">
                  <c:v>0</c:v>
                </c:pt>
                <c:pt idx="16">
                  <c:v>0</c:v>
                </c:pt>
                <c:pt idx="17">
                  <c:v>0</c:v>
                </c:pt>
                <c:pt idx="18">
                  <c:v>0</c:v>
                </c:pt>
                <c:pt idx="19">
                  <c:v>0</c:v>
                </c:pt>
                <c:pt idx="21">
                  <c:v>0</c:v>
                </c:pt>
                <c:pt idx="22">
                  <c:v>0</c:v>
                </c:pt>
                <c:pt idx="23">
                  <c:v>0</c:v>
                </c:pt>
                <c:pt idx="24">
                  <c:v>0</c:v>
                </c:pt>
                <c:pt idx="25">
                  <c:v>0</c:v>
                </c:pt>
                <c:pt idx="26">
                  <c:v>0</c:v>
                </c:pt>
                <c:pt idx="28">
                  <c:v>0</c:v>
                </c:pt>
                <c:pt idx="29">
                  <c:v>0</c:v>
                </c:pt>
                <c:pt idx="30">
                  <c:v>0</c:v>
                </c:pt>
                <c:pt idx="31">
                  <c:v>0</c:v>
                </c:pt>
                <c:pt idx="32">
                  <c:v>0</c:v>
                </c:pt>
                <c:pt idx="33">
                  <c:v>0</c:v>
                </c:pt>
                <c:pt idx="35">
                  <c:v>8.4060000000000006</c:v>
                </c:pt>
                <c:pt idx="36">
                  <c:v>30.081755999999999</c:v>
                </c:pt>
                <c:pt idx="37">
                  <c:v>30.264157000000001</c:v>
                </c:pt>
                <c:pt idx="38">
                  <c:v>30.846623000000001</c:v>
                </c:pt>
                <c:pt idx="39">
                  <c:v>30.025555000000001</c:v>
                </c:pt>
                <c:pt idx="40">
                  <c:v>30.467447999999997</c:v>
                </c:pt>
                <c:pt idx="42">
                  <c:v>7.4329999999999998</c:v>
                </c:pt>
                <c:pt idx="43">
                  <c:v>21.092765</c:v>
                </c:pt>
                <c:pt idx="44">
                  <c:v>22.141745</c:v>
                </c:pt>
                <c:pt idx="45">
                  <c:v>31.029138</c:v>
                </c:pt>
                <c:pt idx="46">
                  <c:v>17.995498999999999</c:v>
                </c:pt>
                <c:pt idx="47">
                  <c:v>25.831200000000003</c:v>
                </c:pt>
              </c:numCache>
            </c:numRef>
          </c:val>
        </c:ser>
        <c:ser>
          <c:idx val="4"/>
          <c:order val="2"/>
          <c:tx>
            <c:strRef>
              <c:f>'table 67'!$AF$7</c:f>
              <c:strCache>
                <c:ptCount val="1"/>
                <c:pt idx="0">
                  <c:v>municipal waste</c:v>
                </c:pt>
              </c:strCache>
            </c:strRef>
          </c:tx>
          <c:spPr>
            <a:solidFill>
              <a:schemeClr val="accent2"/>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67'!$AF$8:$AF$55</c:f>
              <c:numCache>
                <c:formatCode>0</c:formatCode>
                <c:ptCount val="48"/>
                <c:pt idx="0">
                  <c:v>3.962151</c:v>
                </c:pt>
                <c:pt idx="1">
                  <c:v>10.170431000000001</c:v>
                </c:pt>
                <c:pt idx="2">
                  <c:v>9.4503090000000007</c:v>
                </c:pt>
                <c:pt idx="3">
                  <c:v>10.805107</c:v>
                </c:pt>
                <c:pt idx="4">
                  <c:v>10.094565000000001</c:v>
                </c:pt>
                <c:pt idx="5">
                  <c:v>10.925183000000001</c:v>
                </c:pt>
                <c:pt idx="7">
                  <c:v>5.329561</c:v>
                </c:pt>
                <c:pt idx="8">
                  <c:v>9.2246500000000005</c:v>
                </c:pt>
                <c:pt idx="9">
                  <c:v>9.3199060000000014</c:v>
                </c:pt>
                <c:pt idx="10">
                  <c:v>11.863466000000001</c:v>
                </c:pt>
                <c:pt idx="11">
                  <c:v>8.5946239999999996</c:v>
                </c:pt>
                <c:pt idx="12">
                  <c:v>10.735246</c:v>
                </c:pt>
                <c:pt idx="14">
                  <c:v>3.9027920000000003</c:v>
                </c:pt>
                <c:pt idx="15">
                  <c:v>12.610913999999998</c:v>
                </c:pt>
                <c:pt idx="16">
                  <c:v>12.160909</c:v>
                </c:pt>
                <c:pt idx="17">
                  <c:v>15.085277</c:v>
                </c:pt>
                <c:pt idx="18">
                  <c:v>10.417351</c:v>
                </c:pt>
                <c:pt idx="19">
                  <c:v>15.016772999999999</c:v>
                </c:pt>
                <c:pt idx="21">
                  <c:v>3.3436189999999999</c:v>
                </c:pt>
                <c:pt idx="22">
                  <c:v>12.390270000000001</c:v>
                </c:pt>
                <c:pt idx="23">
                  <c:v>7.1105100000000006</c:v>
                </c:pt>
                <c:pt idx="24">
                  <c:v>18.752666000000001</c:v>
                </c:pt>
                <c:pt idx="25">
                  <c:v>6.8042800000000003</c:v>
                </c:pt>
                <c:pt idx="26">
                  <c:v>18.551182999999998</c:v>
                </c:pt>
                <c:pt idx="28">
                  <c:v>0.33120699999999997</c:v>
                </c:pt>
                <c:pt idx="29">
                  <c:v>0.88667700000000005</c:v>
                </c:pt>
                <c:pt idx="30">
                  <c:v>0.868807</c:v>
                </c:pt>
                <c:pt idx="31">
                  <c:v>1.0505930000000001</c:v>
                </c:pt>
                <c:pt idx="32">
                  <c:v>0.87927999999999995</c:v>
                </c:pt>
                <c:pt idx="33">
                  <c:v>1.0463100000000001</c:v>
                </c:pt>
                <c:pt idx="35">
                  <c:v>3.1512910000000001</c:v>
                </c:pt>
                <c:pt idx="36">
                  <c:v>3.2191719999999999</c:v>
                </c:pt>
                <c:pt idx="37">
                  <c:v>3.120803</c:v>
                </c:pt>
                <c:pt idx="38">
                  <c:v>2.8536839999999999</c:v>
                </c:pt>
                <c:pt idx="39">
                  <c:v>3.1901299999999999</c:v>
                </c:pt>
                <c:pt idx="40">
                  <c:v>3.0684810000000002</c:v>
                </c:pt>
                <c:pt idx="42">
                  <c:v>1.0603670000000001</c:v>
                </c:pt>
                <c:pt idx="43">
                  <c:v>7.5387959999999996</c:v>
                </c:pt>
                <c:pt idx="44">
                  <c:v>7.3949400000000001</c:v>
                </c:pt>
                <c:pt idx="45">
                  <c:v>7.4627549999999996</c:v>
                </c:pt>
                <c:pt idx="46">
                  <c:v>7.5957140000000001</c:v>
                </c:pt>
                <c:pt idx="47">
                  <c:v>6.9548099999999993</c:v>
                </c:pt>
              </c:numCache>
            </c:numRef>
          </c:val>
        </c:ser>
        <c:ser>
          <c:idx val="5"/>
          <c:order val="3"/>
          <c:tx>
            <c:strRef>
              <c:f>'table 67'!$AG$7</c:f>
              <c:strCache>
                <c:ptCount val="1"/>
                <c:pt idx="0">
                  <c:v>wood and other biomass</c:v>
                </c:pt>
              </c:strCache>
            </c:strRef>
          </c:tx>
          <c:spPr>
            <a:solidFill>
              <a:schemeClr val="accent3"/>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67'!$AG$8:$AG$55</c:f>
              <c:numCache>
                <c:formatCode>0</c:formatCode>
                <c:ptCount val="48"/>
                <c:pt idx="0">
                  <c:v>5.3436920000000008</c:v>
                </c:pt>
                <c:pt idx="1">
                  <c:v>5.7850890000000001</c:v>
                </c:pt>
                <c:pt idx="2">
                  <c:v>5.8195179999999995</c:v>
                </c:pt>
                <c:pt idx="3">
                  <c:v>5.8578779999999995</c:v>
                </c:pt>
                <c:pt idx="4">
                  <c:v>5.8554879999999994</c:v>
                </c:pt>
                <c:pt idx="5">
                  <c:v>5.7591349999999997</c:v>
                </c:pt>
                <c:pt idx="7">
                  <c:v>2.6102620000000001</c:v>
                </c:pt>
                <c:pt idx="8">
                  <c:v>2.5626379999999997</c:v>
                </c:pt>
                <c:pt idx="9">
                  <c:v>2.5622690000000001</c:v>
                </c:pt>
                <c:pt idx="10">
                  <c:v>2.6551039999999997</c:v>
                </c:pt>
                <c:pt idx="11">
                  <c:v>2.5311130000000004</c:v>
                </c:pt>
                <c:pt idx="12">
                  <c:v>2.4886270000000001</c:v>
                </c:pt>
                <c:pt idx="14">
                  <c:v>14.477745000000001</c:v>
                </c:pt>
                <c:pt idx="15">
                  <c:v>17.236493000000003</c:v>
                </c:pt>
                <c:pt idx="16">
                  <c:v>17.237604000000001</c:v>
                </c:pt>
                <c:pt idx="17">
                  <c:v>17.276803999999998</c:v>
                </c:pt>
                <c:pt idx="18">
                  <c:v>17.925122000000002</c:v>
                </c:pt>
                <c:pt idx="19">
                  <c:v>16.507680000000001</c:v>
                </c:pt>
                <c:pt idx="21">
                  <c:v>7.3945080000000001</c:v>
                </c:pt>
                <c:pt idx="22">
                  <c:v>7.8256010000000007</c:v>
                </c:pt>
                <c:pt idx="23">
                  <c:v>7.8505140000000004</c:v>
                </c:pt>
                <c:pt idx="24">
                  <c:v>7.8869129999999998</c:v>
                </c:pt>
                <c:pt idx="25">
                  <c:v>7.9705459999999997</c:v>
                </c:pt>
                <c:pt idx="26">
                  <c:v>7.7753899999999998</c:v>
                </c:pt>
                <c:pt idx="28">
                  <c:v>0.49292399999999997</c:v>
                </c:pt>
                <c:pt idx="29">
                  <c:v>0.50776200000000005</c:v>
                </c:pt>
                <c:pt idx="30">
                  <c:v>0.50773599999999997</c:v>
                </c:pt>
                <c:pt idx="31">
                  <c:v>0.50914599999999999</c:v>
                </c:pt>
                <c:pt idx="32">
                  <c:v>0.52599899999999999</c:v>
                </c:pt>
                <c:pt idx="33">
                  <c:v>0.48401100000000002</c:v>
                </c:pt>
                <c:pt idx="35">
                  <c:v>2.65238</c:v>
                </c:pt>
                <c:pt idx="36">
                  <c:v>2.9877520000000004</c:v>
                </c:pt>
                <c:pt idx="37">
                  <c:v>3.1511610000000001</c:v>
                </c:pt>
                <c:pt idx="38">
                  <c:v>4.130687</c:v>
                </c:pt>
                <c:pt idx="39">
                  <c:v>2.8541410000000003</c:v>
                </c:pt>
                <c:pt idx="40">
                  <c:v>3.1213160000000002</c:v>
                </c:pt>
                <c:pt idx="42">
                  <c:v>3.2438949999999998</c:v>
                </c:pt>
                <c:pt idx="43">
                  <c:v>3.362155</c:v>
                </c:pt>
                <c:pt idx="44">
                  <c:v>3.3587410000000002</c:v>
                </c:pt>
                <c:pt idx="45">
                  <c:v>3.7577690000000001</c:v>
                </c:pt>
                <c:pt idx="46">
                  <c:v>3.4165180000000004</c:v>
                </c:pt>
                <c:pt idx="47">
                  <c:v>3.3748400000000003</c:v>
                </c:pt>
              </c:numCache>
            </c:numRef>
          </c:val>
        </c:ser>
        <c:ser>
          <c:idx val="0"/>
          <c:order val="4"/>
          <c:tx>
            <c:strRef>
              <c:f>'table 67'!$AB$7</c:f>
              <c:strCache>
                <c:ptCount val="1"/>
                <c:pt idx="0">
                  <c:v>solar</c:v>
                </c:pt>
              </c:strCache>
            </c:strRef>
          </c:tx>
          <c:spPr>
            <a:solidFill>
              <a:schemeClr val="accent4"/>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67'!$AB$8:$AB$55</c:f>
              <c:numCache>
                <c:formatCode>0</c:formatCode>
                <c:ptCount val="48"/>
                <c:pt idx="0">
                  <c:v>1.524</c:v>
                </c:pt>
                <c:pt idx="1">
                  <c:v>12.970154999999998</c:v>
                </c:pt>
                <c:pt idx="2">
                  <c:v>5.5297580000000002</c:v>
                </c:pt>
                <c:pt idx="3">
                  <c:v>21.008741999999998</c:v>
                </c:pt>
                <c:pt idx="4">
                  <c:v>12.22757</c:v>
                </c:pt>
                <c:pt idx="5">
                  <c:v>16.986094000000001</c:v>
                </c:pt>
                <c:pt idx="7">
                  <c:v>3.677</c:v>
                </c:pt>
                <c:pt idx="8">
                  <c:v>94.231642999999991</c:v>
                </c:pt>
                <c:pt idx="9">
                  <c:v>32.188655999999995</c:v>
                </c:pt>
                <c:pt idx="10">
                  <c:v>156.83665100000002</c:v>
                </c:pt>
                <c:pt idx="11">
                  <c:v>64.811351999999999</c:v>
                </c:pt>
                <c:pt idx="12">
                  <c:v>154.18089800000001</c:v>
                </c:pt>
                <c:pt idx="14">
                  <c:v>10.253</c:v>
                </c:pt>
                <c:pt idx="15">
                  <c:v>232.663095</c:v>
                </c:pt>
                <c:pt idx="16">
                  <c:v>20.837845000000002</c:v>
                </c:pt>
                <c:pt idx="17">
                  <c:v>389.26454100000001</c:v>
                </c:pt>
                <c:pt idx="18">
                  <c:v>148.49999600000001</c:v>
                </c:pt>
                <c:pt idx="19">
                  <c:v>395.67483599999997</c:v>
                </c:pt>
                <c:pt idx="21">
                  <c:v>2.5280000000000005</c:v>
                </c:pt>
                <c:pt idx="22">
                  <c:v>177.43541999999999</c:v>
                </c:pt>
                <c:pt idx="23">
                  <c:v>32.791504999999994</c:v>
                </c:pt>
                <c:pt idx="24">
                  <c:v>216.44785099999999</c:v>
                </c:pt>
                <c:pt idx="25">
                  <c:v>100.82849299999999</c:v>
                </c:pt>
                <c:pt idx="26">
                  <c:v>213.51495400000002</c:v>
                </c:pt>
                <c:pt idx="28">
                  <c:v>3.2810000000000001</c:v>
                </c:pt>
                <c:pt idx="29">
                  <c:v>97.558548000000002</c:v>
                </c:pt>
                <c:pt idx="30">
                  <c:v>31.308201</c:v>
                </c:pt>
                <c:pt idx="31">
                  <c:v>134.49031099999999</c:v>
                </c:pt>
                <c:pt idx="32">
                  <c:v>65.119820000000004</c:v>
                </c:pt>
                <c:pt idx="33">
                  <c:v>144.63003499999999</c:v>
                </c:pt>
                <c:pt idx="35">
                  <c:v>26.916384999999998</c:v>
                </c:pt>
                <c:pt idx="36">
                  <c:v>93.661689999999993</c:v>
                </c:pt>
                <c:pt idx="37">
                  <c:v>49.223462999999995</c:v>
                </c:pt>
                <c:pt idx="38">
                  <c:v>102.151657</c:v>
                </c:pt>
                <c:pt idx="39">
                  <c:v>81.149456000000001</c:v>
                </c:pt>
                <c:pt idx="40">
                  <c:v>124.239723</c:v>
                </c:pt>
                <c:pt idx="42">
                  <c:v>11.449</c:v>
                </c:pt>
                <c:pt idx="43">
                  <c:v>49.964815999999999</c:v>
                </c:pt>
                <c:pt idx="44">
                  <c:v>22.232934999999998</c:v>
                </c:pt>
                <c:pt idx="45">
                  <c:v>43.854346</c:v>
                </c:pt>
                <c:pt idx="46">
                  <c:v>59.807681000000002</c:v>
                </c:pt>
                <c:pt idx="47">
                  <c:v>47.230752000000003</c:v>
                </c:pt>
              </c:numCache>
            </c:numRef>
          </c:val>
        </c:ser>
        <c:ser>
          <c:idx val="1"/>
          <c:order val="5"/>
          <c:tx>
            <c:strRef>
              <c:f>'table 67'!$AC$7</c:f>
              <c:strCache>
                <c:ptCount val="1"/>
                <c:pt idx="0">
                  <c:v>solar</c:v>
                </c:pt>
              </c:strCache>
            </c:strRef>
          </c:tx>
          <c:spPr>
            <a:solidFill>
              <a:schemeClr val="accent4">
                <a:lumMod val="75000"/>
              </a:schemeClr>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67'!$AC$8:$AC$55</c:f>
              <c:numCache>
                <c:formatCode>0</c:formatCode>
                <c:ptCount val="48"/>
                <c:pt idx="0">
                  <c:v>6.2262140000000006</c:v>
                </c:pt>
                <c:pt idx="1">
                  <c:v>28.880667000000003</c:v>
                </c:pt>
                <c:pt idx="2">
                  <c:v>25.260178</c:v>
                </c:pt>
                <c:pt idx="3">
                  <c:v>35.921823000000003</c:v>
                </c:pt>
                <c:pt idx="4">
                  <c:v>28.135033999999997</c:v>
                </c:pt>
                <c:pt idx="5">
                  <c:v>30.327719000000002</c:v>
                </c:pt>
                <c:pt idx="7">
                  <c:v>3.828646</c:v>
                </c:pt>
                <c:pt idx="8">
                  <c:v>21.960545</c:v>
                </c:pt>
                <c:pt idx="9">
                  <c:v>19.308664999999998</c:v>
                </c:pt>
                <c:pt idx="10">
                  <c:v>30.820491000000001</c:v>
                </c:pt>
                <c:pt idx="11">
                  <c:v>21.257666999999998</c:v>
                </c:pt>
                <c:pt idx="12">
                  <c:v>23.462104</c:v>
                </c:pt>
                <c:pt idx="14">
                  <c:v>2.1116190000000001</c:v>
                </c:pt>
                <c:pt idx="15">
                  <c:v>15.601493</c:v>
                </c:pt>
                <c:pt idx="16">
                  <c:v>14.054755999999998</c:v>
                </c:pt>
                <c:pt idx="17">
                  <c:v>24.528449000000002</c:v>
                </c:pt>
                <c:pt idx="18">
                  <c:v>15.322296</c:v>
                </c:pt>
                <c:pt idx="19">
                  <c:v>16.533278000000003</c:v>
                </c:pt>
                <c:pt idx="21">
                  <c:v>2.0735710000000003</c:v>
                </c:pt>
                <c:pt idx="22">
                  <c:v>12.614255000000002</c:v>
                </c:pt>
                <c:pt idx="23">
                  <c:v>9.8431370000000005</c:v>
                </c:pt>
                <c:pt idx="24">
                  <c:v>22.209276000000003</c:v>
                </c:pt>
                <c:pt idx="25">
                  <c:v>11.988992999999999</c:v>
                </c:pt>
                <c:pt idx="26">
                  <c:v>13.901526</c:v>
                </c:pt>
                <c:pt idx="28">
                  <c:v>0.56712499999999999</c:v>
                </c:pt>
                <c:pt idx="29">
                  <c:v>8.2710650000000001</c:v>
                </c:pt>
                <c:pt idx="30">
                  <c:v>5.586525</c:v>
                </c:pt>
                <c:pt idx="31">
                  <c:v>15.537542</c:v>
                </c:pt>
                <c:pt idx="32">
                  <c:v>7.5911340000000003</c:v>
                </c:pt>
                <c:pt idx="33">
                  <c:v>9.7582649999999997</c:v>
                </c:pt>
                <c:pt idx="35">
                  <c:v>9.6828110000000009</c:v>
                </c:pt>
                <c:pt idx="36">
                  <c:v>42.410189000000003</c:v>
                </c:pt>
                <c:pt idx="37">
                  <c:v>33.986702000000001</c:v>
                </c:pt>
                <c:pt idx="38">
                  <c:v>59.754005000000006</c:v>
                </c:pt>
                <c:pt idx="39">
                  <c:v>41.748123</c:v>
                </c:pt>
                <c:pt idx="40">
                  <c:v>44.226916000000003</c:v>
                </c:pt>
                <c:pt idx="42">
                  <c:v>9.6536729999999995</c:v>
                </c:pt>
                <c:pt idx="43">
                  <c:v>52.542067000000003</c:v>
                </c:pt>
                <c:pt idx="44">
                  <c:v>44.949483999999998</c:v>
                </c:pt>
                <c:pt idx="45">
                  <c:v>72.459835999999996</c:v>
                </c:pt>
                <c:pt idx="46">
                  <c:v>51.989502000000002</c:v>
                </c:pt>
                <c:pt idx="47">
                  <c:v>54.210160999999999</c:v>
                </c:pt>
              </c:numCache>
            </c:numRef>
          </c:val>
        </c:ser>
        <c:ser>
          <c:idx val="8"/>
          <c:order val="6"/>
          <c:tx>
            <c:strRef>
              <c:f>'table 67'!$AH$7</c:f>
              <c:strCache>
                <c:ptCount val="1"/>
                <c:pt idx="0">
                  <c:v>offshore wind</c:v>
                </c:pt>
              </c:strCache>
            </c:strRef>
          </c:tx>
          <c:spPr>
            <a:solidFill>
              <a:schemeClr val="accent1">
                <a:lumMod val="60000"/>
                <a:lumOff val="40000"/>
              </a:schemeClr>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67'!$AH$8:$AH$55</c:f>
              <c:numCache>
                <c:formatCode>0</c:formatCode>
                <c:ptCount val="48"/>
                <c:pt idx="0">
                  <c:v>0</c:v>
                </c:pt>
                <c:pt idx="1">
                  <c:v>44.207019000000003</c:v>
                </c:pt>
                <c:pt idx="2">
                  <c:v>44.205444999999997</c:v>
                </c:pt>
                <c:pt idx="3">
                  <c:v>44.105022000000005</c:v>
                </c:pt>
                <c:pt idx="4">
                  <c:v>44.210552999999997</c:v>
                </c:pt>
                <c:pt idx="5">
                  <c:v>43.875927000000004</c:v>
                </c:pt>
                <c:pt idx="7">
                  <c:v>0</c:v>
                </c:pt>
                <c:pt idx="8">
                  <c:v>29.531406</c:v>
                </c:pt>
                <c:pt idx="9">
                  <c:v>29.531404999999999</c:v>
                </c:pt>
                <c:pt idx="10">
                  <c:v>29.528775</c:v>
                </c:pt>
                <c:pt idx="11">
                  <c:v>29.541481000000001</c:v>
                </c:pt>
                <c:pt idx="12">
                  <c:v>29.528143</c:v>
                </c:pt>
                <c:pt idx="14">
                  <c:v>0</c:v>
                </c:pt>
                <c:pt idx="15">
                  <c:v>0</c:v>
                </c:pt>
                <c:pt idx="16">
                  <c:v>0</c:v>
                </c:pt>
                <c:pt idx="17">
                  <c:v>0</c:v>
                </c:pt>
                <c:pt idx="18">
                  <c:v>0</c:v>
                </c:pt>
                <c:pt idx="19">
                  <c:v>0</c:v>
                </c:pt>
                <c:pt idx="21">
                  <c:v>0</c:v>
                </c:pt>
                <c:pt idx="22">
                  <c:v>0</c:v>
                </c:pt>
                <c:pt idx="23">
                  <c:v>0</c:v>
                </c:pt>
                <c:pt idx="24">
                  <c:v>0</c:v>
                </c:pt>
                <c:pt idx="25">
                  <c:v>0</c:v>
                </c:pt>
                <c:pt idx="26">
                  <c:v>0</c:v>
                </c:pt>
                <c:pt idx="28">
                  <c:v>0</c:v>
                </c:pt>
                <c:pt idx="29">
                  <c:v>0</c:v>
                </c:pt>
                <c:pt idx="30">
                  <c:v>0</c:v>
                </c:pt>
                <c:pt idx="31">
                  <c:v>0</c:v>
                </c:pt>
                <c:pt idx="32">
                  <c:v>0</c:v>
                </c:pt>
                <c:pt idx="33">
                  <c:v>0</c:v>
                </c:pt>
                <c:pt idx="35">
                  <c:v>0</c:v>
                </c:pt>
                <c:pt idx="36">
                  <c:v>0</c:v>
                </c:pt>
                <c:pt idx="37">
                  <c:v>0</c:v>
                </c:pt>
                <c:pt idx="38">
                  <c:v>0</c:v>
                </c:pt>
                <c:pt idx="39">
                  <c:v>0</c:v>
                </c:pt>
                <c:pt idx="40">
                  <c:v>0</c:v>
                </c:pt>
                <c:pt idx="42">
                  <c:v>0</c:v>
                </c:pt>
                <c:pt idx="43">
                  <c:v>0</c:v>
                </c:pt>
                <c:pt idx="44">
                  <c:v>0</c:v>
                </c:pt>
                <c:pt idx="45">
                  <c:v>0</c:v>
                </c:pt>
                <c:pt idx="46">
                  <c:v>0</c:v>
                </c:pt>
                <c:pt idx="47">
                  <c:v>0</c:v>
                </c:pt>
              </c:numCache>
            </c:numRef>
          </c:val>
        </c:ser>
        <c:ser>
          <c:idx val="6"/>
          <c:order val="7"/>
          <c:tx>
            <c:strRef>
              <c:f>'table 67'!$AI$7</c:f>
              <c:strCache>
                <c:ptCount val="1"/>
                <c:pt idx="0">
                  <c:v>wind</c:v>
                </c:pt>
              </c:strCache>
            </c:strRef>
          </c:tx>
          <c:spPr>
            <a:solidFill>
              <a:schemeClr val="accent1"/>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67'!$AI$8:$AI$55</c:f>
              <c:numCache>
                <c:formatCode>0</c:formatCode>
                <c:ptCount val="48"/>
                <c:pt idx="0">
                  <c:v>7.667287</c:v>
                </c:pt>
                <c:pt idx="1">
                  <c:v>35.939253999999991</c:v>
                </c:pt>
                <c:pt idx="2">
                  <c:v>31.855106000000006</c:v>
                </c:pt>
                <c:pt idx="3">
                  <c:v>37.518233999999993</c:v>
                </c:pt>
                <c:pt idx="4">
                  <c:v>33.078869000000005</c:v>
                </c:pt>
                <c:pt idx="5">
                  <c:v>35.780417999999997</c:v>
                </c:pt>
                <c:pt idx="7">
                  <c:v>21.864771999999999</c:v>
                </c:pt>
                <c:pt idx="8">
                  <c:v>40.890914999999993</c:v>
                </c:pt>
                <c:pt idx="9">
                  <c:v>43.214728999999998</c:v>
                </c:pt>
                <c:pt idx="10">
                  <c:v>105.39665199999999</c:v>
                </c:pt>
                <c:pt idx="11">
                  <c:v>37.413465999999985</c:v>
                </c:pt>
                <c:pt idx="12">
                  <c:v>133.40695700000003</c:v>
                </c:pt>
                <c:pt idx="14">
                  <c:v>4.1002999999999998E-2</c:v>
                </c:pt>
                <c:pt idx="15">
                  <c:v>9.6865950000000005</c:v>
                </c:pt>
                <c:pt idx="16">
                  <c:v>5.4878660000000004</c:v>
                </c:pt>
                <c:pt idx="17">
                  <c:v>16.103024999999999</c:v>
                </c:pt>
                <c:pt idx="18">
                  <c:v>10.764384999999999</c:v>
                </c:pt>
                <c:pt idx="19">
                  <c:v>17.382884999999998</c:v>
                </c:pt>
                <c:pt idx="21">
                  <c:v>119.730086</c:v>
                </c:pt>
                <c:pt idx="22">
                  <c:v>213.534389</c:v>
                </c:pt>
                <c:pt idx="23">
                  <c:v>196.85711500000002</c:v>
                </c:pt>
                <c:pt idx="24">
                  <c:v>394.27674500000001</c:v>
                </c:pt>
                <c:pt idx="25">
                  <c:v>198.57002199999999</c:v>
                </c:pt>
                <c:pt idx="26">
                  <c:v>402.57819400000005</c:v>
                </c:pt>
                <c:pt idx="28">
                  <c:v>69.671997000000005</c:v>
                </c:pt>
                <c:pt idx="29">
                  <c:v>96.326735999999997</c:v>
                </c:pt>
                <c:pt idx="30">
                  <c:v>96.408462999999998</c:v>
                </c:pt>
                <c:pt idx="31">
                  <c:v>88.867621999999997</c:v>
                </c:pt>
                <c:pt idx="32">
                  <c:v>96.510238999999999</c:v>
                </c:pt>
                <c:pt idx="33">
                  <c:v>102.78758999999999</c:v>
                </c:pt>
                <c:pt idx="35">
                  <c:v>14.724472</c:v>
                </c:pt>
                <c:pt idx="36">
                  <c:v>15.584468000000001</c:v>
                </c:pt>
                <c:pt idx="37">
                  <c:v>14.97409</c:v>
                </c:pt>
                <c:pt idx="38">
                  <c:v>34.750990000000002</c:v>
                </c:pt>
                <c:pt idx="39">
                  <c:v>14.469228999999999</c:v>
                </c:pt>
                <c:pt idx="40">
                  <c:v>18.041848999999999</c:v>
                </c:pt>
                <c:pt idx="42">
                  <c:v>39.598056999999997</c:v>
                </c:pt>
                <c:pt idx="43">
                  <c:v>188.410956</c:v>
                </c:pt>
                <c:pt idx="44">
                  <c:v>165.01710399999999</c:v>
                </c:pt>
                <c:pt idx="45">
                  <c:v>189.67970299999999</c:v>
                </c:pt>
                <c:pt idx="46">
                  <c:v>170.03979999999999</c:v>
                </c:pt>
                <c:pt idx="47">
                  <c:v>215.74879399999998</c:v>
                </c:pt>
              </c:numCache>
            </c:numRef>
          </c:val>
        </c:ser>
        <c:ser>
          <c:idx val="7"/>
          <c:order val="8"/>
          <c:tx>
            <c:strRef>
              <c:f>'table 67'!$AJ$7</c:f>
              <c:strCache>
                <c:ptCount val="1"/>
                <c:pt idx="0">
                  <c:v>divider</c:v>
                </c:pt>
              </c:strCache>
            </c:strRef>
          </c:tx>
          <c:spPr>
            <a:solidFill>
              <a:schemeClr val="bg1"/>
            </a:solidFill>
            <a:ln>
              <a:noFill/>
            </a:ln>
            <a:effectLst/>
          </c:spPr>
          <c:invertIfNegative val="0"/>
          <c:cat>
            <c:strRef>
              <c:f>'table 67'!$AA$8:$AA$55</c:f>
              <c:strCache>
                <c:ptCount val="48"/>
                <c:pt idx="0">
                  <c:v>history</c:v>
                </c:pt>
                <c:pt idx="1">
                  <c:v>Reference</c:v>
                </c:pt>
                <c:pt idx="2">
                  <c:v>HC</c:v>
                </c:pt>
                <c:pt idx="3">
                  <c:v>LC</c:v>
                </c:pt>
                <c:pt idx="4">
                  <c:v>HOGS</c:v>
                </c:pt>
                <c:pt idx="5">
                  <c:v>LOGS</c:v>
                </c:pt>
                <c:pt idx="7">
                  <c:v>history</c:v>
                </c:pt>
                <c:pt idx="8">
                  <c:v>Reference</c:v>
                </c:pt>
                <c:pt idx="9">
                  <c:v>HC</c:v>
                </c:pt>
                <c:pt idx="10">
                  <c:v>LC</c:v>
                </c:pt>
                <c:pt idx="11">
                  <c:v>HOGS</c:v>
                </c:pt>
                <c:pt idx="12">
                  <c:v>LOGS</c:v>
                </c:pt>
                <c:pt idx="14">
                  <c:v>history</c:v>
                </c:pt>
                <c:pt idx="15">
                  <c:v>Reference</c:v>
                </c:pt>
                <c:pt idx="16">
                  <c:v>HC</c:v>
                </c:pt>
                <c:pt idx="17">
                  <c:v>LC</c:v>
                </c:pt>
                <c:pt idx="18">
                  <c:v>HOGS</c:v>
                </c:pt>
                <c:pt idx="19">
                  <c:v>LOGS</c:v>
                </c:pt>
                <c:pt idx="21">
                  <c:v>history</c:v>
                </c:pt>
                <c:pt idx="22">
                  <c:v>Reference</c:v>
                </c:pt>
                <c:pt idx="23">
                  <c:v>HC</c:v>
                </c:pt>
                <c:pt idx="24">
                  <c:v>LC</c:v>
                </c:pt>
                <c:pt idx="25">
                  <c:v>HOGS</c:v>
                </c:pt>
                <c:pt idx="26">
                  <c:v>LOGS</c:v>
                </c:pt>
                <c:pt idx="28">
                  <c:v>history</c:v>
                </c:pt>
                <c:pt idx="29">
                  <c:v>Reference</c:v>
                </c:pt>
                <c:pt idx="30">
                  <c:v>HC</c:v>
                </c:pt>
                <c:pt idx="31">
                  <c:v>LC</c:v>
                </c:pt>
                <c:pt idx="32">
                  <c:v>HOGS</c:v>
                </c:pt>
                <c:pt idx="33">
                  <c:v>LOGS</c:v>
                </c:pt>
                <c:pt idx="35">
                  <c:v>history</c:v>
                </c:pt>
                <c:pt idx="36">
                  <c:v>Reference</c:v>
                </c:pt>
                <c:pt idx="37">
                  <c:v>HC</c:v>
                </c:pt>
                <c:pt idx="38">
                  <c:v>LC</c:v>
                </c:pt>
                <c:pt idx="39">
                  <c:v>HOGS</c:v>
                </c:pt>
                <c:pt idx="40">
                  <c:v>LOGS</c:v>
                </c:pt>
                <c:pt idx="42">
                  <c:v>history</c:v>
                </c:pt>
                <c:pt idx="43">
                  <c:v>Reference</c:v>
                </c:pt>
                <c:pt idx="44">
                  <c:v>HC</c:v>
                </c:pt>
                <c:pt idx="45">
                  <c:v>LC</c:v>
                </c:pt>
                <c:pt idx="46">
                  <c:v>HOGS</c:v>
                </c:pt>
                <c:pt idx="47">
                  <c:v>LOGS</c:v>
                </c:pt>
              </c:strCache>
            </c:strRef>
          </c:cat>
          <c:val>
            <c:numRef>
              <c:f>'table 67'!$AJ$8:$AJ$55</c:f>
              <c:numCache>
                <c:formatCode>General</c:formatCode>
                <c:ptCount val="48"/>
                <c:pt idx="6">
                  <c:v>2000</c:v>
                </c:pt>
                <c:pt idx="13">
                  <c:v>2000</c:v>
                </c:pt>
                <c:pt idx="20">
                  <c:v>2000</c:v>
                </c:pt>
                <c:pt idx="27">
                  <c:v>2000</c:v>
                </c:pt>
                <c:pt idx="34">
                  <c:v>2000</c:v>
                </c:pt>
                <c:pt idx="41">
                  <c:v>2000</c:v>
                </c:pt>
              </c:numCache>
            </c:numRef>
          </c:val>
        </c:ser>
        <c:dLbls>
          <c:showLegendKey val="0"/>
          <c:showVal val="0"/>
          <c:showCatName val="0"/>
          <c:showSerName val="0"/>
          <c:showPercent val="0"/>
          <c:showBubbleSize val="0"/>
        </c:dLbls>
        <c:gapWidth val="40"/>
        <c:overlap val="100"/>
        <c:axId val="291497936"/>
        <c:axId val="291504464"/>
      </c:barChart>
      <c:catAx>
        <c:axId val="29149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504464"/>
        <c:crosses val="autoZero"/>
        <c:auto val="1"/>
        <c:lblAlgn val="ctr"/>
        <c:lblOffset val="100"/>
        <c:noMultiLvlLbl val="0"/>
      </c:catAx>
      <c:valAx>
        <c:axId val="291504464"/>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1497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mn-lt"/>
        </a:defRPr>
      </a:pPr>
      <a:endParaRPr lang="en-US"/>
    </a:p>
  </c:txPr>
  <c:externalData r:id="rId4">
    <c:autoUpdate val="0"/>
  </c:externalData>
  <c:userShapes r:id="rId5"/>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r>
              <a: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rPr>
              <a:t>Reference case</a:t>
            </a:r>
            <a:endParaRPr lang="en-US" sz="1200" b="1" i="0" u="none" strike="noStrike" kern="1200" spc="0" baseline="0" dirty="0">
              <a:solidFill>
                <a:schemeClr val="tx1"/>
              </a:solidFill>
              <a:latin typeface="Arial" panose="020B0604020202020204" pitchFamily="34" charset="0"/>
              <a:ea typeface="+mn-ea"/>
              <a:cs typeface="Arial" panose="020B0604020202020204" pitchFamily="34" charset="0"/>
            </a:endParaRPr>
          </a:p>
        </c:rich>
      </c:tx>
      <c:layout>
        <c:manualLayout>
          <c:xMode val="edge"/>
          <c:yMode val="edge"/>
          <c:x val="0.39345472440944884"/>
          <c:y val="0.16788109193761797"/>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672603424571929"/>
          <c:y val="0.28674495334318423"/>
          <c:w val="0.7391419822522185"/>
          <c:h val="0.53662835777674867"/>
        </c:manualLayout>
      </c:layout>
      <c:scatterChart>
        <c:scatterStyle val="lineMarker"/>
        <c:varyColors val="0"/>
        <c:ser>
          <c:idx val="0"/>
          <c:order val="0"/>
          <c:spPr>
            <a:ln w="25400" cap="rnd">
              <a:noFill/>
              <a:round/>
            </a:ln>
            <a:effectLst/>
          </c:spPr>
          <c:marker>
            <c:symbol val="circle"/>
            <c:size val="8"/>
            <c:spPr>
              <a:solidFill>
                <a:srgbClr val="FFC702"/>
              </a:solidFill>
              <a:ln w="38100">
                <a:solidFill>
                  <a:srgbClr val="FFC702"/>
                </a:solidFill>
              </a:ln>
              <a:effectLst/>
            </c:spPr>
          </c:marker>
          <c:dPt>
            <c:idx val="0"/>
            <c:marker>
              <c:symbol val="circle"/>
              <c:size val="8"/>
              <c:spPr>
                <a:solidFill>
                  <a:srgbClr val="5D9732"/>
                </a:solidFill>
                <a:ln w="38100">
                  <a:solidFill>
                    <a:srgbClr val="5D9732"/>
                  </a:solidFill>
                </a:ln>
                <a:effectLst/>
              </c:spPr>
            </c:marker>
            <c:bubble3D val="0"/>
          </c:dPt>
          <c:dPt>
            <c:idx val="2"/>
            <c:marker>
              <c:symbol val="circle"/>
              <c:size val="8"/>
              <c:spPr>
                <a:solidFill>
                  <a:srgbClr val="BD732A"/>
                </a:solidFill>
                <a:ln w="38100">
                  <a:solidFill>
                    <a:srgbClr val="BD732A"/>
                  </a:solidFill>
                </a:ln>
                <a:effectLst/>
              </c:spPr>
            </c:marker>
            <c:bubble3D val="0"/>
          </c:dPt>
          <c:dPt>
            <c:idx val="6"/>
            <c:marker>
              <c:symbol val="circle"/>
              <c:size val="8"/>
              <c:spPr>
                <a:solidFill>
                  <a:srgbClr val="675005"/>
                </a:solidFill>
                <a:ln w="38100">
                  <a:solidFill>
                    <a:srgbClr val="675005"/>
                  </a:solidFill>
                </a:ln>
                <a:effectLst/>
              </c:spPr>
            </c:marker>
            <c:bubble3D val="0"/>
          </c:dPt>
          <c:dPt>
            <c:idx val="8"/>
            <c:marker>
              <c:symbol val="circle"/>
              <c:size val="8"/>
              <c:spPr>
                <a:solidFill>
                  <a:srgbClr val="A33340"/>
                </a:solidFill>
                <a:ln w="38100">
                  <a:solidFill>
                    <a:srgbClr val="A33340"/>
                  </a:solidFill>
                </a:ln>
                <a:effectLst/>
              </c:spPr>
            </c:marker>
            <c:bubble3D val="0"/>
          </c:dPt>
          <c:dPt>
            <c:idx val="10"/>
            <c:marker>
              <c:symbol val="circle"/>
              <c:size val="8"/>
              <c:spPr>
                <a:solidFill>
                  <a:srgbClr val="003953"/>
                </a:solidFill>
                <a:ln w="38100">
                  <a:solidFill>
                    <a:srgbClr val="003953"/>
                  </a:solidFill>
                </a:ln>
                <a:effectLst/>
              </c:spPr>
            </c:marker>
            <c:bubble3D val="0"/>
          </c:dPt>
          <c:dPt>
            <c:idx val="12"/>
            <c:marker>
              <c:symbol val="circle"/>
              <c:size val="8"/>
              <c:spPr>
                <a:solidFill>
                  <a:srgbClr val="0096D7"/>
                </a:solidFill>
                <a:ln w="38100">
                  <a:solidFill>
                    <a:srgbClr val="0096D7"/>
                  </a:solidFill>
                </a:ln>
                <a:effectLst/>
              </c:spPr>
            </c:marker>
            <c:bubble3D val="0"/>
          </c:dPt>
          <c:xVal>
            <c:numRef>
              <c:f>'Regional PV Battery'!$E$44:$Q$44</c:f>
              <c:numCache>
                <c:formatCode>General</c:formatCode>
                <c:ptCount val="13"/>
                <c:pt idx="0">
                  <c:v>77.000709999999998</c:v>
                </c:pt>
                <c:pt idx="2">
                  <c:v>106.180075</c:v>
                </c:pt>
                <c:pt idx="4">
                  <c:v>42.241855999999999</c:v>
                </c:pt>
                <c:pt idx="6">
                  <c:v>29.628395000000001</c:v>
                </c:pt>
                <c:pt idx="8">
                  <c:v>79.168280999999993</c:v>
                </c:pt>
                <c:pt idx="10">
                  <c:v>57.466006</c:v>
                </c:pt>
                <c:pt idx="12">
                  <c:v>58.171678</c:v>
                </c:pt>
              </c:numCache>
            </c:numRef>
          </c:xVal>
          <c:yVal>
            <c:numRef>
              <c:f>'Regional PV Battery'!$E$38:$Q$38</c:f>
              <c:numCache>
                <c:formatCode>General</c:formatCode>
                <c:ptCount val="13"/>
                <c:pt idx="0">
                  <c:v>9.4195390000000003</c:v>
                </c:pt>
                <c:pt idx="2">
                  <c:v>0.43898799999999999</c:v>
                </c:pt>
                <c:pt idx="4">
                  <c:v>0.13400000000000001</c:v>
                </c:pt>
                <c:pt idx="6">
                  <c:v>4.0028379999999997</c:v>
                </c:pt>
                <c:pt idx="8">
                  <c:v>0.66251099999999996</c:v>
                </c:pt>
                <c:pt idx="10">
                  <c:v>2.2273999999999998</c:v>
                </c:pt>
                <c:pt idx="12">
                  <c:v>0.515621</c:v>
                </c:pt>
              </c:numCache>
            </c:numRef>
          </c:yVal>
          <c:smooth val="0"/>
          <c:extLst/>
        </c:ser>
        <c:dLbls>
          <c:showLegendKey val="0"/>
          <c:showVal val="0"/>
          <c:showCatName val="0"/>
          <c:showSerName val="0"/>
          <c:showPercent val="0"/>
          <c:showBubbleSize val="0"/>
        </c:dLbls>
        <c:axId val="291489776"/>
        <c:axId val="289920736"/>
      </c:scatterChart>
      <c:valAx>
        <c:axId val="291489776"/>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20736"/>
        <c:crosses val="autoZero"/>
        <c:crossBetween val="midCat"/>
      </c:valAx>
      <c:valAx>
        <c:axId val="28992073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smtClean="0">
                    <a:solidFill>
                      <a:schemeClr val="tx1"/>
                    </a:solidFill>
                    <a:latin typeface="Arial" panose="020B0604020202020204" pitchFamily="34" charset="0"/>
                    <a:cs typeface="Arial" panose="020B0604020202020204" pitchFamily="34" charset="0"/>
                  </a:rPr>
                  <a:t>diurnal</a:t>
                </a:r>
                <a:r>
                  <a:rPr lang="en-US" sz="1200" baseline="0" dirty="0" smtClean="0">
                    <a:solidFill>
                      <a:schemeClr val="tx1"/>
                    </a:solidFill>
                    <a:latin typeface="Arial" panose="020B0604020202020204" pitchFamily="34" charset="0"/>
                    <a:cs typeface="Arial" panose="020B0604020202020204" pitchFamily="34" charset="0"/>
                  </a:rPr>
                  <a:t> </a:t>
                </a:r>
                <a:r>
                  <a:rPr lang="en-US" sz="1200" baseline="0" dirty="0">
                    <a:solidFill>
                      <a:schemeClr val="tx1"/>
                    </a:solidFill>
                    <a:latin typeface="Arial" panose="020B0604020202020204" pitchFamily="34" charset="0"/>
                    <a:cs typeface="Arial" panose="020B0604020202020204" pitchFamily="34" charset="0"/>
                  </a:rPr>
                  <a:t>s</a:t>
                </a:r>
                <a:r>
                  <a:rPr lang="en-US" sz="1200" baseline="0" dirty="0" smtClean="0">
                    <a:solidFill>
                      <a:schemeClr val="tx1"/>
                    </a:solidFill>
                    <a:latin typeface="Arial" panose="020B0604020202020204" pitchFamily="34" charset="0"/>
                    <a:cs typeface="Arial" panose="020B0604020202020204" pitchFamily="34" charset="0"/>
                  </a:rPr>
                  <a:t>torage</a:t>
                </a:r>
                <a:endParaRPr lang="en-US" sz="1200" dirty="0">
                  <a:solidFill>
                    <a:schemeClr val="tx1"/>
                  </a:solidFill>
                  <a:latin typeface="Arial" panose="020B0604020202020204" pitchFamily="34" charset="0"/>
                  <a:cs typeface="Arial" panose="020B0604020202020204" pitchFamily="34" charset="0"/>
                </a:endParaRPr>
              </a:p>
            </c:rich>
          </c:tx>
          <c:layout>
            <c:manualLayout>
              <c:xMode val="edge"/>
              <c:yMode val="edge"/>
              <c:x val="2.7758639545056862E-3"/>
              <c:y val="0.346807883967066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489776"/>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r>
              <a:rPr lang="en-US" sz="1200" b="1" i="0" u="none" strike="noStrike" kern="1200" spc="0" baseline="0" dirty="0" smtClean="0">
                <a:solidFill>
                  <a:schemeClr val="tx1"/>
                </a:solidFill>
                <a:latin typeface="+mn-lt"/>
                <a:ea typeface="+mn-ea"/>
                <a:cs typeface="+mn-cs"/>
              </a:rPr>
              <a:t>Reference case</a:t>
            </a:r>
            <a:endParaRPr lang="en-US" sz="1200" b="1" i="0" u="none" strike="noStrike" kern="1200" spc="0" baseline="0" dirty="0">
              <a:solidFill>
                <a:schemeClr val="tx1"/>
              </a:solidFill>
              <a:latin typeface="+mn-lt"/>
              <a:ea typeface="+mn-ea"/>
              <a:cs typeface="+mn-cs"/>
            </a:endParaRPr>
          </a:p>
        </c:rich>
      </c:tx>
      <c:layout>
        <c:manualLayout>
          <c:xMode val="edge"/>
          <c:yMode val="edge"/>
          <c:x val="0.39740431000262394"/>
          <c:y val="0.19413570190153226"/>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0971195908203782"/>
          <c:y val="0.31622396807581993"/>
          <c:w val="0.72185846961437516"/>
          <c:h val="0.52519781647619157"/>
        </c:manualLayout>
      </c:layout>
      <c:scatterChart>
        <c:scatterStyle val="lineMarker"/>
        <c:varyColors val="0"/>
        <c:ser>
          <c:idx val="0"/>
          <c:order val="0"/>
          <c:spPr>
            <a:ln w="25400" cap="rnd">
              <a:solidFill>
                <a:schemeClr val="accent3"/>
              </a:solidFill>
              <a:round/>
            </a:ln>
            <a:effectLst/>
          </c:spPr>
          <c:marker>
            <c:symbol val="circle"/>
            <c:size val="8"/>
            <c:spPr>
              <a:solidFill>
                <a:schemeClr val="accent3"/>
              </a:solidFill>
              <a:ln w="38100">
                <a:solidFill>
                  <a:schemeClr val="accent3"/>
                </a:solidFill>
              </a:ln>
              <a:effectLst/>
            </c:spPr>
          </c:marker>
          <c:dPt>
            <c:idx val="0"/>
            <c:marker>
              <c:symbol val="circle"/>
              <c:size val="8"/>
              <c:spPr>
                <a:solidFill>
                  <a:schemeClr val="accent3">
                    <a:lumMod val="60000"/>
                    <a:lumOff val="40000"/>
                  </a:schemeClr>
                </a:solidFill>
                <a:ln w="19050">
                  <a:solidFill>
                    <a:schemeClr val="accent3"/>
                  </a:solidFill>
                </a:ln>
                <a:effectLst/>
              </c:spPr>
            </c:marker>
            <c:bubble3D val="0"/>
          </c:dPt>
          <c:dPt>
            <c:idx val="2"/>
            <c:marker>
              <c:symbol val="circle"/>
              <c:size val="8"/>
              <c:spPr>
                <a:solidFill>
                  <a:schemeClr val="accent2">
                    <a:lumMod val="60000"/>
                    <a:lumOff val="40000"/>
                  </a:schemeClr>
                </a:solidFill>
                <a:ln w="19050">
                  <a:solidFill>
                    <a:schemeClr val="accent2"/>
                  </a:solidFill>
                </a:ln>
                <a:effectLst/>
              </c:spPr>
            </c:marker>
            <c:bubble3D val="0"/>
          </c:dPt>
          <c:dPt>
            <c:idx val="4"/>
            <c:marker>
              <c:symbol val="circle"/>
              <c:size val="8"/>
              <c:spPr>
                <a:solidFill>
                  <a:schemeClr val="accent4">
                    <a:lumMod val="40000"/>
                    <a:lumOff val="60000"/>
                  </a:schemeClr>
                </a:solidFill>
                <a:ln w="19050">
                  <a:solidFill>
                    <a:schemeClr val="accent4"/>
                  </a:solidFill>
                </a:ln>
                <a:effectLst/>
              </c:spPr>
            </c:marker>
            <c:bubble3D val="0"/>
          </c:dPt>
          <c:dPt>
            <c:idx val="6"/>
            <c:marker>
              <c:symbol val="circle"/>
              <c:size val="8"/>
              <c:spPr>
                <a:solidFill>
                  <a:schemeClr val="accent6">
                    <a:lumMod val="40000"/>
                    <a:lumOff val="60000"/>
                  </a:schemeClr>
                </a:solidFill>
                <a:ln w="19050">
                  <a:solidFill>
                    <a:schemeClr val="accent6"/>
                  </a:solidFill>
                </a:ln>
                <a:effectLst/>
              </c:spPr>
            </c:marker>
            <c:bubble3D val="0"/>
          </c:dPt>
          <c:dPt>
            <c:idx val="8"/>
            <c:marker>
              <c:symbol val="circle"/>
              <c:size val="8"/>
              <c:spPr>
                <a:solidFill>
                  <a:schemeClr val="accent5">
                    <a:lumMod val="40000"/>
                    <a:lumOff val="60000"/>
                  </a:schemeClr>
                </a:solidFill>
                <a:ln w="19050">
                  <a:solidFill>
                    <a:schemeClr val="accent5"/>
                  </a:solidFill>
                </a:ln>
                <a:effectLst/>
              </c:spPr>
            </c:marker>
            <c:bubble3D val="0"/>
          </c:dPt>
          <c:dPt>
            <c:idx val="10"/>
            <c:marker>
              <c:symbol val="circle"/>
              <c:size val="8"/>
              <c:spPr>
                <a:solidFill>
                  <a:schemeClr val="tx2">
                    <a:lumMod val="25000"/>
                    <a:lumOff val="75000"/>
                  </a:schemeClr>
                </a:solidFill>
                <a:ln w="19050">
                  <a:solidFill>
                    <a:schemeClr val="tx2"/>
                  </a:solidFill>
                </a:ln>
                <a:effectLst/>
              </c:spPr>
            </c:marker>
            <c:bubble3D val="0"/>
          </c:dPt>
          <c:dPt>
            <c:idx val="12"/>
            <c:marker>
              <c:symbol val="circle"/>
              <c:size val="8"/>
              <c:spPr>
                <a:solidFill>
                  <a:schemeClr val="accent1">
                    <a:lumMod val="20000"/>
                    <a:lumOff val="80000"/>
                  </a:schemeClr>
                </a:solidFill>
                <a:ln w="19050">
                  <a:solidFill>
                    <a:schemeClr val="accent1"/>
                  </a:solidFill>
                </a:ln>
                <a:effectLst/>
              </c:spPr>
            </c:marker>
            <c:bubble3D val="0"/>
          </c:dPt>
          <c:xVal>
            <c:numRef>
              <c:f>'Regional PV Battery'!$E$45:$Q$45</c:f>
              <c:numCache>
                <c:formatCode>General</c:formatCode>
                <c:ptCount val="13"/>
                <c:pt idx="0">
                  <c:v>7.326206</c:v>
                </c:pt>
                <c:pt idx="2">
                  <c:v>2.8881480000000002</c:v>
                </c:pt>
                <c:pt idx="4">
                  <c:v>32.8489</c:v>
                </c:pt>
                <c:pt idx="6">
                  <c:v>11.722096000000001</c:v>
                </c:pt>
                <c:pt idx="8">
                  <c:v>62.612313999999998</c:v>
                </c:pt>
                <c:pt idx="10">
                  <c:v>14.256373</c:v>
                </c:pt>
                <c:pt idx="12">
                  <c:v>55.309415999999999</c:v>
                </c:pt>
              </c:numCache>
            </c:numRef>
          </c:xVal>
          <c:yVal>
            <c:numRef>
              <c:f>'Regional PV Battery'!$E$38:$Q$38</c:f>
              <c:numCache>
                <c:formatCode>General</c:formatCode>
                <c:ptCount val="13"/>
                <c:pt idx="0">
                  <c:v>9.4195390000000003</c:v>
                </c:pt>
                <c:pt idx="2">
                  <c:v>0.43898799999999999</c:v>
                </c:pt>
                <c:pt idx="4">
                  <c:v>0.13400000000000001</c:v>
                </c:pt>
                <c:pt idx="6">
                  <c:v>4.0028379999999997</c:v>
                </c:pt>
                <c:pt idx="8">
                  <c:v>0.66251099999999996</c:v>
                </c:pt>
                <c:pt idx="10">
                  <c:v>2.2273999999999998</c:v>
                </c:pt>
                <c:pt idx="12">
                  <c:v>0.515621</c:v>
                </c:pt>
              </c:numCache>
            </c:numRef>
          </c:yVal>
          <c:smooth val="0"/>
          <c:extLst/>
        </c:ser>
        <c:dLbls>
          <c:showLegendKey val="0"/>
          <c:showVal val="0"/>
          <c:showCatName val="0"/>
          <c:showSerName val="0"/>
          <c:showPercent val="0"/>
          <c:showBubbleSize val="0"/>
        </c:dLbls>
        <c:axId val="289924544"/>
        <c:axId val="289925632"/>
      </c:scatterChart>
      <c:valAx>
        <c:axId val="289924544"/>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25632"/>
        <c:crosses val="autoZero"/>
        <c:crossBetween val="midCat"/>
      </c:valAx>
      <c:valAx>
        <c:axId val="289925632"/>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smtClean="0">
                    <a:solidFill>
                      <a:schemeClr val="tx1"/>
                    </a:solidFill>
                  </a:rPr>
                  <a:t>diurnal storage</a:t>
                </a:r>
                <a:endParaRPr lang="en-US" sz="1200" dirty="0">
                  <a:solidFill>
                    <a:schemeClr val="tx1"/>
                  </a:solidFill>
                </a:endParaRPr>
              </a:p>
            </c:rich>
          </c:tx>
          <c:layout>
            <c:manualLayout>
              <c:xMode val="edge"/>
              <c:yMode val="edge"/>
              <c:x val="1.7094017094017096E-2"/>
              <c:y val="0.3453744936421160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24544"/>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r>
              <a:rPr lang="en-US" sz="1200" b="1" dirty="0" smtClean="0">
                <a:solidFill>
                  <a:schemeClr val="tx1"/>
                </a:solidFill>
                <a:latin typeface="Arial" panose="020B0604020202020204" pitchFamily="34" charset="0"/>
                <a:cs typeface="Arial" panose="020B0604020202020204" pitchFamily="34" charset="0"/>
              </a:rPr>
              <a:t>Low Renewables Cost </a:t>
            </a:r>
            <a:r>
              <a: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rPr>
              <a:t>case</a:t>
            </a:r>
            <a:endParaRPr lang="en-US" sz="1200" b="1" i="0" u="none" strike="noStrike" kern="1200" spc="0" baseline="0" dirty="0">
              <a:solidFill>
                <a:schemeClr val="tx1"/>
              </a:solidFill>
              <a:latin typeface="Arial" panose="020B0604020202020204" pitchFamily="34" charset="0"/>
              <a:ea typeface="+mn-ea"/>
              <a:cs typeface="Arial" panose="020B0604020202020204" pitchFamily="34" charset="0"/>
            </a:endParaRPr>
          </a:p>
        </c:rich>
      </c:tx>
      <c:layout>
        <c:manualLayout>
          <c:xMode val="edge"/>
          <c:yMode val="edge"/>
          <c:x val="0.1559475738609597"/>
          <c:y val="0.16788109193761797"/>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206528168828351"/>
          <c:y val="0.28674495334318423"/>
          <c:w val="0.82379579597682739"/>
          <c:h val="0.53662835777674867"/>
        </c:manualLayout>
      </c:layout>
      <c:scatterChart>
        <c:scatterStyle val="lineMarker"/>
        <c:varyColors val="0"/>
        <c:ser>
          <c:idx val="0"/>
          <c:order val="0"/>
          <c:tx>
            <c:v>Storage Solar</c:v>
          </c:tx>
          <c:spPr>
            <a:ln w="25400" cap="rnd">
              <a:solidFill>
                <a:srgbClr val="FFC702"/>
              </a:solidFill>
              <a:round/>
            </a:ln>
            <a:effectLst/>
          </c:spPr>
          <c:marker>
            <c:symbol val="circle"/>
            <c:size val="8"/>
            <c:spPr>
              <a:solidFill>
                <a:srgbClr val="FFC702"/>
              </a:solidFill>
              <a:ln w="38100">
                <a:solidFill>
                  <a:srgbClr val="FFC702"/>
                </a:solidFill>
              </a:ln>
              <a:effectLst/>
            </c:spPr>
          </c:marker>
          <c:dPt>
            <c:idx val="0"/>
            <c:marker>
              <c:symbol val="circle"/>
              <c:size val="8"/>
              <c:spPr>
                <a:solidFill>
                  <a:srgbClr val="5D9732"/>
                </a:solidFill>
                <a:ln w="38100">
                  <a:solidFill>
                    <a:srgbClr val="5D9732"/>
                  </a:solidFill>
                </a:ln>
                <a:effectLst/>
              </c:spPr>
            </c:marker>
            <c:bubble3D val="0"/>
          </c:dPt>
          <c:dPt>
            <c:idx val="2"/>
            <c:marker>
              <c:symbol val="circle"/>
              <c:size val="8"/>
              <c:spPr>
                <a:solidFill>
                  <a:srgbClr val="BD732A"/>
                </a:solidFill>
                <a:ln w="38100">
                  <a:solidFill>
                    <a:srgbClr val="BD732A"/>
                  </a:solidFill>
                </a:ln>
                <a:effectLst/>
              </c:spPr>
            </c:marker>
            <c:bubble3D val="0"/>
          </c:dPt>
          <c:dPt>
            <c:idx val="6"/>
            <c:marker>
              <c:symbol val="circle"/>
              <c:size val="8"/>
              <c:spPr>
                <a:solidFill>
                  <a:srgbClr val="675005"/>
                </a:solidFill>
                <a:ln w="38100">
                  <a:solidFill>
                    <a:srgbClr val="675005"/>
                  </a:solidFill>
                </a:ln>
                <a:effectLst/>
              </c:spPr>
            </c:marker>
            <c:bubble3D val="0"/>
          </c:dPt>
          <c:dPt>
            <c:idx val="8"/>
            <c:marker>
              <c:symbol val="circle"/>
              <c:size val="8"/>
              <c:spPr>
                <a:solidFill>
                  <a:srgbClr val="A33340"/>
                </a:solidFill>
                <a:ln w="38100">
                  <a:solidFill>
                    <a:srgbClr val="A33340"/>
                  </a:solidFill>
                </a:ln>
                <a:effectLst/>
              </c:spPr>
            </c:marker>
            <c:bubble3D val="0"/>
          </c:dPt>
          <c:dPt>
            <c:idx val="10"/>
            <c:marker>
              <c:symbol val="circle"/>
              <c:size val="8"/>
              <c:spPr>
                <a:solidFill>
                  <a:srgbClr val="003953"/>
                </a:solidFill>
                <a:ln w="38100">
                  <a:solidFill>
                    <a:srgbClr val="003953"/>
                  </a:solidFill>
                </a:ln>
                <a:effectLst/>
              </c:spPr>
            </c:marker>
            <c:bubble3D val="0"/>
          </c:dPt>
          <c:dPt>
            <c:idx val="12"/>
            <c:marker>
              <c:symbol val="circle"/>
              <c:size val="8"/>
              <c:spPr>
                <a:solidFill>
                  <a:srgbClr val="0096D7"/>
                </a:solidFill>
                <a:ln w="38100">
                  <a:solidFill>
                    <a:srgbClr val="0096D7"/>
                  </a:solidFill>
                </a:ln>
                <a:effectLst/>
              </c:spPr>
            </c:marker>
            <c:bubble3D val="0"/>
          </c:dPt>
          <c:xVal>
            <c:numRef>
              <c:f>'Regional PV Battery'!$E$44:$Q$44</c:f>
              <c:numCache>
                <c:formatCode>General</c:formatCode>
                <c:ptCount val="13"/>
                <c:pt idx="0">
                  <c:v>97.195983999999996</c:v>
                </c:pt>
                <c:pt idx="2">
                  <c:v>194.421494</c:v>
                </c:pt>
                <c:pt idx="4">
                  <c:v>63.208511000000001</c:v>
                </c:pt>
                <c:pt idx="6">
                  <c:v>39.420251</c:v>
                </c:pt>
                <c:pt idx="8">
                  <c:v>110.293804999999</c:v>
                </c:pt>
                <c:pt idx="10">
                  <c:v>94.482315999999898</c:v>
                </c:pt>
                <c:pt idx="12">
                  <c:v>68.535781999999998</c:v>
                </c:pt>
              </c:numCache>
            </c:numRef>
          </c:xVal>
          <c:yVal>
            <c:numRef>
              <c:f>'Regional PV Battery'!$E$38:$Q$38</c:f>
              <c:numCache>
                <c:formatCode>General</c:formatCode>
                <c:ptCount val="13"/>
                <c:pt idx="0">
                  <c:v>12.042329000000001</c:v>
                </c:pt>
                <c:pt idx="2">
                  <c:v>22.195626000000001</c:v>
                </c:pt>
                <c:pt idx="4">
                  <c:v>3.2448459999999999</c:v>
                </c:pt>
                <c:pt idx="6">
                  <c:v>3.817256</c:v>
                </c:pt>
                <c:pt idx="8">
                  <c:v>8.2389080000000003</c:v>
                </c:pt>
                <c:pt idx="10">
                  <c:v>7.1684000000000001</c:v>
                </c:pt>
                <c:pt idx="12">
                  <c:v>0.50020299999999995</c:v>
                </c:pt>
              </c:numCache>
            </c:numRef>
          </c:yVal>
          <c:smooth val="0"/>
          <c:extLst/>
        </c:ser>
        <c:dLbls>
          <c:showLegendKey val="0"/>
          <c:showVal val="0"/>
          <c:showCatName val="0"/>
          <c:showSerName val="0"/>
          <c:showPercent val="0"/>
          <c:showBubbleSize val="0"/>
        </c:dLbls>
        <c:axId val="289919104"/>
        <c:axId val="289925088"/>
      </c:scatterChart>
      <c:valAx>
        <c:axId val="289919104"/>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25088"/>
        <c:crosses val="autoZero"/>
        <c:crossBetween val="midCat"/>
      </c:valAx>
      <c:valAx>
        <c:axId val="28992508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19104"/>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r>
              <a:rPr lang="en-US" sz="1200" b="1" dirty="0" smtClean="0">
                <a:solidFill>
                  <a:schemeClr val="tx1"/>
                </a:solidFill>
              </a:rPr>
              <a:t>Low Renewables Cost </a:t>
            </a:r>
            <a:r>
              <a:rPr lang="en-US" sz="1200" b="1" i="0" u="none" strike="noStrike" kern="1200" spc="0" baseline="0" dirty="0" smtClean="0">
                <a:solidFill>
                  <a:schemeClr val="tx1"/>
                </a:solidFill>
                <a:latin typeface="+mn-lt"/>
                <a:ea typeface="+mn-ea"/>
                <a:cs typeface="+mn-cs"/>
              </a:rPr>
              <a:t>case</a:t>
            </a:r>
            <a:endParaRPr lang="en-US" sz="1200" b="1" i="0" u="none" strike="noStrike" kern="1200" spc="0" baseline="0" dirty="0">
              <a:solidFill>
                <a:schemeClr val="tx1"/>
              </a:solidFill>
              <a:latin typeface="+mn-lt"/>
              <a:ea typeface="+mn-ea"/>
              <a:cs typeface="+mn-cs"/>
            </a:endParaRPr>
          </a:p>
        </c:rich>
      </c:tx>
      <c:layout>
        <c:manualLayout>
          <c:xMode val="edge"/>
          <c:yMode val="edge"/>
          <c:x val="0.1586863180563968"/>
          <c:y val="0.1976967063794261"/>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3198727048865982"/>
          <c:y val="0.31111505284679569"/>
          <c:w val="0.82184604826718521"/>
          <c:h val="0.53541560755278428"/>
        </c:manualLayout>
      </c:layout>
      <c:scatterChart>
        <c:scatterStyle val="lineMarker"/>
        <c:varyColors val="0"/>
        <c:ser>
          <c:idx val="0"/>
          <c:order val="0"/>
          <c:spPr>
            <a:ln w="25400" cap="rnd">
              <a:solidFill>
                <a:schemeClr val="accent3"/>
              </a:solidFill>
              <a:round/>
            </a:ln>
            <a:effectLst/>
          </c:spPr>
          <c:marker>
            <c:symbol val="circle"/>
            <c:size val="8"/>
            <c:spPr>
              <a:solidFill>
                <a:schemeClr val="accent2">
                  <a:lumMod val="40000"/>
                  <a:lumOff val="60000"/>
                </a:schemeClr>
              </a:solidFill>
              <a:ln w="19050">
                <a:solidFill>
                  <a:schemeClr val="accent2"/>
                </a:solidFill>
              </a:ln>
              <a:effectLst/>
            </c:spPr>
          </c:marker>
          <c:dPt>
            <c:idx val="0"/>
            <c:marker>
              <c:symbol val="circle"/>
              <c:size val="8"/>
              <c:spPr>
                <a:solidFill>
                  <a:schemeClr val="accent3">
                    <a:lumMod val="40000"/>
                    <a:lumOff val="60000"/>
                  </a:schemeClr>
                </a:solidFill>
                <a:ln w="19050">
                  <a:solidFill>
                    <a:schemeClr val="accent3"/>
                  </a:solidFill>
                </a:ln>
                <a:effectLst/>
              </c:spPr>
            </c:marker>
            <c:bubble3D val="0"/>
          </c:dPt>
          <c:dPt>
            <c:idx val="4"/>
            <c:marker>
              <c:symbol val="circle"/>
              <c:size val="8"/>
              <c:spPr>
                <a:solidFill>
                  <a:schemeClr val="accent4">
                    <a:lumMod val="40000"/>
                    <a:lumOff val="60000"/>
                  </a:schemeClr>
                </a:solidFill>
                <a:ln w="19050">
                  <a:solidFill>
                    <a:schemeClr val="accent4"/>
                  </a:solidFill>
                </a:ln>
                <a:effectLst/>
              </c:spPr>
            </c:marker>
            <c:bubble3D val="0"/>
          </c:dPt>
          <c:dPt>
            <c:idx val="6"/>
            <c:marker>
              <c:symbol val="circle"/>
              <c:size val="8"/>
              <c:spPr>
                <a:solidFill>
                  <a:schemeClr val="accent6">
                    <a:lumMod val="40000"/>
                    <a:lumOff val="60000"/>
                  </a:schemeClr>
                </a:solidFill>
                <a:ln w="19050">
                  <a:solidFill>
                    <a:schemeClr val="accent6"/>
                  </a:solidFill>
                </a:ln>
                <a:effectLst/>
              </c:spPr>
            </c:marker>
            <c:bubble3D val="0"/>
          </c:dPt>
          <c:dPt>
            <c:idx val="8"/>
            <c:marker>
              <c:symbol val="circle"/>
              <c:size val="8"/>
              <c:spPr>
                <a:solidFill>
                  <a:schemeClr val="accent5">
                    <a:lumMod val="40000"/>
                    <a:lumOff val="60000"/>
                  </a:schemeClr>
                </a:solidFill>
                <a:ln w="19050">
                  <a:solidFill>
                    <a:schemeClr val="accent5"/>
                  </a:solidFill>
                </a:ln>
                <a:effectLst/>
              </c:spPr>
            </c:marker>
            <c:bubble3D val="0"/>
          </c:dPt>
          <c:dPt>
            <c:idx val="10"/>
            <c:marker>
              <c:symbol val="circle"/>
              <c:size val="8"/>
              <c:spPr>
                <a:solidFill>
                  <a:schemeClr val="tx2">
                    <a:lumMod val="25000"/>
                    <a:lumOff val="75000"/>
                  </a:schemeClr>
                </a:solidFill>
                <a:ln w="19050">
                  <a:solidFill>
                    <a:schemeClr val="tx2"/>
                  </a:solidFill>
                </a:ln>
                <a:effectLst/>
              </c:spPr>
            </c:marker>
            <c:bubble3D val="0"/>
          </c:dPt>
          <c:dPt>
            <c:idx val="12"/>
            <c:marker>
              <c:symbol val="circle"/>
              <c:size val="8"/>
              <c:spPr>
                <a:solidFill>
                  <a:schemeClr val="accent1">
                    <a:lumMod val="20000"/>
                    <a:lumOff val="80000"/>
                  </a:schemeClr>
                </a:solidFill>
                <a:ln w="19050">
                  <a:solidFill>
                    <a:schemeClr val="accent1"/>
                  </a:solidFill>
                </a:ln>
                <a:effectLst/>
              </c:spPr>
            </c:marker>
            <c:bubble3D val="0"/>
          </c:dPt>
          <c:xVal>
            <c:numRef>
              <c:f>'Regional PV Battery'!$E$45:$Q$45</c:f>
              <c:numCache>
                <c:formatCode>General</c:formatCode>
                <c:ptCount val="13"/>
                <c:pt idx="0">
                  <c:v>14.866855999999901</c:v>
                </c:pt>
                <c:pt idx="2">
                  <c:v>5.6623640000000002</c:v>
                </c:pt>
                <c:pt idx="4">
                  <c:v>32.8489</c:v>
                </c:pt>
                <c:pt idx="6">
                  <c:v>12.006205999999899</c:v>
                </c:pt>
                <c:pt idx="8">
                  <c:v>113.565171999999</c:v>
                </c:pt>
                <c:pt idx="10">
                  <c:v>36.489939999999997</c:v>
                </c:pt>
                <c:pt idx="12">
                  <c:v>55.683792999999902</c:v>
                </c:pt>
              </c:numCache>
            </c:numRef>
          </c:xVal>
          <c:yVal>
            <c:numRef>
              <c:f>'Regional PV Battery'!$E$38:$Q$38</c:f>
              <c:numCache>
                <c:formatCode>General</c:formatCode>
                <c:ptCount val="13"/>
                <c:pt idx="0">
                  <c:v>12.042329000000001</c:v>
                </c:pt>
                <c:pt idx="2">
                  <c:v>22.195626000000001</c:v>
                </c:pt>
                <c:pt idx="4">
                  <c:v>3.2448459999999999</c:v>
                </c:pt>
                <c:pt idx="6">
                  <c:v>3.817256</c:v>
                </c:pt>
                <c:pt idx="8">
                  <c:v>8.2389080000000003</c:v>
                </c:pt>
                <c:pt idx="10">
                  <c:v>7.1684000000000001</c:v>
                </c:pt>
                <c:pt idx="12">
                  <c:v>0.50020299999999995</c:v>
                </c:pt>
              </c:numCache>
            </c:numRef>
          </c:yVal>
          <c:smooth val="0"/>
          <c:extLst/>
        </c:ser>
        <c:dLbls>
          <c:showLegendKey val="0"/>
          <c:showVal val="0"/>
          <c:showCatName val="0"/>
          <c:showSerName val="0"/>
          <c:showPercent val="0"/>
          <c:showBubbleSize val="0"/>
        </c:dLbls>
        <c:axId val="289921280"/>
        <c:axId val="289921824"/>
      </c:scatterChart>
      <c:valAx>
        <c:axId val="289921280"/>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9921824"/>
        <c:crosses val="autoZero"/>
        <c:crossBetween val="midCat"/>
      </c:valAx>
      <c:valAx>
        <c:axId val="289921824"/>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921280"/>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defRPr>
            </a:pPr>
            <a:r>
              <a: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rPr>
              <a:t>Low Oil and Gas Supply case</a:t>
            </a:r>
          </a:p>
        </c:rich>
      </c:tx>
      <c:layout>
        <c:manualLayout>
          <c:xMode val="edge"/>
          <c:yMode val="edge"/>
          <c:x val="0.17777777777777778"/>
          <c:y val="0.16263480781456741"/>
        </c:manualLayout>
      </c:layout>
      <c:overlay val="0"/>
      <c:spPr>
        <a:noFill/>
        <a:ln>
          <a:noFill/>
        </a:ln>
        <a:effectLst/>
      </c:spPr>
      <c:txPr>
        <a:bodyPr rot="0" spcFirstLastPara="1" vertOverflow="ellipsis" vert="horz" wrap="square" anchor="ctr" anchorCtr="1"/>
        <a:lstStyle/>
        <a:p>
          <a:pPr algn="ctr" rtl="0">
            <a:defRPr lang="en-US" sz="1200" b="1" i="0" u="none" strike="noStrike" kern="1200" spc="0" baseline="0" dirty="0" smtClean="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206528168828351"/>
          <c:y val="0.28674495334318423"/>
          <c:w val="0.83404937975237459"/>
          <c:h val="0.54187464189979928"/>
        </c:manualLayout>
      </c:layout>
      <c:scatterChart>
        <c:scatterStyle val="lineMarker"/>
        <c:varyColors val="0"/>
        <c:ser>
          <c:idx val="0"/>
          <c:order val="0"/>
          <c:tx>
            <c:v>Storage Solar</c:v>
          </c:tx>
          <c:spPr>
            <a:ln w="25400" cap="rnd">
              <a:solidFill>
                <a:srgbClr val="FFC702"/>
              </a:solidFill>
              <a:round/>
            </a:ln>
            <a:effectLst/>
          </c:spPr>
          <c:marker>
            <c:symbol val="circle"/>
            <c:size val="8"/>
            <c:spPr>
              <a:solidFill>
                <a:srgbClr val="FFC702"/>
              </a:solidFill>
              <a:ln w="38100">
                <a:solidFill>
                  <a:srgbClr val="FFC702"/>
                </a:solidFill>
              </a:ln>
              <a:effectLst/>
            </c:spPr>
          </c:marker>
          <c:dPt>
            <c:idx val="0"/>
            <c:marker>
              <c:symbol val="circle"/>
              <c:size val="8"/>
              <c:spPr>
                <a:solidFill>
                  <a:srgbClr val="5D9732"/>
                </a:solidFill>
                <a:ln w="38100">
                  <a:solidFill>
                    <a:srgbClr val="5D9732"/>
                  </a:solidFill>
                </a:ln>
                <a:effectLst/>
              </c:spPr>
            </c:marker>
            <c:bubble3D val="0"/>
          </c:dPt>
          <c:dPt>
            <c:idx val="2"/>
            <c:marker>
              <c:symbol val="circle"/>
              <c:size val="8"/>
              <c:spPr>
                <a:solidFill>
                  <a:srgbClr val="BD732A"/>
                </a:solidFill>
                <a:ln w="38100">
                  <a:solidFill>
                    <a:srgbClr val="BD732A"/>
                  </a:solidFill>
                </a:ln>
                <a:effectLst/>
              </c:spPr>
            </c:marker>
            <c:bubble3D val="0"/>
          </c:dPt>
          <c:dPt>
            <c:idx val="6"/>
            <c:marker>
              <c:symbol val="circle"/>
              <c:size val="8"/>
              <c:spPr>
                <a:solidFill>
                  <a:srgbClr val="675005"/>
                </a:solidFill>
                <a:ln w="38100">
                  <a:solidFill>
                    <a:srgbClr val="675005"/>
                  </a:solidFill>
                </a:ln>
                <a:effectLst/>
              </c:spPr>
            </c:marker>
            <c:bubble3D val="0"/>
          </c:dPt>
          <c:dPt>
            <c:idx val="8"/>
            <c:marker>
              <c:symbol val="circle"/>
              <c:size val="8"/>
              <c:spPr>
                <a:solidFill>
                  <a:srgbClr val="A33340"/>
                </a:solidFill>
                <a:ln w="38100">
                  <a:solidFill>
                    <a:srgbClr val="A33340"/>
                  </a:solidFill>
                </a:ln>
                <a:effectLst/>
              </c:spPr>
            </c:marker>
            <c:bubble3D val="0"/>
          </c:dPt>
          <c:dPt>
            <c:idx val="10"/>
            <c:marker>
              <c:symbol val="circle"/>
              <c:size val="8"/>
              <c:spPr>
                <a:solidFill>
                  <a:srgbClr val="003953"/>
                </a:solidFill>
                <a:ln w="38100">
                  <a:solidFill>
                    <a:srgbClr val="003953"/>
                  </a:solidFill>
                </a:ln>
                <a:effectLst/>
              </c:spPr>
            </c:marker>
            <c:bubble3D val="0"/>
          </c:dPt>
          <c:dPt>
            <c:idx val="12"/>
            <c:marker>
              <c:symbol val="circle"/>
              <c:size val="8"/>
              <c:spPr>
                <a:solidFill>
                  <a:srgbClr val="0096D7"/>
                </a:solidFill>
                <a:ln w="38100">
                  <a:solidFill>
                    <a:srgbClr val="0096D7"/>
                  </a:solidFill>
                </a:ln>
                <a:effectLst/>
              </c:spPr>
            </c:marker>
            <c:bubble3D val="0"/>
          </c:dPt>
          <c:xVal>
            <c:numRef>
              <c:f>'Regional PV Battery'!$E$44:$Q$44</c:f>
              <c:numCache>
                <c:formatCode>General</c:formatCode>
                <c:ptCount val="13"/>
                <c:pt idx="0">
                  <c:v>94.497874999999993</c:v>
                </c:pt>
                <c:pt idx="2">
                  <c:v>185.147369</c:v>
                </c:pt>
                <c:pt idx="4">
                  <c:v>61.335182000000003</c:v>
                </c:pt>
                <c:pt idx="6">
                  <c:v>32.861728999999997</c:v>
                </c:pt>
                <c:pt idx="8">
                  <c:v>96.909528999999907</c:v>
                </c:pt>
                <c:pt idx="10">
                  <c:v>84.231457000000006</c:v>
                </c:pt>
                <c:pt idx="12">
                  <c:v>58.163814000000002</c:v>
                </c:pt>
              </c:numCache>
            </c:numRef>
          </c:xVal>
          <c:yVal>
            <c:numRef>
              <c:f>'Regional PV Battery'!$E$38:$Q$38</c:f>
              <c:numCache>
                <c:formatCode>General</c:formatCode>
                <c:ptCount val="13"/>
                <c:pt idx="0">
                  <c:v>19.380129</c:v>
                </c:pt>
                <c:pt idx="2">
                  <c:v>35.155231999999998</c:v>
                </c:pt>
                <c:pt idx="4">
                  <c:v>13.937870999999999</c:v>
                </c:pt>
                <c:pt idx="6">
                  <c:v>3.6913369999999999</c:v>
                </c:pt>
                <c:pt idx="8">
                  <c:v>20.632083000000002</c:v>
                </c:pt>
                <c:pt idx="10">
                  <c:v>4.8103350000000002</c:v>
                </c:pt>
                <c:pt idx="12">
                  <c:v>0.438855</c:v>
                </c:pt>
              </c:numCache>
            </c:numRef>
          </c:yVal>
          <c:smooth val="0"/>
          <c:extLst/>
        </c:ser>
        <c:dLbls>
          <c:showLegendKey val="0"/>
          <c:showVal val="0"/>
          <c:showCatName val="0"/>
          <c:showSerName val="0"/>
          <c:showPercent val="0"/>
          <c:showBubbleSize val="0"/>
        </c:dLbls>
        <c:axId val="289922368"/>
        <c:axId val="289924000"/>
      </c:scatterChart>
      <c:valAx>
        <c:axId val="28992236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24000"/>
        <c:crosses val="autoZero"/>
        <c:crossBetween val="midCat"/>
      </c:valAx>
      <c:valAx>
        <c:axId val="28992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922368"/>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r>
              <a:rPr lang="en-US" sz="1200" b="1" dirty="0" smtClean="0">
                <a:solidFill>
                  <a:schemeClr val="tx1"/>
                </a:solidFill>
              </a:rPr>
              <a:t>Low Oil and Gas </a:t>
            </a:r>
            <a:r>
              <a:rPr lang="en-US" sz="1200" b="1" i="0" u="none" strike="noStrike" kern="1200" spc="0" baseline="0" dirty="0" smtClean="0">
                <a:solidFill>
                  <a:schemeClr val="tx1"/>
                </a:solidFill>
                <a:latin typeface="+mn-lt"/>
                <a:ea typeface="+mn-ea"/>
                <a:cs typeface="+mn-cs"/>
              </a:rPr>
              <a:t>Supply case</a:t>
            </a:r>
            <a:endParaRPr lang="en-US" sz="1200" b="1" i="0" u="none" strike="noStrike" kern="1200" spc="0" baseline="0" dirty="0">
              <a:solidFill>
                <a:schemeClr val="tx1"/>
              </a:solidFill>
              <a:latin typeface="+mn-lt"/>
              <a:ea typeface="+mn-ea"/>
              <a:cs typeface="+mn-cs"/>
            </a:endParaRPr>
          </a:p>
        </c:rich>
      </c:tx>
      <c:layout>
        <c:manualLayout>
          <c:xMode val="edge"/>
          <c:yMode val="edge"/>
          <c:x val="0.16952890504071608"/>
          <c:y val="0.1976967063794261"/>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2173368947258646"/>
          <c:y val="0.32152014265623918"/>
          <c:w val="0.81785522535675592"/>
          <c:h val="0.53541560755278428"/>
        </c:manualLayout>
      </c:layout>
      <c:scatterChart>
        <c:scatterStyle val="lineMarker"/>
        <c:varyColors val="0"/>
        <c:ser>
          <c:idx val="0"/>
          <c:order val="0"/>
          <c:spPr>
            <a:ln w="25400" cap="rnd">
              <a:solidFill>
                <a:schemeClr val="accent3"/>
              </a:solidFill>
              <a:round/>
            </a:ln>
            <a:effectLst/>
          </c:spPr>
          <c:marker>
            <c:symbol val="circle"/>
            <c:size val="8"/>
            <c:spPr>
              <a:solidFill>
                <a:schemeClr val="accent3"/>
              </a:solidFill>
              <a:ln w="19050">
                <a:solidFill>
                  <a:schemeClr val="accent3"/>
                </a:solidFill>
              </a:ln>
              <a:effectLst/>
            </c:spPr>
          </c:marker>
          <c:dPt>
            <c:idx val="0"/>
            <c:marker>
              <c:symbol val="circle"/>
              <c:size val="8"/>
              <c:spPr>
                <a:solidFill>
                  <a:schemeClr val="accent3">
                    <a:lumMod val="40000"/>
                    <a:lumOff val="60000"/>
                  </a:schemeClr>
                </a:solidFill>
                <a:ln w="19050">
                  <a:solidFill>
                    <a:schemeClr val="accent3"/>
                  </a:solidFill>
                </a:ln>
                <a:effectLst/>
              </c:spPr>
            </c:marker>
            <c:bubble3D val="0"/>
          </c:dPt>
          <c:dPt>
            <c:idx val="2"/>
            <c:marker>
              <c:symbol val="circle"/>
              <c:size val="8"/>
              <c:spPr>
                <a:solidFill>
                  <a:schemeClr val="accent2">
                    <a:lumMod val="40000"/>
                    <a:lumOff val="60000"/>
                  </a:schemeClr>
                </a:solidFill>
                <a:ln w="19050">
                  <a:solidFill>
                    <a:schemeClr val="accent2"/>
                  </a:solidFill>
                </a:ln>
                <a:effectLst/>
              </c:spPr>
            </c:marker>
            <c:bubble3D val="0"/>
          </c:dPt>
          <c:dPt>
            <c:idx val="4"/>
            <c:marker>
              <c:symbol val="circle"/>
              <c:size val="8"/>
              <c:spPr>
                <a:solidFill>
                  <a:schemeClr val="accent4">
                    <a:lumMod val="40000"/>
                    <a:lumOff val="60000"/>
                  </a:schemeClr>
                </a:solidFill>
                <a:ln w="19050">
                  <a:solidFill>
                    <a:schemeClr val="accent4"/>
                  </a:solidFill>
                </a:ln>
                <a:effectLst/>
              </c:spPr>
            </c:marker>
            <c:bubble3D val="0"/>
          </c:dPt>
          <c:dPt>
            <c:idx val="6"/>
            <c:marker>
              <c:symbol val="circle"/>
              <c:size val="8"/>
              <c:spPr>
                <a:solidFill>
                  <a:schemeClr val="accent6">
                    <a:lumMod val="40000"/>
                    <a:lumOff val="60000"/>
                  </a:schemeClr>
                </a:solidFill>
                <a:ln w="19050">
                  <a:solidFill>
                    <a:schemeClr val="accent6"/>
                  </a:solidFill>
                </a:ln>
                <a:effectLst/>
              </c:spPr>
            </c:marker>
            <c:bubble3D val="0"/>
          </c:dPt>
          <c:dPt>
            <c:idx val="8"/>
            <c:marker>
              <c:symbol val="circle"/>
              <c:size val="8"/>
              <c:spPr>
                <a:solidFill>
                  <a:schemeClr val="accent5">
                    <a:lumMod val="40000"/>
                    <a:lumOff val="60000"/>
                  </a:schemeClr>
                </a:solidFill>
                <a:ln w="19050">
                  <a:solidFill>
                    <a:schemeClr val="accent5"/>
                  </a:solidFill>
                </a:ln>
                <a:effectLst/>
              </c:spPr>
            </c:marker>
            <c:bubble3D val="0"/>
          </c:dPt>
          <c:dPt>
            <c:idx val="10"/>
            <c:marker>
              <c:symbol val="circle"/>
              <c:size val="8"/>
              <c:spPr>
                <a:solidFill>
                  <a:schemeClr val="tx2">
                    <a:lumMod val="25000"/>
                    <a:lumOff val="75000"/>
                  </a:schemeClr>
                </a:solidFill>
                <a:ln w="19050">
                  <a:solidFill>
                    <a:schemeClr val="tx2"/>
                  </a:solidFill>
                </a:ln>
                <a:effectLst/>
              </c:spPr>
            </c:marker>
            <c:bubble3D val="0"/>
          </c:dPt>
          <c:dPt>
            <c:idx val="12"/>
            <c:marker>
              <c:symbol val="circle"/>
              <c:size val="8"/>
              <c:spPr>
                <a:solidFill>
                  <a:schemeClr val="accent1">
                    <a:lumMod val="20000"/>
                    <a:lumOff val="80000"/>
                  </a:schemeClr>
                </a:solidFill>
                <a:ln w="19050">
                  <a:solidFill>
                    <a:schemeClr val="accent1"/>
                  </a:solidFill>
                </a:ln>
                <a:effectLst/>
              </c:spPr>
            </c:marker>
            <c:bubble3D val="0"/>
          </c:dPt>
          <c:xVal>
            <c:numRef>
              <c:f>'Regional PV Battery'!$E$45:$Q$45</c:f>
              <c:numCache>
                <c:formatCode>General</c:formatCode>
                <c:ptCount val="13"/>
                <c:pt idx="0">
                  <c:v>8.7527709999999992</c:v>
                </c:pt>
                <c:pt idx="2">
                  <c:v>5.6983359999999896</c:v>
                </c:pt>
                <c:pt idx="4">
                  <c:v>36.290717999999998</c:v>
                </c:pt>
                <c:pt idx="6">
                  <c:v>11.585581999999899</c:v>
                </c:pt>
                <c:pt idx="8">
                  <c:v>117.51846</c:v>
                </c:pt>
                <c:pt idx="10">
                  <c:v>42.807012999999998</c:v>
                </c:pt>
                <c:pt idx="12">
                  <c:v>63.033925000000004</c:v>
                </c:pt>
              </c:numCache>
            </c:numRef>
          </c:xVal>
          <c:yVal>
            <c:numRef>
              <c:f>'Regional PV Battery'!$E$38:$Q$38</c:f>
              <c:numCache>
                <c:formatCode>General</c:formatCode>
                <c:ptCount val="13"/>
                <c:pt idx="0">
                  <c:v>19.380129</c:v>
                </c:pt>
                <c:pt idx="2">
                  <c:v>35.155231999999998</c:v>
                </c:pt>
                <c:pt idx="4">
                  <c:v>13.937870999999999</c:v>
                </c:pt>
                <c:pt idx="6">
                  <c:v>3.6913369999999999</c:v>
                </c:pt>
                <c:pt idx="8">
                  <c:v>20.632083000000002</c:v>
                </c:pt>
                <c:pt idx="10">
                  <c:v>4.8103350000000002</c:v>
                </c:pt>
                <c:pt idx="12">
                  <c:v>0.438855</c:v>
                </c:pt>
              </c:numCache>
            </c:numRef>
          </c:yVal>
          <c:smooth val="0"/>
          <c:extLst/>
        </c:ser>
        <c:dLbls>
          <c:showLegendKey val="0"/>
          <c:showVal val="0"/>
          <c:showCatName val="0"/>
          <c:showSerName val="0"/>
          <c:showPercent val="0"/>
          <c:showBubbleSize val="0"/>
        </c:dLbls>
        <c:axId val="289923456"/>
        <c:axId val="289922912"/>
      </c:scatterChart>
      <c:valAx>
        <c:axId val="289923456"/>
        <c:scaling>
          <c:orientation val="minMax"/>
          <c:max val="2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22912"/>
        <c:crosses val="autoZero"/>
        <c:crossBetween val="midCat"/>
      </c:valAx>
      <c:valAx>
        <c:axId val="28992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923456"/>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smtClean="0">
                <a:solidFill>
                  <a:schemeClr val="tx1"/>
                </a:solidFill>
                <a:latin typeface="+mn-lt"/>
                <a:ea typeface="+mn-ea"/>
                <a:cs typeface="+mn-cs"/>
              </a:rPr>
              <a:t>AEO2020 </a:t>
            </a:r>
            <a:r>
              <a:rPr lang="en-US" sz="1400" b="1" dirty="0" smtClean="0">
                <a:solidFill>
                  <a:schemeClr val="tx1"/>
                </a:solidFill>
              </a:rPr>
              <a:t>Reference case</a:t>
            </a:r>
            <a:r>
              <a:rPr lang="en-US" sz="1400" b="1" baseline="0" dirty="0" smtClean="0">
                <a:solidFill>
                  <a:schemeClr val="tx1"/>
                </a:solidFill>
              </a:rPr>
              <a:t> </a:t>
            </a:r>
            <a:r>
              <a:rPr lang="en-US" sz="1400" b="1" dirty="0" smtClean="0">
                <a:solidFill>
                  <a:sysClr val="windowText" lastClr="000000"/>
                </a:solidFill>
              </a:rPr>
              <a:t>total </a:t>
            </a:r>
            <a:r>
              <a:rPr lang="en-US" sz="1400" b="1" dirty="0">
                <a:solidFill>
                  <a:sysClr val="windowText" lastClr="000000"/>
                </a:solidFill>
              </a:rPr>
              <a:t>qualifying </a:t>
            </a:r>
            <a:r>
              <a:rPr lang="en-US" sz="1400" b="1" dirty="0" smtClean="0">
                <a:solidFill>
                  <a:sysClr val="windowText" lastClr="000000"/>
                </a:solidFill>
              </a:rPr>
              <a:t>renewables </a:t>
            </a:r>
            <a:r>
              <a:rPr lang="en-US" sz="1400" b="1" dirty="0">
                <a:solidFill>
                  <a:sysClr val="windowText" lastClr="000000"/>
                </a:solidFill>
              </a:rPr>
              <a:t>generation required for combined state renewable portfolio standards and </a:t>
            </a:r>
            <a:r>
              <a:rPr lang="en-US" sz="1400" b="1" i="0" u="none" strike="noStrike" baseline="0" dirty="0" smtClean="0">
                <a:solidFill>
                  <a:schemeClr val="tx1"/>
                </a:solidFill>
                <a:effectLst/>
              </a:rPr>
              <a:t>projected total generation from compliant technologies, </a:t>
            </a:r>
            <a:r>
              <a:rPr lang="en-US" sz="1400" b="1" dirty="0" smtClean="0">
                <a:solidFill>
                  <a:sysClr val="windowText" lastClr="000000"/>
                </a:solidFill>
              </a:rPr>
              <a:t>2020</a:t>
            </a:r>
            <a:r>
              <a:rPr lang="en-US" sz="1400" b="0" i="0" u="none" strike="noStrike" baseline="0" dirty="0" smtClean="0">
                <a:effectLst/>
              </a:rPr>
              <a:t>–</a:t>
            </a:r>
            <a:r>
              <a:rPr lang="en-US" sz="1400" b="1" dirty="0" smtClean="0">
                <a:solidFill>
                  <a:sysClr val="windowText" lastClr="000000"/>
                </a:solidFill>
              </a:rPr>
              <a:t>2050 </a:t>
            </a:r>
            <a:endParaRPr lang="en-US" sz="1400" b="1" dirty="0">
              <a:solidFill>
                <a:sysClr val="windowText" lastClr="000000"/>
              </a:solidFill>
            </a:endParaRPr>
          </a:p>
          <a:p>
            <a:pPr algn="l">
              <a:defRPr/>
            </a:pPr>
            <a:r>
              <a:rPr lang="en-US" sz="1400" dirty="0">
                <a:solidFill>
                  <a:sysClr val="windowText" lastClr="000000"/>
                </a:solidFill>
              </a:rPr>
              <a:t>billion </a:t>
            </a:r>
            <a:r>
              <a:rPr lang="en-US" sz="1400" dirty="0" err="1">
                <a:solidFill>
                  <a:sysClr val="windowText" lastClr="000000"/>
                </a:solidFill>
              </a:rPr>
              <a:t>kilowatthours</a:t>
            </a:r>
            <a:endParaRPr lang="en-US" sz="1400" dirty="0">
              <a:solidFill>
                <a:sysClr val="windowText" lastClr="000000"/>
              </a:solidFill>
            </a:endParaRPr>
          </a:p>
        </c:rich>
      </c:tx>
      <c:layout>
        <c:manualLayout>
          <c:xMode val="edge"/>
          <c:yMode val="edge"/>
          <c:x val="2.8303359470729472E-3"/>
          <c:y val="3.1205671667682692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753088253559198E-2"/>
          <c:y val="0.19430555555555556"/>
          <c:w val="0.90703828159940414"/>
          <c:h val="0.68929024496937885"/>
        </c:manualLayout>
      </c:layout>
      <c:areaChart>
        <c:grouping val="stacked"/>
        <c:varyColors val="0"/>
        <c:ser>
          <c:idx val="2"/>
          <c:order val="0"/>
          <c:tx>
            <c:strRef>
              <c:f>Sheet1!$C$1</c:f>
              <c:strCache>
                <c:ptCount val="1"/>
                <c:pt idx="0">
                  <c:v>required compliant generation</c:v>
                </c:pt>
              </c:strCache>
            </c:strRef>
          </c:tx>
          <c:spPr>
            <a:solidFill>
              <a:schemeClr val="tx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328.048296736547</c:v>
                </c:pt>
                <c:pt idx="1">
                  <c:v>364.07560348561788</c:v>
                </c:pt>
                <c:pt idx="2">
                  <c:v>380.27483862577901</c:v>
                </c:pt>
                <c:pt idx="3">
                  <c:v>395.550895500965</c:v>
                </c:pt>
                <c:pt idx="4">
                  <c:v>438.69226999025011</c:v>
                </c:pt>
                <c:pt idx="5">
                  <c:v>480.31764056211199</c:v>
                </c:pt>
                <c:pt idx="6">
                  <c:v>502.27451184406999</c:v>
                </c:pt>
                <c:pt idx="7">
                  <c:v>522.04392941228593</c:v>
                </c:pt>
                <c:pt idx="8">
                  <c:v>541.6903900127412</c:v>
                </c:pt>
                <c:pt idx="9">
                  <c:v>562.58987867898702</c:v>
                </c:pt>
                <c:pt idx="10">
                  <c:v>585.26979571875847</c:v>
                </c:pt>
                <c:pt idx="11">
                  <c:v>607.94971275852993</c:v>
                </c:pt>
                <c:pt idx="12">
                  <c:v>625.70450627831087</c:v>
                </c:pt>
                <c:pt idx="13">
                  <c:v>642.73806564654126</c:v>
                </c:pt>
                <c:pt idx="14">
                  <c:v>660.83764916192797</c:v>
                </c:pt>
                <c:pt idx="15">
                  <c:v>681.41288607671004</c:v>
                </c:pt>
                <c:pt idx="16">
                  <c:v>701.20313150751315</c:v>
                </c:pt>
                <c:pt idx="17">
                  <c:v>721.9094833212672</c:v>
                </c:pt>
                <c:pt idx="18">
                  <c:v>742.80409311533504</c:v>
                </c:pt>
                <c:pt idx="19">
                  <c:v>764.47626863851008</c:v>
                </c:pt>
                <c:pt idx="20">
                  <c:v>795.60158035461518</c:v>
                </c:pt>
                <c:pt idx="21">
                  <c:v>814.96181346634307</c:v>
                </c:pt>
                <c:pt idx="22">
                  <c:v>834.59515393833431</c:v>
                </c:pt>
                <c:pt idx="23">
                  <c:v>855.96889746010595</c:v>
                </c:pt>
                <c:pt idx="24">
                  <c:v>877.59442568181612</c:v>
                </c:pt>
                <c:pt idx="25">
                  <c:v>906.09987054169096</c:v>
                </c:pt>
                <c:pt idx="26">
                  <c:v>922.28433626753417</c:v>
                </c:pt>
                <c:pt idx="27">
                  <c:v>939.854275695404</c:v>
                </c:pt>
                <c:pt idx="28">
                  <c:v>958.98269199740002</c:v>
                </c:pt>
                <c:pt idx="29">
                  <c:v>979.21320412300236</c:v>
                </c:pt>
                <c:pt idx="30">
                  <c:v>1000.096597910128</c:v>
                </c:pt>
              </c:numCache>
            </c:numRef>
          </c:val>
        </c:ser>
        <c:ser>
          <c:idx val="1"/>
          <c:order val="1"/>
          <c:tx>
            <c:strRef>
              <c:f>Sheet1!$E$1</c:f>
              <c:strCache>
                <c:ptCount val="1"/>
                <c:pt idx="0">
                  <c:v>additional projected generation</c:v>
                </c:pt>
              </c:strCache>
            </c:strRef>
          </c:tx>
          <c:spPr>
            <a:solidFill>
              <a:schemeClr val="accent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440.206342263453</c:v>
                </c:pt>
                <c:pt idx="1">
                  <c:v>472.15608551438208</c:v>
                </c:pt>
                <c:pt idx="2">
                  <c:v>555.46698237422095</c:v>
                </c:pt>
                <c:pt idx="3">
                  <c:v>620.87519049903506</c:v>
                </c:pt>
                <c:pt idx="4">
                  <c:v>623.01793500974998</c:v>
                </c:pt>
                <c:pt idx="5">
                  <c:v>636.4308944378879</c:v>
                </c:pt>
                <c:pt idx="6">
                  <c:v>652.37380315592986</c:v>
                </c:pt>
                <c:pt idx="7">
                  <c:v>659.14601158771416</c:v>
                </c:pt>
                <c:pt idx="8">
                  <c:v>665.89664598725869</c:v>
                </c:pt>
                <c:pt idx="9">
                  <c:v>681.44784132101302</c:v>
                </c:pt>
                <c:pt idx="10">
                  <c:v>710.49875928124163</c:v>
                </c:pt>
                <c:pt idx="11">
                  <c:v>702.0651802414701</c:v>
                </c:pt>
                <c:pt idx="12">
                  <c:v>690.53646072168908</c:v>
                </c:pt>
                <c:pt idx="13">
                  <c:v>680.64450235345873</c:v>
                </c:pt>
                <c:pt idx="14">
                  <c:v>668.97350783807212</c:v>
                </c:pt>
                <c:pt idx="15">
                  <c:v>683.30647392329001</c:v>
                </c:pt>
                <c:pt idx="16">
                  <c:v>689.51073549248679</c:v>
                </c:pt>
                <c:pt idx="17">
                  <c:v>690.16851967873288</c:v>
                </c:pt>
                <c:pt idx="18">
                  <c:v>694.79356288466488</c:v>
                </c:pt>
                <c:pt idx="19">
                  <c:v>697.94365336148996</c:v>
                </c:pt>
                <c:pt idx="20">
                  <c:v>695.65574364538475</c:v>
                </c:pt>
                <c:pt idx="21">
                  <c:v>708.80039353365692</c:v>
                </c:pt>
                <c:pt idx="22">
                  <c:v>726.56524606166568</c:v>
                </c:pt>
                <c:pt idx="23">
                  <c:v>749.97861253989402</c:v>
                </c:pt>
                <c:pt idx="24">
                  <c:v>775.60601331818384</c:v>
                </c:pt>
                <c:pt idx="25">
                  <c:v>796.78831345830895</c:v>
                </c:pt>
                <c:pt idx="26">
                  <c:v>815.5356097324659</c:v>
                </c:pt>
                <c:pt idx="27">
                  <c:v>829.10373230459606</c:v>
                </c:pt>
                <c:pt idx="28">
                  <c:v>833.75119500260007</c:v>
                </c:pt>
                <c:pt idx="29">
                  <c:v>840.38933487699762</c:v>
                </c:pt>
                <c:pt idx="30">
                  <c:v>849.56892908987209</c:v>
                </c:pt>
              </c:numCache>
            </c:numRef>
          </c:val>
        </c:ser>
        <c:dLbls>
          <c:showLegendKey val="0"/>
          <c:showVal val="0"/>
          <c:showCatName val="0"/>
          <c:showSerName val="0"/>
          <c:showPercent val="0"/>
          <c:showBubbleSize val="0"/>
        </c:dLbls>
        <c:axId val="294976800"/>
        <c:axId val="294983872"/>
      </c:areaChart>
      <c:catAx>
        <c:axId val="294976800"/>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3872"/>
        <c:crosses val="autoZero"/>
        <c:auto val="1"/>
        <c:lblAlgn val="ctr"/>
        <c:lblOffset val="100"/>
        <c:tickLblSkip val="10"/>
        <c:noMultiLvlLbl val="0"/>
      </c:catAx>
      <c:valAx>
        <c:axId val="294983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6800"/>
        <c:crossesAt val="1"/>
        <c:crossBetween val="midCat"/>
      </c:valAx>
      <c:spPr>
        <a:noFill/>
        <a:ln>
          <a:noFill/>
        </a:ln>
        <a:effectLst/>
      </c:spPr>
    </c:plotArea>
    <c:legend>
      <c:legendPos val="r"/>
      <c:layout>
        <c:manualLayout>
          <c:xMode val="edge"/>
          <c:yMode val="edge"/>
          <c:x val="7.4900039297375695E-2"/>
          <c:y val="0.22507586295245727"/>
          <c:w val="0.50640075668003215"/>
          <c:h val="0.1412058909303003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5052916946843057"/>
          <c:w val="0.5904308592829014"/>
          <c:h val="0.64744922916699543"/>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99.355000000000004</c:v>
                </c:pt>
                <c:pt idx="9">
                  <c:v>98.110114999999993</c:v>
                </c:pt>
                <c:pt idx="10">
                  <c:v>97.091614000000007</c:v>
                </c:pt>
                <c:pt idx="11">
                  <c:v>94.744415000000004</c:v>
                </c:pt>
                <c:pt idx="12">
                  <c:v>95.087219000000005</c:v>
                </c:pt>
                <c:pt idx="13">
                  <c:v>95.131218000000004</c:v>
                </c:pt>
                <c:pt idx="14">
                  <c:v>95.182006999999999</c:v>
                </c:pt>
                <c:pt idx="15">
                  <c:v>93.321135999999996</c:v>
                </c:pt>
                <c:pt idx="16">
                  <c:v>76.93956</c:v>
                </c:pt>
                <c:pt idx="17">
                  <c:v>71.235031000000006</c:v>
                </c:pt>
                <c:pt idx="18">
                  <c:v>71.270202999999995</c:v>
                </c:pt>
                <c:pt idx="19">
                  <c:v>71.315169999999995</c:v>
                </c:pt>
                <c:pt idx="20">
                  <c:v>69.140845999999996</c:v>
                </c:pt>
                <c:pt idx="21">
                  <c:v>68.127540999999994</c:v>
                </c:pt>
                <c:pt idx="22">
                  <c:v>67.349853999999993</c:v>
                </c:pt>
                <c:pt idx="23">
                  <c:v>65.466385000000002</c:v>
                </c:pt>
                <c:pt idx="24">
                  <c:v>62.518456</c:v>
                </c:pt>
                <c:pt idx="25">
                  <c:v>62.696800000000003</c:v>
                </c:pt>
                <c:pt idx="26">
                  <c:v>57.182285</c:v>
                </c:pt>
                <c:pt idx="27">
                  <c:v>57.209041999999997</c:v>
                </c:pt>
                <c:pt idx="28">
                  <c:v>52.876987</c:v>
                </c:pt>
                <c:pt idx="29">
                  <c:v>50.744185999999999</c:v>
                </c:pt>
                <c:pt idx="30">
                  <c:v>50.787914000000001</c:v>
                </c:pt>
                <c:pt idx="31">
                  <c:v>50.946846000000001</c:v>
                </c:pt>
                <c:pt idx="32">
                  <c:v>50.113833999999997</c:v>
                </c:pt>
                <c:pt idx="33">
                  <c:v>49.280754000000002</c:v>
                </c:pt>
                <c:pt idx="34">
                  <c:v>47.518065999999997</c:v>
                </c:pt>
                <c:pt idx="35">
                  <c:v>46.783943000000001</c:v>
                </c:pt>
                <c:pt idx="36">
                  <c:v>46.000045999999998</c:v>
                </c:pt>
                <c:pt idx="37">
                  <c:v>46.054146000000003</c:v>
                </c:pt>
                <c:pt idx="38">
                  <c:v>46.087837</c:v>
                </c:pt>
                <c:pt idx="39">
                  <c:v>46.128540000000001</c:v>
                </c:pt>
                <c:pt idx="40">
                  <c:v>46.190871999999999</c:v>
                </c:pt>
              </c:numCache>
            </c:numRef>
          </c:val>
          <c:smooth val="0"/>
        </c:ser>
        <c:ser>
          <c:idx val="1"/>
          <c:order val="1"/>
          <c:tx>
            <c:strRef>
              <c:f>Sheet1!$C$1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99.355000000000004</c:v>
                </c:pt>
                <c:pt idx="9">
                  <c:v>98.110114999999993</c:v>
                </c:pt>
                <c:pt idx="10">
                  <c:v>97.091614000000007</c:v>
                </c:pt>
                <c:pt idx="11">
                  <c:v>94.744415000000004</c:v>
                </c:pt>
                <c:pt idx="12">
                  <c:v>95.087219000000005</c:v>
                </c:pt>
                <c:pt idx="13">
                  <c:v>95.131218000000004</c:v>
                </c:pt>
                <c:pt idx="14">
                  <c:v>95.182006999999999</c:v>
                </c:pt>
                <c:pt idx="15">
                  <c:v>91.179130999999998</c:v>
                </c:pt>
                <c:pt idx="16">
                  <c:v>90.092262000000005</c:v>
                </c:pt>
                <c:pt idx="17">
                  <c:v>90.127433999999994</c:v>
                </c:pt>
                <c:pt idx="18">
                  <c:v>90.162604999999999</c:v>
                </c:pt>
                <c:pt idx="19">
                  <c:v>90.207572999999996</c:v>
                </c:pt>
                <c:pt idx="20">
                  <c:v>90.293655000000001</c:v>
                </c:pt>
                <c:pt idx="21">
                  <c:v>90.43235</c:v>
                </c:pt>
                <c:pt idx="22">
                  <c:v>90.528664000000006</c:v>
                </c:pt>
                <c:pt idx="23">
                  <c:v>90.621193000000005</c:v>
                </c:pt>
                <c:pt idx="24">
                  <c:v>89.815262000000004</c:v>
                </c:pt>
                <c:pt idx="25">
                  <c:v>89.993606999999997</c:v>
                </c:pt>
                <c:pt idx="26">
                  <c:v>90.126182999999997</c:v>
                </c:pt>
                <c:pt idx="27">
                  <c:v>90.152939000000003</c:v>
                </c:pt>
                <c:pt idx="28">
                  <c:v>90.179687999999999</c:v>
                </c:pt>
                <c:pt idx="29">
                  <c:v>90.179687999999999</c:v>
                </c:pt>
                <c:pt idx="30">
                  <c:v>90.223419000000007</c:v>
                </c:pt>
                <c:pt idx="31">
                  <c:v>90.382346999999996</c:v>
                </c:pt>
                <c:pt idx="32">
                  <c:v>90.497337000000002</c:v>
                </c:pt>
                <c:pt idx="33">
                  <c:v>90.608253000000005</c:v>
                </c:pt>
                <c:pt idx="34">
                  <c:v>90.704170000000005</c:v>
                </c:pt>
                <c:pt idx="35">
                  <c:v>90.808043999999995</c:v>
                </c:pt>
                <c:pt idx="36">
                  <c:v>90.862144000000001</c:v>
                </c:pt>
                <c:pt idx="37">
                  <c:v>90.916245000000004</c:v>
                </c:pt>
                <c:pt idx="38">
                  <c:v>90.949935999999994</c:v>
                </c:pt>
                <c:pt idx="39">
                  <c:v>90.990645999999998</c:v>
                </c:pt>
                <c:pt idx="40">
                  <c:v>91.052978999999993</c:v>
                </c:pt>
              </c:numCache>
            </c:numRef>
          </c:val>
          <c:smooth val="0"/>
        </c:ser>
        <c:ser>
          <c:idx val="3"/>
          <c:order val="2"/>
          <c:tx>
            <c:strRef>
              <c:f>Sheet1!$D$1</c:f>
              <c:strCache>
                <c:ptCount val="1"/>
                <c:pt idx="0">
                  <c:v>Reference</c:v>
                </c:pt>
              </c:strCache>
            </c:strRef>
          </c:tx>
          <c:spPr>
            <a:ln w="22225" cap="rnd">
              <a:solidFill>
                <a:sysClr val="windowText" lastClr="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99.355000000000004</c:v>
                </c:pt>
                <c:pt idx="9">
                  <c:v>98.110114999999993</c:v>
                </c:pt>
                <c:pt idx="10">
                  <c:v>97.091614000000007</c:v>
                </c:pt>
                <c:pt idx="11">
                  <c:v>94.744415000000004</c:v>
                </c:pt>
                <c:pt idx="12">
                  <c:v>95.087219000000005</c:v>
                </c:pt>
                <c:pt idx="13">
                  <c:v>95.131218000000004</c:v>
                </c:pt>
                <c:pt idx="14">
                  <c:v>95.182006999999999</c:v>
                </c:pt>
                <c:pt idx="15">
                  <c:v>91.920135000000002</c:v>
                </c:pt>
                <c:pt idx="16">
                  <c:v>83.109558000000007</c:v>
                </c:pt>
                <c:pt idx="17">
                  <c:v>83.144729999999996</c:v>
                </c:pt>
                <c:pt idx="18">
                  <c:v>83.179893000000007</c:v>
                </c:pt>
                <c:pt idx="19">
                  <c:v>83.224868999999998</c:v>
                </c:pt>
                <c:pt idx="20">
                  <c:v>83.310944000000006</c:v>
                </c:pt>
                <c:pt idx="21">
                  <c:v>83.449646000000001</c:v>
                </c:pt>
                <c:pt idx="22">
                  <c:v>83.545952</c:v>
                </c:pt>
                <c:pt idx="23">
                  <c:v>81.662491000000003</c:v>
                </c:pt>
                <c:pt idx="24">
                  <c:v>79.616546999999997</c:v>
                </c:pt>
                <c:pt idx="25">
                  <c:v>79.794891000000007</c:v>
                </c:pt>
                <c:pt idx="26">
                  <c:v>79.927475000000001</c:v>
                </c:pt>
                <c:pt idx="27">
                  <c:v>79.954239000000001</c:v>
                </c:pt>
                <c:pt idx="28">
                  <c:v>79.980987999999996</c:v>
                </c:pt>
                <c:pt idx="29">
                  <c:v>79.980987999999996</c:v>
                </c:pt>
                <c:pt idx="30">
                  <c:v>78.856719999999996</c:v>
                </c:pt>
                <c:pt idx="31">
                  <c:v>79.015640000000005</c:v>
                </c:pt>
                <c:pt idx="32">
                  <c:v>79.130629999999996</c:v>
                </c:pt>
                <c:pt idx="33">
                  <c:v>78.089554000000007</c:v>
                </c:pt>
                <c:pt idx="34">
                  <c:v>78.185455000000005</c:v>
                </c:pt>
                <c:pt idx="35">
                  <c:v>78.289337000000003</c:v>
                </c:pt>
                <c:pt idx="36">
                  <c:v>78.343445000000003</c:v>
                </c:pt>
                <c:pt idx="37">
                  <c:v>78.397537</c:v>
                </c:pt>
                <c:pt idx="38">
                  <c:v>78.431229000000002</c:v>
                </c:pt>
                <c:pt idx="39">
                  <c:v>78.471939000000006</c:v>
                </c:pt>
                <c:pt idx="40">
                  <c:v>78.534271000000004</c:v>
                </c:pt>
              </c:numCache>
            </c:numRef>
          </c:val>
          <c:smooth val="0"/>
        </c:ser>
        <c:dLbls>
          <c:showLegendKey val="0"/>
          <c:showVal val="0"/>
          <c:showCatName val="0"/>
          <c:showSerName val="0"/>
          <c:showPercent val="0"/>
          <c:showBubbleSize val="0"/>
        </c:dLbls>
        <c:smooth val="0"/>
        <c:axId val="294968096"/>
        <c:axId val="294970816"/>
      </c:lineChart>
      <c:catAx>
        <c:axId val="294968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0816"/>
        <c:crosses val="autoZero"/>
        <c:auto val="1"/>
        <c:lblAlgn val="ctr"/>
        <c:lblOffset val="100"/>
        <c:tickLblSkip val="10"/>
        <c:tickMarkSkip val="10"/>
        <c:noMultiLvlLbl val="0"/>
      </c:catAx>
      <c:valAx>
        <c:axId val="29497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4968096"/>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0.19861249608173892"/>
          <c:w val="0.5477163916754878"/>
          <c:h val="0.70827636810531425"/>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2.5672549999999998</c:v>
                </c:pt>
                <c:pt idx="10">
                  <c:v>2.6255039999999998</c:v>
                </c:pt>
                <c:pt idx="11">
                  <c:v>2.833189</c:v>
                </c:pt>
                <c:pt idx="12">
                  <c:v>2.9516420000000001</c:v>
                </c:pt>
                <c:pt idx="13">
                  <c:v>3.1009890000000002</c:v>
                </c:pt>
                <c:pt idx="14">
                  <c:v>3.3095309999999998</c:v>
                </c:pt>
                <c:pt idx="15">
                  <c:v>3.6795659999999999</c:v>
                </c:pt>
                <c:pt idx="16">
                  <c:v>3.970621</c:v>
                </c:pt>
                <c:pt idx="17">
                  <c:v>4.1628299999999996</c:v>
                </c:pt>
                <c:pt idx="18">
                  <c:v>4.3495879999999998</c:v>
                </c:pt>
                <c:pt idx="19">
                  <c:v>4.5226579999999998</c:v>
                </c:pt>
                <c:pt idx="20">
                  <c:v>4.6324069999999997</c:v>
                </c:pt>
                <c:pt idx="21">
                  <c:v>4.7209219999999998</c:v>
                </c:pt>
                <c:pt idx="22">
                  <c:v>4.8365150000000003</c:v>
                </c:pt>
                <c:pt idx="23">
                  <c:v>4.9775910000000003</c:v>
                </c:pt>
                <c:pt idx="24">
                  <c:v>5.0904579999999999</c:v>
                </c:pt>
                <c:pt idx="25">
                  <c:v>5.1494780000000002</c:v>
                </c:pt>
                <c:pt idx="26">
                  <c:v>5.2209839999999996</c:v>
                </c:pt>
                <c:pt idx="27">
                  <c:v>5.3103790000000002</c:v>
                </c:pt>
                <c:pt idx="28">
                  <c:v>5.3879890000000001</c:v>
                </c:pt>
                <c:pt idx="29">
                  <c:v>5.4701170000000001</c:v>
                </c:pt>
                <c:pt idx="30">
                  <c:v>5.5356040000000002</c:v>
                </c:pt>
                <c:pt idx="31">
                  <c:v>5.5717949999999998</c:v>
                </c:pt>
                <c:pt idx="32">
                  <c:v>5.6381420000000002</c:v>
                </c:pt>
                <c:pt idx="33">
                  <c:v>5.6660659999999998</c:v>
                </c:pt>
                <c:pt idx="34">
                  <c:v>5.8602720000000001</c:v>
                </c:pt>
                <c:pt idx="35">
                  <c:v>5.9351279999999997</c:v>
                </c:pt>
                <c:pt idx="36">
                  <c:v>6.0612029999999999</c:v>
                </c:pt>
                <c:pt idx="37">
                  <c:v>6.2010670000000001</c:v>
                </c:pt>
                <c:pt idx="38">
                  <c:v>6.2509069999999998</c:v>
                </c:pt>
                <c:pt idx="39">
                  <c:v>6.3829650000000004</c:v>
                </c:pt>
                <c:pt idx="40">
                  <c:v>6.5560660000000004</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2.5669469999999999</c:v>
                </c:pt>
                <c:pt idx="10">
                  <c:v>2.4611399999999999</c:v>
                </c:pt>
                <c:pt idx="11">
                  <c:v>2.3785419999999999</c:v>
                </c:pt>
                <c:pt idx="12">
                  <c:v>2.2675939999999999</c:v>
                </c:pt>
                <c:pt idx="13">
                  <c:v>2.2170390000000002</c:v>
                </c:pt>
                <c:pt idx="14">
                  <c:v>2.2321040000000001</c:v>
                </c:pt>
                <c:pt idx="15">
                  <c:v>2.3912900000000001</c:v>
                </c:pt>
                <c:pt idx="16">
                  <c:v>2.5930559999999998</c:v>
                </c:pt>
                <c:pt idx="17">
                  <c:v>2.682391</c:v>
                </c:pt>
                <c:pt idx="18">
                  <c:v>2.6820900000000001</c:v>
                </c:pt>
                <c:pt idx="19">
                  <c:v>2.635443</c:v>
                </c:pt>
                <c:pt idx="20">
                  <c:v>2.5877870000000001</c:v>
                </c:pt>
                <c:pt idx="21">
                  <c:v>2.5805120000000001</c:v>
                </c:pt>
                <c:pt idx="22">
                  <c:v>2.596762</c:v>
                </c:pt>
                <c:pt idx="23">
                  <c:v>2.6120830000000002</c:v>
                </c:pt>
                <c:pt idx="24">
                  <c:v>2.6165430000000001</c:v>
                </c:pt>
                <c:pt idx="25">
                  <c:v>2.6053999999999999</c:v>
                </c:pt>
                <c:pt idx="26">
                  <c:v>2.6145580000000002</c:v>
                </c:pt>
                <c:pt idx="27">
                  <c:v>2.636981</c:v>
                </c:pt>
                <c:pt idx="28">
                  <c:v>2.6473209999999998</c:v>
                </c:pt>
                <c:pt idx="29">
                  <c:v>2.649715</c:v>
                </c:pt>
                <c:pt idx="30">
                  <c:v>2.645178</c:v>
                </c:pt>
                <c:pt idx="31">
                  <c:v>2.6380180000000002</c:v>
                </c:pt>
                <c:pt idx="32">
                  <c:v>2.6349499999999999</c:v>
                </c:pt>
                <c:pt idx="33">
                  <c:v>2.6078549999999998</c:v>
                </c:pt>
                <c:pt idx="34">
                  <c:v>2.5851500000000001</c:v>
                </c:pt>
                <c:pt idx="35">
                  <c:v>2.571348</c:v>
                </c:pt>
                <c:pt idx="36">
                  <c:v>2.5700729999999998</c:v>
                </c:pt>
                <c:pt idx="37">
                  <c:v>2.5608070000000001</c:v>
                </c:pt>
                <c:pt idx="38">
                  <c:v>2.5516619999999999</c:v>
                </c:pt>
                <c:pt idx="39">
                  <c:v>2.5442520000000002</c:v>
                </c:pt>
                <c:pt idx="40">
                  <c:v>2.5372840000000001</c:v>
                </c:pt>
              </c:numCache>
            </c:numRef>
          </c:val>
          <c:smooth val="0"/>
        </c:ser>
        <c:ser>
          <c:idx val="4"/>
          <c:order val="2"/>
          <c:tx>
            <c:strRef>
              <c:f>Sheet1!$D$1</c:f>
              <c:strCache>
                <c:ptCount val="1"/>
                <c:pt idx="0">
                  <c:v>High Oil Price</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2.5670060000000001</c:v>
                </c:pt>
                <c:pt idx="10">
                  <c:v>2.4316789999999999</c:v>
                </c:pt>
                <c:pt idx="11">
                  <c:v>2.489522</c:v>
                </c:pt>
                <c:pt idx="12">
                  <c:v>2.4245260000000002</c:v>
                </c:pt>
                <c:pt idx="13">
                  <c:v>2.4161830000000002</c:v>
                </c:pt>
                <c:pt idx="14">
                  <c:v>2.4815809999999998</c:v>
                </c:pt>
                <c:pt idx="15">
                  <c:v>2.6816529999999998</c:v>
                </c:pt>
                <c:pt idx="16">
                  <c:v>2.9022809999999999</c:v>
                </c:pt>
                <c:pt idx="17">
                  <c:v>3.0748630000000001</c:v>
                </c:pt>
                <c:pt idx="18">
                  <c:v>3.1872250000000002</c:v>
                </c:pt>
                <c:pt idx="19">
                  <c:v>3.217352</c:v>
                </c:pt>
                <c:pt idx="20">
                  <c:v>3.2534190000000001</c:v>
                </c:pt>
                <c:pt idx="21">
                  <c:v>3.3284259999999999</c:v>
                </c:pt>
                <c:pt idx="22">
                  <c:v>3.4233370000000001</c:v>
                </c:pt>
                <c:pt idx="23">
                  <c:v>3.54522</c:v>
                </c:pt>
                <c:pt idx="24">
                  <c:v>3.6442299999999999</c:v>
                </c:pt>
                <c:pt idx="25">
                  <c:v>3.7010040000000002</c:v>
                </c:pt>
                <c:pt idx="26">
                  <c:v>3.7625220000000001</c:v>
                </c:pt>
                <c:pt idx="27">
                  <c:v>3.7640579999999999</c:v>
                </c:pt>
                <c:pt idx="28">
                  <c:v>3.7677879999999999</c:v>
                </c:pt>
                <c:pt idx="29">
                  <c:v>3.785593</c:v>
                </c:pt>
                <c:pt idx="30">
                  <c:v>3.8294619999999999</c:v>
                </c:pt>
                <c:pt idx="31">
                  <c:v>3.8862450000000002</c:v>
                </c:pt>
                <c:pt idx="32">
                  <c:v>3.9441700000000002</c:v>
                </c:pt>
                <c:pt idx="33">
                  <c:v>4.0026979999999996</c:v>
                </c:pt>
                <c:pt idx="34">
                  <c:v>4.0630600000000001</c:v>
                </c:pt>
                <c:pt idx="35">
                  <c:v>4.107869</c:v>
                </c:pt>
                <c:pt idx="36">
                  <c:v>4.1730349999999996</c:v>
                </c:pt>
                <c:pt idx="37">
                  <c:v>4.2073840000000002</c:v>
                </c:pt>
                <c:pt idx="38">
                  <c:v>4.2442489999999999</c:v>
                </c:pt>
                <c:pt idx="39">
                  <c:v>4.2660679999999997</c:v>
                </c:pt>
                <c:pt idx="40">
                  <c:v>4.2781079999999996</c:v>
                </c:pt>
              </c:numCache>
            </c:numRef>
          </c:val>
          <c:smooth val="0"/>
        </c:ser>
        <c:ser>
          <c:idx val="5"/>
          <c:order val="3"/>
          <c:tx>
            <c:strRef>
              <c:f>Sheet1!$E$1</c:f>
              <c:strCache>
                <c:ptCount val="1"/>
                <c:pt idx="0">
                  <c:v>Low Oil Price</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2.5672160000000002</c:v>
                </c:pt>
                <c:pt idx="10">
                  <c:v>2.441046</c:v>
                </c:pt>
                <c:pt idx="11">
                  <c:v>2.4730310000000002</c:v>
                </c:pt>
                <c:pt idx="12">
                  <c:v>2.4844780000000002</c:v>
                </c:pt>
                <c:pt idx="13">
                  <c:v>2.531568</c:v>
                </c:pt>
                <c:pt idx="14">
                  <c:v>2.6437849999999998</c:v>
                </c:pt>
                <c:pt idx="15">
                  <c:v>2.848884</c:v>
                </c:pt>
                <c:pt idx="16">
                  <c:v>3.0415999999999999</c:v>
                </c:pt>
                <c:pt idx="17">
                  <c:v>3.162331</c:v>
                </c:pt>
                <c:pt idx="18">
                  <c:v>3.2422</c:v>
                </c:pt>
                <c:pt idx="19">
                  <c:v>3.250543</c:v>
                </c:pt>
                <c:pt idx="20">
                  <c:v>3.2079789999999999</c:v>
                </c:pt>
                <c:pt idx="21">
                  <c:v>3.194296</c:v>
                </c:pt>
                <c:pt idx="22">
                  <c:v>3.220539</c:v>
                </c:pt>
                <c:pt idx="23">
                  <c:v>3.262219</c:v>
                </c:pt>
                <c:pt idx="24">
                  <c:v>3.2987250000000001</c:v>
                </c:pt>
                <c:pt idx="25">
                  <c:v>3.2812160000000001</c:v>
                </c:pt>
                <c:pt idx="26">
                  <c:v>3.2961610000000001</c:v>
                </c:pt>
                <c:pt idx="27">
                  <c:v>3.3369900000000001</c:v>
                </c:pt>
                <c:pt idx="28">
                  <c:v>3.3883860000000001</c:v>
                </c:pt>
                <c:pt idx="29">
                  <c:v>3.4548109999999999</c:v>
                </c:pt>
                <c:pt idx="30">
                  <c:v>3.493614</c:v>
                </c:pt>
                <c:pt idx="31">
                  <c:v>3.5074529999999999</c:v>
                </c:pt>
                <c:pt idx="32">
                  <c:v>3.5456089999999998</c:v>
                </c:pt>
                <c:pt idx="33">
                  <c:v>3.5783510000000001</c:v>
                </c:pt>
                <c:pt idx="34">
                  <c:v>3.589229</c:v>
                </c:pt>
                <c:pt idx="35">
                  <c:v>3.582201</c:v>
                </c:pt>
                <c:pt idx="36">
                  <c:v>3.5877340000000002</c:v>
                </c:pt>
                <c:pt idx="37">
                  <c:v>3.5952609999999998</c:v>
                </c:pt>
                <c:pt idx="38">
                  <c:v>3.6120130000000001</c:v>
                </c:pt>
                <c:pt idx="39">
                  <c:v>3.6533669999999998</c:v>
                </c:pt>
                <c:pt idx="40">
                  <c:v>3.6925180000000002</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5.0613809999999999</c:v>
                </c:pt>
                <c:pt idx="1">
                  <c:v>4.5171140000000003</c:v>
                </c:pt>
                <c:pt idx="2">
                  <c:v>3.0535540000000001</c:v>
                </c:pt>
                <c:pt idx="3">
                  <c:v>4.073588</c:v>
                </c:pt>
                <c:pt idx="4">
                  <c:v>4.718502</c:v>
                </c:pt>
                <c:pt idx="5">
                  <c:v>2.8073980000000001</c:v>
                </c:pt>
                <c:pt idx="6">
                  <c:v>2.6391619999999998</c:v>
                </c:pt>
                <c:pt idx="7">
                  <c:v>3.083564</c:v>
                </c:pt>
                <c:pt idx="8">
                  <c:v>3.1523349999999999</c:v>
                </c:pt>
                <c:pt idx="9">
                  <c:v>2.5672429999999999</c:v>
                </c:pt>
                <c:pt idx="10">
                  <c:v>2.4352480000000001</c:v>
                </c:pt>
                <c:pt idx="11">
                  <c:v>2.493109</c:v>
                </c:pt>
                <c:pt idx="12">
                  <c:v>2.4907490000000001</c:v>
                </c:pt>
                <c:pt idx="13">
                  <c:v>2.5230329999999999</c:v>
                </c:pt>
                <c:pt idx="14">
                  <c:v>2.6177380000000001</c:v>
                </c:pt>
                <c:pt idx="15">
                  <c:v>2.8399730000000001</c:v>
                </c:pt>
                <c:pt idx="16">
                  <c:v>3.0810759999999999</c:v>
                </c:pt>
                <c:pt idx="17">
                  <c:v>3.2320419999999999</c:v>
                </c:pt>
                <c:pt idx="18">
                  <c:v>3.3193589999999999</c:v>
                </c:pt>
                <c:pt idx="19">
                  <c:v>3.331645</c:v>
                </c:pt>
                <c:pt idx="20">
                  <c:v>3.2858550000000002</c:v>
                </c:pt>
                <c:pt idx="21">
                  <c:v>3.239649</c:v>
                </c:pt>
                <c:pt idx="22">
                  <c:v>3.258222</c:v>
                </c:pt>
                <c:pt idx="23">
                  <c:v>3.3201719999999999</c:v>
                </c:pt>
                <c:pt idx="24">
                  <c:v>3.3677199999999998</c:v>
                </c:pt>
                <c:pt idx="25">
                  <c:v>3.3625099999999999</c:v>
                </c:pt>
                <c:pt idx="26">
                  <c:v>3.3583240000000001</c:v>
                </c:pt>
                <c:pt idx="27">
                  <c:v>3.403626</c:v>
                </c:pt>
                <c:pt idx="28">
                  <c:v>3.431597</c:v>
                </c:pt>
                <c:pt idx="29">
                  <c:v>3.4409930000000002</c:v>
                </c:pt>
                <c:pt idx="30">
                  <c:v>3.4448949999999998</c:v>
                </c:pt>
                <c:pt idx="31">
                  <c:v>3.4431210000000001</c:v>
                </c:pt>
                <c:pt idx="32">
                  <c:v>3.4656790000000002</c:v>
                </c:pt>
                <c:pt idx="33">
                  <c:v>3.4823499999999998</c:v>
                </c:pt>
                <c:pt idx="34">
                  <c:v>3.4958070000000001</c:v>
                </c:pt>
                <c:pt idx="35">
                  <c:v>3.5175200000000002</c:v>
                </c:pt>
                <c:pt idx="36">
                  <c:v>3.552241</c:v>
                </c:pt>
                <c:pt idx="37">
                  <c:v>3.5966490000000002</c:v>
                </c:pt>
                <c:pt idx="38">
                  <c:v>3.6275210000000002</c:v>
                </c:pt>
                <c:pt idx="39">
                  <c:v>3.6473209999999998</c:v>
                </c:pt>
                <c:pt idx="40">
                  <c:v>3.6941130000000002</c:v>
                </c:pt>
              </c:numCache>
            </c:numRef>
          </c:val>
          <c:smooth val="0"/>
        </c:ser>
        <c:dLbls>
          <c:showLegendKey val="0"/>
          <c:showVal val="0"/>
          <c:showCatName val="0"/>
          <c:showSerName val="0"/>
          <c:showPercent val="0"/>
          <c:showBubbleSize val="0"/>
        </c:dLbls>
        <c:smooth val="0"/>
        <c:axId val="240400928"/>
        <c:axId val="240386784"/>
        <c:extLst/>
      </c:lineChart>
      <c:catAx>
        <c:axId val="2404009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386784"/>
        <c:crosses val="autoZero"/>
        <c:auto val="1"/>
        <c:lblAlgn val="ctr"/>
        <c:lblOffset val="100"/>
        <c:tickLblSkip val="10"/>
        <c:tickMarkSkip val="10"/>
        <c:noMultiLvlLbl val="0"/>
      </c:catAx>
      <c:valAx>
        <c:axId val="2403867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400928"/>
        <c:crossesAt val="1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3879979811627E-2"/>
          <c:y val="0.20551521562747127"/>
          <c:w val="0.85047426363371248"/>
          <c:h val="0.69456694695240484"/>
        </c:manualLayout>
      </c:layout>
      <c:barChart>
        <c:barDir val="col"/>
        <c:grouping val="stacked"/>
        <c:varyColors val="0"/>
        <c:ser>
          <c:idx val="0"/>
          <c:order val="0"/>
          <c:tx>
            <c:strRef>
              <c:f>nuclear_capacity!$I$1</c:f>
              <c:strCache>
                <c:ptCount val="1"/>
                <c:pt idx="0">
                  <c:v>new reactors</c:v>
                </c:pt>
              </c:strCache>
            </c:strRef>
          </c:tx>
          <c:spPr>
            <a:solidFill>
              <a:schemeClr val="accent3">
                <a:lumMod val="75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nuclear_capacity!$I$3:$I$38</c:f>
              <c:numCache>
                <c:formatCode>General</c:formatCode>
                <c:ptCount val="36"/>
                <c:pt idx="0">
                  <c:v>0</c:v>
                </c:pt>
                <c:pt idx="1">
                  <c:v>1.1220000000000001</c:v>
                </c:pt>
                <c:pt idx="2">
                  <c:v>0</c:v>
                </c:pt>
                <c:pt idx="3">
                  <c:v>0</c:v>
                </c:pt>
                <c:pt idx="4">
                  <c:v>0</c:v>
                </c:pt>
                <c:pt idx="5">
                  <c:v>0</c:v>
                </c:pt>
                <c:pt idx="6">
                  <c:v>1.1000000000000001</c:v>
                </c:pt>
                <c:pt idx="7">
                  <c:v>1.1000000000000001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1"/>
          <c:order val="1"/>
          <c:tx>
            <c:strRef>
              <c:f>nuclear_capacity!$J$1</c:f>
              <c:strCache>
                <c:ptCount val="1"/>
                <c:pt idx="0">
                  <c:v>assumed uprates</c:v>
                </c:pt>
              </c:strCache>
            </c:strRef>
          </c:tx>
          <c:spPr>
            <a:solidFill>
              <a:schemeClr val="accent3">
                <a:lumMod val="60000"/>
                <a:lumOff val="40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nuclear_capacity!$J$3:$J$38</c:f>
              <c:numCache>
                <c:formatCode>General</c:formatCode>
                <c:ptCount val="36"/>
                <c:pt idx="5">
                  <c:v>-9.9999998326438799E-7</c:v>
                </c:pt>
                <c:pt idx="6">
                  <c:v>9.9999999747524271E-7</c:v>
                </c:pt>
                <c:pt idx="7">
                  <c:v>4.7004000000001156E-2</c:v>
                </c:pt>
                <c:pt idx="8">
                  <c:v>4.3998999999999455E-2</c:v>
                </c:pt>
                <c:pt idx="9">
                  <c:v>5.0788999999994644E-2</c:v>
                </c:pt>
                <c:pt idx="10">
                  <c:v>3.1129000000007068E-2</c:v>
                </c:pt>
                <c:pt idx="11">
                  <c:v>3.1121999999996319E-2</c:v>
                </c:pt>
                <c:pt idx="12">
                  <c:v>3.5171999999988657E-2</c:v>
                </c:pt>
                <c:pt idx="13">
                  <c:v>3.516300000001138E-2</c:v>
                </c:pt>
                <c:pt idx="14">
                  <c:v>4.4975999999991245E-2</c:v>
                </c:pt>
                <c:pt idx="15">
                  <c:v>8.6075000000008117E-2</c:v>
                </c:pt>
                <c:pt idx="16">
                  <c:v>0.138701999999995</c:v>
                </c:pt>
                <c:pt idx="17">
                  <c:v>9.6305999999998448E-2</c:v>
                </c:pt>
                <c:pt idx="18">
                  <c:v>9.2540999999997098E-2</c:v>
                </c:pt>
                <c:pt idx="19">
                  <c:v>8.8054999999997108E-2</c:v>
                </c:pt>
                <c:pt idx="20">
                  <c:v>0.17834400000000983</c:v>
                </c:pt>
                <c:pt idx="21">
                  <c:v>0.13258399999999426</c:v>
                </c:pt>
                <c:pt idx="22">
                  <c:v>2.676400000000001E-2</c:v>
                </c:pt>
                <c:pt idx="23">
                  <c:v>2.6748999999995249E-2</c:v>
                </c:pt>
                <c:pt idx="24">
                  <c:v>0</c:v>
                </c:pt>
                <c:pt idx="25">
                  <c:v>4.373100000000818E-2</c:v>
                </c:pt>
                <c:pt idx="26">
                  <c:v>0.15892000000000905</c:v>
                </c:pt>
                <c:pt idx="27">
                  <c:v>0.11498999999999171</c:v>
                </c:pt>
                <c:pt idx="28">
                  <c:v>0.11092400000001135</c:v>
                </c:pt>
                <c:pt idx="29">
                  <c:v>9.5900999999997794E-2</c:v>
                </c:pt>
                <c:pt idx="30">
                  <c:v>0.1038819999999987</c:v>
                </c:pt>
                <c:pt idx="31">
                  <c:v>5.4107999999999379E-2</c:v>
                </c:pt>
                <c:pt idx="32">
                  <c:v>5.4091999999997142E-2</c:v>
                </c:pt>
                <c:pt idx="33">
                  <c:v>3.3692000000002054E-2</c:v>
                </c:pt>
                <c:pt idx="34">
                  <c:v>4.0710000000004243E-2</c:v>
                </c:pt>
                <c:pt idx="35">
                  <c:v>6.2331999999997834E-2</c:v>
                </c:pt>
              </c:numCache>
            </c:numRef>
          </c:val>
        </c:ser>
        <c:ser>
          <c:idx val="2"/>
          <c:order val="2"/>
          <c:tx>
            <c:strRef>
              <c:f>nuclear_capacity!$K$1</c:f>
              <c:strCache>
                <c:ptCount val="1"/>
                <c:pt idx="0">
                  <c:v>actual/announced retirements</c:v>
                </c:pt>
              </c:strCache>
            </c:strRef>
          </c:tx>
          <c:spPr>
            <a:solidFill>
              <a:schemeClr val="accent6"/>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nuclear_capacity!$K$3:$K$38</c:f>
              <c:numCache>
                <c:formatCode>General</c:formatCode>
                <c:ptCount val="36"/>
                <c:pt idx="0">
                  <c:v>-0.60429999999999995</c:v>
                </c:pt>
                <c:pt idx="1">
                  <c:v>-0.48280000000000001</c:v>
                </c:pt>
                <c:pt idx="2">
                  <c:v>0</c:v>
                </c:pt>
                <c:pt idx="3">
                  <c:v>-0.60770000000000002</c:v>
                </c:pt>
                <c:pt idx="4">
                  <c:v>-1.4818</c:v>
                </c:pt>
                <c:pt idx="5">
                  <c:v>-1.0185</c:v>
                </c:pt>
                <c:pt idx="6">
                  <c:v>-3.4472</c:v>
                </c:pt>
                <c:pt idx="7">
                  <c:v>-0.80420000000000003</c:v>
                </c:pt>
                <c:pt idx="8">
                  <c:v>0</c:v>
                </c:pt>
                <c:pt idx="9">
                  <c:v>0</c:v>
                </c:pt>
                <c:pt idx="10">
                  <c:v>-1.1220000000000001</c:v>
                </c:pt>
                <c:pt idx="11">
                  <c:v>-1.1180000000000001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3"/>
          <c:order val="3"/>
          <c:tx>
            <c:strRef>
              <c:f>nuclear_capacity!$L$1</c:f>
              <c:strCache>
                <c:ptCount val="1"/>
                <c:pt idx="0">
                  <c:v>projected retirements</c:v>
                </c:pt>
              </c:strCache>
            </c:strRef>
          </c:tx>
          <c:spPr>
            <a:solidFill>
              <a:schemeClr val="accent2"/>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nuclear_capacity!$L$3:$L$38</c:f>
              <c:numCache>
                <c:formatCode>General</c:formatCode>
                <c:ptCount val="36"/>
                <c:pt idx="5">
                  <c:v>0</c:v>
                </c:pt>
                <c:pt idx="6">
                  <c:v>0</c:v>
                </c:pt>
                <c:pt idx="7">
                  <c:v>0</c:v>
                </c:pt>
                <c:pt idx="8">
                  <c:v>0</c:v>
                </c:pt>
                <c:pt idx="9">
                  <c:v>0</c:v>
                </c:pt>
                <c:pt idx="10">
                  <c:v>-2.1710010000000004</c:v>
                </c:pt>
                <c:pt idx="11">
                  <c:v>-7.7236989999999981</c:v>
                </c:pt>
                <c:pt idx="12">
                  <c:v>0</c:v>
                </c:pt>
                <c:pt idx="13">
                  <c:v>0</c:v>
                </c:pt>
                <c:pt idx="14">
                  <c:v>0</c:v>
                </c:pt>
                <c:pt idx="15">
                  <c:v>0</c:v>
                </c:pt>
                <c:pt idx="16">
                  <c:v>0</c:v>
                </c:pt>
                <c:pt idx="17">
                  <c:v>0</c:v>
                </c:pt>
                <c:pt idx="18">
                  <c:v>-1.9760020000000011</c:v>
                </c:pt>
                <c:pt idx="19">
                  <c:v>-2.1339989999999993</c:v>
                </c:pt>
                <c:pt idx="20">
                  <c:v>0</c:v>
                </c:pt>
                <c:pt idx="21">
                  <c:v>0</c:v>
                </c:pt>
                <c:pt idx="22">
                  <c:v>0</c:v>
                </c:pt>
                <c:pt idx="23">
                  <c:v>0</c:v>
                </c:pt>
                <c:pt idx="24">
                  <c:v>0</c:v>
                </c:pt>
                <c:pt idx="25">
                  <c:v>-1.1679990000000018</c:v>
                </c:pt>
                <c:pt idx="26">
                  <c:v>0</c:v>
                </c:pt>
                <c:pt idx="27">
                  <c:v>0</c:v>
                </c:pt>
                <c:pt idx="28">
                  <c:v>-1.1519999999999975</c:v>
                </c:pt>
                <c:pt idx="29">
                  <c:v>0</c:v>
                </c:pt>
                <c:pt idx="30">
                  <c:v>0</c:v>
                </c:pt>
                <c:pt idx="31">
                  <c:v>0</c:v>
                </c:pt>
                <c:pt idx="32">
                  <c:v>0</c:v>
                </c:pt>
                <c:pt idx="33">
                  <c:v>0</c:v>
                </c:pt>
                <c:pt idx="34">
                  <c:v>0</c:v>
                </c:pt>
                <c:pt idx="35">
                  <c:v>0</c:v>
                </c:pt>
              </c:numCache>
            </c:numRef>
          </c:val>
        </c:ser>
        <c:dLbls>
          <c:showLegendKey val="0"/>
          <c:showVal val="0"/>
          <c:showCatName val="0"/>
          <c:showSerName val="0"/>
          <c:showPercent val="0"/>
          <c:showBubbleSize val="0"/>
        </c:dLbls>
        <c:gapWidth val="67"/>
        <c:overlap val="100"/>
        <c:axId val="294989312"/>
        <c:axId val="294968640"/>
      </c:barChart>
      <c:catAx>
        <c:axId val="294989312"/>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8640"/>
        <c:crosses val="autoZero"/>
        <c:auto val="1"/>
        <c:lblAlgn val="ctr"/>
        <c:lblOffset val="0"/>
        <c:tickLblSkip val="5"/>
        <c:tickMarkSkip val="5"/>
        <c:noMultiLvlLbl val="0"/>
      </c:catAx>
      <c:valAx>
        <c:axId val="294968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9312"/>
        <c:crossesAt val="5"/>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84205326074712827"/>
          <c:h val="0.68931767450278525"/>
        </c:manualLayout>
      </c:layout>
      <c:lineChart>
        <c:grouping val="standard"/>
        <c:varyColors val="0"/>
        <c:ser>
          <c:idx val="1"/>
          <c:order val="0"/>
          <c:tx>
            <c:strRef>
              <c:f>Sheet1!$B$1</c:f>
              <c:strCache>
                <c:ptCount val="1"/>
                <c:pt idx="0">
                  <c:v>High Oil 
and Gas 
Resource 
and 
Technology
</c:v>
                </c:pt>
              </c:strCache>
            </c:strRef>
          </c:tx>
          <c:spPr>
            <a:ln w="22225" cap="rnd">
              <a:solidFill>
                <a:schemeClr val="accent2">
                  <a:lumMod val="75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236.52671799999999</c:v>
                </c:pt>
                <c:pt idx="20">
                  <c:v>228.835724</c:v>
                </c:pt>
                <c:pt idx="21">
                  <c:v>226.059021</c:v>
                </c:pt>
                <c:pt idx="22">
                  <c:v>212.99005099999999</c:v>
                </c:pt>
                <c:pt idx="23">
                  <c:v>194.040314</c:v>
                </c:pt>
                <c:pt idx="24">
                  <c:v>176.644791</c:v>
                </c:pt>
                <c:pt idx="25">
                  <c:v>111.368736</c:v>
                </c:pt>
                <c:pt idx="26">
                  <c:v>107.962158</c:v>
                </c:pt>
                <c:pt idx="27">
                  <c:v>106.658806</c:v>
                </c:pt>
                <c:pt idx="28">
                  <c:v>105.29471599999999</c:v>
                </c:pt>
                <c:pt idx="29">
                  <c:v>103.330254</c:v>
                </c:pt>
                <c:pt idx="30">
                  <c:v>102.663071</c:v>
                </c:pt>
                <c:pt idx="31">
                  <c:v>102.089653</c:v>
                </c:pt>
                <c:pt idx="32">
                  <c:v>102.066101</c:v>
                </c:pt>
                <c:pt idx="33">
                  <c:v>101.953079</c:v>
                </c:pt>
                <c:pt idx="34">
                  <c:v>99.785469000000006</c:v>
                </c:pt>
                <c:pt idx="35">
                  <c:v>98.887741000000005</c:v>
                </c:pt>
                <c:pt idx="36">
                  <c:v>98.869956999999999</c:v>
                </c:pt>
                <c:pt idx="37">
                  <c:v>98.503356999999994</c:v>
                </c:pt>
                <c:pt idx="38">
                  <c:v>97.418334999999999</c:v>
                </c:pt>
                <c:pt idx="39">
                  <c:v>97.055640999999994</c:v>
                </c:pt>
                <c:pt idx="40">
                  <c:v>97.033469999999994</c:v>
                </c:pt>
                <c:pt idx="41">
                  <c:v>95.736937999999995</c:v>
                </c:pt>
                <c:pt idx="42">
                  <c:v>95.054741000000007</c:v>
                </c:pt>
                <c:pt idx="43">
                  <c:v>94.905181999999996</c:v>
                </c:pt>
                <c:pt idx="44">
                  <c:v>94.253487000000007</c:v>
                </c:pt>
                <c:pt idx="45">
                  <c:v>94.238899000000004</c:v>
                </c:pt>
                <c:pt idx="46">
                  <c:v>93.540344000000005</c:v>
                </c:pt>
                <c:pt idx="47">
                  <c:v>93.515404000000004</c:v>
                </c:pt>
                <c:pt idx="48">
                  <c:v>93.499534999999995</c:v>
                </c:pt>
                <c:pt idx="49">
                  <c:v>93.481232000000006</c:v>
                </c:pt>
                <c:pt idx="50">
                  <c:v>93.464095999999998</c:v>
                </c:pt>
              </c:numCache>
            </c:numRef>
          </c:val>
          <c:smooth val="0"/>
        </c:ser>
        <c:ser>
          <c:idx val="4"/>
          <c:order val="1"/>
          <c:tx>
            <c:strRef>
              <c:f>Sheet1!$C$1</c:f>
              <c:strCache>
                <c:ptCount val="1"/>
                <c:pt idx="0">
                  <c:v>Low Oil and Gas Resource and Technology</c:v>
                </c:pt>
              </c:strCache>
            </c:strRef>
          </c:tx>
          <c:spPr>
            <a:ln w="22225" cap="rnd">
              <a:solidFill>
                <a:schemeClr val="accent2">
                  <a:lumMod val="40000"/>
                  <a:lumOff val="60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236.526749</c:v>
                </c:pt>
                <c:pt idx="20">
                  <c:v>228.811218</c:v>
                </c:pt>
                <c:pt idx="21">
                  <c:v>226.003815</c:v>
                </c:pt>
                <c:pt idx="22">
                  <c:v>212.82666</c:v>
                </c:pt>
                <c:pt idx="23">
                  <c:v>195.25756799999999</c:v>
                </c:pt>
                <c:pt idx="24">
                  <c:v>188.168915</c:v>
                </c:pt>
                <c:pt idx="25">
                  <c:v>173.149033</c:v>
                </c:pt>
                <c:pt idx="26">
                  <c:v>170.37966900000001</c:v>
                </c:pt>
                <c:pt idx="27">
                  <c:v>168.76586900000001</c:v>
                </c:pt>
                <c:pt idx="28">
                  <c:v>167.40919500000001</c:v>
                </c:pt>
                <c:pt idx="29">
                  <c:v>165.454193</c:v>
                </c:pt>
                <c:pt idx="30">
                  <c:v>164.79821799999999</c:v>
                </c:pt>
                <c:pt idx="31">
                  <c:v>164.54392999999999</c:v>
                </c:pt>
                <c:pt idx="32">
                  <c:v>164.52209500000001</c:v>
                </c:pt>
                <c:pt idx="33">
                  <c:v>164.50538599999999</c:v>
                </c:pt>
                <c:pt idx="34">
                  <c:v>164.48376500000001</c:v>
                </c:pt>
                <c:pt idx="35">
                  <c:v>163.591904</c:v>
                </c:pt>
                <c:pt idx="36">
                  <c:v>163.57775899999999</c:v>
                </c:pt>
                <c:pt idx="37">
                  <c:v>163.220001</c:v>
                </c:pt>
                <c:pt idx="38">
                  <c:v>162.131744</c:v>
                </c:pt>
                <c:pt idx="39">
                  <c:v>161.765717</c:v>
                </c:pt>
                <c:pt idx="40">
                  <c:v>161.744675</c:v>
                </c:pt>
                <c:pt idx="41">
                  <c:v>161.379715</c:v>
                </c:pt>
                <c:pt idx="42">
                  <c:v>161.35835299999999</c:v>
                </c:pt>
                <c:pt idx="43">
                  <c:v>161.33596800000001</c:v>
                </c:pt>
                <c:pt idx="44">
                  <c:v>161.31401099999999</c:v>
                </c:pt>
                <c:pt idx="45">
                  <c:v>161.29325900000001</c:v>
                </c:pt>
                <c:pt idx="46">
                  <c:v>161.274384</c:v>
                </c:pt>
                <c:pt idx="47">
                  <c:v>161.252533</c:v>
                </c:pt>
                <c:pt idx="48">
                  <c:v>161.23144500000001</c:v>
                </c:pt>
                <c:pt idx="49">
                  <c:v>161.212051</c:v>
                </c:pt>
                <c:pt idx="50">
                  <c:v>161.19383199999999</c:v>
                </c:pt>
              </c:numCache>
            </c:numRef>
          </c:val>
          <c:smooth val="0"/>
        </c:ser>
        <c:ser>
          <c:idx val="3"/>
          <c:order val="2"/>
          <c:tx>
            <c:strRef>
              <c:f>Sheet1!$D$1</c:f>
              <c:strCache>
                <c:ptCount val="1"/>
                <c:pt idx="0">
                  <c:v>Reference</c:v>
                </c:pt>
              </c:strCache>
            </c:strRef>
          </c:tx>
          <c:spPr>
            <a:ln w="22225" cap="rnd">
              <a:solidFill>
                <a:sysClr val="windowText" lastClr="000000"/>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236.52673300000001</c:v>
                </c:pt>
                <c:pt idx="20">
                  <c:v>228.82351700000001</c:v>
                </c:pt>
                <c:pt idx="21">
                  <c:v>226.01220699999999</c:v>
                </c:pt>
                <c:pt idx="22">
                  <c:v>212.49186700000001</c:v>
                </c:pt>
                <c:pt idx="23">
                  <c:v>195.34079</c:v>
                </c:pt>
                <c:pt idx="24">
                  <c:v>177.42971800000001</c:v>
                </c:pt>
                <c:pt idx="25">
                  <c:v>141.98493999999999</c:v>
                </c:pt>
                <c:pt idx="26">
                  <c:v>139.313354</c:v>
                </c:pt>
                <c:pt idx="27">
                  <c:v>138.00494399999999</c:v>
                </c:pt>
                <c:pt idx="28">
                  <c:v>136.64688100000001</c:v>
                </c:pt>
                <c:pt idx="29">
                  <c:v>133.95251500000001</c:v>
                </c:pt>
                <c:pt idx="30">
                  <c:v>132.779099</c:v>
                </c:pt>
                <c:pt idx="31">
                  <c:v>132.43553199999999</c:v>
                </c:pt>
                <c:pt idx="32">
                  <c:v>132.41529800000001</c:v>
                </c:pt>
                <c:pt idx="33">
                  <c:v>132.38931299999999</c:v>
                </c:pt>
                <c:pt idx="34">
                  <c:v>130.72697400000001</c:v>
                </c:pt>
                <c:pt idx="35">
                  <c:v>128.58390800000001</c:v>
                </c:pt>
                <c:pt idx="36">
                  <c:v>128.557999</c:v>
                </c:pt>
                <c:pt idx="37">
                  <c:v>128.20253</c:v>
                </c:pt>
                <c:pt idx="38">
                  <c:v>127.10923</c:v>
                </c:pt>
                <c:pt idx="39">
                  <c:v>126.74704699999999</c:v>
                </c:pt>
                <c:pt idx="40">
                  <c:v>126.703728</c:v>
                </c:pt>
                <c:pt idx="41">
                  <c:v>126.34378100000001</c:v>
                </c:pt>
                <c:pt idx="42">
                  <c:v>126.320663</c:v>
                </c:pt>
                <c:pt idx="43">
                  <c:v>126.29922500000001</c:v>
                </c:pt>
                <c:pt idx="44">
                  <c:v>126.27604700000001</c:v>
                </c:pt>
                <c:pt idx="45">
                  <c:v>126.25393699999999</c:v>
                </c:pt>
                <c:pt idx="46">
                  <c:v>126.22680699999999</c:v>
                </c:pt>
                <c:pt idx="47">
                  <c:v>126.211174</c:v>
                </c:pt>
                <c:pt idx="48">
                  <c:v>126.186317</c:v>
                </c:pt>
                <c:pt idx="49">
                  <c:v>126.16745</c:v>
                </c:pt>
                <c:pt idx="50">
                  <c:v>126.13447600000001</c:v>
                </c:pt>
              </c:numCache>
            </c:numRef>
          </c:val>
          <c:smooth val="0"/>
        </c:ser>
        <c:dLbls>
          <c:showLegendKey val="0"/>
          <c:showVal val="0"/>
          <c:showCatName val="0"/>
          <c:showSerName val="0"/>
          <c:showPercent val="0"/>
          <c:showBubbleSize val="0"/>
        </c:dLbls>
        <c:marker val="1"/>
        <c:smooth val="0"/>
        <c:axId val="294966464"/>
        <c:axId val="294969728"/>
      </c:lineChart>
      <c:lineChart>
        <c:grouping val="standard"/>
        <c:varyColors val="0"/>
        <c:ser>
          <c:idx val="2"/>
          <c:order val="3"/>
          <c:tx>
            <c:strRef>
              <c:f>Sheet1!$E$1</c:f>
              <c:strCache>
                <c:ptCount val="1"/>
                <c:pt idx="0">
                  <c:v>High Oil 
and Gas 
Resource 
and 
Technology
</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985.55560300000002</c:v>
                </c:pt>
                <c:pt idx="20">
                  <c:v>898.80181900000002</c:v>
                </c:pt>
                <c:pt idx="21">
                  <c:v>814.05554199999995</c:v>
                </c:pt>
                <c:pt idx="22">
                  <c:v>757.85406499999999</c:v>
                </c:pt>
                <c:pt idx="23">
                  <c:v>682.86505099999999</c:v>
                </c:pt>
                <c:pt idx="24">
                  <c:v>649.30371100000002</c:v>
                </c:pt>
                <c:pt idx="25">
                  <c:v>544.74145499999997</c:v>
                </c:pt>
                <c:pt idx="26">
                  <c:v>563.947632</c:v>
                </c:pt>
                <c:pt idx="27">
                  <c:v>560.86828600000001</c:v>
                </c:pt>
                <c:pt idx="28">
                  <c:v>559.96728499999995</c:v>
                </c:pt>
                <c:pt idx="29">
                  <c:v>554.31976299999997</c:v>
                </c:pt>
                <c:pt idx="30">
                  <c:v>542.989014</c:v>
                </c:pt>
                <c:pt idx="31">
                  <c:v>532.268372</c:v>
                </c:pt>
                <c:pt idx="32">
                  <c:v>531.77453600000001</c:v>
                </c:pt>
                <c:pt idx="33">
                  <c:v>535.02069100000006</c:v>
                </c:pt>
                <c:pt idx="34">
                  <c:v>528.681152</c:v>
                </c:pt>
                <c:pt idx="35">
                  <c:v>520.07080099999996</c:v>
                </c:pt>
                <c:pt idx="36">
                  <c:v>523.17279099999996</c:v>
                </c:pt>
                <c:pt idx="37">
                  <c:v>526.07055700000001</c:v>
                </c:pt>
                <c:pt idx="38">
                  <c:v>524.14746100000002</c:v>
                </c:pt>
                <c:pt idx="39">
                  <c:v>520.90801999999996</c:v>
                </c:pt>
                <c:pt idx="40">
                  <c:v>511.11810300000002</c:v>
                </c:pt>
                <c:pt idx="41">
                  <c:v>504.38504</c:v>
                </c:pt>
                <c:pt idx="42">
                  <c:v>502.95880099999999</c:v>
                </c:pt>
                <c:pt idx="43">
                  <c:v>501.69293199999998</c:v>
                </c:pt>
                <c:pt idx="44">
                  <c:v>495.286224</c:v>
                </c:pt>
                <c:pt idx="45">
                  <c:v>492.158051</c:v>
                </c:pt>
                <c:pt idx="46">
                  <c:v>489.19088699999998</c:v>
                </c:pt>
                <c:pt idx="47">
                  <c:v>485.13690200000002</c:v>
                </c:pt>
                <c:pt idx="48">
                  <c:v>482.89651500000002</c:v>
                </c:pt>
                <c:pt idx="49">
                  <c:v>477.30093399999998</c:v>
                </c:pt>
                <c:pt idx="50">
                  <c:v>477.287781</c:v>
                </c:pt>
              </c:numCache>
            </c:numRef>
          </c:val>
          <c:smooth val="0"/>
        </c:ser>
        <c:ser>
          <c:idx val="5"/>
          <c:order val="4"/>
          <c:tx>
            <c:strRef>
              <c:f>Sheet1!$F$1</c:f>
              <c:strCache>
                <c:ptCount val="1"/>
                <c:pt idx="0">
                  <c:v>Low Oil and Gas Resource and Technology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985.52105700000004</c:v>
                </c:pt>
                <c:pt idx="20">
                  <c:v>898.36437999999998</c:v>
                </c:pt>
                <c:pt idx="21">
                  <c:v>953.206726</c:v>
                </c:pt>
                <c:pt idx="22">
                  <c:v>936.45556599999998</c:v>
                </c:pt>
                <c:pt idx="23">
                  <c:v>930.27624500000002</c:v>
                </c:pt>
                <c:pt idx="24">
                  <c:v>952.72448699999995</c:v>
                </c:pt>
                <c:pt idx="25">
                  <c:v>961.12255900000002</c:v>
                </c:pt>
                <c:pt idx="26">
                  <c:v>973.68823199999997</c:v>
                </c:pt>
                <c:pt idx="27">
                  <c:v>972.36602800000003</c:v>
                </c:pt>
                <c:pt idx="28">
                  <c:v>977.73132299999997</c:v>
                </c:pt>
                <c:pt idx="29">
                  <c:v>976.50256300000001</c:v>
                </c:pt>
                <c:pt idx="30">
                  <c:v>981.63165300000003</c:v>
                </c:pt>
                <c:pt idx="31">
                  <c:v>978.76934800000004</c:v>
                </c:pt>
                <c:pt idx="32">
                  <c:v>979.04016100000001</c:v>
                </c:pt>
                <c:pt idx="33">
                  <c:v>983.746216</c:v>
                </c:pt>
                <c:pt idx="34">
                  <c:v>983.73791500000004</c:v>
                </c:pt>
                <c:pt idx="35">
                  <c:v>977.85076900000001</c:v>
                </c:pt>
                <c:pt idx="36">
                  <c:v>977.46813999999995</c:v>
                </c:pt>
                <c:pt idx="37">
                  <c:v>976.35485800000004</c:v>
                </c:pt>
                <c:pt idx="38">
                  <c:v>969.15093999999999</c:v>
                </c:pt>
                <c:pt idx="39">
                  <c:v>966.44164999999998</c:v>
                </c:pt>
                <c:pt idx="40">
                  <c:v>963.395264</c:v>
                </c:pt>
                <c:pt idx="41">
                  <c:v>958.54101600000001</c:v>
                </c:pt>
                <c:pt idx="42">
                  <c:v>953.38714600000003</c:v>
                </c:pt>
                <c:pt idx="43">
                  <c:v>947.12145999999996</c:v>
                </c:pt>
                <c:pt idx="44">
                  <c:v>943.42846699999996</c:v>
                </c:pt>
                <c:pt idx="45">
                  <c:v>933.33136000000002</c:v>
                </c:pt>
                <c:pt idx="46">
                  <c:v>918.33801300000005</c:v>
                </c:pt>
                <c:pt idx="47">
                  <c:v>911.51232900000002</c:v>
                </c:pt>
                <c:pt idx="48">
                  <c:v>910.93298300000004</c:v>
                </c:pt>
                <c:pt idx="49">
                  <c:v>909.93182400000001</c:v>
                </c:pt>
                <c:pt idx="50">
                  <c:v>902.82385299999999</c:v>
                </c:pt>
              </c:numCache>
            </c:numRef>
          </c:val>
          <c:smooth val="0"/>
        </c:ser>
        <c:ser>
          <c:idx val="0"/>
          <c:order val="5"/>
          <c:tx>
            <c:strRef>
              <c:f>Sheet1!$G$1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985.57379200000003</c:v>
                </c:pt>
                <c:pt idx="20">
                  <c:v>898.50134300000002</c:v>
                </c:pt>
                <c:pt idx="21">
                  <c:v>846.23406999999997</c:v>
                </c:pt>
                <c:pt idx="22">
                  <c:v>818.61706500000003</c:v>
                </c:pt>
                <c:pt idx="23">
                  <c:v>765.20355199999995</c:v>
                </c:pt>
                <c:pt idx="24">
                  <c:v>752.70593299999996</c:v>
                </c:pt>
                <c:pt idx="25">
                  <c:v>743.56774900000005</c:v>
                </c:pt>
                <c:pt idx="26">
                  <c:v>771.67150900000001</c:v>
                </c:pt>
                <c:pt idx="27">
                  <c:v>771.18084699999997</c:v>
                </c:pt>
                <c:pt idx="28">
                  <c:v>771.01873799999998</c:v>
                </c:pt>
                <c:pt idx="29">
                  <c:v>768.11114499999996</c:v>
                </c:pt>
                <c:pt idx="30">
                  <c:v>764.38281199999994</c:v>
                </c:pt>
                <c:pt idx="31">
                  <c:v>757.32769800000005</c:v>
                </c:pt>
                <c:pt idx="32">
                  <c:v>758.97058100000004</c:v>
                </c:pt>
                <c:pt idx="33">
                  <c:v>764.45642099999998</c:v>
                </c:pt>
                <c:pt idx="34">
                  <c:v>754.82000700000003</c:v>
                </c:pt>
                <c:pt idx="35">
                  <c:v>736.805115</c:v>
                </c:pt>
                <c:pt idx="36">
                  <c:v>733.76251200000002</c:v>
                </c:pt>
                <c:pt idx="37">
                  <c:v>734.45532200000002</c:v>
                </c:pt>
                <c:pt idx="38">
                  <c:v>727.91186500000003</c:v>
                </c:pt>
                <c:pt idx="39">
                  <c:v>722.78338599999995</c:v>
                </c:pt>
                <c:pt idx="40">
                  <c:v>720.60632299999997</c:v>
                </c:pt>
                <c:pt idx="41">
                  <c:v>716.408142</c:v>
                </c:pt>
                <c:pt idx="42">
                  <c:v>716.24292000000003</c:v>
                </c:pt>
                <c:pt idx="43">
                  <c:v>715.60882600000002</c:v>
                </c:pt>
                <c:pt idx="44">
                  <c:v>714.43218999999999</c:v>
                </c:pt>
                <c:pt idx="45">
                  <c:v>717.80304000000001</c:v>
                </c:pt>
                <c:pt idx="46">
                  <c:v>720.90808100000004</c:v>
                </c:pt>
                <c:pt idx="47">
                  <c:v>719.89868200000001</c:v>
                </c:pt>
                <c:pt idx="48">
                  <c:v>716.85516399999995</c:v>
                </c:pt>
                <c:pt idx="49">
                  <c:v>715.594604</c:v>
                </c:pt>
                <c:pt idx="50">
                  <c:v>713.90777600000001</c:v>
                </c:pt>
              </c:numCache>
            </c:numRef>
          </c:val>
          <c:smooth val="0"/>
        </c:ser>
        <c:dLbls>
          <c:showLegendKey val="0"/>
          <c:showVal val="0"/>
          <c:showCatName val="0"/>
          <c:showSerName val="0"/>
          <c:showPercent val="0"/>
          <c:showBubbleSize val="0"/>
        </c:dLbls>
        <c:marker val="1"/>
        <c:smooth val="0"/>
        <c:axId val="294989856"/>
        <c:axId val="294986592"/>
      </c:lineChart>
      <c:catAx>
        <c:axId val="2949664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4969728"/>
        <c:crosses val="autoZero"/>
        <c:auto val="1"/>
        <c:lblAlgn val="ctr"/>
        <c:lblOffset val="100"/>
        <c:tickLblSkip val="10"/>
        <c:tickMarkSkip val="10"/>
        <c:noMultiLvlLbl val="0"/>
      </c:catAx>
      <c:valAx>
        <c:axId val="294969728"/>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6464"/>
        <c:crossesAt val="20"/>
        <c:crossBetween val="midCat"/>
        <c:majorUnit val="50"/>
      </c:valAx>
      <c:valAx>
        <c:axId val="294986592"/>
        <c:scaling>
          <c:orientation val="minMax"/>
          <c:max val="4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9856"/>
        <c:crosses val="max"/>
        <c:crossBetween val="between"/>
        <c:majorUnit val="1000"/>
        <c:minorUnit val="0.5"/>
      </c:valAx>
      <c:catAx>
        <c:axId val="294989856"/>
        <c:scaling>
          <c:orientation val="minMax"/>
        </c:scaling>
        <c:delete val="1"/>
        <c:axPos val="b"/>
        <c:numFmt formatCode="General" sourceLinked="1"/>
        <c:majorTickMark val="out"/>
        <c:minorTickMark val="none"/>
        <c:tickLblPos val="nextTo"/>
        <c:crossAx val="29498659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84205326074712827"/>
          <c:h val="0.68397372172165849"/>
        </c:manualLayout>
      </c:layout>
      <c:lineChart>
        <c:grouping val="standard"/>
        <c:varyColors val="0"/>
        <c:ser>
          <c:idx val="1"/>
          <c:order val="0"/>
          <c:tx>
            <c:strRef>
              <c:f>Sheet1!$B$1</c:f>
              <c:strCache>
                <c:ptCount val="1"/>
                <c:pt idx="0">
                  <c:v>High Oil 
and Gas 
Resource 
and 
Technology
</c:v>
                </c:pt>
              </c:strCache>
            </c:strRef>
          </c:tx>
          <c:spPr>
            <a:ln w="22225" cap="rnd">
              <a:solidFill>
                <a:schemeClr val="accent2">
                  <a:lumMod val="75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236.526566</c:v>
                </c:pt>
                <c:pt idx="20">
                  <c:v>228.83523600000001</c:v>
                </c:pt>
                <c:pt idx="21">
                  <c:v>226.055634</c:v>
                </c:pt>
                <c:pt idx="22">
                  <c:v>211.214508</c:v>
                </c:pt>
                <c:pt idx="23">
                  <c:v>193.32508899999999</c:v>
                </c:pt>
                <c:pt idx="24">
                  <c:v>174.64241000000001</c:v>
                </c:pt>
                <c:pt idx="25">
                  <c:v>115.099716</c:v>
                </c:pt>
                <c:pt idx="26">
                  <c:v>110.79716500000001</c:v>
                </c:pt>
                <c:pt idx="27">
                  <c:v>109.26464799999999</c:v>
                </c:pt>
                <c:pt idx="28">
                  <c:v>107.89965100000001</c:v>
                </c:pt>
                <c:pt idx="29">
                  <c:v>105.93815600000001</c:v>
                </c:pt>
                <c:pt idx="30">
                  <c:v>105.267746</c:v>
                </c:pt>
                <c:pt idx="31">
                  <c:v>104.695312</c:v>
                </c:pt>
                <c:pt idx="32">
                  <c:v>104.66770200000001</c:v>
                </c:pt>
                <c:pt idx="33">
                  <c:v>104.643883</c:v>
                </c:pt>
                <c:pt idx="34">
                  <c:v>102.47653200000001</c:v>
                </c:pt>
                <c:pt idx="35">
                  <c:v>101.575462</c:v>
                </c:pt>
                <c:pt idx="36">
                  <c:v>100.662903</c:v>
                </c:pt>
                <c:pt idx="37">
                  <c:v>100.29937</c:v>
                </c:pt>
                <c:pt idx="38">
                  <c:v>99.210319999999996</c:v>
                </c:pt>
                <c:pt idx="39">
                  <c:v>98.433609000000004</c:v>
                </c:pt>
                <c:pt idx="40">
                  <c:v>97.729140999999998</c:v>
                </c:pt>
                <c:pt idx="41">
                  <c:v>96.852492999999996</c:v>
                </c:pt>
                <c:pt idx="42">
                  <c:v>96.830726999999996</c:v>
                </c:pt>
                <c:pt idx="43">
                  <c:v>96.807068000000001</c:v>
                </c:pt>
                <c:pt idx="44">
                  <c:v>96.786186000000001</c:v>
                </c:pt>
                <c:pt idx="45">
                  <c:v>96.238190000000003</c:v>
                </c:pt>
                <c:pt idx="46">
                  <c:v>96.225502000000006</c:v>
                </c:pt>
                <c:pt idx="47">
                  <c:v>96.186927999999995</c:v>
                </c:pt>
                <c:pt idx="48">
                  <c:v>96.170280000000005</c:v>
                </c:pt>
                <c:pt idx="49">
                  <c:v>96.152985000000001</c:v>
                </c:pt>
                <c:pt idx="50">
                  <c:v>96.136993000000004</c:v>
                </c:pt>
              </c:numCache>
            </c:numRef>
          </c:val>
          <c:smooth val="0"/>
        </c:ser>
        <c:ser>
          <c:idx val="4"/>
          <c:order val="1"/>
          <c:tx>
            <c:strRef>
              <c:f>Sheet1!$C$1</c:f>
              <c:strCache>
                <c:ptCount val="1"/>
                <c:pt idx="0">
                  <c:v>Low Oil and Gas Resource and Technology</c:v>
                </c:pt>
              </c:strCache>
            </c:strRef>
          </c:tx>
          <c:spPr>
            <a:ln w="22225" cap="rnd">
              <a:solidFill>
                <a:schemeClr val="accent2">
                  <a:lumMod val="40000"/>
                  <a:lumOff val="60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236.526611</c:v>
                </c:pt>
                <c:pt idx="20">
                  <c:v>228.79040499999999</c:v>
                </c:pt>
                <c:pt idx="21">
                  <c:v>225.99157700000001</c:v>
                </c:pt>
                <c:pt idx="22">
                  <c:v>212.96786499999999</c:v>
                </c:pt>
                <c:pt idx="23">
                  <c:v>193.31930500000001</c:v>
                </c:pt>
                <c:pt idx="24">
                  <c:v>184.89801</c:v>
                </c:pt>
                <c:pt idx="25">
                  <c:v>166.599197</c:v>
                </c:pt>
                <c:pt idx="26">
                  <c:v>164.449173</c:v>
                </c:pt>
                <c:pt idx="27">
                  <c:v>162.835251</c:v>
                </c:pt>
                <c:pt idx="28">
                  <c:v>161.47740200000001</c:v>
                </c:pt>
                <c:pt idx="29">
                  <c:v>159.51828</c:v>
                </c:pt>
                <c:pt idx="30">
                  <c:v>158.864868</c:v>
                </c:pt>
                <c:pt idx="31">
                  <c:v>158.60581999999999</c:v>
                </c:pt>
                <c:pt idx="32">
                  <c:v>158.58294699999999</c:v>
                </c:pt>
                <c:pt idx="33">
                  <c:v>158.56776400000001</c:v>
                </c:pt>
                <c:pt idx="34">
                  <c:v>158.54478499999999</c:v>
                </c:pt>
                <c:pt idx="35">
                  <c:v>157.65391500000001</c:v>
                </c:pt>
                <c:pt idx="36">
                  <c:v>157.64207500000001</c:v>
                </c:pt>
                <c:pt idx="37">
                  <c:v>157.282669</c:v>
                </c:pt>
                <c:pt idx="38">
                  <c:v>156.20375100000001</c:v>
                </c:pt>
                <c:pt idx="39">
                  <c:v>155.84877</c:v>
                </c:pt>
                <c:pt idx="40">
                  <c:v>155.82777400000001</c:v>
                </c:pt>
                <c:pt idx="41">
                  <c:v>155.464066</c:v>
                </c:pt>
                <c:pt idx="42">
                  <c:v>155.44695999999999</c:v>
                </c:pt>
                <c:pt idx="43">
                  <c:v>155.42643699999999</c:v>
                </c:pt>
                <c:pt idx="44">
                  <c:v>155.406723</c:v>
                </c:pt>
                <c:pt idx="45">
                  <c:v>155.38857999999999</c:v>
                </c:pt>
                <c:pt idx="46">
                  <c:v>155.37548799999999</c:v>
                </c:pt>
                <c:pt idx="47">
                  <c:v>155.35206600000001</c:v>
                </c:pt>
                <c:pt idx="48">
                  <c:v>155.33364900000001</c:v>
                </c:pt>
                <c:pt idx="49">
                  <c:v>155.31625399999999</c:v>
                </c:pt>
                <c:pt idx="50">
                  <c:v>155.30169699999999</c:v>
                </c:pt>
              </c:numCache>
            </c:numRef>
          </c:val>
          <c:smooth val="0"/>
        </c:ser>
        <c:ser>
          <c:idx val="3"/>
          <c:order val="2"/>
          <c:tx>
            <c:strRef>
              <c:f>Sheet1!$D$1</c:f>
              <c:strCache>
                <c:ptCount val="1"/>
                <c:pt idx="0">
                  <c:v>Reference</c:v>
                </c:pt>
              </c:strCache>
            </c:strRef>
          </c:tx>
          <c:spPr>
            <a:ln w="22225" cap="rnd">
              <a:solidFill>
                <a:sysClr val="windowText" lastClr="000000"/>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308.92626999999999</c:v>
                </c:pt>
                <c:pt idx="11">
                  <c:v>309.88262900000001</c:v>
                </c:pt>
                <c:pt idx="12">
                  <c:v>303.63382000000001</c:v>
                </c:pt>
                <c:pt idx="13">
                  <c:v>298.08065800000003</c:v>
                </c:pt>
                <c:pt idx="14">
                  <c:v>294.22265599999997</c:v>
                </c:pt>
                <c:pt idx="15">
                  <c:v>277.05703699999998</c:v>
                </c:pt>
                <c:pt idx="16">
                  <c:v>265.64566000000002</c:v>
                </c:pt>
                <c:pt idx="17">
                  <c:v>259.57876599999997</c:v>
                </c:pt>
                <c:pt idx="18">
                  <c:v>245.906891</c:v>
                </c:pt>
                <c:pt idx="19">
                  <c:v>236.52662699999999</c:v>
                </c:pt>
                <c:pt idx="20">
                  <c:v>228.82302899999999</c:v>
                </c:pt>
                <c:pt idx="21">
                  <c:v>226.01973000000001</c:v>
                </c:pt>
                <c:pt idx="22">
                  <c:v>212.43618799999999</c:v>
                </c:pt>
                <c:pt idx="23">
                  <c:v>194.96444700000001</c:v>
                </c:pt>
                <c:pt idx="24">
                  <c:v>177.20742799999999</c:v>
                </c:pt>
                <c:pt idx="25">
                  <c:v>143.17437699999999</c:v>
                </c:pt>
                <c:pt idx="26">
                  <c:v>140.22700499999999</c:v>
                </c:pt>
                <c:pt idx="27">
                  <c:v>138.923462</c:v>
                </c:pt>
                <c:pt idx="28">
                  <c:v>137.564041</c:v>
                </c:pt>
                <c:pt idx="29">
                  <c:v>135.284851</c:v>
                </c:pt>
                <c:pt idx="30">
                  <c:v>134.62759399999999</c:v>
                </c:pt>
                <c:pt idx="31">
                  <c:v>134.37290999999999</c:v>
                </c:pt>
                <c:pt idx="32">
                  <c:v>134.258804</c:v>
                </c:pt>
                <c:pt idx="33">
                  <c:v>134.236908</c:v>
                </c:pt>
                <c:pt idx="34">
                  <c:v>133.055542</c:v>
                </c:pt>
                <c:pt idx="35">
                  <c:v>132.155945</c:v>
                </c:pt>
                <c:pt idx="36">
                  <c:v>131.45076</c:v>
                </c:pt>
                <c:pt idx="37">
                  <c:v>130.89404300000001</c:v>
                </c:pt>
                <c:pt idx="38">
                  <c:v>129.21881099999999</c:v>
                </c:pt>
                <c:pt idx="39">
                  <c:v>128.85772700000001</c:v>
                </c:pt>
                <c:pt idx="40">
                  <c:v>128.83573899999999</c:v>
                </c:pt>
                <c:pt idx="41">
                  <c:v>128.47285500000001</c:v>
                </c:pt>
                <c:pt idx="42">
                  <c:v>128.45082099999999</c:v>
                </c:pt>
                <c:pt idx="43">
                  <c:v>128.42851300000001</c:v>
                </c:pt>
                <c:pt idx="44">
                  <c:v>128.406036</c:v>
                </c:pt>
                <c:pt idx="45">
                  <c:v>127.96848300000001</c:v>
                </c:pt>
                <c:pt idx="46">
                  <c:v>127.94626599999999</c:v>
                </c:pt>
                <c:pt idx="47">
                  <c:v>127.69201700000001</c:v>
                </c:pt>
                <c:pt idx="48">
                  <c:v>127.669678</c:v>
                </c:pt>
                <c:pt idx="49">
                  <c:v>127.421783</c:v>
                </c:pt>
                <c:pt idx="50">
                  <c:v>127.398445</c:v>
                </c:pt>
              </c:numCache>
            </c:numRef>
          </c:val>
          <c:smooth val="0"/>
        </c:ser>
        <c:dLbls>
          <c:showLegendKey val="0"/>
          <c:showVal val="0"/>
          <c:showCatName val="0"/>
          <c:showSerName val="0"/>
          <c:showPercent val="0"/>
          <c:showBubbleSize val="0"/>
        </c:dLbls>
        <c:marker val="1"/>
        <c:smooth val="0"/>
        <c:axId val="294984416"/>
        <c:axId val="294962656"/>
      </c:lineChart>
      <c:lineChart>
        <c:grouping val="standard"/>
        <c:varyColors val="0"/>
        <c:ser>
          <c:idx val="2"/>
          <c:order val="3"/>
          <c:tx>
            <c:strRef>
              <c:f>Sheet1!$E$1</c:f>
              <c:strCache>
                <c:ptCount val="1"/>
                <c:pt idx="0">
                  <c:v>High Oil 
and Gas 
Resource 
and 
Technology
</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985.70361300000002</c:v>
                </c:pt>
                <c:pt idx="20">
                  <c:v>898.83129899999994</c:v>
                </c:pt>
                <c:pt idx="21">
                  <c:v>812.08337400000005</c:v>
                </c:pt>
                <c:pt idx="22">
                  <c:v>746.43273899999997</c:v>
                </c:pt>
                <c:pt idx="23">
                  <c:v>684.208618</c:v>
                </c:pt>
                <c:pt idx="24">
                  <c:v>649.69140600000003</c:v>
                </c:pt>
                <c:pt idx="25">
                  <c:v>568.70519999999999</c:v>
                </c:pt>
                <c:pt idx="26">
                  <c:v>586.23718299999996</c:v>
                </c:pt>
                <c:pt idx="27">
                  <c:v>582.60858199999996</c:v>
                </c:pt>
                <c:pt idx="28">
                  <c:v>576.03320299999996</c:v>
                </c:pt>
                <c:pt idx="29">
                  <c:v>566.00750700000003</c:v>
                </c:pt>
                <c:pt idx="30">
                  <c:v>555.93298300000004</c:v>
                </c:pt>
                <c:pt idx="31">
                  <c:v>547.90777600000001</c:v>
                </c:pt>
                <c:pt idx="32">
                  <c:v>546.63147000000004</c:v>
                </c:pt>
                <c:pt idx="33">
                  <c:v>545.70764199999996</c:v>
                </c:pt>
                <c:pt idx="34">
                  <c:v>547.33013900000003</c:v>
                </c:pt>
                <c:pt idx="35">
                  <c:v>531.94250499999998</c:v>
                </c:pt>
                <c:pt idx="36">
                  <c:v>532.07293700000002</c:v>
                </c:pt>
                <c:pt idx="37">
                  <c:v>531.76538100000005</c:v>
                </c:pt>
                <c:pt idx="38">
                  <c:v>527.691284</c:v>
                </c:pt>
                <c:pt idx="39">
                  <c:v>523.87298599999997</c:v>
                </c:pt>
                <c:pt idx="40">
                  <c:v>515.36395300000004</c:v>
                </c:pt>
                <c:pt idx="41">
                  <c:v>509.447968</c:v>
                </c:pt>
                <c:pt idx="42">
                  <c:v>506.46051</c:v>
                </c:pt>
                <c:pt idx="43">
                  <c:v>505.382294</c:v>
                </c:pt>
                <c:pt idx="44">
                  <c:v>501.10635400000001</c:v>
                </c:pt>
                <c:pt idx="45">
                  <c:v>497.24316399999998</c:v>
                </c:pt>
                <c:pt idx="46">
                  <c:v>496.46972699999998</c:v>
                </c:pt>
                <c:pt idx="47">
                  <c:v>494.79983499999997</c:v>
                </c:pt>
                <c:pt idx="48">
                  <c:v>492.14804099999998</c:v>
                </c:pt>
                <c:pt idx="49">
                  <c:v>491.319458</c:v>
                </c:pt>
                <c:pt idx="50">
                  <c:v>487.43597399999999</c:v>
                </c:pt>
              </c:numCache>
            </c:numRef>
          </c:val>
          <c:smooth val="0"/>
        </c:ser>
        <c:ser>
          <c:idx val="5"/>
          <c:order val="4"/>
          <c:tx>
            <c:strRef>
              <c:f>Sheet1!$F$1</c:f>
              <c:strCache>
                <c:ptCount val="1"/>
                <c:pt idx="0">
                  <c:v>Low Oil and Gas Resource and Technology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985.45666500000004</c:v>
                </c:pt>
                <c:pt idx="20">
                  <c:v>895.01556400000004</c:v>
                </c:pt>
                <c:pt idx="21">
                  <c:v>949.54864499999996</c:v>
                </c:pt>
                <c:pt idx="22">
                  <c:v>925.15826400000003</c:v>
                </c:pt>
                <c:pt idx="23">
                  <c:v>898.16094999999996</c:v>
                </c:pt>
                <c:pt idx="24">
                  <c:v>901.62066700000003</c:v>
                </c:pt>
                <c:pt idx="25">
                  <c:v>909.21246299999996</c:v>
                </c:pt>
                <c:pt idx="26">
                  <c:v>927.64257799999996</c:v>
                </c:pt>
                <c:pt idx="27">
                  <c:v>923.93017599999996</c:v>
                </c:pt>
                <c:pt idx="28">
                  <c:v>924.83136000000002</c:v>
                </c:pt>
                <c:pt idx="29">
                  <c:v>922.42834500000004</c:v>
                </c:pt>
                <c:pt idx="30">
                  <c:v>922.226135</c:v>
                </c:pt>
                <c:pt idx="31">
                  <c:v>919.26507600000002</c:v>
                </c:pt>
                <c:pt idx="32">
                  <c:v>918.03015100000005</c:v>
                </c:pt>
                <c:pt idx="33">
                  <c:v>920.84716800000001</c:v>
                </c:pt>
                <c:pt idx="34">
                  <c:v>923.20794699999999</c:v>
                </c:pt>
                <c:pt idx="35">
                  <c:v>917.67156999999997</c:v>
                </c:pt>
                <c:pt idx="36">
                  <c:v>920.11792000000003</c:v>
                </c:pt>
                <c:pt idx="37">
                  <c:v>922.90753199999995</c:v>
                </c:pt>
                <c:pt idx="38">
                  <c:v>925.45459000000005</c:v>
                </c:pt>
                <c:pt idx="39">
                  <c:v>923.79046600000004</c:v>
                </c:pt>
                <c:pt idx="40">
                  <c:v>920.77703899999995</c:v>
                </c:pt>
                <c:pt idx="41">
                  <c:v>917.87506099999996</c:v>
                </c:pt>
                <c:pt idx="42">
                  <c:v>916.57995600000004</c:v>
                </c:pt>
                <c:pt idx="43">
                  <c:v>913.08660899999995</c:v>
                </c:pt>
                <c:pt idx="44">
                  <c:v>912.80084199999999</c:v>
                </c:pt>
                <c:pt idx="45">
                  <c:v>909.30841099999998</c:v>
                </c:pt>
                <c:pt idx="46">
                  <c:v>903.50604199999998</c:v>
                </c:pt>
                <c:pt idx="47">
                  <c:v>900.04461700000002</c:v>
                </c:pt>
                <c:pt idx="48">
                  <c:v>889.10876499999995</c:v>
                </c:pt>
                <c:pt idx="49">
                  <c:v>881.55645800000002</c:v>
                </c:pt>
                <c:pt idx="50">
                  <c:v>866.48205599999994</c:v>
                </c:pt>
              </c:numCache>
            </c:numRef>
          </c:val>
          <c:smooth val="0"/>
        </c:ser>
        <c:ser>
          <c:idx val="0"/>
          <c:order val="5"/>
          <c:tx>
            <c:strRef>
              <c:f>Sheet1!$G$1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1847.4345699999999</c:v>
                </c:pt>
                <c:pt idx="11">
                  <c:v>1733.5004879999999</c:v>
                </c:pt>
                <c:pt idx="12">
                  <c:v>1514.1949460000001</c:v>
                </c:pt>
                <c:pt idx="13">
                  <c:v>1581.249634</c:v>
                </c:pt>
                <c:pt idx="14">
                  <c:v>1581.7105710000001</c:v>
                </c:pt>
                <c:pt idx="15">
                  <c:v>1354.2154539999999</c:v>
                </c:pt>
                <c:pt idx="16">
                  <c:v>1241.2044679999999</c:v>
                </c:pt>
                <c:pt idx="17">
                  <c:v>1208.6567379999999</c:v>
                </c:pt>
                <c:pt idx="18">
                  <c:v>1149.3051760000001</c:v>
                </c:pt>
                <c:pt idx="19">
                  <c:v>984.88494900000001</c:v>
                </c:pt>
                <c:pt idx="20">
                  <c:v>898.75305200000003</c:v>
                </c:pt>
                <c:pt idx="21">
                  <c:v>851.61517300000003</c:v>
                </c:pt>
                <c:pt idx="22">
                  <c:v>821.34082000000001</c:v>
                </c:pt>
                <c:pt idx="23">
                  <c:v>761.45416299999999</c:v>
                </c:pt>
                <c:pt idx="24">
                  <c:v>747.67236300000002</c:v>
                </c:pt>
                <c:pt idx="25">
                  <c:v>732.02618399999994</c:v>
                </c:pt>
                <c:pt idx="26">
                  <c:v>774.28668200000004</c:v>
                </c:pt>
                <c:pt idx="27">
                  <c:v>773.01977499999998</c:v>
                </c:pt>
                <c:pt idx="28">
                  <c:v>771.31073000000004</c:v>
                </c:pt>
                <c:pt idx="29">
                  <c:v>768.95007299999997</c:v>
                </c:pt>
                <c:pt idx="30">
                  <c:v>767.18737799999997</c:v>
                </c:pt>
                <c:pt idx="31">
                  <c:v>762.341858</c:v>
                </c:pt>
                <c:pt idx="32">
                  <c:v>760.95983899999999</c:v>
                </c:pt>
                <c:pt idx="33">
                  <c:v>767.22796600000004</c:v>
                </c:pt>
                <c:pt idx="34">
                  <c:v>760.75048800000002</c:v>
                </c:pt>
                <c:pt idx="35">
                  <c:v>751.40655500000003</c:v>
                </c:pt>
                <c:pt idx="36">
                  <c:v>745.31793200000004</c:v>
                </c:pt>
                <c:pt idx="37">
                  <c:v>744.10064699999998</c:v>
                </c:pt>
                <c:pt idx="38">
                  <c:v>735.22430399999996</c:v>
                </c:pt>
                <c:pt idx="39">
                  <c:v>729.85461399999997</c:v>
                </c:pt>
                <c:pt idx="40">
                  <c:v>727.14050299999997</c:v>
                </c:pt>
                <c:pt idx="41">
                  <c:v>723.74401899999998</c:v>
                </c:pt>
                <c:pt idx="42">
                  <c:v>720.72473100000002</c:v>
                </c:pt>
                <c:pt idx="43">
                  <c:v>718.13445999999999</c:v>
                </c:pt>
                <c:pt idx="44">
                  <c:v>718.03985599999999</c:v>
                </c:pt>
                <c:pt idx="45">
                  <c:v>714.38647500000002</c:v>
                </c:pt>
                <c:pt idx="46">
                  <c:v>720.95391800000004</c:v>
                </c:pt>
                <c:pt idx="47">
                  <c:v>720.31036400000005</c:v>
                </c:pt>
                <c:pt idx="48">
                  <c:v>719.473206</c:v>
                </c:pt>
                <c:pt idx="49">
                  <c:v>716.48748799999998</c:v>
                </c:pt>
                <c:pt idx="50">
                  <c:v>719.43194600000004</c:v>
                </c:pt>
              </c:numCache>
            </c:numRef>
          </c:val>
          <c:smooth val="0"/>
        </c:ser>
        <c:dLbls>
          <c:showLegendKey val="0"/>
          <c:showVal val="0"/>
          <c:showCatName val="0"/>
          <c:showSerName val="0"/>
          <c:showPercent val="0"/>
          <c:showBubbleSize val="0"/>
        </c:dLbls>
        <c:marker val="1"/>
        <c:smooth val="0"/>
        <c:axId val="294964832"/>
        <c:axId val="294970272"/>
      </c:lineChart>
      <c:catAx>
        <c:axId val="2949844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4962656"/>
        <c:crosses val="autoZero"/>
        <c:auto val="1"/>
        <c:lblAlgn val="ctr"/>
        <c:lblOffset val="100"/>
        <c:tickLblSkip val="10"/>
        <c:tickMarkSkip val="10"/>
        <c:noMultiLvlLbl val="0"/>
      </c:catAx>
      <c:valAx>
        <c:axId val="294962656"/>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4416"/>
        <c:crossesAt val="20"/>
        <c:crossBetween val="midCat"/>
        <c:majorUnit val="50"/>
      </c:valAx>
      <c:valAx>
        <c:axId val="294970272"/>
        <c:scaling>
          <c:orientation val="minMax"/>
          <c:max val="4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4832"/>
        <c:crosses val="max"/>
        <c:crossBetween val="between"/>
        <c:majorUnit val="1000"/>
        <c:minorUnit val="0.5"/>
      </c:valAx>
      <c:catAx>
        <c:axId val="294964832"/>
        <c:scaling>
          <c:orientation val="minMax"/>
        </c:scaling>
        <c:delete val="1"/>
        <c:axPos val="b"/>
        <c:numFmt formatCode="General" sourceLinked="1"/>
        <c:majorTickMark val="out"/>
        <c:minorTickMark val="none"/>
        <c:tickLblPos val="nextTo"/>
        <c:crossAx val="29497027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78462024664242547"/>
          <c:h val="0.68302370073479191"/>
        </c:manualLayout>
      </c:layout>
      <c:lineChart>
        <c:grouping val="standard"/>
        <c:varyColors val="0"/>
        <c:ser>
          <c:idx val="1"/>
          <c:order val="0"/>
          <c:tx>
            <c:strRef>
              <c:f>Sheet1!$B$1</c:f>
              <c:strCache>
                <c:ptCount val="1"/>
                <c:pt idx="0">
                  <c:v>High Oil 
and Gas 
Resource 
and 
Technology
</c:v>
                </c:pt>
              </c:strCache>
            </c:strRef>
          </c:tx>
          <c:spPr>
            <a:ln w="22225" cap="rnd">
              <a:solidFill>
                <a:schemeClr val="accent2">
                  <a:lumMod val="75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70.178379055876405</c:v>
                </c:pt>
                <c:pt idx="1">
                  <c:v>67.811352925219197</c:v>
                </c:pt>
                <c:pt idx="2">
                  <c:v>68.800851117351698</c:v>
                </c:pt>
                <c:pt idx="3">
                  <c:v>71.106039335511397</c:v>
                </c:pt>
                <c:pt idx="4">
                  <c:v>71.397856643571302</c:v>
                </c:pt>
                <c:pt idx="5">
                  <c:v>74.064181460905104</c:v>
                </c:pt>
                <c:pt idx="6">
                  <c:v>73.268415239242501</c:v>
                </c:pt>
                <c:pt idx="7">
                  <c:v>74.221400934245693</c:v>
                </c:pt>
                <c:pt idx="8">
                  <c:v>72.825723185687806</c:v>
                </c:pt>
                <c:pt idx="9">
                  <c:v>66.0521969831983</c:v>
                </c:pt>
                <c:pt idx="10">
                  <c:v>68.266890124279797</c:v>
                </c:pt>
                <c:pt idx="11">
                  <c:v>63.859075999269301</c:v>
                </c:pt>
                <c:pt idx="12">
                  <c:v>56.928211863190803</c:v>
                </c:pt>
                <c:pt idx="13">
                  <c:v>60.556746720130299</c:v>
                </c:pt>
                <c:pt idx="14">
                  <c:v>61.368682453112399</c:v>
                </c:pt>
                <c:pt idx="15">
                  <c:v>55.797465722244603</c:v>
                </c:pt>
                <c:pt idx="16">
                  <c:v>53.337972004721202</c:v>
                </c:pt>
                <c:pt idx="17">
                  <c:v>53.153235758243603</c:v>
                </c:pt>
                <c:pt idx="18">
                  <c:v>53.353210424902699</c:v>
                </c:pt>
                <c:pt idx="19">
                  <c:v>47.573194587009098</c:v>
                </c:pt>
                <c:pt idx="20">
                  <c:v>44.838511089801202</c:v>
                </c:pt>
                <c:pt idx="21">
                  <c:v>41.009188696818399</c:v>
                </c:pt>
                <c:pt idx="22">
                  <c:v>40.342501842166001</c:v>
                </c:pt>
                <c:pt idx="23">
                  <c:v>40.401381437359397</c:v>
                </c:pt>
                <c:pt idx="24">
                  <c:v>42.467167978521502</c:v>
                </c:pt>
                <c:pt idx="25">
                  <c:v>56.403861962184898</c:v>
                </c:pt>
                <c:pt idx="26">
                  <c:v>60.400510115833001</c:v>
                </c:pt>
                <c:pt idx="27">
                  <c:v>60.868570221755299</c:v>
                </c:pt>
                <c:pt idx="28">
                  <c:v>60.942935723061602</c:v>
                </c:pt>
                <c:pt idx="29">
                  <c:v>60.990989034761903</c:v>
                </c:pt>
                <c:pt idx="30">
                  <c:v>60.286908102162101</c:v>
                </c:pt>
                <c:pt idx="31">
                  <c:v>59.741499955307901</c:v>
                </c:pt>
                <c:pt idx="32">
                  <c:v>59.6180593892527</c:v>
                </c:pt>
                <c:pt idx="33">
                  <c:v>59.530849903930203</c:v>
                </c:pt>
                <c:pt idx="34">
                  <c:v>60.970651773116003</c:v>
                </c:pt>
                <c:pt idx="35">
                  <c:v>59.782184649223197</c:v>
                </c:pt>
                <c:pt idx="36">
                  <c:v>60.3389311640043</c:v>
                </c:pt>
                <c:pt idx="37">
                  <c:v>60.522624036859199</c:v>
                </c:pt>
                <c:pt idx="38">
                  <c:v>60.718210615819302</c:v>
                </c:pt>
                <c:pt idx="39">
                  <c:v>60.754505387590697</c:v>
                </c:pt>
                <c:pt idx="40">
                  <c:v>60.198525109330703</c:v>
                </c:pt>
                <c:pt idx="41">
                  <c:v>60.046116449055702</c:v>
                </c:pt>
                <c:pt idx="42">
                  <c:v>59.707417783126601</c:v>
                </c:pt>
                <c:pt idx="43">
                  <c:v>59.594866248881601</c:v>
                </c:pt>
                <c:pt idx="44">
                  <c:v>59.103394868248699</c:v>
                </c:pt>
                <c:pt idx="45">
                  <c:v>58.981697665802002</c:v>
                </c:pt>
                <c:pt idx="46">
                  <c:v>58.897719618924903</c:v>
                </c:pt>
                <c:pt idx="47">
                  <c:v>58.723155634228902</c:v>
                </c:pt>
                <c:pt idx="48">
                  <c:v>58.4185501167076</c:v>
                </c:pt>
                <c:pt idx="49">
                  <c:v>58.3306863730974</c:v>
                </c:pt>
                <c:pt idx="50">
                  <c:v>57.879255727706401</c:v>
                </c:pt>
              </c:numCache>
            </c:numRef>
          </c:val>
          <c:smooth val="0"/>
        </c:ser>
        <c:ser>
          <c:idx val="4"/>
          <c:order val="1"/>
          <c:tx>
            <c:strRef>
              <c:f>Sheet1!$C$1</c:f>
              <c:strCache>
                <c:ptCount val="1"/>
                <c:pt idx="0">
                  <c:v>Low Oil and Gas Resource and Technology</c:v>
                </c:pt>
              </c:strCache>
            </c:strRef>
          </c:tx>
          <c:spPr>
            <a:ln w="22225" cap="rnd">
              <a:solidFill>
                <a:schemeClr val="accent2">
                  <a:lumMod val="40000"/>
                  <a:lumOff val="60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70.178379055876405</c:v>
                </c:pt>
                <c:pt idx="1">
                  <c:v>67.811352925219197</c:v>
                </c:pt>
                <c:pt idx="2">
                  <c:v>68.800851117351698</c:v>
                </c:pt>
                <c:pt idx="3">
                  <c:v>71.106039335511397</c:v>
                </c:pt>
                <c:pt idx="4">
                  <c:v>71.397856643571302</c:v>
                </c:pt>
                <c:pt idx="5">
                  <c:v>74.064181460905104</c:v>
                </c:pt>
                <c:pt idx="6">
                  <c:v>73.268415239242501</c:v>
                </c:pt>
                <c:pt idx="7">
                  <c:v>74.221400934245693</c:v>
                </c:pt>
                <c:pt idx="8">
                  <c:v>72.825723185687806</c:v>
                </c:pt>
                <c:pt idx="9">
                  <c:v>66.0521969831983</c:v>
                </c:pt>
                <c:pt idx="10">
                  <c:v>68.266890124279797</c:v>
                </c:pt>
                <c:pt idx="11">
                  <c:v>63.859075999269301</c:v>
                </c:pt>
                <c:pt idx="12">
                  <c:v>56.928211863190803</c:v>
                </c:pt>
                <c:pt idx="13">
                  <c:v>60.556746720130299</c:v>
                </c:pt>
                <c:pt idx="14">
                  <c:v>61.368682453112399</c:v>
                </c:pt>
                <c:pt idx="15">
                  <c:v>55.797465722244603</c:v>
                </c:pt>
                <c:pt idx="16">
                  <c:v>53.337972004721202</c:v>
                </c:pt>
                <c:pt idx="17">
                  <c:v>53.153235758243603</c:v>
                </c:pt>
                <c:pt idx="18">
                  <c:v>53.353210424902699</c:v>
                </c:pt>
                <c:pt idx="19">
                  <c:v>47.561267041614897</c:v>
                </c:pt>
                <c:pt idx="20">
                  <c:v>44.656910539591102</c:v>
                </c:pt>
                <c:pt idx="21">
                  <c:v>47.964603583918397</c:v>
                </c:pt>
                <c:pt idx="22">
                  <c:v>49.590427162615697</c:v>
                </c:pt>
                <c:pt idx="23">
                  <c:v>53.036497732487298</c:v>
                </c:pt>
                <c:pt idx="24">
                  <c:v>55.665679514776301</c:v>
                </c:pt>
                <c:pt idx="25">
                  <c:v>62.300046413065502</c:v>
                </c:pt>
                <c:pt idx="26">
                  <c:v>64.393921556046493</c:v>
                </c:pt>
                <c:pt idx="27">
                  <c:v>64.771897135798199</c:v>
                </c:pt>
                <c:pt idx="28">
                  <c:v>65.380266747407504</c:v>
                </c:pt>
                <c:pt idx="29">
                  <c:v>66.011268039977395</c:v>
                </c:pt>
                <c:pt idx="30">
                  <c:v>66.268242548269498</c:v>
                </c:pt>
                <c:pt idx="31">
                  <c:v>66.163357445797601</c:v>
                </c:pt>
                <c:pt idx="32">
                  <c:v>66.084004885419603</c:v>
                </c:pt>
                <c:pt idx="33">
                  <c:v>66.293133657372707</c:v>
                </c:pt>
                <c:pt idx="34">
                  <c:v>66.472722546920707</c:v>
                </c:pt>
                <c:pt idx="35">
                  <c:v>66.447464079032002</c:v>
                </c:pt>
                <c:pt idx="36">
                  <c:v>66.629605222744502</c:v>
                </c:pt>
                <c:pt idx="37">
                  <c:v>66.984329402427903</c:v>
                </c:pt>
                <c:pt idx="38">
                  <c:v>67.633139707094799</c:v>
                </c:pt>
                <c:pt idx="39">
                  <c:v>67.665296715785303</c:v>
                </c:pt>
                <c:pt idx="40">
                  <c:v>67.453658249921503</c:v>
                </c:pt>
                <c:pt idx="41">
                  <c:v>67.398377516398398</c:v>
                </c:pt>
                <c:pt idx="42">
                  <c:v>67.310685952618897</c:v>
                </c:pt>
                <c:pt idx="43">
                  <c:v>67.062999819254401</c:v>
                </c:pt>
                <c:pt idx="44">
                  <c:v>67.050515800870798</c:v>
                </c:pt>
                <c:pt idx="45">
                  <c:v>66.801775280288297</c:v>
                </c:pt>
                <c:pt idx="46">
                  <c:v>66.381100687143103</c:v>
                </c:pt>
                <c:pt idx="47">
                  <c:v>66.136757584052603</c:v>
                </c:pt>
                <c:pt idx="48">
                  <c:v>65.340919378473203</c:v>
                </c:pt>
                <c:pt idx="49">
                  <c:v>64.793153495993707</c:v>
                </c:pt>
                <c:pt idx="50">
                  <c:v>63.691175707068197</c:v>
                </c:pt>
              </c:numCache>
            </c:numRef>
          </c:val>
          <c:smooth val="0"/>
        </c:ser>
        <c:ser>
          <c:idx val="3"/>
          <c:order val="2"/>
          <c:tx>
            <c:strRef>
              <c:f>Sheet1!$D$1</c:f>
              <c:strCache>
                <c:ptCount val="1"/>
                <c:pt idx="0">
                  <c:v>Reference</c:v>
                </c:pt>
              </c:strCache>
            </c:strRef>
          </c:tx>
          <c:spPr>
            <a:ln w="22225" cap="rnd">
              <a:solidFill>
                <a:schemeClr val="tx1"/>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70.178379055876405</c:v>
                </c:pt>
                <c:pt idx="1">
                  <c:v>67.811352925219197</c:v>
                </c:pt>
                <c:pt idx="2">
                  <c:v>68.800851117351698</c:v>
                </c:pt>
                <c:pt idx="3">
                  <c:v>71.106039335511397</c:v>
                </c:pt>
                <c:pt idx="4">
                  <c:v>71.397856643571302</c:v>
                </c:pt>
                <c:pt idx="5">
                  <c:v>74.064181460905104</c:v>
                </c:pt>
                <c:pt idx="6">
                  <c:v>73.268415239242501</c:v>
                </c:pt>
                <c:pt idx="7">
                  <c:v>74.221400934245693</c:v>
                </c:pt>
                <c:pt idx="8">
                  <c:v>72.825723185687806</c:v>
                </c:pt>
                <c:pt idx="9">
                  <c:v>66.0521969831983</c:v>
                </c:pt>
                <c:pt idx="10">
                  <c:v>68.266890124279797</c:v>
                </c:pt>
                <c:pt idx="11">
                  <c:v>63.859075999269301</c:v>
                </c:pt>
                <c:pt idx="12">
                  <c:v>56.928211863190803</c:v>
                </c:pt>
                <c:pt idx="13">
                  <c:v>60.556746720130299</c:v>
                </c:pt>
                <c:pt idx="14">
                  <c:v>61.368682453112399</c:v>
                </c:pt>
                <c:pt idx="15">
                  <c:v>55.797465722244603</c:v>
                </c:pt>
                <c:pt idx="16">
                  <c:v>53.337972004721202</c:v>
                </c:pt>
                <c:pt idx="17">
                  <c:v>53.153235758243603</c:v>
                </c:pt>
                <c:pt idx="18">
                  <c:v>53.353210424902699</c:v>
                </c:pt>
                <c:pt idx="19">
                  <c:v>47.533670997062899</c:v>
                </c:pt>
                <c:pt idx="20">
                  <c:v>44.836999498549901</c:v>
                </c:pt>
                <c:pt idx="21">
                  <c:v>43.012326379547297</c:v>
                </c:pt>
                <c:pt idx="22">
                  <c:v>44.135779531079002</c:v>
                </c:pt>
                <c:pt idx="23">
                  <c:v>44.584534538261501</c:v>
                </c:pt>
                <c:pt idx="24">
                  <c:v>48.164305149704497</c:v>
                </c:pt>
                <c:pt idx="25">
                  <c:v>58.365634010554999</c:v>
                </c:pt>
                <c:pt idx="26">
                  <c:v>63.032716586416001</c:v>
                </c:pt>
                <c:pt idx="27">
                  <c:v>63.520060097920201</c:v>
                </c:pt>
                <c:pt idx="28">
                  <c:v>64.005949121052694</c:v>
                </c:pt>
                <c:pt idx="29">
                  <c:v>64.885083621543203</c:v>
                </c:pt>
                <c:pt idx="30">
                  <c:v>65.052390231544294</c:v>
                </c:pt>
                <c:pt idx="31">
                  <c:v>64.764040799375195</c:v>
                </c:pt>
                <c:pt idx="32">
                  <c:v>64.701575570180395</c:v>
                </c:pt>
                <c:pt idx="33">
                  <c:v>65.245171723973598</c:v>
                </c:pt>
                <c:pt idx="34">
                  <c:v>65.268730417631602</c:v>
                </c:pt>
                <c:pt idx="35">
                  <c:v>64.905898857167401</c:v>
                </c:pt>
                <c:pt idx="36">
                  <c:v>64.725343320770804</c:v>
                </c:pt>
                <c:pt idx="37">
                  <c:v>64.894470585553407</c:v>
                </c:pt>
                <c:pt idx="38">
                  <c:v>64.951623079470295</c:v>
                </c:pt>
                <c:pt idx="39">
                  <c:v>64.657928319650395</c:v>
                </c:pt>
                <c:pt idx="40">
                  <c:v>64.428478758646094</c:v>
                </c:pt>
                <c:pt idx="41">
                  <c:v>64.308666800579402</c:v>
                </c:pt>
                <c:pt idx="42">
                  <c:v>64.051371591648206</c:v>
                </c:pt>
                <c:pt idx="43">
                  <c:v>63.832257899539101</c:v>
                </c:pt>
                <c:pt idx="44">
                  <c:v>63.8350210354007</c:v>
                </c:pt>
                <c:pt idx="45">
                  <c:v>63.727384707493499</c:v>
                </c:pt>
                <c:pt idx="46">
                  <c:v>64.324405974283195</c:v>
                </c:pt>
                <c:pt idx="47">
                  <c:v>64.394950000893999</c:v>
                </c:pt>
                <c:pt idx="48">
                  <c:v>64.331363411559593</c:v>
                </c:pt>
                <c:pt idx="49">
                  <c:v>64.189032053036001</c:v>
                </c:pt>
                <c:pt idx="50">
                  <c:v>64.464628649812695</c:v>
                </c:pt>
              </c:numCache>
            </c:numRef>
          </c:val>
          <c:smooth val="0"/>
        </c:ser>
        <c:dLbls>
          <c:showLegendKey val="0"/>
          <c:showVal val="0"/>
          <c:showCatName val="0"/>
          <c:showSerName val="0"/>
          <c:showPercent val="0"/>
          <c:showBubbleSize val="0"/>
        </c:dLbls>
        <c:smooth val="0"/>
        <c:axId val="294963744"/>
        <c:axId val="294977344"/>
      </c:lineChart>
      <c:catAx>
        <c:axId val="2949637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7344"/>
        <c:crosses val="autoZero"/>
        <c:auto val="1"/>
        <c:lblAlgn val="ctr"/>
        <c:lblOffset val="100"/>
        <c:tickLblSkip val="10"/>
        <c:tickMarkSkip val="10"/>
        <c:noMultiLvlLbl val="0"/>
      </c:catAx>
      <c:valAx>
        <c:axId val="294977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3744"/>
        <c:crossesAt val="20"/>
        <c:crossBetween val="midCat"/>
        <c:majorUnit val="2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057888597258677"/>
          <c:w val="0.550612791674855"/>
          <c:h val="0.6089198904484765"/>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Sheet1!$B$2:$B$51</c:f>
              <c:numCache>
                <c:formatCode>General</c:formatCode>
                <c:ptCount val="50"/>
                <c:pt idx="0">
                  <c:v>1125.9349199999999</c:v>
                </c:pt>
                <c:pt idx="1">
                  <c:v>1093.295067</c:v>
                </c:pt>
                <c:pt idx="2">
                  <c:v>1070.764044</c:v>
                </c:pt>
                <c:pt idx="3">
                  <c:v>1111.1091530000001</c:v>
                </c:pt>
                <c:pt idx="4">
                  <c:v>1130.801725</c:v>
                </c:pt>
                <c:pt idx="5">
                  <c:v>1161.9973339999999</c:v>
                </c:pt>
                <c:pt idx="6">
                  <c:v>1145.479836</c:v>
                </c:pt>
                <c:pt idx="7">
                  <c:v>1170.4011310000001</c:v>
                </c:pt>
                <c:pt idx="8">
                  <c:v>1072.235842</c:v>
                </c:pt>
                <c:pt idx="9">
                  <c:v>1082.5114160000001</c:v>
                </c:pt>
                <c:pt idx="10">
                  <c:v>1093.977097</c:v>
                </c:pt>
                <c:pt idx="11">
                  <c:v>1015.13468</c:v>
                </c:pt>
                <c:pt idx="12">
                  <c:v>982.87550999999996</c:v>
                </c:pt>
                <c:pt idx="13">
                  <c:v>998.42514900000003</c:v>
                </c:pt>
                <c:pt idx="14">
                  <c:v>895.55681700000002</c:v>
                </c:pt>
                <c:pt idx="15">
                  <c:v>727.51362400000005</c:v>
                </c:pt>
                <c:pt idx="16">
                  <c:v>773.910529</c:v>
                </c:pt>
                <c:pt idx="17">
                  <c:v>755.44152199999996</c:v>
                </c:pt>
                <c:pt idx="18">
                  <c:v>680.52624500000002</c:v>
                </c:pt>
                <c:pt idx="19">
                  <c:v>599.38818400000002</c:v>
                </c:pt>
                <c:pt idx="20">
                  <c:v>567.014771</c:v>
                </c:pt>
                <c:pt idx="21">
                  <c:v>574.04003899999998</c:v>
                </c:pt>
                <c:pt idx="22">
                  <c:v>548.86908000000005</c:v>
                </c:pt>
                <c:pt idx="23">
                  <c:v>543.83630400000004</c:v>
                </c:pt>
                <c:pt idx="24">
                  <c:v>520.42895499999997</c:v>
                </c:pt>
                <c:pt idx="25">
                  <c:v>543.35522500000002</c:v>
                </c:pt>
                <c:pt idx="26">
                  <c:v>541.47351100000003</c:v>
                </c:pt>
                <c:pt idx="27">
                  <c:v>537.07360800000004</c:v>
                </c:pt>
                <c:pt idx="28">
                  <c:v>534.95080600000006</c:v>
                </c:pt>
                <c:pt idx="29">
                  <c:v>533.88671899999997</c:v>
                </c:pt>
                <c:pt idx="30">
                  <c:v>532.00305200000003</c:v>
                </c:pt>
                <c:pt idx="31">
                  <c:v>531.14892599999996</c:v>
                </c:pt>
                <c:pt idx="32">
                  <c:v>534.26074200000005</c:v>
                </c:pt>
                <c:pt idx="33">
                  <c:v>530.53765899999996</c:v>
                </c:pt>
                <c:pt idx="34">
                  <c:v>524.23266599999999</c:v>
                </c:pt>
                <c:pt idx="35">
                  <c:v>520.21075399999995</c:v>
                </c:pt>
                <c:pt idx="36">
                  <c:v>516.51794400000006</c:v>
                </c:pt>
                <c:pt idx="37">
                  <c:v>510.72067299999998</c:v>
                </c:pt>
                <c:pt idx="38">
                  <c:v>505.38879400000002</c:v>
                </c:pt>
                <c:pt idx="39">
                  <c:v>503.69296300000002</c:v>
                </c:pt>
                <c:pt idx="40">
                  <c:v>501.77905299999998</c:v>
                </c:pt>
                <c:pt idx="41">
                  <c:v>501.22671500000001</c:v>
                </c:pt>
                <c:pt idx="42">
                  <c:v>500.98492399999998</c:v>
                </c:pt>
                <c:pt idx="43">
                  <c:v>501.08261099999999</c:v>
                </c:pt>
                <c:pt idx="44">
                  <c:v>498.915863</c:v>
                </c:pt>
                <c:pt idx="45">
                  <c:v>503.093842</c:v>
                </c:pt>
                <c:pt idx="46">
                  <c:v>502.59155299999998</c:v>
                </c:pt>
                <c:pt idx="47">
                  <c:v>502.45523100000003</c:v>
                </c:pt>
                <c:pt idx="48">
                  <c:v>501.41784699999999</c:v>
                </c:pt>
                <c:pt idx="49">
                  <c:v>502.76681500000001</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Sheet1!$C$2:$C$51</c:f>
              <c:numCache>
                <c:formatCode>General</c:formatCode>
                <c:ptCount val="50"/>
                <c:pt idx="0">
                  <c:v>431.16531500000002</c:v>
                </c:pt>
                <c:pt idx="1">
                  <c:v>396.22648800000002</c:v>
                </c:pt>
                <c:pt idx="2">
                  <c:v>376.07137799999998</c:v>
                </c:pt>
                <c:pt idx="3">
                  <c:v>389.88422200000002</c:v>
                </c:pt>
                <c:pt idx="4">
                  <c:v>396.666493</c:v>
                </c:pt>
                <c:pt idx="5">
                  <c:v>391.15938</c:v>
                </c:pt>
                <c:pt idx="6">
                  <c:v>377.80041499999999</c:v>
                </c:pt>
                <c:pt idx="7">
                  <c:v>390.217645</c:v>
                </c:pt>
                <c:pt idx="8">
                  <c:v>341.44336900000002</c:v>
                </c:pt>
                <c:pt idx="9">
                  <c:v>335.24771900000002</c:v>
                </c:pt>
                <c:pt idx="10">
                  <c:v>336.01718499999998</c:v>
                </c:pt>
                <c:pt idx="11">
                  <c:v>291.92934200000002</c:v>
                </c:pt>
                <c:pt idx="12">
                  <c:v>269.67150500000002</c:v>
                </c:pt>
                <c:pt idx="13">
                  <c:v>266.97878200000002</c:v>
                </c:pt>
                <c:pt idx="14">
                  <c:v>220.730121</c:v>
                </c:pt>
                <c:pt idx="15">
                  <c:v>179.62550400000001</c:v>
                </c:pt>
                <c:pt idx="16">
                  <c:v>197.84586899999999</c:v>
                </c:pt>
                <c:pt idx="17">
                  <c:v>200.17679999999999</c:v>
                </c:pt>
                <c:pt idx="18">
                  <c:v>180.47581500000001</c:v>
                </c:pt>
                <c:pt idx="19">
                  <c:v>146.02195699999999</c:v>
                </c:pt>
                <c:pt idx="20">
                  <c:v>155.13458299999999</c:v>
                </c:pt>
                <c:pt idx="21">
                  <c:v>160.857483</c:v>
                </c:pt>
                <c:pt idx="22">
                  <c:v>145.070526</c:v>
                </c:pt>
                <c:pt idx="23">
                  <c:v>144.136292</c:v>
                </c:pt>
                <c:pt idx="24">
                  <c:v>137.06338500000001</c:v>
                </c:pt>
                <c:pt idx="25">
                  <c:v>138.54686000000001</c:v>
                </c:pt>
                <c:pt idx="26">
                  <c:v>137.711456</c:v>
                </c:pt>
                <c:pt idx="27">
                  <c:v>135.09491</c:v>
                </c:pt>
                <c:pt idx="28">
                  <c:v>133.39622499999999</c:v>
                </c:pt>
                <c:pt idx="29">
                  <c:v>134.03851299999999</c:v>
                </c:pt>
                <c:pt idx="30">
                  <c:v>134.725067</c:v>
                </c:pt>
                <c:pt idx="31">
                  <c:v>135.071732</c:v>
                </c:pt>
                <c:pt idx="32">
                  <c:v>135.215744</c:v>
                </c:pt>
                <c:pt idx="33">
                  <c:v>135.12728899999999</c:v>
                </c:pt>
                <c:pt idx="34">
                  <c:v>136.26516699999999</c:v>
                </c:pt>
                <c:pt idx="35">
                  <c:v>137.62913499999999</c:v>
                </c:pt>
                <c:pt idx="36">
                  <c:v>139.02874800000001</c:v>
                </c:pt>
                <c:pt idx="37">
                  <c:v>140.48242200000001</c:v>
                </c:pt>
                <c:pt idx="38">
                  <c:v>141.601654</c:v>
                </c:pt>
                <c:pt idx="39">
                  <c:v>141.958618</c:v>
                </c:pt>
                <c:pt idx="40">
                  <c:v>141.726257</c:v>
                </c:pt>
                <c:pt idx="41">
                  <c:v>139.15988200000001</c:v>
                </c:pt>
                <c:pt idx="42">
                  <c:v>136.91297900000001</c:v>
                </c:pt>
                <c:pt idx="43">
                  <c:v>137.00410500000001</c:v>
                </c:pt>
                <c:pt idx="44">
                  <c:v>137.427368</c:v>
                </c:pt>
                <c:pt idx="45">
                  <c:v>137.67709400000001</c:v>
                </c:pt>
                <c:pt idx="46">
                  <c:v>137.42274499999999</c:v>
                </c:pt>
                <c:pt idx="47">
                  <c:v>137.535492</c:v>
                </c:pt>
                <c:pt idx="48">
                  <c:v>137.95004299999999</c:v>
                </c:pt>
                <c:pt idx="49">
                  <c:v>137.99464399999999</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Sheet1!$D$2:$D$51</c:f>
              <c:numCache>
                <c:formatCode>General</c:formatCode>
                <c:ptCount val="50"/>
                <c:pt idx="0">
                  <c:v>146.89044699999999</c:v>
                </c:pt>
                <c:pt idx="1">
                  <c:v>146.622468</c:v>
                </c:pt>
                <c:pt idx="2">
                  <c:v>145.99155999999999</c:v>
                </c:pt>
                <c:pt idx="3">
                  <c:v>146.03849099999999</c:v>
                </c:pt>
                <c:pt idx="4">
                  <c:v>149.16515200000001</c:v>
                </c:pt>
                <c:pt idx="5">
                  <c:v>151.38901000000001</c:v>
                </c:pt>
                <c:pt idx="6">
                  <c:v>146.66760600000001</c:v>
                </c:pt>
                <c:pt idx="7">
                  <c:v>146.58605399999999</c:v>
                </c:pt>
                <c:pt idx="8">
                  <c:v>145.81143</c:v>
                </c:pt>
                <c:pt idx="9">
                  <c:v>155.65278000000001</c:v>
                </c:pt>
                <c:pt idx="10">
                  <c:v>170.32688999999999</c:v>
                </c:pt>
                <c:pt idx="11">
                  <c:v>179.96142900000001</c:v>
                </c:pt>
                <c:pt idx="12">
                  <c:v>182.99367699999999</c:v>
                </c:pt>
                <c:pt idx="13">
                  <c:v>188.60444000000001</c:v>
                </c:pt>
                <c:pt idx="14">
                  <c:v>167.42962800000001</c:v>
                </c:pt>
                <c:pt idx="15">
                  <c:v>143.91715400000001</c:v>
                </c:pt>
                <c:pt idx="16">
                  <c:v>145.19447700000001</c:v>
                </c:pt>
                <c:pt idx="17">
                  <c:v>136.935236</c:v>
                </c:pt>
                <c:pt idx="18">
                  <c:v>122.963539</c:v>
                </c:pt>
                <c:pt idx="19">
                  <c:v>125.79557800000001</c:v>
                </c:pt>
                <c:pt idx="20">
                  <c:v>128.461716</c:v>
                </c:pt>
                <c:pt idx="21">
                  <c:v>132.754456</c:v>
                </c:pt>
                <c:pt idx="22">
                  <c:v>133.07479900000001</c:v>
                </c:pt>
                <c:pt idx="23">
                  <c:v>134.227676</c:v>
                </c:pt>
                <c:pt idx="24">
                  <c:v>130.929047</c:v>
                </c:pt>
                <c:pt idx="25">
                  <c:v>138.409775</c:v>
                </c:pt>
                <c:pt idx="26">
                  <c:v>141.96279899999999</c:v>
                </c:pt>
                <c:pt idx="27">
                  <c:v>144.825729</c:v>
                </c:pt>
                <c:pt idx="28">
                  <c:v>141.554382</c:v>
                </c:pt>
                <c:pt idx="29">
                  <c:v>143.22756999999999</c:v>
                </c:pt>
                <c:pt idx="30">
                  <c:v>139.99340799999999</c:v>
                </c:pt>
                <c:pt idx="31">
                  <c:v>139.016525</c:v>
                </c:pt>
                <c:pt idx="32">
                  <c:v>141.09587099999999</c:v>
                </c:pt>
                <c:pt idx="33">
                  <c:v>139.24290500000001</c:v>
                </c:pt>
                <c:pt idx="34">
                  <c:v>139.930115</c:v>
                </c:pt>
                <c:pt idx="35">
                  <c:v>138.27630600000001</c:v>
                </c:pt>
                <c:pt idx="36">
                  <c:v>145.871185</c:v>
                </c:pt>
                <c:pt idx="37">
                  <c:v>145.452011</c:v>
                </c:pt>
                <c:pt idx="38">
                  <c:v>149.21624800000001</c:v>
                </c:pt>
                <c:pt idx="39">
                  <c:v>148.686691</c:v>
                </c:pt>
                <c:pt idx="40">
                  <c:v>148.78190599999999</c:v>
                </c:pt>
                <c:pt idx="41">
                  <c:v>152.304123</c:v>
                </c:pt>
                <c:pt idx="42">
                  <c:v>155.605087</c:v>
                </c:pt>
                <c:pt idx="43">
                  <c:v>155.06887800000001</c:v>
                </c:pt>
                <c:pt idx="44">
                  <c:v>155.00663800000001</c:v>
                </c:pt>
                <c:pt idx="45">
                  <c:v>156.458572</c:v>
                </c:pt>
                <c:pt idx="46">
                  <c:v>156.75933800000001</c:v>
                </c:pt>
                <c:pt idx="47">
                  <c:v>156.547012</c:v>
                </c:pt>
                <c:pt idx="48">
                  <c:v>156.028381</c:v>
                </c:pt>
                <c:pt idx="49">
                  <c:v>156.820007</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Sheet1!$E$2:$E$51</c:f>
              <c:numCache>
                <c:formatCode>General</c:formatCode>
                <c:ptCount val="50"/>
                <c:pt idx="0">
                  <c:v>547.87915799999996</c:v>
                </c:pt>
                <c:pt idx="1">
                  <c:v>550.44611099999997</c:v>
                </c:pt>
                <c:pt idx="2">
                  <c:v>548.70110599999998</c:v>
                </c:pt>
                <c:pt idx="3">
                  <c:v>575.18643999999995</c:v>
                </c:pt>
                <c:pt idx="4">
                  <c:v>584.97008000000005</c:v>
                </c:pt>
                <c:pt idx="5">
                  <c:v>619.44894399999998</c:v>
                </c:pt>
                <c:pt idx="6">
                  <c:v>621.01181499999996</c:v>
                </c:pt>
                <c:pt idx="7">
                  <c:v>633.59743200000003</c:v>
                </c:pt>
                <c:pt idx="8">
                  <c:v>584.981043</c:v>
                </c:pt>
                <c:pt idx="9">
                  <c:v>591.61091699999997</c:v>
                </c:pt>
                <c:pt idx="10">
                  <c:v>587.63302199999998</c:v>
                </c:pt>
                <c:pt idx="11">
                  <c:v>543.24390900000003</c:v>
                </c:pt>
                <c:pt idx="12">
                  <c:v>530.210328</c:v>
                </c:pt>
                <c:pt idx="13">
                  <c:v>542.84192700000006</c:v>
                </c:pt>
                <c:pt idx="14">
                  <c:v>507.39706799999999</c:v>
                </c:pt>
                <c:pt idx="15">
                  <c:v>403.97096599999998</c:v>
                </c:pt>
                <c:pt idx="16">
                  <c:v>430.870183</c:v>
                </c:pt>
                <c:pt idx="17">
                  <c:v>418.32948599999997</c:v>
                </c:pt>
                <c:pt idx="18">
                  <c:v>377.08682299999998</c:v>
                </c:pt>
                <c:pt idx="19">
                  <c:v>327.57058699999999</c:v>
                </c:pt>
                <c:pt idx="20">
                  <c:v>283.41845699999999</c:v>
                </c:pt>
                <c:pt idx="21">
                  <c:v>280.42806999999999</c:v>
                </c:pt>
                <c:pt idx="22">
                  <c:v>270.723724</c:v>
                </c:pt>
                <c:pt idx="23">
                  <c:v>265.47228999999999</c:v>
                </c:pt>
                <c:pt idx="24">
                  <c:v>252.43653900000001</c:v>
                </c:pt>
                <c:pt idx="25">
                  <c:v>266.39859000000001</c:v>
                </c:pt>
                <c:pt idx="26">
                  <c:v>261.79925500000002</c:v>
                </c:pt>
                <c:pt idx="27">
                  <c:v>257.15295400000002</c:v>
                </c:pt>
                <c:pt idx="28">
                  <c:v>260.00018299999999</c:v>
                </c:pt>
                <c:pt idx="29">
                  <c:v>256.62066700000003</c:v>
                </c:pt>
                <c:pt idx="30">
                  <c:v>257.284515</c:v>
                </c:pt>
                <c:pt idx="31">
                  <c:v>257.06063799999998</c:v>
                </c:pt>
                <c:pt idx="32">
                  <c:v>257.94915800000001</c:v>
                </c:pt>
                <c:pt idx="33">
                  <c:v>256.16748000000001</c:v>
                </c:pt>
                <c:pt idx="34">
                  <c:v>248.03736900000001</c:v>
                </c:pt>
                <c:pt idx="35">
                  <c:v>244.30534399999999</c:v>
                </c:pt>
                <c:pt idx="36">
                  <c:v>231.61802700000001</c:v>
                </c:pt>
                <c:pt idx="37">
                  <c:v>224.78628499999999</c:v>
                </c:pt>
                <c:pt idx="38">
                  <c:v>214.57086200000001</c:v>
                </c:pt>
                <c:pt idx="39">
                  <c:v>213.047653</c:v>
                </c:pt>
                <c:pt idx="40">
                  <c:v>211.270905</c:v>
                </c:pt>
                <c:pt idx="41">
                  <c:v>209.76269500000001</c:v>
                </c:pt>
                <c:pt idx="42">
                  <c:v>208.46684300000001</c:v>
                </c:pt>
                <c:pt idx="43">
                  <c:v>209.00959800000001</c:v>
                </c:pt>
                <c:pt idx="44">
                  <c:v>206.481888</c:v>
                </c:pt>
                <c:pt idx="45">
                  <c:v>208.95820599999999</c:v>
                </c:pt>
                <c:pt idx="46">
                  <c:v>208.40947</c:v>
                </c:pt>
                <c:pt idx="47">
                  <c:v>208.37271100000001</c:v>
                </c:pt>
                <c:pt idx="48">
                  <c:v>207.439392</c:v>
                </c:pt>
                <c:pt idx="49">
                  <c:v>207.95214799999999</c:v>
                </c:pt>
              </c:numCache>
            </c:numRef>
          </c:val>
          <c:smooth val="0"/>
        </c:ser>
        <c:dLbls>
          <c:showLegendKey val="0"/>
          <c:showVal val="0"/>
          <c:showCatName val="0"/>
          <c:showSerName val="0"/>
          <c:showPercent val="0"/>
          <c:showBubbleSize val="0"/>
        </c:dLbls>
        <c:smooth val="0"/>
        <c:axId val="294973536"/>
        <c:axId val="294987680"/>
      </c:lineChart>
      <c:dateAx>
        <c:axId val="294973536"/>
        <c:scaling>
          <c:orientation val="minMax"/>
          <c:min val="2000"/>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7680"/>
        <c:crosses val="autoZero"/>
        <c:auto val="0"/>
        <c:lblOffset val="100"/>
        <c:baseTimeUnit val="days"/>
        <c:majorUnit val="50"/>
        <c:majorTimeUnit val="days"/>
        <c:minorUnit val="10"/>
        <c:minorTimeUnit val="days"/>
      </c:dateAx>
      <c:valAx>
        <c:axId val="29498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3536"/>
        <c:crossesAt val="2019"/>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9257129355452"/>
          <c:y val="0.23126357702281203"/>
          <c:w val="0.61216749797586001"/>
          <c:h val="0.61062387241674954"/>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895.55681700000002</c:v>
                </c:pt>
                <c:pt idx="1">
                  <c:v>727.51362400000005</c:v>
                </c:pt>
                <c:pt idx="2">
                  <c:v>773.910529</c:v>
                </c:pt>
                <c:pt idx="3">
                  <c:v>755.44152199999996</c:v>
                </c:pt>
                <c:pt idx="4">
                  <c:v>680.52624500000002</c:v>
                </c:pt>
                <c:pt idx="5">
                  <c:v>598.06683299999997</c:v>
                </c:pt>
                <c:pt idx="6">
                  <c:v>622.87914999999998</c:v>
                </c:pt>
                <c:pt idx="7">
                  <c:v>633.81976299999997</c:v>
                </c:pt>
                <c:pt idx="8">
                  <c:v>623.42456100000004</c:v>
                </c:pt>
                <c:pt idx="9">
                  <c:v>627.44519000000003</c:v>
                </c:pt>
                <c:pt idx="10">
                  <c:v>607.12884499999996</c:v>
                </c:pt>
                <c:pt idx="11">
                  <c:v>617.55456500000003</c:v>
                </c:pt>
                <c:pt idx="12">
                  <c:v>613.07403599999998</c:v>
                </c:pt>
                <c:pt idx="13">
                  <c:v>609.91027799999995</c:v>
                </c:pt>
                <c:pt idx="14">
                  <c:v>607.113831</c:v>
                </c:pt>
                <c:pt idx="15">
                  <c:v>605.265625</c:v>
                </c:pt>
                <c:pt idx="16">
                  <c:v>603.13067599999999</c:v>
                </c:pt>
                <c:pt idx="17">
                  <c:v>603.95794699999999</c:v>
                </c:pt>
                <c:pt idx="18">
                  <c:v>605.10064699999998</c:v>
                </c:pt>
                <c:pt idx="19">
                  <c:v>606.85949700000003</c:v>
                </c:pt>
                <c:pt idx="20">
                  <c:v>603.663635</c:v>
                </c:pt>
                <c:pt idx="21">
                  <c:v>605.37438999999995</c:v>
                </c:pt>
                <c:pt idx="22">
                  <c:v>605.38525400000003</c:v>
                </c:pt>
                <c:pt idx="23">
                  <c:v>607.065247</c:v>
                </c:pt>
                <c:pt idx="24">
                  <c:v>603.59747300000004</c:v>
                </c:pt>
                <c:pt idx="25">
                  <c:v>600.42797900000005</c:v>
                </c:pt>
                <c:pt idx="26">
                  <c:v>598.24517800000001</c:v>
                </c:pt>
                <c:pt idx="27">
                  <c:v>597.07232699999997</c:v>
                </c:pt>
                <c:pt idx="28">
                  <c:v>597.10845900000004</c:v>
                </c:pt>
                <c:pt idx="29">
                  <c:v>599.04608199999996</c:v>
                </c:pt>
                <c:pt idx="30">
                  <c:v>597.48584000000005</c:v>
                </c:pt>
                <c:pt idx="31">
                  <c:v>595.04296899999997</c:v>
                </c:pt>
                <c:pt idx="32">
                  <c:v>592.764771</c:v>
                </c:pt>
                <c:pt idx="33">
                  <c:v>587.88147000000004</c:v>
                </c:pt>
                <c:pt idx="34">
                  <c:v>584.70031700000004</c:v>
                </c:pt>
                <c:pt idx="35">
                  <c:v>577.67883300000005</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220.730121</c:v>
                </c:pt>
                <c:pt idx="1">
                  <c:v>179.62550400000001</c:v>
                </c:pt>
                <c:pt idx="2">
                  <c:v>197.84586899999999</c:v>
                </c:pt>
                <c:pt idx="3">
                  <c:v>200.17679999999999</c:v>
                </c:pt>
                <c:pt idx="4">
                  <c:v>180.47583</c:v>
                </c:pt>
                <c:pt idx="5">
                  <c:v>146.02195699999999</c:v>
                </c:pt>
                <c:pt idx="6">
                  <c:v>160.19454999999999</c:v>
                </c:pt>
                <c:pt idx="7">
                  <c:v>165.73889199999999</c:v>
                </c:pt>
                <c:pt idx="8">
                  <c:v>152.04754600000001</c:v>
                </c:pt>
                <c:pt idx="9">
                  <c:v>151.01290900000001</c:v>
                </c:pt>
                <c:pt idx="10">
                  <c:v>154.069107</c:v>
                </c:pt>
                <c:pt idx="11">
                  <c:v>153.93833900000001</c:v>
                </c:pt>
                <c:pt idx="12">
                  <c:v>152.511627</c:v>
                </c:pt>
                <c:pt idx="13">
                  <c:v>148.04684399999999</c:v>
                </c:pt>
                <c:pt idx="14">
                  <c:v>147.68731700000001</c:v>
                </c:pt>
                <c:pt idx="15">
                  <c:v>148.61747700000001</c:v>
                </c:pt>
                <c:pt idx="16">
                  <c:v>149.560699</c:v>
                </c:pt>
                <c:pt idx="17">
                  <c:v>149.51774599999999</c:v>
                </c:pt>
                <c:pt idx="18">
                  <c:v>149.88476600000001</c:v>
                </c:pt>
                <c:pt idx="19">
                  <c:v>149.943161</c:v>
                </c:pt>
                <c:pt idx="20">
                  <c:v>150.25082399999999</c:v>
                </c:pt>
                <c:pt idx="21">
                  <c:v>150.826843</c:v>
                </c:pt>
                <c:pt idx="22">
                  <c:v>151.04354900000001</c:v>
                </c:pt>
                <c:pt idx="23">
                  <c:v>151.60676599999999</c:v>
                </c:pt>
                <c:pt idx="24">
                  <c:v>151.86140399999999</c:v>
                </c:pt>
                <c:pt idx="25">
                  <c:v>153.037598</c:v>
                </c:pt>
                <c:pt idx="26">
                  <c:v>154.16601600000001</c:v>
                </c:pt>
                <c:pt idx="27">
                  <c:v>155.66177400000001</c:v>
                </c:pt>
                <c:pt idx="28">
                  <c:v>156.98709099999999</c:v>
                </c:pt>
                <c:pt idx="29">
                  <c:v>157.93795800000001</c:v>
                </c:pt>
                <c:pt idx="30">
                  <c:v>157.35611</c:v>
                </c:pt>
                <c:pt idx="31">
                  <c:v>155.53613300000001</c:v>
                </c:pt>
                <c:pt idx="32">
                  <c:v>155.739105</c:v>
                </c:pt>
                <c:pt idx="33">
                  <c:v>156.12432899999999</c:v>
                </c:pt>
                <c:pt idx="34">
                  <c:v>156.47189299999999</c:v>
                </c:pt>
                <c:pt idx="35">
                  <c:v>157.091522</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167.42962800000001</c:v>
                </c:pt>
                <c:pt idx="1">
                  <c:v>143.91715400000001</c:v>
                </c:pt>
                <c:pt idx="2">
                  <c:v>145.19447700000001</c:v>
                </c:pt>
                <c:pt idx="3">
                  <c:v>136.935236</c:v>
                </c:pt>
                <c:pt idx="4">
                  <c:v>122.963539</c:v>
                </c:pt>
                <c:pt idx="5">
                  <c:v>125.79557800000001</c:v>
                </c:pt>
                <c:pt idx="6">
                  <c:v>146.749832</c:v>
                </c:pt>
                <c:pt idx="7">
                  <c:v>147.582504</c:v>
                </c:pt>
                <c:pt idx="8">
                  <c:v>154.64665199999999</c:v>
                </c:pt>
                <c:pt idx="9">
                  <c:v>156.69422900000001</c:v>
                </c:pt>
                <c:pt idx="10">
                  <c:v>152.87318400000001</c:v>
                </c:pt>
                <c:pt idx="11">
                  <c:v>156.362717</c:v>
                </c:pt>
                <c:pt idx="12">
                  <c:v>158.904144</c:v>
                </c:pt>
                <c:pt idx="13">
                  <c:v>163.44120799999999</c:v>
                </c:pt>
                <c:pt idx="14">
                  <c:v>162.41416899999999</c:v>
                </c:pt>
                <c:pt idx="15">
                  <c:v>167.54753099999999</c:v>
                </c:pt>
                <c:pt idx="16">
                  <c:v>166.937927</c:v>
                </c:pt>
                <c:pt idx="17">
                  <c:v>161.43038899999999</c:v>
                </c:pt>
                <c:pt idx="18">
                  <c:v>163.69901999999999</c:v>
                </c:pt>
                <c:pt idx="19">
                  <c:v>163.20584099999999</c:v>
                </c:pt>
                <c:pt idx="20">
                  <c:v>164.38992300000001</c:v>
                </c:pt>
                <c:pt idx="21">
                  <c:v>166.63900799999999</c:v>
                </c:pt>
                <c:pt idx="22">
                  <c:v>171.56399500000001</c:v>
                </c:pt>
                <c:pt idx="23">
                  <c:v>173.880585</c:v>
                </c:pt>
                <c:pt idx="24">
                  <c:v>180.334</c:v>
                </c:pt>
                <c:pt idx="25">
                  <c:v>182.76779199999999</c:v>
                </c:pt>
                <c:pt idx="26">
                  <c:v>182.941101</c:v>
                </c:pt>
                <c:pt idx="27">
                  <c:v>182.716309</c:v>
                </c:pt>
                <c:pt idx="28">
                  <c:v>181.11039700000001</c:v>
                </c:pt>
                <c:pt idx="29">
                  <c:v>182.37382500000001</c:v>
                </c:pt>
                <c:pt idx="30">
                  <c:v>182.52499399999999</c:v>
                </c:pt>
                <c:pt idx="31">
                  <c:v>184.69657900000001</c:v>
                </c:pt>
                <c:pt idx="32">
                  <c:v>185.64674400000001</c:v>
                </c:pt>
                <c:pt idx="33">
                  <c:v>184.562408</c:v>
                </c:pt>
                <c:pt idx="34">
                  <c:v>184.139252</c:v>
                </c:pt>
                <c:pt idx="35">
                  <c:v>183.01882900000001</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507.39706799999999</c:v>
                </c:pt>
                <c:pt idx="1">
                  <c:v>403.97096599999998</c:v>
                </c:pt>
                <c:pt idx="2">
                  <c:v>430.870183</c:v>
                </c:pt>
                <c:pt idx="3">
                  <c:v>418.32948599999997</c:v>
                </c:pt>
                <c:pt idx="4">
                  <c:v>377.08685300000002</c:v>
                </c:pt>
                <c:pt idx="5">
                  <c:v>326.24929800000001</c:v>
                </c:pt>
                <c:pt idx="6">
                  <c:v>315.934753</c:v>
                </c:pt>
                <c:pt idx="7">
                  <c:v>320.49835200000001</c:v>
                </c:pt>
                <c:pt idx="8">
                  <c:v>316.73037699999998</c:v>
                </c:pt>
                <c:pt idx="9">
                  <c:v>319.73800699999998</c:v>
                </c:pt>
                <c:pt idx="10">
                  <c:v>300.18652300000002</c:v>
                </c:pt>
                <c:pt idx="11">
                  <c:v>307.25351000000001</c:v>
                </c:pt>
                <c:pt idx="12">
                  <c:v>301.65826399999997</c:v>
                </c:pt>
                <c:pt idx="13">
                  <c:v>298.42224099999999</c:v>
                </c:pt>
                <c:pt idx="14">
                  <c:v>297.01232900000002</c:v>
                </c:pt>
                <c:pt idx="15">
                  <c:v>289.10064699999998</c:v>
                </c:pt>
                <c:pt idx="16">
                  <c:v>286.63201900000001</c:v>
                </c:pt>
                <c:pt idx="17">
                  <c:v>293.00979599999999</c:v>
                </c:pt>
                <c:pt idx="18">
                  <c:v>291.51684599999999</c:v>
                </c:pt>
                <c:pt idx="19">
                  <c:v>293.71051</c:v>
                </c:pt>
                <c:pt idx="20">
                  <c:v>289.022919</c:v>
                </c:pt>
                <c:pt idx="21">
                  <c:v>287.90853900000002</c:v>
                </c:pt>
                <c:pt idx="22">
                  <c:v>282.77767899999998</c:v>
                </c:pt>
                <c:pt idx="23">
                  <c:v>281.57785000000001</c:v>
                </c:pt>
                <c:pt idx="24">
                  <c:v>271.402039</c:v>
                </c:pt>
                <c:pt idx="25">
                  <c:v>264.62261999999998</c:v>
                </c:pt>
                <c:pt idx="26">
                  <c:v>261.13803100000001</c:v>
                </c:pt>
                <c:pt idx="27">
                  <c:v>258.69424400000003</c:v>
                </c:pt>
                <c:pt idx="28">
                  <c:v>259.01095600000002</c:v>
                </c:pt>
                <c:pt idx="29">
                  <c:v>258.73431399999998</c:v>
                </c:pt>
                <c:pt idx="30">
                  <c:v>257.60476699999998</c:v>
                </c:pt>
                <c:pt idx="31">
                  <c:v>254.81024199999999</c:v>
                </c:pt>
                <c:pt idx="32">
                  <c:v>251.37887599999999</c:v>
                </c:pt>
                <c:pt idx="33">
                  <c:v>247.19477800000001</c:v>
                </c:pt>
                <c:pt idx="34">
                  <c:v>244.08918800000001</c:v>
                </c:pt>
                <c:pt idx="35">
                  <c:v>237.568466</c:v>
                </c:pt>
              </c:numCache>
            </c:numRef>
          </c:val>
          <c:smooth val="0"/>
        </c:ser>
        <c:dLbls>
          <c:showLegendKey val="0"/>
          <c:showVal val="0"/>
          <c:showCatName val="0"/>
          <c:showSerName val="0"/>
          <c:showPercent val="0"/>
          <c:showBubbleSize val="0"/>
        </c:dLbls>
        <c:smooth val="0"/>
        <c:axId val="294975712"/>
        <c:axId val="294977888"/>
      </c:lineChart>
      <c:catAx>
        <c:axId val="2949757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7888"/>
        <c:crosses val="autoZero"/>
        <c:auto val="1"/>
        <c:lblAlgn val="ctr"/>
        <c:lblOffset val="100"/>
        <c:tickLblSkip val="35"/>
        <c:tickMarkSkip val="10"/>
        <c:noMultiLvlLbl val="0"/>
      </c:catAx>
      <c:valAx>
        <c:axId val="294977888"/>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5712"/>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73082531347E-2"/>
          <c:y val="0.23218447393474609"/>
          <c:w val="0.65034020280679583"/>
          <c:h val="0.60699477695548576"/>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895.55681700000002</c:v>
                </c:pt>
                <c:pt idx="1">
                  <c:v>727.51362400000005</c:v>
                </c:pt>
                <c:pt idx="2">
                  <c:v>773.910529</c:v>
                </c:pt>
                <c:pt idx="3">
                  <c:v>755.44152199999996</c:v>
                </c:pt>
                <c:pt idx="4">
                  <c:v>680.52624500000002</c:v>
                </c:pt>
                <c:pt idx="5">
                  <c:v>600.09179700000004</c:v>
                </c:pt>
                <c:pt idx="6">
                  <c:v>548.71185300000002</c:v>
                </c:pt>
                <c:pt idx="7">
                  <c:v>537.58502199999998</c:v>
                </c:pt>
                <c:pt idx="8">
                  <c:v>509.38052399999998</c:v>
                </c:pt>
                <c:pt idx="9">
                  <c:v>491.84982300000001</c:v>
                </c:pt>
                <c:pt idx="10">
                  <c:v>438.45446800000002</c:v>
                </c:pt>
                <c:pt idx="11">
                  <c:v>451.445221</c:v>
                </c:pt>
                <c:pt idx="12">
                  <c:v>449.066956</c:v>
                </c:pt>
                <c:pt idx="13">
                  <c:v>444.67468300000002</c:v>
                </c:pt>
                <c:pt idx="14">
                  <c:v>435.94976800000001</c:v>
                </c:pt>
                <c:pt idx="15">
                  <c:v>427.51644900000002</c:v>
                </c:pt>
                <c:pt idx="16">
                  <c:v>423.29751599999997</c:v>
                </c:pt>
                <c:pt idx="17">
                  <c:v>422.529022</c:v>
                </c:pt>
                <c:pt idx="18">
                  <c:v>421.99078400000002</c:v>
                </c:pt>
                <c:pt idx="19">
                  <c:v>422.34661899999998</c:v>
                </c:pt>
                <c:pt idx="20">
                  <c:v>416.180206</c:v>
                </c:pt>
                <c:pt idx="21">
                  <c:v>415.31637599999999</c:v>
                </c:pt>
                <c:pt idx="22">
                  <c:v>414.03005999999999</c:v>
                </c:pt>
                <c:pt idx="23">
                  <c:v>408.70581099999998</c:v>
                </c:pt>
                <c:pt idx="24">
                  <c:v>406.71838400000001</c:v>
                </c:pt>
                <c:pt idx="25">
                  <c:v>401.436218</c:v>
                </c:pt>
                <c:pt idx="26">
                  <c:v>397.85150099999998</c:v>
                </c:pt>
                <c:pt idx="27">
                  <c:v>396.554779</c:v>
                </c:pt>
                <c:pt idx="28">
                  <c:v>395.60891700000002</c:v>
                </c:pt>
                <c:pt idx="29">
                  <c:v>393.66793799999999</c:v>
                </c:pt>
                <c:pt idx="30">
                  <c:v>391.89178500000003</c:v>
                </c:pt>
                <c:pt idx="31">
                  <c:v>392.22491500000001</c:v>
                </c:pt>
                <c:pt idx="32">
                  <c:v>391.21099900000002</c:v>
                </c:pt>
                <c:pt idx="33">
                  <c:v>389.97616599999998</c:v>
                </c:pt>
                <c:pt idx="34">
                  <c:v>389.62496900000002</c:v>
                </c:pt>
                <c:pt idx="35">
                  <c:v>388.39617900000002</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220.730121</c:v>
                </c:pt>
                <c:pt idx="1">
                  <c:v>179.62550400000001</c:v>
                </c:pt>
                <c:pt idx="2">
                  <c:v>197.84586899999999</c:v>
                </c:pt>
                <c:pt idx="3">
                  <c:v>200.17679999999999</c:v>
                </c:pt>
                <c:pt idx="4">
                  <c:v>180.47581500000001</c:v>
                </c:pt>
                <c:pt idx="5">
                  <c:v>146.02195699999999</c:v>
                </c:pt>
                <c:pt idx="6">
                  <c:v>153.370712</c:v>
                </c:pt>
                <c:pt idx="7">
                  <c:v>152.100311</c:v>
                </c:pt>
                <c:pt idx="8">
                  <c:v>137.237549</c:v>
                </c:pt>
                <c:pt idx="9">
                  <c:v>135.691574</c:v>
                </c:pt>
                <c:pt idx="10">
                  <c:v>123.627655</c:v>
                </c:pt>
                <c:pt idx="11">
                  <c:v>122.882462</c:v>
                </c:pt>
                <c:pt idx="12">
                  <c:v>122.547279</c:v>
                </c:pt>
                <c:pt idx="13">
                  <c:v>120.830353</c:v>
                </c:pt>
                <c:pt idx="14">
                  <c:v>117.198395</c:v>
                </c:pt>
                <c:pt idx="15">
                  <c:v>114.45219400000001</c:v>
                </c:pt>
                <c:pt idx="16">
                  <c:v>115.060913</c:v>
                </c:pt>
                <c:pt idx="17">
                  <c:v>114.978256</c:v>
                </c:pt>
                <c:pt idx="18">
                  <c:v>115.851654</c:v>
                </c:pt>
                <c:pt idx="19">
                  <c:v>118.597397</c:v>
                </c:pt>
                <c:pt idx="20">
                  <c:v>118.017189</c:v>
                </c:pt>
                <c:pt idx="21">
                  <c:v>119.258743</c:v>
                </c:pt>
                <c:pt idx="22">
                  <c:v>121.51467100000001</c:v>
                </c:pt>
                <c:pt idx="23">
                  <c:v>122.759125</c:v>
                </c:pt>
                <c:pt idx="24">
                  <c:v>121.922867</c:v>
                </c:pt>
                <c:pt idx="25">
                  <c:v>121.63516199999999</c:v>
                </c:pt>
                <c:pt idx="26">
                  <c:v>119.19890599999999</c:v>
                </c:pt>
                <c:pt idx="27">
                  <c:v>117.056313</c:v>
                </c:pt>
                <c:pt idx="28">
                  <c:v>118.052902</c:v>
                </c:pt>
                <c:pt idx="29">
                  <c:v>119.57508900000001</c:v>
                </c:pt>
                <c:pt idx="30">
                  <c:v>120.975258</c:v>
                </c:pt>
                <c:pt idx="31">
                  <c:v>122.771683</c:v>
                </c:pt>
                <c:pt idx="32">
                  <c:v>124.121185</c:v>
                </c:pt>
                <c:pt idx="33">
                  <c:v>125.10985599999999</c:v>
                </c:pt>
                <c:pt idx="34">
                  <c:v>128.49440000000001</c:v>
                </c:pt>
                <c:pt idx="35">
                  <c:v>125.468987</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167.42962800000001</c:v>
                </c:pt>
                <c:pt idx="1">
                  <c:v>143.91715400000001</c:v>
                </c:pt>
                <c:pt idx="2">
                  <c:v>145.19447700000001</c:v>
                </c:pt>
                <c:pt idx="3">
                  <c:v>136.935236</c:v>
                </c:pt>
                <c:pt idx="4">
                  <c:v>122.96354700000001</c:v>
                </c:pt>
                <c:pt idx="5">
                  <c:v>125.79557800000001</c:v>
                </c:pt>
                <c:pt idx="6">
                  <c:v>123.64328</c:v>
                </c:pt>
                <c:pt idx="7">
                  <c:v>124.09303300000001</c:v>
                </c:pt>
                <c:pt idx="8">
                  <c:v>124.504845</c:v>
                </c:pt>
                <c:pt idx="9">
                  <c:v>124.25238</c:v>
                </c:pt>
                <c:pt idx="10">
                  <c:v>110.723541</c:v>
                </c:pt>
                <c:pt idx="11">
                  <c:v>104.821426</c:v>
                </c:pt>
                <c:pt idx="12">
                  <c:v>105.51284</c:v>
                </c:pt>
                <c:pt idx="13">
                  <c:v>103.33519</c:v>
                </c:pt>
                <c:pt idx="14">
                  <c:v>109.034004</c:v>
                </c:pt>
                <c:pt idx="15">
                  <c:v>110.673248</c:v>
                </c:pt>
                <c:pt idx="16">
                  <c:v>107.364662</c:v>
                </c:pt>
                <c:pt idx="17">
                  <c:v>106.41057600000001</c:v>
                </c:pt>
                <c:pt idx="18">
                  <c:v>106.202003</c:v>
                </c:pt>
                <c:pt idx="19">
                  <c:v>102.189644</c:v>
                </c:pt>
                <c:pt idx="20">
                  <c:v>102.19944</c:v>
                </c:pt>
                <c:pt idx="21">
                  <c:v>102.18888099999999</c:v>
                </c:pt>
                <c:pt idx="22">
                  <c:v>102.536011</c:v>
                </c:pt>
                <c:pt idx="23">
                  <c:v>107.124084</c:v>
                </c:pt>
                <c:pt idx="24">
                  <c:v>107.08008599999999</c:v>
                </c:pt>
                <c:pt idx="25">
                  <c:v>107.943855</c:v>
                </c:pt>
                <c:pt idx="26">
                  <c:v>110.038757</c:v>
                </c:pt>
                <c:pt idx="27">
                  <c:v>111.238708</c:v>
                </c:pt>
                <c:pt idx="28">
                  <c:v>109.861755</c:v>
                </c:pt>
                <c:pt idx="29">
                  <c:v>108.00862100000001</c:v>
                </c:pt>
                <c:pt idx="30">
                  <c:v>105.625381</c:v>
                </c:pt>
                <c:pt idx="31">
                  <c:v>103.918655</c:v>
                </c:pt>
                <c:pt idx="32">
                  <c:v>101.863815</c:v>
                </c:pt>
                <c:pt idx="33">
                  <c:v>100.020912</c:v>
                </c:pt>
                <c:pt idx="34">
                  <c:v>96.955123999999998</c:v>
                </c:pt>
                <c:pt idx="35">
                  <c:v>98.903625000000005</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507.39706799999999</c:v>
                </c:pt>
                <c:pt idx="1">
                  <c:v>403.97096599999998</c:v>
                </c:pt>
                <c:pt idx="2">
                  <c:v>430.870183</c:v>
                </c:pt>
                <c:pt idx="3">
                  <c:v>418.32948599999997</c:v>
                </c:pt>
                <c:pt idx="4">
                  <c:v>377.08685300000002</c:v>
                </c:pt>
                <c:pt idx="5">
                  <c:v>328.27432299999998</c:v>
                </c:pt>
                <c:pt idx="6">
                  <c:v>271.69787600000001</c:v>
                </c:pt>
                <c:pt idx="7">
                  <c:v>261.39166299999999</c:v>
                </c:pt>
                <c:pt idx="8">
                  <c:v>247.63819899999999</c:v>
                </c:pt>
                <c:pt idx="9">
                  <c:v>231.90585300000001</c:v>
                </c:pt>
                <c:pt idx="10">
                  <c:v>204.10328699999999</c:v>
                </c:pt>
                <c:pt idx="11">
                  <c:v>223.74131800000001</c:v>
                </c:pt>
                <c:pt idx="12">
                  <c:v>221.006866</c:v>
                </c:pt>
                <c:pt idx="13">
                  <c:v>220.50914</c:v>
                </c:pt>
                <c:pt idx="14">
                  <c:v>209.71739199999999</c:v>
                </c:pt>
                <c:pt idx="15">
                  <c:v>202.391052</c:v>
                </c:pt>
                <c:pt idx="16">
                  <c:v>200.87193300000001</c:v>
                </c:pt>
                <c:pt idx="17">
                  <c:v>201.14022800000001</c:v>
                </c:pt>
                <c:pt idx="18">
                  <c:v>199.93710300000001</c:v>
                </c:pt>
                <c:pt idx="19">
                  <c:v>201.55955499999999</c:v>
                </c:pt>
                <c:pt idx="20">
                  <c:v>195.96354700000001</c:v>
                </c:pt>
                <c:pt idx="21">
                  <c:v>193.86875900000001</c:v>
                </c:pt>
                <c:pt idx="22">
                  <c:v>189.979401</c:v>
                </c:pt>
                <c:pt idx="23">
                  <c:v>178.82260099999999</c:v>
                </c:pt>
                <c:pt idx="24">
                  <c:v>177.71542400000001</c:v>
                </c:pt>
                <c:pt idx="25">
                  <c:v>171.857178</c:v>
                </c:pt>
                <c:pt idx="26">
                  <c:v>168.61386100000001</c:v>
                </c:pt>
                <c:pt idx="27">
                  <c:v>168.25973500000001</c:v>
                </c:pt>
                <c:pt idx="28">
                  <c:v>167.694244</c:v>
                </c:pt>
                <c:pt idx="29">
                  <c:v>166.08422899999999</c:v>
                </c:pt>
                <c:pt idx="30">
                  <c:v>165.29113799999999</c:v>
                </c:pt>
                <c:pt idx="31">
                  <c:v>165.534592</c:v>
                </c:pt>
                <c:pt idx="32">
                  <c:v>165.225998</c:v>
                </c:pt>
                <c:pt idx="33">
                  <c:v>164.84541300000001</c:v>
                </c:pt>
                <c:pt idx="34">
                  <c:v>164.175476</c:v>
                </c:pt>
                <c:pt idx="35">
                  <c:v>164.02356</c:v>
                </c:pt>
              </c:numCache>
            </c:numRef>
          </c:val>
          <c:smooth val="0"/>
        </c:ser>
        <c:dLbls>
          <c:showLegendKey val="0"/>
          <c:showVal val="0"/>
          <c:showCatName val="0"/>
          <c:showSerName val="0"/>
          <c:showPercent val="0"/>
          <c:showBubbleSize val="0"/>
        </c:dLbls>
        <c:smooth val="0"/>
        <c:axId val="294982784"/>
        <c:axId val="294986048"/>
      </c:lineChart>
      <c:catAx>
        <c:axId val="2949827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6048"/>
        <c:crosses val="autoZero"/>
        <c:auto val="1"/>
        <c:lblAlgn val="ctr"/>
        <c:lblOffset val="100"/>
        <c:tickLblSkip val="35"/>
        <c:tickMarkSkip val="10"/>
        <c:noMultiLvlLbl val="0"/>
      </c:catAx>
      <c:valAx>
        <c:axId val="294986048"/>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2784"/>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5579779826412E-2"/>
          <c:y val="0.23194444444444445"/>
          <c:w val="0.61458124092869881"/>
          <c:h val="0.62850794692330125"/>
        </c:manualLayout>
      </c:layout>
      <c:lineChart>
        <c:grouping val="standard"/>
        <c:varyColors val="0"/>
        <c:ser>
          <c:idx val="0"/>
          <c:order val="0"/>
          <c:tx>
            <c:strRef>
              <c:f>Sheet1!$B$1</c:f>
              <c:strCache>
                <c:ptCount val="1"/>
                <c:pt idx="0">
                  <c:v>advanced combined cycle</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12">
                  <c:v>59.45827465468917</c:v>
                </c:pt>
                <c:pt idx="13">
                  <c:v>69.308048811576057</c:v>
                </c:pt>
                <c:pt idx="14">
                  <c:v>76.027168059865886</c:v>
                </c:pt>
                <c:pt idx="15">
                  <c:v>76.762235439440403</c:v>
                </c:pt>
                <c:pt idx="16">
                  <c:v>79.311689314922418</c:v>
                </c:pt>
                <c:pt idx="17">
                  <c:v>81.742367662527187</c:v>
                </c:pt>
                <c:pt idx="18">
                  <c:v>82.678809198737028</c:v>
                </c:pt>
                <c:pt idx="19">
                  <c:v>81.925142279023817</c:v>
                </c:pt>
                <c:pt idx="20">
                  <c:v>82.318764114370651</c:v>
                </c:pt>
                <c:pt idx="21">
                  <c:v>82.039126562057092</c:v>
                </c:pt>
                <c:pt idx="22">
                  <c:v>82.725785270056278</c:v>
                </c:pt>
                <c:pt idx="23">
                  <c:v>82.557003750198817</c:v>
                </c:pt>
                <c:pt idx="24">
                  <c:v>82.128839618993837</c:v>
                </c:pt>
                <c:pt idx="25">
                  <c:v>82.067161721825485</c:v>
                </c:pt>
                <c:pt idx="26">
                  <c:v>81.322724022359964</c:v>
                </c:pt>
                <c:pt idx="27">
                  <c:v>80.58300212846386</c:v>
                </c:pt>
                <c:pt idx="28">
                  <c:v>79.837821975636629</c:v>
                </c:pt>
                <c:pt idx="29">
                  <c:v>79.215413756136016</c:v>
                </c:pt>
                <c:pt idx="30">
                  <c:v>79.000298510925901</c:v>
                </c:pt>
                <c:pt idx="31">
                  <c:v>78.968810882064574</c:v>
                </c:pt>
                <c:pt idx="32">
                  <c:v>77.901103487279002</c:v>
                </c:pt>
                <c:pt idx="33">
                  <c:v>77.457401818858301</c:v>
                </c:pt>
                <c:pt idx="34">
                  <c:v>76.992410988143433</c:v>
                </c:pt>
                <c:pt idx="35">
                  <c:v>75.90097271469331</c:v>
                </c:pt>
                <c:pt idx="36">
                  <c:v>74.897650466271116</c:v>
                </c:pt>
                <c:pt idx="37">
                  <c:v>74.486848640047299</c:v>
                </c:pt>
                <c:pt idx="38">
                  <c:v>74.329646926713053</c:v>
                </c:pt>
                <c:pt idx="39">
                  <c:v>73.831050730094475</c:v>
                </c:pt>
                <c:pt idx="40">
                  <c:v>73.737895535089081</c:v>
                </c:pt>
              </c:numCache>
            </c:numRef>
          </c:val>
          <c:smooth val="0"/>
        </c:ser>
        <c:ser>
          <c:idx val="1"/>
          <c:order val="1"/>
          <c:tx>
            <c:strRef>
              <c:f>Sheet1!$C$1</c:f>
              <c:strCache>
                <c:ptCount val="1"/>
                <c:pt idx="0">
                  <c:v>conventional combined cycle</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42.980073669198667</c:v>
                </c:pt>
                <c:pt idx="1">
                  <c:v>42.794260419794398</c:v>
                </c:pt>
                <c:pt idx="2">
                  <c:v>51.307907767148421</c:v>
                </c:pt>
                <c:pt idx="3">
                  <c:v>47.200129243305589</c:v>
                </c:pt>
                <c:pt idx="4">
                  <c:v>46.293915481172363</c:v>
                </c:pt>
                <c:pt idx="5">
                  <c:v>54.136062184499458</c:v>
                </c:pt>
                <c:pt idx="6">
                  <c:v>54.028904840938921</c:v>
                </c:pt>
                <c:pt idx="7">
                  <c:v>49.99898118823323</c:v>
                </c:pt>
                <c:pt idx="8">
                  <c:v>52.657616105063141</c:v>
                </c:pt>
                <c:pt idx="9">
                  <c:v>57.838612355417787</c:v>
                </c:pt>
                <c:pt idx="10">
                  <c:v>55.897167616675802</c:v>
                </c:pt>
                <c:pt idx="11">
                  <c:v>57.454219154728989</c:v>
                </c:pt>
                <c:pt idx="12">
                  <c:v>54.897435231854423</c:v>
                </c:pt>
                <c:pt idx="13">
                  <c:v>51.860738235314372</c:v>
                </c:pt>
                <c:pt idx="14">
                  <c:v>48.402469405264682</c:v>
                </c:pt>
                <c:pt idx="15">
                  <c:v>45.013741696986557</c:v>
                </c:pt>
                <c:pt idx="16">
                  <c:v>43.015727515753952</c:v>
                </c:pt>
                <c:pt idx="17">
                  <c:v>41.343752306377439</c:v>
                </c:pt>
                <c:pt idx="18">
                  <c:v>40.211944350440838</c:v>
                </c:pt>
                <c:pt idx="19">
                  <c:v>38.850316882597809</c:v>
                </c:pt>
                <c:pt idx="20">
                  <c:v>36.829644018647869</c:v>
                </c:pt>
                <c:pt idx="21">
                  <c:v>36.177202311430499</c:v>
                </c:pt>
                <c:pt idx="22">
                  <c:v>36.064635339160589</c:v>
                </c:pt>
                <c:pt idx="23">
                  <c:v>36.204068090771017</c:v>
                </c:pt>
                <c:pt idx="24">
                  <c:v>36.980633834269419</c:v>
                </c:pt>
                <c:pt idx="25">
                  <c:v>36.096649172418218</c:v>
                </c:pt>
                <c:pt idx="26">
                  <c:v>35.435270601824492</c:v>
                </c:pt>
                <c:pt idx="27">
                  <c:v>35.074514022739699</c:v>
                </c:pt>
                <c:pt idx="28">
                  <c:v>34.589864241380333</c:v>
                </c:pt>
                <c:pt idx="29">
                  <c:v>33.893425098316619</c:v>
                </c:pt>
                <c:pt idx="30">
                  <c:v>33.538768801187842</c:v>
                </c:pt>
                <c:pt idx="31">
                  <c:v>32.903617323592691</c:v>
                </c:pt>
                <c:pt idx="32">
                  <c:v>32.563424263581339</c:v>
                </c:pt>
                <c:pt idx="33">
                  <c:v>32.082880759734493</c:v>
                </c:pt>
                <c:pt idx="34">
                  <c:v>31.651720739927811</c:v>
                </c:pt>
                <c:pt idx="35">
                  <c:v>31.171432827993819</c:v>
                </c:pt>
                <c:pt idx="36">
                  <c:v>30.74553572736367</c:v>
                </c:pt>
                <c:pt idx="37">
                  <c:v>30.533451802335499</c:v>
                </c:pt>
                <c:pt idx="38">
                  <c:v>30.75858189881821</c:v>
                </c:pt>
                <c:pt idx="39">
                  <c:v>30.63622986028334</c:v>
                </c:pt>
                <c:pt idx="40">
                  <c:v>30.409433869999329</c:v>
                </c:pt>
              </c:numCache>
            </c:numRef>
          </c:val>
          <c:smooth val="0"/>
        </c:ser>
        <c:ser>
          <c:idx val="2"/>
          <c:order val="2"/>
          <c:tx>
            <c:strRef>
              <c:f>Sheet1!$D$1</c:f>
              <c:strCache>
                <c:ptCount val="1"/>
                <c:pt idx="0">
                  <c:v>combustion turbine</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5.3040941814940901</c:v>
                </c:pt>
                <c:pt idx="1">
                  <c:v>4.9828903690164887</c:v>
                </c:pt>
                <c:pt idx="2">
                  <c:v>5.8487080093636834</c:v>
                </c:pt>
                <c:pt idx="3">
                  <c:v>4.6469605384034196</c:v>
                </c:pt>
                <c:pt idx="4">
                  <c:v>4.8682133861706589</c:v>
                </c:pt>
                <c:pt idx="5">
                  <c:v>6.3130456539918516</c:v>
                </c:pt>
                <c:pt idx="6">
                  <c:v>7.2939797386008944</c:v>
                </c:pt>
                <c:pt idx="7">
                  <c:v>6.3609482451640744</c:v>
                </c:pt>
                <c:pt idx="8">
                  <c:v>8.0911538916372994</c:v>
                </c:pt>
                <c:pt idx="9">
                  <c:v>5.5000175200620438</c:v>
                </c:pt>
                <c:pt idx="10">
                  <c:v>5.4929551908281393</c:v>
                </c:pt>
                <c:pt idx="11">
                  <c:v>5.4623570509071708</c:v>
                </c:pt>
                <c:pt idx="12">
                  <c:v>4.8470383291355512</c:v>
                </c:pt>
                <c:pt idx="13">
                  <c:v>4.7193850497463341</c:v>
                </c:pt>
                <c:pt idx="14">
                  <c:v>4.55385317562454</c:v>
                </c:pt>
                <c:pt idx="15">
                  <c:v>4.4598101274419131</c:v>
                </c:pt>
                <c:pt idx="16">
                  <c:v>3.9678290532941718</c:v>
                </c:pt>
                <c:pt idx="17">
                  <c:v>3.5299066190875101</c:v>
                </c:pt>
                <c:pt idx="18">
                  <c:v>3.2380153672432921</c:v>
                </c:pt>
                <c:pt idx="19">
                  <c:v>3.188797842254647</c:v>
                </c:pt>
                <c:pt idx="20">
                  <c:v>3.2348210774078709</c:v>
                </c:pt>
                <c:pt idx="21">
                  <c:v>3.0723037538068159</c:v>
                </c:pt>
                <c:pt idx="22">
                  <c:v>3.015858485228033</c:v>
                </c:pt>
                <c:pt idx="23">
                  <c:v>2.9697105225094291</c:v>
                </c:pt>
                <c:pt idx="24">
                  <c:v>2.985515914859318</c:v>
                </c:pt>
                <c:pt idx="25">
                  <c:v>2.9944537621270699</c:v>
                </c:pt>
                <c:pt idx="26">
                  <c:v>2.9374901658777959</c:v>
                </c:pt>
                <c:pt idx="27">
                  <c:v>2.8572426457669859</c:v>
                </c:pt>
                <c:pt idx="28">
                  <c:v>2.7685070099171929</c:v>
                </c:pt>
                <c:pt idx="29">
                  <c:v>2.7460318652741589</c:v>
                </c:pt>
                <c:pt idx="30">
                  <c:v>2.74485487326442</c:v>
                </c:pt>
                <c:pt idx="31">
                  <c:v>2.709134970431339</c:v>
                </c:pt>
                <c:pt idx="32">
                  <c:v>2.6874989399948879</c:v>
                </c:pt>
                <c:pt idx="33">
                  <c:v>2.61928101834875</c:v>
                </c:pt>
                <c:pt idx="34">
                  <c:v>2.5825214233262979</c:v>
                </c:pt>
                <c:pt idx="35">
                  <c:v>2.613600200165477</c:v>
                </c:pt>
                <c:pt idx="36">
                  <c:v>2.602740743926621</c:v>
                </c:pt>
                <c:pt idx="37">
                  <c:v>2.6098261836792109</c:v>
                </c:pt>
                <c:pt idx="38">
                  <c:v>2.612091562172536</c:v>
                </c:pt>
                <c:pt idx="39">
                  <c:v>2.6060298045595518</c:v>
                </c:pt>
                <c:pt idx="40">
                  <c:v>2.6350032431235682</c:v>
                </c:pt>
              </c:numCache>
            </c:numRef>
          </c:val>
          <c:smooth val="0"/>
        </c:ser>
        <c:ser>
          <c:idx val="3"/>
          <c:order val="3"/>
          <c:tx>
            <c:strRef>
              <c:f>Sheet1!$E$1</c:f>
              <c:strCache>
                <c:ptCount val="1"/>
                <c:pt idx="0">
                  <c:v>oil and natural gas steam</c:v>
                </c:pt>
              </c:strCache>
            </c:strRef>
          </c:tx>
          <c:spPr>
            <a:ln w="22225" cap="rnd">
              <a:solidFill>
                <a:schemeClr val="accent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11.23955807776812</c:v>
                </c:pt>
                <c:pt idx="1">
                  <c:v>11.16258220853441</c:v>
                </c:pt>
                <c:pt idx="2">
                  <c:v>11.534134555175029</c:v>
                </c:pt>
                <c:pt idx="3">
                  <c:v>10.053787779323461</c:v>
                </c:pt>
                <c:pt idx="4">
                  <c:v>9.3913655468447015</c:v>
                </c:pt>
                <c:pt idx="5">
                  <c:v>11.002552533907281</c:v>
                </c:pt>
                <c:pt idx="6">
                  <c:v>11.89833818710666</c:v>
                </c:pt>
                <c:pt idx="7">
                  <c:v>10.00928291543296</c:v>
                </c:pt>
                <c:pt idx="8">
                  <c:v>12.793977115201541</c:v>
                </c:pt>
                <c:pt idx="9">
                  <c:v>9.8725018249931153</c:v>
                </c:pt>
                <c:pt idx="10">
                  <c:v>10.3691295706533</c:v>
                </c:pt>
                <c:pt idx="11">
                  <c:v>9.5853205283938454</c:v>
                </c:pt>
                <c:pt idx="12">
                  <c:v>6.6611379401179001</c:v>
                </c:pt>
                <c:pt idx="13">
                  <c:v>5.9742067477847192</c:v>
                </c:pt>
                <c:pt idx="14">
                  <c:v>4.7774623151543771</c:v>
                </c:pt>
                <c:pt idx="15">
                  <c:v>4.1596998525848736</c:v>
                </c:pt>
                <c:pt idx="16">
                  <c:v>3.3347771906326988</c:v>
                </c:pt>
                <c:pt idx="17">
                  <c:v>2.8775896988103722</c:v>
                </c:pt>
                <c:pt idx="18">
                  <c:v>2.796830353077798</c:v>
                </c:pt>
                <c:pt idx="19">
                  <c:v>2.6225057691663469</c:v>
                </c:pt>
                <c:pt idx="20">
                  <c:v>2.7548102666128931</c:v>
                </c:pt>
                <c:pt idx="21">
                  <c:v>2.5778222646074882</c:v>
                </c:pt>
                <c:pt idx="22">
                  <c:v>2.7777576279631342</c:v>
                </c:pt>
                <c:pt idx="23">
                  <c:v>2.9417592065331188</c:v>
                </c:pt>
                <c:pt idx="24">
                  <c:v>3.1680732778729479</c:v>
                </c:pt>
                <c:pt idx="25">
                  <c:v>3.256891561653497</c:v>
                </c:pt>
                <c:pt idx="26">
                  <c:v>3.153644726410489</c:v>
                </c:pt>
                <c:pt idx="27">
                  <c:v>2.601826523324668</c:v>
                </c:pt>
                <c:pt idx="28">
                  <c:v>2.601352702526448</c:v>
                </c:pt>
                <c:pt idx="29">
                  <c:v>2.1107581499275652</c:v>
                </c:pt>
                <c:pt idx="30">
                  <c:v>2.0482113153863701</c:v>
                </c:pt>
                <c:pt idx="31">
                  <c:v>2.0860466985720252</c:v>
                </c:pt>
                <c:pt idx="32">
                  <c:v>1.974040113058011</c:v>
                </c:pt>
                <c:pt idx="33">
                  <c:v>1.9059115679124969</c:v>
                </c:pt>
                <c:pt idx="34">
                  <c:v>1.7647138352229359</c:v>
                </c:pt>
                <c:pt idx="35">
                  <c:v>1.7690584970402961</c:v>
                </c:pt>
                <c:pt idx="36">
                  <c:v>1.617687439914046</c:v>
                </c:pt>
                <c:pt idx="37">
                  <c:v>1.6447196451455821</c:v>
                </c:pt>
                <c:pt idx="38">
                  <c:v>1.66713496319267</c:v>
                </c:pt>
                <c:pt idx="39">
                  <c:v>1.678968503576213</c:v>
                </c:pt>
                <c:pt idx="40">
                  <c:v>1.744810954052608</c:v>
                </c:pt>
              </c:numCache>
            </c:numRef>
          </c:val>
          <c:smooth val="0"/>
        </c:ser>
        <c:ser>
          <c:idx val="4"/>
          <c:order val="4"/>
          <c:tx>
            <c:strRef>
              <c:f>Sheet1!$F$1</c:f>
              <c:strCache>
                <c:ptCount val="1"/>
                <c:pt idx="0">
                  <c:v>coal</c:v>
                </c:pt>
              </c:strCache>
            </c:strRef>
          </c:tx>
          <c:spPr>
            <a:ln w="22225" cap="rnd">
              <a:solidFill>
                <a:schemeClr val="tx1">
                  <a:lumMod val="50000"/>
                  <a:lumOff val="5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68.480835813125054</c:v>
                </c:pt>
                <c:pt idx="1">
                  <c:v>64.096288999856171</c:v>
                </c:pt>
                <c:pt idx="2">
                  <c:v>57.274113678810949</c:v>
                </c:pt>
                <c:pt idx="3">
                  <c:v>60.864853280228203</c:v>
                </c:pt>
                <c:pt idx="4">
                  <c:v>61.696864987919803</c:v>
                </c:pt>
                <c:pt idx="5">
                  <c:v>56.253872135487534</c:v>
                </c:pt>
                <c:pt idx="6">
                  <c:v>53.886553154729377</c:v>
                </c:pt>
                <c:pt idx="7">
                  <c:v>53.646147944978871</c:v>
                </c:pt>
                <c:pt idx="8">
                  <c:v>54.056186358595014</c:v>
                </c:pt>
                <c:pt idx="9">
                  <c:v>47.780392733328952</c:v>
                </c:pt>
                <c:pt idx="10">
                  <c:v>45.041235673494782</c:v>
                </c:pt>
                <c:pt idx="11">
                  <c:v>43.184185655507868</c:v>
                </c:pt>
                <c:pt idx="12">
                  <c:v>44.326509345165789</c:v>
                </c:pt>
                <c:pt idx="13">
                  <c:v>44.784977556164932</c:v>
                </c:pt>
                <c:pt idx="14">
                  <c:v>48.429431844244021</c:v>
                </c:pt>
                <c:pt idx="15">
                  <c:v>58.874023917440319</c:v>
                </c:pt>
                <c:pt idx="16">
                  <c:v>63.654433807630753</c:v>
                </c:pt>
                <c:pt idx="17">
                  <c:v>64.150316060079206</c:v>
                </c:pt>
                <c:pt idx="18">
                  <c:v>64.65083917415933</c:v>
                </c:pt>
                <c:pt idx="19">
                  <c:v>65.554360644330941</c:v>
                </c:pt>
                <c:pt idx="20">
                  <c:v>65.723553019706102</c:v>
                </c:pt>
                <c:pt idx="21">
                  <c:v>65.430504824236536</c:v>
                </c:pt>
                <c:pt idx="22">
                  <c:v>65.363705321892269</c:v>
                </c:pt>
                <c:pt idx="23">
                  <c:v>65.916008075978311</c:v>
                </c:pt>
                <c:pt idx="24">
                  <c:v>65.936124415158886</c:v>
                </c:pt>
                <c:pt idx="25">
                  <c:v>65.564593821942353</c:v>
                </c:pt>
                <c:pt idx="26">
                  <c:v>65.38309227742127</c:v>
                </c:pt>
                <c:pt idx="27">
                  <c:v>65.554293910989031</c:v>
                </c:pt>
                <c:pt idx="28">
                  <c:v>65.614619631222823</c:v>
                </c:pt>
                <c:pt idx="29">
                  <c:v>65.312336952499905</c:v>
                </c:pt>
                <c:pt idx="30">
                  <c:v>65.074688523077569</c:v>
                </c:pt>
                <c:pt idx="31">
                  <c:v>64.949948806964358</c:v>
                </c:pt>
                <c:pt idx="32">
                  <c:v>64.680856460715034</c:v>
                </c:pt>
                <c:pt idx="33">
                  <c:v>64.469653375351086</c:v>
                </c:pt>
                <c:pt idx="34">
                  <c:v>64.469278223007905</c:v>
                </c:pt>
                <c:pt idx="35">
                  <c:v>64.357409693663797</c:v>
                </c:pt>
                <c:pt idx="36">
                  <c:v>64.963481194945842</c:v>
                </c:pt>
                <c:pt idx="37">
                  <c:v>65.032625441658382</c:v>
                </c:pt>
                <c:pt idx="38">
                  <c:v>64.964444320730721</c:v>
                </c:pt>
                <c:pt idx="39">
                  <c:v>64.816596948071322</c:v>
                </c:pt>
                <c:pt idx="40">
                  <c:v>65.07827655688277</c:v>
                </c:pt>
              </c:numCache>
            </c:numRef>
          </c:val>
          <c:smooth val="0"/>
        </c:ser>
        <c:dLbls>
          <c:showLegendKey val="0"/>
          <c:showVal val="0"/>
          <c:showCatName val="0"/>
          <c:showSerName val="0"/>
          <c:showPercent val="0"/>
          <c:showBubbleSize val="0"/>
        </c:dLbls>
        <c:smooth val="0"/>
        <c:axId val="294981152"/>
        <c:axId val="294983328"/>
      </c:lineChart>
      <c:catAx>
        <c:axId val="2949811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3328"/>
        <c:crossesAt val="0"/>
        <c:auto val="1"/>
        <c:lblAlgn val="ctr"/>
        <c:lblOffset val="100"/>
        <c:tickLblSkip val="10"/>
        <c:tickMarkSkip val="10"/>
        <c:noMultiLvlLbl val="0"/>
      </c:catAx>
      <c:valAx>
        <c:axId val="294983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1152"/>
        <c:crossesAt val="10"/>
        <c:crossBetween val="midCat"/>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9536777749088083"/>
          <c:w val="0.62400243440589864"/>
          <c:h val="0.7180036820517165"/>
        </c:manualLayout>
      </c:layout>
      <c:areaChart>
        <c:grouping val="stacked"/>
        <c:varyColors val="0"/>
        <c:ser>
          <c:idx val="6"/>
          <c:order val="0"/>
          <c:tx>
            <c:strRef>
              <c:f>Sheet1!$B$1</c:f>
              <c:strCache>
                <c:ptCount val="1"/>
                <c:pt idx="0">
                  <c:v>other</c:v>
                </c:pt>
              </c:strCache>
            </c:strRef>
          </c:tx>
          <c:spPr>
            <a:solidFill>
              <a:schemeClr val="bg1">
                <a:lumMod val="65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1.7429399999999999</c:v>
                </c:pt>
                <c:pt idx="1">
                  <c:v>1.7339739999999999</c:v>
                </c:pt>
                <c:pt idx="2">
                  <c:v>1.6634599999999999</c:v>
                </c:pt>
                <c:pt idx="3">
                  <c:v>1.5443499999999999</c:v>
                </c:pt>
                <c:pt idx="4">
                  <c:v>1.62629</c:v>
                </c:pt>
                <c:pt idx="5">
                  <c:v>1.6476120000000001</c:v>
                </c:pt>
                <c:pt idx="6">
                  <c:v>1.5984039999999999</c:v>
                </c:pt>
                <c:pt idx="7">
                  <c:v>1.5460529999999999</c:v>
                </c:pt>
                <c:pt idx="8">
                  <c:v>1.575321</c:v>
                </c:pt>
                <c:pt idx="9">
                  <c:v>1.5544309999999999</c:v>
                </c:pt>
                <c:pt idx="10">
                  <c:v>1.5477510000000001</c:v>
                </c:pt>
                <c:pt idx="11">
                  <c:v>1.564651</c:v>
                </c:pt>
                <c:pt idx="12">
                  <c:v>1.560446</c:v>
                </c:pt>
                <c:pt idx="13">
                  <c:v>1.5473429999999999</c:v>
                </c:pt>
                <c:pt idx="14">
                  <c:v>1.545509</c:v>
                </c:pt>
                <c:pt idx="15">
                  <c:v>1.5517570000000001</c:v>
                </c:pt>
                <c:pt idx="16">
                  <c:v>1.555315</c:v>
                </c:pt>
                <c:pt idx="17">
                  <c:v>1.549199</c:v>
                </c:pt>
                <c:pt idx="18">
                  <c:v>1.5527679999999999</c:v>
                </c:pt>
                <c:pt idx="19">
                  <c:v>1.5545929999999999</c:v>
                </c:pt>
                <c:pt idx="20">
                  <c:v>1.5488900000000001</c:v>
                </c:pt>
                <c:pt idx="21">
                  <c:v>1.55175</c:v>
                </c:pt>
                <c:pt idx="22">
                  <c:v>1.5558209999999999</c:v>
                </c:pt>
                <c:pt idx="23">
                  <c:v>1.5600959999999999</c:v>
                </c:pt>
                <c:pt idx="24">
                  <c:v>1.5692159999999999</c:v>
                </c:pt>
                <c:pt idx="25">
                  <c:v>1.5737270000000001</c:v>
                </c:pt>
                <c:pt idx="26">
                  <c:v>1.5817969999999999</c:v>
                </c:pt>
                <c:pt idx="27">
                  <c:v>1.5908169999999999</c:v>
                </c:pt>
                <c:pt idx="28">
                  <c:v>1.5961780000000001</c:v>
                </c:pt>
                <c:pt idx="29">
                  <c:v>1.6039399999999999</c:v>
                </c:pt>
                <c:pt idx="30">
                  <c:v>1.610816</c:v>
                </c:pt>
                <c:pt idx="31">
                  <c:v>1.6154729999999999</c:v>
                </c:pt>
                <c:pt idx="32">
                  <c:v>1.625305</c:v>
                </c:pt>
                <c:pt idx="33">
                  <c:v>1.6323190000000001</c:v>
                </c:pt>
                <c:pt idx="34">
                  <c:v>1.63927</c:v>
                </c:pt>
                <c:pt idx="35">
                  <c:v>1.6455770000000001</c:v>
                </c:pt>
                <c:pt idx="36">
                  <c:v>1.6529940000000001</c:v>
                </c:pt>
                <c:pt idx="37">
                  <c:v>1.6611819999999999</c:v>
                </c:pt>
                <c:pt idx="38">
                  <c:v>1.673416</c:v>
                </c:pt>
                <c:pt idx="39">
                  <c:v>1.6824349999999999</c:v>
                </c:pt>
                <c:pt idx="40">
                  <c:v>1.6927810000000001</c:v>
                </c:pt>
              </c:numCache>
            </c:numRef>
          </c:val>
        </c:ser>
        <c:ser>
          <c:idx val="5"/>
          <c:order val="1"/>
          <c:tx>
            <c:strRef>
              <c:f>Sheet1!$C$1</c:f>
              <c:strCache>
                <c:ptCount val="1"/>
                <c:pt idx="0">
                  <c:v>marine</c:v>
                </c:pt>
              </c:strCache>
            </c:strRef>
          </c:tx>
          <c:spPr>
            <a:solidFill>
              <a:schemeClr val="accent5">
                <a:lumMod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1.312616</c:v>
                </c:pt>
                <c:pt idx="1">
                  <c:v>1.200377</c:v>
                </c:pt>
                <c:pt idx="2">
                  <c:v>1.0618559999999999</c:v>
                </c:pt>
                <c:pt idx="3">
                  <c:v>1.0214989999999999</c:v>
                </c:pt>
                <c:pt idx="4">
                  <c:v>0.93657600000000008</c:v>
                </c:pt>
                <c:pt idx="5">
                  <c:v>0.996332</c:v>
                </c:pt>
                <c:pt idx="6">
                  <c:v>1.175691</c:v>
                </c:pt>
                <c:pt idx="7">
                  <c:v>1.2147250000000001</c:v>
                </c:pt>
                <c:pt idx="8">
                  <c:v>1.2238260000000001</c:v>
                </c:pt>
                <c:pt idx="9">
                  <c:v>1.2622230000000001</c:v>
                </c:pt>
                <c:pt idx="10">
                  <c:v>1.342484</c:v>
                </c:pt>
                <c:pt idx="11">
                  <c:v>1.303491</c:v>
                </c:pt>
                <c:pt idx="12">
                  <c:v>1.1685779999999999</c:v>
                </c:pt>
                <c:pt idx="13">
                  <c:v>1.2067000000000001</c:v>
                </c:pt>
                <c:pt idx="14">
                  <c:v>1.20903</c:v>
                </c:pt>
                <c:pt idx="15">
                  <c:v>1.2098100000000001</c:v>
                </c:pt>
                <c:pt idx="16">
                  <c:v>1.199098</c:v>
                </c:pt>
                <c:pt idx="17">
                  <c:v>1.193811</c:v>
                </c:pt>
                <c:pt idx="18">
                  <c:v>1.17814</c:v>
                </c:pt>
                <c:pt idx="19">
                  <c:v>1.175673</c:v>
                </c:pt>
                <c:pt idx="20">
                  <c:v>1.1891670000000001</c:v>
                </c:pt>
                <c:pt idx="21">
                  <c:v>1.1872069999999999</c:v>
                </c:pt>
                <c:pt idx="22">
                  <c:v>1.1858390000000001</c:v>
                </c:pt>
                <c:pt idx="23">
                  <c:v>1.1834359999999999</c:v>
                </c:pt>
                <c:pt idx="24">
                  <c:v>1.18197</c:v>
                </c:pt>
                <c:pt idx="25">
                  <c:v>1.17889</c:v>
                </c:pt>
                <c:pt idx="26">
                  <c:v>1.163923</c:v>
                </c:pt>
                <c:pt idx="27">
                  <c:v>1.1615819999999999</c:v>
                </c:pt>
                <c:pt idx="28">
                  <c:v>1.156244</c:v>
                </c:pt>
                <c:pt idx="29">
                  <c:v>1.1530279999999999</c:v>
                </c:pt>
                <c:pt idx="30">
                  <c:v>1.148325</c:v>
                </c:pt>
                <c:pt idx="31">
                  <c:v>1.151127</c:v>
                </c:pt>
                <c:pt idx="32">
                  <c:v>1.1430149999999999</c:v>
                </c:pt>
                <c:pt idx="33">
                  <c:v>1.1411929999999999</c:v>
                </c:pt>
                <c:pt idx="34">
                  <c:v>1.1350389999999999</c:v>
                </c:pt>
                <c:pt idx="35">
                  <c:v>1.138976</c:v>
                </c:pt>
                <c:pt idx="36">
                  <c:v>1.13069</c:v>
                </c:pt>
                <c:pt idx="37">
                  <c:v>1.1286860000000001</c:v>
                </c:pt>
                <c:pt idx="38">
                  <c:v>1.1268769999999999</c:v>
                </c:pt>
                <c:pt idx="39">
                  <c:v>1.124517</c:v>
                </c:pt>
                <c:pt idx="40">
                  <c:v>1.121732</c:v>
                </c:pt>
              </c:numCache>
            </c:numRef>
          </c:val>
        </c:ser>
        <c:ser>
          <c:idx val="3"/>
          <c:order val="2"/>
          <c:tx>
            <c:strRef>
              <c:f>Sheet1!$D$1</c:f>
              <c:strCache>
                <c:ptCount val="1"/>
                <c:pt idx="0">
                  <c:v>rail</c:v>
                </c:pt>
              </c:strCache>
            </c:strRef>
          </c:tx>
          <c:spPr>
            <a:solidFill>
              <a:schemeClr val="accent5">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0.46982099999999999</c:v>
                </c:pt>
                <c:pt idx="1">
                  <c:v>0.53667600000000004</c:v>
                </c:pt>
                <c:pt idx="2">
                  <c:v>0.49871399999999999</c:v>
                </c:pt>
                <c:pt idx="3">
                  <c:v>0.51091600000000004</c:v>
                </c:pt>
                <c:pt idx="4">
                  <c:v>0.54155299999999995</c:v>
                </c:pt>
                <c:pt idx="5">
                  <c:v>0.52183100000000004</c:v>
                </c:pt>
                <c:pt idx="6">
                  <c:v>0.46270699999999998</c:v>
                </c:pt>
                <c:pt idx="7">
                  <c:v>0.50520900000000002</c:v>
                </c:pt>
                <c:pt idx="8">
                  <c:v>0.5725070000000001</c:v>
                </c:pt>
                <c:pt idx="9">
                  <c:v>0.570631</c:v>
                </c:pt>
                <c:pt idx="10">
                  <c:v>0.54227500000000006</c:v>
                </c:pt>
                <c:pt idx="11">
                  <c:v>0.52256599999999997</c:v>
                </c:pt>
                <c:pt idx="12">
                  <c:v>0.521729</c:v>
                </c:pt>
                <c:pt idx="13">
                  <c:v>0.52098299999999997</c:v>
                </c:pt>
                <c:pt idx="14">
                  <c:v>0.52061900000000005</c:v>
                </c:pt>
                <c:pt idx="15">
                  <c:v>0.51314500000000007</c:v>
                </c:pt>
                <c:pt idx="16">
                  <c:v>0.52078800000000003</c:v>
                </c:pt>
                <c:pt idx="17">
                  <c:v>0.519374</c:v>
                </c:pt>
                <c:pt idx="18">
                  <c:v>0.51798600000000006</c:v>
                </c:pt>
                <c:pt idx="19">
                  <c:v>0.51978800000000003</c:v>
                </c:pt>
                <c:pt idx="20">
                  <c:v>0.51789300000000005</c:v>
                </c:pt>
                <c:pt idx="21">
                  <c:v>0.51879500000000001</c:v>
                </c:pt>
                <c:pt idx="22">
                  <c:v>0.51852500000000001</c:v>
                </c:pt>
                <c:pt idx="23">
                  <c:v>0.51946900000000007</c:v>
                </c:pt>
                <c:pt idx="24">
                  <c:v>0.51961100000000005</c:v>
                </c:pt>
                <c:pt idx="25">
                  <c:v>0.51761899999999994</c:v>
                </c:pt>
                <c:pt idx="26">
                  <c:v>0.51700899999999994</c:v>
                </c:pt>
                <c:pt idx="27">
                  <c:v>0.51267399999999996</c:v>
                </c:pt>
                <c:pt idx="28">
                  <c:v>0.51081100000000002</c:v>
                </c:pt>
                <c:pt idx="29">
                  <c:v>0.50781299999999996</c:v>
                </c:pt>
                <c:pt idx="30">
                  <c:v>0.50856099999999993</c:v>
                </c:pt>
                <c:pt idx="31">
                  <c:v>0.50919599999999998</c:v>
                </c:pt>
                <c:pt idx="32">
                  <c:v>0.50967099999999999</c:v>
                </c:pt>
                <c:pt idx="33">
                  <c:v>0.51025900000000002</c:v>
                </c:pt>
                <c:pt idx="34">
                  <c:v>0.51169200000000004</c:v>
                </c:pt>
                <c:pt idx="35">
                  <c:v>0.51195100000000004</c:v>
                </c:pt>
                <c:pt idx="36">
                  <c:v>0.51376200000000005</c:v>
                </c:pt>
                <c:pt idx="37">
                  <c:v>0.51465300000000003</c:v>
                </c:pt>
                <c:pt idx="38">
                  <c:v>0.51576900000000003</c:v>
                </c:pt>
                <c:pt idx="39">
                  <c:v>0.51717000000000002</c:v>
                </c:pt>
                <c:pt idx="40">
                  <c:v>0.51793199999999995</c:v>
                </c:pt>
              </c:numCache>
            </c:numRef>
          </c:val>
        </c:ser>
        <c:ser>
          <c:idx val="1"/>
          <c:order val="3"/>
          <c:tx>
            <c:strRef>
              <c:f>Sheet1!$E$1</c:f>
              <c:strCache>
                <c:ptCount val="1"/>
                <c:pt idx="0">
                  <c:v>commercial light trucks</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0.72038899999999995</c:v>
                </c:pt>
                <c:pt idx="1">
                  <c:v>0.74798900000000001</c:v>
                </c:pt>
                <c:pt idx="2">
                  <c:v>0.75392199999999998</c:v>
                </c:pt>
                <c:pt idx="3">
                  <c:v>0.78303100000000003</c:v>
                </c:pt>
                <c:pt idx="4">
                  <c:v>0.805782</c:v>
                </c:pt>
                <c:pt idx="5">
                  <c:v>0.82869199999999998</c:v>
                </c:pt>
                <c:pt idx="6">
                  <c:v>0.84792900000000004</c:v>
                </c:pt>
                <c:pt idx="7">
                  <c:v>0.86079300000000003</c:v>
                </c:pt>
                <c:pt idx="8">
                  <c:v>0.88636899999999996</c:v>
                </c:pt>
                <c:pt idx="9">
                  <c:v>0.89102800000000004</c:v>
                </c:pt>
                <c:pt idx="10">
                  <c:v>0.88950799999999997</c:v>
                </c:pt>
                <c:pt idx="11">
                  <c:v>0.88733700000000004</c:v>
                </c:pt>
                <c:pt idx="12">
                  <c:v>0.88719400000000004</c:v>
                </c:pt>
                <c:pt idx="13">
                  <c:v>0.88421300000000003</c:v>
                </c:pt>
                <c:pt idx="14">
                  <c:v>0.88176100000000002</c:v>
                </c:pt>
                <c:pt idx="15">
                  <c:v>0.88185100000000005</c:v>
                </c:pt>
                <c:pt idx="16">
                  <c:v>0.88234699999999999</c:v>
                </c:pt>
                <c:pt idx="17">
                  <c:v>0.88283199999999995</c:v>
                </c:pt>
                <c:pt idx="18">
                  <c:v>0.88514300000000001</c:v>
                </c:pt>
                <c:pt idx="19">
                  <c:v>0.88764500000000002</c:v>
                </c:pt>
                <c:pt idx="20">
                  <c:v>0.89129899999999995</c:v>
                </c:pt>
                <c:pt idx="21">
                  <c:v>0.89600100000000005</c:v>
                </c:pt>
                <c:pt idx="22">
                  <c:v>0.90037199999999995</c:v>
                </c:pt>
                <c:pt idx="23">
                  <c:v>0.90574699999999997</c:v>
                </c:pt>
                <c:pt idx="24">
                  <c:v>0.91295999999999999</c:v>
                </c:pt>
                <c:pt idx="25">
                  <c:v>0.91986699999999999</c:v>
                </c:pt>
                <c:pt idx="26">
                  <c:v>0.926898</c:v>
                </c:pt>
                <c:pt idx="27">
                  <c:v>0.93472699999999997</c:v>
                </c:pt>
                <c:pt idx="28">
                  <c:v>0.94246799999999997</c:v>
                </c:pt>
                <c:pt idx="29">
                  <c:v>0.95037700000000003</c:v>
                </c:pt>
                <c:pt idx="30">
                  <c:v>0.95974999999999999</c:v>
                </c:pt>
                <c:pt idx="31">
                  <c:v>0.97000799999999998</c:v>
                </c:pt>
                <c:pt idx="32">
                  <c:v>0.98001899999999997</c:v>
                </c:pt>
                <c:pt idx="33">
                  <c:v>0.99153400000000003</c:v>
                </c:pt>
                <c:pt idx="34">
                  <c:v>1.0036080000000001</c:v>
                </c:pt>
                <c:pt idx="35">
                  <c:v>1.0156970000000001</c:v>
                </c:pt>
                <c:pt idx="36">
                  <c:v>1.028958</c:v>
                </c:pt>
                <c:pt idx="37">
                  <c:v>1.0405979999999999</c:v>
                </c:pt>
                <c:pt idx="38">
                  <c:v>1.051164</c:v>
                </c:pt>
                <c:pt idx="39">
                  <c:v>1.0616650000000001</c:v>
                </c:pt>
                <c:pt idx="40">
                  <c:v>1.071402</c:v>
                </c:pt>
              </c:numCache>
            </c:numRef>
          </c:val>
        </c:ser>
        <c:ser>
          <c:idx val="0"/>
          <c:order val="4"/>
          <c:tx>
            <c:strRef>
              <c:f>Sheet1!$F$1</c:f>
              <c:strCache>
                <c:ptCount val="1"/>
                <c:pt idx="0">
                  <c:v>air</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2.360347</c:v>
                </c:pt>
                <c:pt idx="1">
                  <c:v>2.4023569999999999</c:v>
                </c:pt>
                <c:pt idx="2">
                  <c:v>2.3323140000000002</c:v>
                </c:pt>
                <c:pt idx="3">
                  <c:v>2.3014579999999998</c:v>
                </c:pt>
                <c:pt idx="4">
                  <c:v>2.2869830000000002</c:v>
                </c:pt>
                <c:pt idx="5">
                  <c:v>2.363229</c:v>
                </c:pt>
                <c:pt idx="6">
                  <c:v>2.4056989999999998</c:v>
                </c:pt>
                <c:pt idx="7">
                  <c:v>2.5962710000000002</c:v>
                </c:pt>
                <c:pt idx="8">
                  <c:v>2.6240519999999998</c:v>
                </c:pt>
                <c:pt idx="9">
                  <c:v>2.6409440000000002</c:v>
                </c:pt>
                <c:pt idx="10">
                  <c:v>2.6687120000000002</c:v>
                </c:pt>
                <c:pt idx="11">
                  <c:v>2.692358</c:v>
                </c:pt>
                <c:pt idx="12">
                  <c:v>2.7099069999999998</c:v>
                </c:pt>
                <c:pt idx="13">
                  <c:v>2.7238709999999999</c:v>
                </c:pt>
                <c:pt idx="14">
                  <c:v>2.7471220000000001</c:v>
                </c:pt>
                <c:pt idx="15">
                  <c:v>2.77475</c:v>
                </c:pt>
                <c:pt idx="16">
                  <c:v>2.8015319999999999</c:v>
                </c:pt>
                <c:pt idx="17">
                  <c:v>2.8288880000000001</c:v>
                </c:pt>
                <c:pt idx="18">
                  <c:v>2.8572359999999999</c:v>
                </c:pt>
                <c:pt idx="19">
                  <c:v>2.8872969999999998</c:v>
                </c:pt>
                <c:pt idx="20">
                  <c:v>2.9178000000000002</c:v>
                </c:pt>
                <c:pt idx="21">
                  <c:v>2.9473579999999999</c:v>
                </c:pt>
                <c:pt idx="22">
                  <c:v>2.9782700000000002</c:v>
                </c:pt>
                <c:pt idx="23">
                  <c:v>3.008105</c:v>
                </c:pt>
                <c:pt idx="24">
                  <c:v>3.0376080000000001</c:v>
                </c:pt>
                <c:pt idx="25">
                  <c:v>3.0654880000000002</c:v>
                </c:pt>
                <c:pt idx="26">
                  <c:v>3.0930080000000002</c:v>
                </c:pt>
                <c:pt idx="27">
                  <c:v>3.1213190000000002</c:v>
                </c:pt>
                <c:pt idx="28">
                  <c:v>3.1489039999999999</c:v>
                </c:pt>
                <c:pt idx="29">
                  <c:v>3.1772339999999999</c:v>
                </c:pt>
                <c:pt idx="30">
                  <c:v>3.20777</c:v>
                </c:pt>
                <c:pt idx="31">
                  <c:v>3.239061</c:v>
                </c:pt>
                <c:pt idx="32">
                  <c:v>3.2705519999999999</c:v>
                </c:pt>
                <c:pt idx="33">
                  <c:v>3.3042769999999999</c:v>
                </c:pt>
                <c:pt idx="34">
                  <c:v>3.339493</c:v>
                </c:pt>
                <c:pt idx="35">
                  <c:v>3.37669</c:v>
                </c:pt>
                <c:pt idx="36">
                  <c:v>3.4150499999999999</c:v>
                </c:pt>
                <c:pt idx="37">
                  <c:v>3.4551310000000002</c:v>
                </c:pt>
                <c:pt idx="38">
                  <c:v>3.4958149999999999</c:v>
                </c:pt>
                <c:pt idx="39">
                  <c:v>3.5369989999999998</c:v>
                </c:pt>
                <c:pt idx="40">
                  <c:v>3.5788319999999998</c:v>
                </c:pt>
              </c:numCache>
            </c:numRef>
          </c:val>
        </c:ser>
        <c:ser>
          <c:idx val="2"/>
          <c:order val="5"/>
          <c:tx>
            <c:strRef>
              <c:f>Sheet1!$G$1</c:f>
              <c:strCache>
                <c:ptCount val="1"/>
                <c:pt idx="0">
                  <c:v>medium and heavy duty</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5.09504</c:v>
                </c:pt>
                <c:pt idx="1">
                  <c:v>5.1395340000000003</c:v>
                </c:pt>
                <c:pt idx="2">
                  <c:v>4.9741679999999997</c:v>
                </c:pt>
                <c:pt idx="3">
                  <c:v>5.120285</c:v>
                </c:pt>
                <c:pt idx="4">
                  <c:v>5.3111959999999998</c:v>
                </c:pt>
                <c:pt idx="5">
                  <c:v>5.3569639999999996</c:v>
                </c:pt>
                <c:pt idx="6">
                  <c:v>5.3768960000000003</c:v>
                </c:pt>
                <c:pt idx="7">
                  <c:v>5.3828899999999997</c:v>
                </c:pt>
                <c:pt idx="8">
                  <c:v>5.8416819999999996</c:v>
                </c:pt>
                <c:pt idx="9">
                  <c:v>5.881005</c:v>
                </c:pt>
                <c:pt idx="10">
                  <c:v>5.872115</c:v>
                </c:pt>
                <c:pt idx="11">
                  <c:v>5.8588990000000001</c:v>
                </c:pt>
                <c:pt idx="12">
                  <c:v>5.8827299999999996</c:v>
                </c:pt>
                <c:pt idx="13">
                  <c:v>5.888884</c:v>
                </c:pt>
                <c:pt idx="14">
                  <c:v>5.8871989999999998</c:v>
                </c:pt>
                <c:pt idx="15">
                  <c:v>5.8683329999999998</c:v>
                </c:pt>
                <c:pt idx="16">
                  <c:v>5.845167</c:v>
                </c:pt>
                <c:pt idx="17">
                  <c:v>5.8063690000000001</c:v>
                </c:pt>
                <c:pt idx="18">
                  <c:v>5.7755460000000003</c:v>
                </c:pt>
                <c:pt idx="19">
                  <c:v>5.7408020000000004</c:v>
                </c:pt>
                <c:pt idx="20">
                  <c:v>5.7086389999999998</c:v>
                </c:pt>
                <c:pt idx="21">
                  <c:v>5.6810010000000002</c:v>
                </c:pt>
                <c:pt idx="22">
                  <c:v>5.6549639999999997</c:v>
                </c:pt>
                <c:pt idx="23">
                  <c:v>5.6349390000000001</c:v>
                </c:pt>
                <c:pt idx="24">
                  <c:v>5.6317310000000003</c:v>
                </c:pt>
                <c:pt idx="25">
                  <c:v>5.630725</c:v>
                </c:pt>
                <c:pt idx="26">
                  <c:v>5.6271899999999997</c:v>
                </c:pt>
                <c:pt idx="27">
                  <c:v>5.6282500000000004</c:v>
                </c:pt>
                <c:pt idx="28">
                  <c:v>5.6342949999999998</c:v>
                </c:pt>
                <c:pt idx="29">
                  <c:v>5.6429850000000004</c:v>
                </c:pt>
                <c:pt idx="30">
                  <c:v>5.667573</c:v>
                </c:pt>
                <c:pt idx="31">
                  <c:v>5.6977770000000003</c:v>
                </c:pt>
                <c:pt idx="32">
                  <c:v>5.7291239999999997</c:v>
                </c:pt>
                <c:pt idx="33">
                  <c:v>5.7683049999999998</c:v>
                </c:pt>
                <c:pt idx="34">
                  <c:v>5.8118400000000001</c:v>
                </c:pt>
                <c:pt idx="35">
                  <c:v>5.8582770000000002</c:v>
                </c:pt>
                <c:pt idx="36">
                  <c:v>5.9036369999999998</c:v>
                </c:pt>
                <c:pt idx="37">
                  <c:v>5.9523479999999998</c:v>
                </c:pt>
                <c:pt idx="38">
                  <c:v>5.998742</c:v>
                </c:pt>
                <c:pt idx="39">
                  <c:v>6.0481470000000002</c:v>
                </c:pt>
                <c:pt idx="40">
                  <c:v>6.0908939999999996</c:v>
                </c:pt>
              </c:numCache>
            </c:numRef>
          </c:val>
        </c:ser>
        <c:ser>
          <c:idx val="4"/>
          <c:order val="6"/>
          <c:tx>
            <c:strRef>
              <c:f>Sheet1!$H$1</c:f>
              <c:strCache>
                <c:ptCount val="1"/>
                <c:pt idx="0">
                  <c:v>light-duty vehicles</c:v>
                </c:pt>
              </c:strCache>
            </c:strRef>
          </c:tx>
          <c:spPr>
            <a:solidFill>
              <a:schemeClr val="tx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15.129918</c:v>
                </c:pt>
                <c:pt idx="1">
                  <c:v>14.702564000000001</c:v>
                </c:pt>
                <c:pt idx="2">
                  <c:v>14.611983</c:v>
                </c:pt>
                <c:pt idx="3">
                  <c:v>14.794292</c:v>
                </c:pt>
                <c:pt idx="4">
                  <c:v>14.947971000000001</c:v>
                </c:pt>
                <c:pt idx="5">
                  <c:v>15.060015999999999</c:v>
                </c:pt>
                <c:pt idx="6">
                  <c:v>15.321144</c:v>
                </c:pt>
                <c:pt idx="7">
                  <c:v>15.292529</c:v>
                </c:pt>
                <c:pt idx="8">
                  <c:v>15.259909</c:v>
                </c:pt>
                <c:pt idx="9">
                  <c:v>15.31245</c:v>
                </c:pt>
                <c:pt idx="10">
                  <c:v>15.278943</c:v>
                </c:pt>
                <c:pt idx="11">
                  <c:v>15.147741999999999</c:v>
                </c:pt>
                <c:pt idx="12">
                  <c:v>14.918960999999999</c:v>
                </c:pt>
                <c:pt idx="13">
                  <c:v>14.610011</c:v>
                </c:pt>
                <c:pt idx="14">
                  <c:v>14.278558</c:v>
                </c:pt>
                <c:pt idx="15">
                  <c:v>13.938121000000001</c:v>
                </c:pt>
                <c:pt idx="16">
                  <c:v>13.679017</c:v>
                </c:pt>
                <c:pt idx="17">
                  <c:v>13.457352</c:v>
                </c:pt>
                <c:pt idx="18">
                  <c:v>13.257142999999999</c:v>
                </c:pt>
                <c:pt idx="19">
                  <c:v>13.075183000000001</c:v>
                </c:pt>
                <c:pt idx="20">
                  <c:v>12.921878</c:v>
                </c:pt>
                <c:pt idx="21">
                  <c:v>12.787868</c:v>
                </c:pt>
                <c:pt idx="22">
                  <c:v>12.649743000000001</c:v>
                </c:pt>
                <c:pt idx="23">
                  <c:v>12.520633999999999</c:v>
                </c:pt>
                <c:pt idx="24">
                  <c:v>12.394041</c:v>
                </c:pt>
                <c:pt idx="25">
                  <c:v>12.269427</c:v>
                </c:pt>
                <c:pt idx="26">
                  <c:v>12.175611</c:v>
                </c:pt>
                <c:pt idx="27">
                  <c:v>12.093673000000001</c:v>
                </c:pt>
                <c:pt idx="28">
                  <c:v>12.023745</c:v>
                </c:pt>
                <c:pt idx="29">
                  <c:v>11.967755</c:v>
                </c:pt>
                <c:pt idx="30">
                  <c:v>11.93224</c:v>
                </c:pt>
                <c:pt idx="31">
                  <c:v>11.906195</c:v>
                </c:pt>
                <c:pt idx="32">
                  <c:v>11.893991</c:v>
                </c:pt>
                <c:pt idx="33">
                  <c:v>11.894183999999999</c:v>
                </c:pt>
                <c:pt idx="34">
                  <c:v>11.901778999999999</c:v>
                </c:pt>
                <c:pt idx="35">
                  <c:v>11.913237000000001</c:v>
                </c:pt>
                <c:pt idx="36">
                  <c:v>11.936534999999999</c:v>
                </c:pt>
                <c:pt idx="37">
                  <c:v>11.966680999999999</c:v>
                </c:pt>
                <c:pt idx="38">
                  <c:v>12.003005999999999</c:v>
                </c:pt>
                <c:pt idx="39">
                  <c:v>12.047084999999999</c:v>
                </c:pt>
                <c:pt idx="40">
                  <c:v>12.098877999999999</c:v>
                </c:pt>
              </c:numCache>
            </c:numRef>
          </c:val>
        </c:ser>
        <c:dLbls>
          <c:showLegendKey val="0"/>
          <c:showVal val="0"/>
          <c:showCatName val="0"/>
          <c:showSerName val="0"/>
          <c:showPercent val="0"/>
          <c:showBubbleSize val="0"/>
        </c:dLbls>
        <c:axId val="294963200"/>
        <c:axId val="294964288"/>
      </c:areaChart>
      <c:catAx>
        <c:axId val="294963200"/>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4288"/>
        <c:crosses val="autoZero"/>
        <c:auto val="1"/>
        <c:lblAlgn val="ctr"/>
        <c:lblOffset val="100"/>
        <c:tickLblSkip val="10"/>
        <c:tickMarkSkip val="10"/>
        <c:noMultiLvlLbl val="1"/>
      </c:catAx>
      <c:valAx>
        <c:axId val="29496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3200"/>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19421879752520466"/>
          <c:w val="0.62771236761350935"/>
          <c:h val="0.72399142469959066"/>
        </c:manualLayout>
      </c:layout>
      <c:areaChart>
        <c:grouping val="stacked"/>
        <c:varyColors val="0"/>
        <c:ser>
          <c:idx val="4"/>
          <c:order val="0"/>
          <c:tx>
            <c:strRef>
              <c:f>Sheet1!$B$1</c:f>
              <c:strCache>
                <c:ptCount val="1"/>
                <c:pt idx="0">
                  <c:v>other</c:v>
                </c:pt>
              </c:strCache>
            </c:strRef>
          </c:tx>
          <c:spPr>
            <a:solidFill>
              <a:schemeClr val="tx1">
                <a:lumMod val="50000"/>
                <a:lumOff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1.8443520000000031</c:v>
                </c:pt>
                <c:pt idx="1">
                  <c:v>1.7346440000000041</c:v>
                </c:pt>
                <c:pt idx="2">
                  <c:v>1.6076309999999998</c:v>
                </c:pt>
                <c:pt idx="3">
                  <c:v>1.4919149999999992</c:v>
                </c:pt>
                <c:pt idx="4">
                  <c:v>1.4600889999999989</c:v>
                </c:pt>
                <c:pt idx="5">
                  <c:v>1.478921999999999</c:v>
                </c:pt>
                <c:pt idx="6">
                  <c:v>1.6310210000000001</c:v>
                </c:pt>
                <c:pt idx="7">
                  <c:v>1.6564580000000011</c:v>
                </c:pt>
                <c:pt idx="8">
                  <c:v>1.6593379999999982</c:v>
                </c:pt>
                <c:pt idx="9">
                  <c:v>1.5854480000000029</c:v>
                </c:pt>
                <c:pt idx="10">
                  <c:v>1.548062999999996</c:v>
                </c:pt>
                <c:pt idx="11">
                  <c:v>1.6461439999999981</c:v>
                </c:pt>
                <c:pt idx="12">
                  <c:v>1.5748479999999971</c:v>
                </c:pt>
                <c:pt idx="13">
                  <c:v>1.7030899999999991</c:v>
                </c:pt>
                <c:pt idx="14">
                  <c:v>1.740603000000001</c:v>
                </c:pt>
                <c:pt idx="15">
                  <c:v>1.7692089999999969</c:v>
                </c:pt>
                <c:pt idx="16">
                  <c:v>1.7642549999999999</c:v>
                </c:pt>
                <c:pt idx="17">
                  <c:v>1.769280999999999</c:v>
                </c:pt>
                <c:pt idx="18">
                  <c:v>1.754627999999999</c:v>
                </c:pt>
                <c:pt idx="19">
                  <c:v>1.7828890000000011</c:v>
                </c:pt>
                <c:pt idx="20">
                  <c:v>1.8407630000000019</c:v>
                </c:pt>
                <c:pt idx="21">
                  <c:v>1.871418</c:v>
                </c:pt>
                <c:pt idx="22">
                  <c:v>1.9051699999999978</c:v>
                </c:pt>
                <c:pt idx="23">
                  <c:v>1.9390529999999999</c:v>
                </c:pt>
                <c:pt idx="24">
                  <c:v>1.9783640000000011</c:v>
                </c:pt>
                <c:pt idx="25">
                  <c:v>2.0098420000000021</c:v>
                </c:pt>
                <c:pt idx="26">
                  <c:v>2.0168840000000032</c:v>
                </c:pt>
                <c:pt idx="27">
                  <c:v>2.0563909999999979</c:v>
                </c:pt>
                <c:pt idx="28">
                  <c:v>2.0859300000000012</c:v>
                </c:pt>
                <c:pt idx="29">
                  <c:v>2.1244799999999979</c:v>
                </c:pt>
                <c:pt idx="30">
                  <c:v>2.159518000000002</c:v>
                </c:pt>
                <c:pt idx="31">
                  <c:v>2.211164000000001</c:v>
                </c:pt>
                <c:pt idx="32">
                  <c:v>2.2432230000000022</c:v>
                </c:pt>
                <c:pt idx="33">
                  <c:v>2.2864089999999999</c:v>
                </c:pt>
                <c:pt idx="34">
                  <c:v>2.3203649999999989</c:v>
                </c:pt>
                <c:pt idx="35">
                  <c:v>2.3775889999999982</c:v>
                </c:pt>
                <c:pt idx="36">
                  <c:v>2.4085099999999997</c:v>
                </c:pt>
                <c:pt idx="37">
                  <c:v>2.453097999999998</c:v>
                </c:pt>
                <c:pt idx="38">
                  <c:v>2.5037600000000002</c:v>
                </c:pt>
                <c:pt idx="39">
                  <c:v>2.5505969999999989</c:v>
                </c:pt>
                <c:pt idx="40">
                  <c:v>2.600199999999997</c:v>
                </c:pt>
              </c:numCache>
            </c:numRef>
          </c:val>
          <c:extLst/>
        </c:ser>
        <c:ser>
          <c:idx val="2"/>
          <c:order val="1"/>
          <c:tx>
            <c:strRef>
              <c:f>Sheet1!$C$1</c:f>
              <c:strCache>
                <c:ptCount val="1"/>
                <c:pt idx="0">
                  <c:v>electricity</c:v>
                </c:pt>
              </c:strCache>
            </c:strRef>
          </c:tx>
          <c:spPr>
            <a:solidFill>
              <a:schemeClr val="accent5"/>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2.3879999999999998E-2</c:v>
                </c:pt>
                <c:pt idx="1">
                  <c:v>2.4469999999999999E-2</c:v>
                </c:pt>
                <c:pt idx="2">
                  <c:v>2.5014000000000002E-2</c:v>
                </c:pt>
                <c:pt idx="3">
                  <c:v>2.6868E-2</c:v>
                </c:pt>
                <c:pt idx="4">
                  <c:v>2.8291E-2</c:v>
                </c:pt>
                <c:pt idx="5">
                  <c:v>2.9569000000000002E-2</c:v>
                </c:pt>
                <c:pt idx="6">
                  <c:v>3.0786000000000001E-2</c:v>
                </c:pt>
                <c:pt idx="7">
                  <c:v>3.3777000000000001E-2</c:v>
                </c:pt>
                <c:pt idx="8">
                  <c:v>3.9883000000000002E-2</c:v>
                </c:pt>
                <c:pt idx="9">
                  <c:v>4.7805E-2</c:v>
                </c:pt>
                <c:pt idx="10">
                  <c:v>5.5243E-2</c:v>
                </c:pt>
                <c:pt idx="11">
                  <c:v>6.4379000000000006E-2</c:v>
                </c:pt>
                <c:pt idx="12">
                  <c:v>7.3307999999999998E-2</c:v>
                </c:pt>
                <c:pt idx="13">
                  <c:v>8.1805000000000003E-2</c:v>
                </c:pt>
                <c:pt idx="14">
                  <c:v>9.0440000000000006E-2</c:v>
                </c:pt>
                <c:pt idx="15">
                  <c:v>9.9474000000000007E-2</c:v>
                </c:pt>
                <c:pt idx="16">
                  <c:v>0.108996</c:v>
                </c:pt>
                <c:pt idx="17">
                  <c:v>0.118685</c:v>
                </c:pt>
                <c:pt idx="18">
                  <c:v>0.12867300000000001</c:v>
                </c:pt>
                <c:pt idx="19">
                  <c:v>0.13913200000000001</c:v>
                </c:pt>
                <c:pt idx="20">
                  <c:v>0.15046000000000001</c:v>
                </c:pt>
                <c:pt idx="21">
                  <c:v>0.162832</c:v>
                </c:pt>
                <c:pt idx="22">
                  <c:v>0.17617099999999999</c:v>
                </c:pt>
                <c:pt idx="23">
                  <c:v>0.19109000000000001</c:v>
                </c:pt>
                <c:pt idx="24">
                  <c:v>0.20579500000000001</c:v>
                </c:pt>
                <c:pt idx="25">
                  <c:v>0.21928900000000001</c:v>
                </c:pt>
                <c:pt idx="26">
                  <c:v>0.23359199999999999</c:v>
                </c:pt>
                <c:pt idx="27">
                  <c:v>0.24820600000000001</c:v>
                </c:pt>
                <c:pt idx="28">
                  <c:v>0.26302900000000001</c:v>
                </c:pt>
                <c:pt idx="29">
                  <c:v>0.27813599999999999</c:v>
                </c:pt>
                <c:pt idx="30">
                  <c:v>0.29350199999999999</c:v>
                </c:pt>
                <c:pt idx="31">
                  <c:v>0.30863699999999999</c:v>
                </c:pt>
                <c:pt idx="32">
                  <c:v>0.32377499999999998</c:v>
                </c:pt>
                <c:pt idx="33">
                  <c:v>0.339061</c:v>
                </c:pt>
                <c:pt idx="34">
                  <c:v>0.35414600000000002</c:v>
                </c:pt>
                <c:pt idx="35">
                  <c:v>0.36897000000000002</c:v>
                </c:pt>
                <c:pt idx="36">
                  <c:v>0.383741</c:v>
                </c:pt>
                <c:pt idx="37">
                  <c:v>0.39883099999999999</c:v>
                </c:pt>
                <c:pt idx="38">
                  <c:v>0.413715</c:v>
                </c:pt>
                <c:pt idx="39">
                  <c:v>0.42871700000000001</c:v>
                </c:pt>
                <c:pt idx="40">
                  <c:v>0.44380399999999998</c:v>
                </c:pt>
              </c:numCache>
            </c:numRef>
          </c:val>
          <c:extLst/>
        </c:ser>
        <c:ser>
          <c:idx val="1"/>
          <c:order val="2"/>
          <c:tx>
            <c:strRef>
              <c:f>Sheet1!$D$1</c:f>
              <c:strCache>
                <c:ptCount val="1"/>
                <c:pt idx="0">
                  <c:v>jet fuel</c:v>
                </c:pt>
              </c:strCache>
            </c:strRef>
          </c:tx>
          <c:spPr>
            <a:solidFill>
              <a:schemeClr val="accent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2.8948520000000002</c:v>
                </c:pt>
                <c:pt idx="1">
                  <c:v>2.9010310000000001</c:v>
                </c:pt>
                <c:pt idx="2">
                  <c:v>2.7970999999999999</c:v>
                </c:pt>
                <c:pt idx="3">
                  <c:v>2.7038690000000001</c:v>
                </c:pt>
                <c:pt idx="4">
                  <c:v>2.6760570000000001</c:v>
                </c:pt>
                <c:pt idx="5">
                  <c:v>2.7698420000000001</c:v>
                </c:pt>
                <c:pt idx="6">
                  <c:v>2.7974410000000001</c:v>
                </c:pt>
                <c:pt idx="7">
                  <c:v>2.9618329999999999</c:v>
                </c:pt>
                <c:pt idx="8">
                  <c:v>2.970475</c:v>
                </c:pt>
                <c:pt idx="9">
                  <c:v>3.0017849999999999</c:v>
                </c:pt>
                <c:pt idx="10">
                  <c:v>3.0322089999999999</c:v>
                </c:pt>
                <c:pt idx="11">
                  <c:v>3.0549230000000001</c:v>
                </c:pt>
                <c:pt idx="12">
                  <c:v>3.0705290000000001</c:v>
                </c:pt>
                <c:pt idx="13">
                  <c:v>3.0735000000000001</c:v>
                </c:pt>
                <c:pt idx="14">
                  <c:v>3.0894569999999999</c:v>
                </c:pt>
                <c:pt idx="15">
                  <c:v>3.115656</c:v>
                </c:pt>
                <c:pt idx="16">
                  <c:v>3.140997</c:v>
                </c:pt>
                <c:pt idx="17">
                  <c:v>3.1677960000000001</c:v>
                </c:pt>
                <c:pt idx="18">
                  <c:v>3.1978270000000002</c:v>
                </c:pt>
                <c:pt idx="19">
                  <c:v>3.2270089999999998</c:v>
                </c:pt>
                <c:pt idx="20">
                  <c:v>3.2568839999999999</c:v>
                </c:pt>
                <c:pt idx="21">
                  <c:v>3.2862969999999998</c:v>
                </c:pt>
                <c:pt idx="22">
                  <c:v>3.317091</c:v>
                </c:pt>
                <c:pt idx="23">
                  <c:v>3.3468369999999998</c:v>
                </c:pt>
                <c:pt idx="24">
                  <c:v>3.376274</c:v>
                </c:pt>
                <c:pt idx="25">
                  <c:v>3.4040569999999999</c:v>
                </c:pt>
                <c:pt idx="26">
                  <c:v>3.431457</c:v>
                </c:pt>
                <c:pt idx="27">
                  <c:v>3.4597030000000002</c:v>
                </c:pt>
                <c:pt idx="28">
                  <c:v>3.4871859999999999</c:v>
                </c:pt>
                <c:pt idx="29">
                  <c:v>3.5154260000000002</c:v>
                </c:pt>
                <c:pt idx="30">
                  <c:v>3.5459299999999998</c:v>
                </c:pt>
                <c:pt idx="31">
                  <c:v>3.5771700000000002</c:v>
                </c:pt>
                <c:pt idx="32">
                  <c:v>3.6086580000000001</c:v>
                </c:pt>
                <c:pt idx="33">
                  <c:v>3.642388</c:v>
                </c:pt>
                <c:pt idx="34">
                  <c:v>3.6775769999999999</c:v>
                </c:pt>
                <c:pt idx="35">
                  <c:v>3.7147410000000001</c:v>
                </c:pt>
                <c:pt idx="36">
                  <c:v>3.7531500000000002</c:v>
                </c:pt>
                <c:pt idx="37">
                  <c:v>3.7933520000000001</c:v>
                </c:pt>
                <c:pt idx="38">
                  <c:v>3.834187</c:v>
                </c:pt>
                <c:pt idx="39">
                  <c:v>3.8755649999999999</c:v>
                </c:pt>
                <c:pt idx="40">
                  <c:v>3.9176350000000002</c:v>
                </c:pt>
              </c:numCache>
            </c:numRef>
          </c:val>
          <c:extLst/>
        </c:ser>
        <c:ser>
          <c:idx val="0"/>
          <c:order val="3"/>
          <c:tx>
            <c:strRef>
              <c:f>Sheet1!$E$1</c:f>
              <c:strCache>
                <c:ptCount val="1"/>
                <c:pt idx="0">
                  <c:v>distillate fuel oil</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5.826022</c:v>
                </c:pt>
                <c:pt idx="1">
                  <c:v>5.999682</c:v>
                </c:pt>
                <c:pt idx="2">
                  <c:v>5.7383040000000003</c:v>
                </c:pt>
                <c:pt idx="3">
                  <c:v>5.8983600000000003</c:v>
                </c:pt>
                <c:pt idx="4">
                  <c:v>6.1586559999999997</c:v>
                </c:pt>
                <c:pt idx="5">
                  <c:v>6.2550359999999996</c:v>
                </c:pt>
                <c:pt idx="6">
                  <c:v>6.2022329999999997</c:v>
                </c:pt>
                <c:pt idx="7">
                  <c:v>6.2528579999999998</c:v>
                </c:pt>
                <c:pt idx="8">
                  <c:v>6.853542</c:v>
                </c:pt>
                <c:pt idx="9">
                  <c:v>6.9962369999999998</c:v>
                </c:pt>
                <c:pt idx="10">
                  <c:v>7.0888609999999996</c:v>
                </c:pt>
                <c:pt idx="11">
                  <c:v>6.9081609999999998</c:v>
                </c:pt>
                <c:pt idx="12">
                  <c:v>6.8327850000000003</c:v>
                </c:pt>
                <c:pt idx="13">
                  <c:v>6.7560750000000001</c:v>
                </c:pt>
                <c:pt idx="14">
                  <c:v>6.7362599999999997</c:v>
                </c:pt>
                <c:pt idx="15">
                  <c:v>6.7018279999999999</c:v>
                </c:pt>
                <c:pt idx="16">
                  <c:v>6.6979639999999998</c:v>
                </c:pt>
                <c:pt idx="17">
                  <c:v>6.6567720000000001</c:v>
                </c:pt>
                <c:pt idx="18">
                  <c:v>6.6392879999999996</c:v>
                </c:pt>
                <c:pt idx="19">
                  <c:v>6.5910630000000001</c:v>
                </c:pt>
                <c:pt idx="20">
                  <c:v>6.5213679999999998</c:v>
                </c:pt>
                <c:pt idx="21">
                  <c:v>6.4797359999999999</c:v>
                </c:pt>
                <c:pt idx="22">
                  <c:v>6.4365930000000002</c:v>
                </c:pt>
                <c:pt idx="23">
                  <c:v>6.399851</c:v>
                </c:pt>
                <c:pt idx="24">
                  <c:v>6.3771149999999999</c:v>
                </c:pt>
                <c:pt idx="25">
                  <c:v>6.3554459999999997</c:v>
                </c:pt>
                <c:pt idx="26">
                  <c:v>6.350422</c:v>
                </c:pt>
                <c:pt idx="27">
                  <c:v>6.3259910000000001</c:v>
                </c:pt>
                <c:pt idx="28">
                  <c:v>6.3119680000000002</c:v>
                </c:pt>
                <c:pt idx="29">
                  <c:v>6.294435</c:v>
                </c:pt>
                <c:pt idx="30">
                  <c:v>6.2967620000000002</c:v>
                </c:pt>
                <c:pt idx="31">
                  <c:v>6.2925639999999996</c:v>
                </c:pt>
                <c:pt idx="32">
                  <c:v>6.3038530000000002</c:v>
                </c:pt>
                <c:pt idx="33">
                  <c:v>6.3155849999999996</c:v>
                </c:pt>
                <c:pt idx="34">
                  <c:v>6.3371940000000002</c:v>
                </c:pt>
                <c:pt idx="35">
                  <c:v>6.3453590000000002</c:v>
                </c:pt>
                <c:pt idx="36">
                  <c:v>6.3695570000000004</c:v>
                </c:pt>
                <c:pt idx="37">
                  <c:v>6.3869579999999999</c:v>
                </c:pt>
                <c:pt idx="38">
                  <c:v>6.398733</c:v>
                </c:pt>
                <c:pt idx="39">
                  <c:v>6.4123239999999999</c:v>
                </c:pt>
                <c:pt idx="40">
                  <c:v>6.417262</c:v>
                </c:pt>
              </c:numCache>
            </c:numRef>
          </c:val>
          <c:extLst/>
        </c:ser>
        <c:ser>
          <c:idx val="3"/>
          <c:order val="4"/>
          <c:tx>
            <c:strRef>
              <c:f>Sheet1!$F$1</c:f>
              <c:strCache>
                <c:ptCount val="1"/>
                <c:pt idx="0">
                  <c:v>motor gasoline</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16.333642999999999</c:v>
                </c:pt>
                <c:pt idx="1">
                  <c:v>15.893882</c:v>
                </c:pt>
                <c:pt idx="2">
                  <c:v>15.81155</c:v>
                </c:pt>
                <c:pt idx="3">
                  <c:v>16.040239</c:v>
                </c:pt>
                <c:pt idx="4">
                  <c:v>16.216384999999999</c:v>
                </c:pt>
                <c:pt idx="5">
                  <c:v>16.324116</c:v>
                </c:pt>
                <c:pt idx="6">
                  <c:v>16.612843000000002</c:v>
                </c:pt>
                <c:pt idx="7">
                  <c:v>16.589499</c:v>
                </c:pt>
                <c:pt idx="8">
                  <c:v>16.534578</c:v>
                </c:pt>
                <c:pt idx="9">
                  <c:v>16.566552999999999</c:v>
                </c:pt>
                <c:pt idx="10">
                  <c:v>16.510401000000002</c:v>
                </c:pt>
                <c:pt idx="11">
                  <c:v>16.376961000000001</c:v>
                </c:pt>
                <c:pt idx="12">
                  <c:v>16.151506000000001</c:v>
                </c:pt>
                <c:pt idx="13">
                  <c:v>15.835323000000001</c:v>
                </c:pt>
                <c:pt idx="14">
                  <c:v>15.502654</c:v>
                </c:pt>
                <c:pt idx="15">
                  <c:v>15.161937</c:v>
                </c:pt>
                <c:pt idx="16">
                  <c:v>14.898849</c:v>
                </c:pt>
                <c:pt idx="17">
                  <c:v>14.672598000000001</c:v>
                </c:pt>
                <c:pt idx="18">
                  <c:v>14.471711000000001</c:v>
                </c:pt>
                <c:pt idx="19">
                  <c:v>14.289826</c:v>
                </c:pt>
                <c:pt idx="20">
                  <c:v>14.136779000000001</c:v>
                </c:pt>
                <c:pt idx="21">
                  <c:v>14.004182999999999</c:v>
                </c:pt>
                <c:pt idx="22">
                  <c:v>13.867743000000001</c:v>
                </c:pt>
                <c:pt idx="23">
                  <c:v>13.741726</c:v>
                </c:pt>
                <c:pt idx="24">
                  <c:v>13.621185000000001</c:v>
                </c:pt>
                <c:pt idx="25">
                  <c:v>13.503328</c:v>
                </c:pt>
                <c:pt idx="26">
                  <c:v>13.411298</c:v>
                </c:pt>
                <c:pt idx="27">
                  <c:v>13.332824</c:v>
                </c:pt>
                <c:pt idx="28">
                  <c:v>13.267241</c:v>
                </c:pt>
                <c:pt idx="29">
                  <c:v>13.215769999999999</c:v>
                </c:pt>
                <c:pt idx="30">
                  <c:v>13.186832000000001</c:v>
                </c:pt>
                <c:pt idx="31">
                  <c:v>13.168426999999999</c:v>
                </c:pt>
                <c:pt idx="32">
                  <c:v>13.164875</c:v>
                </c:pt>
                <c:pt idx="33">
                  <c:v>13.173515</c:v>
                </c:pt>
                <c:pt idx="34">
                  <c:v>13.191133000000001</c:v>
                </c:pt>
                <c:pt idx="35">
                  <c:v>13.213620000000001</c:v>
                </c:pt>
                <c:pt idx="36">
                  <c:v>13.249370000000001</c:v>
                </c:pt>
                <c:pt idx="37">
                  <c:v>13.294803</c:v>
                </c:pt>
                <c:pt idx="38">
                  <c:v>13.344034000000001</c:v>
                </c:pt>
                <c:pt idx="39">
                  <c:v>13.399549</c:v>
                </c:pt>
                <c:pt idx="40">
                  <c:v>13.464057</c:v>
                </c:pt>
              </c:numCache>
            </c:numRef>
          </c:val>
          <c:extLst/>
        </c:ser>
        <c:dLbls>
          <c:showLegendKey val="0"/>
          <c:showVal val="0"/>
          <c:showCatName val="0"/>
          <c:showSerName val="0"/>
          <c:showPercent val="0"/>
          <c:showBubbleSize val="0"/>
        </c:dLbls>
        <c:axId val="294972448"/>
        <c:axId val="294962112"/>
      </c:areaChart>
      <c:catAx>
        <c:axId val="2949724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2112"/>
        <c:crossesAt val="0"/>
        <c:auto val="1"/>
        <c:lblAlgn val="ctr"/>
        <c:lblOffset val="100"/>
        <c:tickLblSkip val="10"/>
        <c:tickMarkSkip val="10"/>
        <c:noMultiLvlLbl val="0"/>
      </c:catAx>
      <c:valAx>
        <c:axId val="29496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2448"/>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27360782688545"/>
          <c:y val="0.20188065033537475"/>
          <c:w val="0.73370953630796154"/>
          <c:h val="0.69816357089979142"/>
        </c:manualLayout>
      </c:layout>
      <c:lineChart>
        <c:grouping val="standard"/>
        <c:varyColors val="0"/>
        <c:ser>
          <c:idx val="0"/>
          <c:order val="0"/>
          <c:tx>
            <c:strRef>
              <c:f>Sheet1!$B$1</c:f>
              <c:strCache>
                <c:ptCount val="1"/>
                <c:pt idx="0">
                  <c:v>High Economic Growth</c:v>
                </c:pt>
              </c:strCache>
            </c:strRef>
          </c:tx>
          <c:spPr>
            <a:ln w="19050" cap="rnd">
              <a:solidFill>
                <a:srgbClr val="0096D7">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15598.8</c:v>
                </c:pt>
                <c:pt idx="1">
                  <c:v>15840.7</c:v>
                </c:pt>
                <c:pt idx="2">
                  <c:v>16197</c:v>
                </c:pt>
                <c:pt idx="3">
                  <c:v>16495.400000000001</c:v>
                </c:pt>
                <c:pt idx="4">
                  <c:v>16899.8</c:v>
                </c:pt>
                <c:pt idx="5">
                  <c:v>17386.7</c:v>
                </c:pt>
                <c:pt idx="6">
                  <c:v>17659.2</c:v>
                </c:pt>
                <c:pt idx="7">
                  <c:v>18050.7</c:v>
                </c:pt>
                <c:pt idx="8">
                  <c:v>18566.400000000001</c:v>
                </c:pt>
                <c:pt idx="9">
                  <c:v>19061.341797000001</c:v>
                </c:pt>
                <c:pt idx="10">
                  <c:v>19526.001952999999</c:v>
                </c:pt>
                <c:pt idx="11">
                  <c:v>20038.490234000001</c:v>
                </c:pt>
                <c:pt idx="12">
                  <c:v>20477.814452999999</c:v>
                </c:pt>
                <c:pt idx="13">
                  <c:v>20883.699218999998</c:v>
                </c:pt>
                <c:pt idx="14">
                  <c:v>21306.171875</c:v>
                </c:pt>
                <c:pt idx="15">
                  <c:v>21773.148438</c:v>
                </c:pt>
                <c:pt idx="16">
                  <c:v>22279.697265999999</c:v>
                </c:pt>
                <c:pt idx="17">
                  <c:v>22818.242188</c:v>
                </c:pt>
                <c:pt idx="18">
                  <c:v>23414.439452999999</c:v>
                </c:pt>
                <c:pt idx="19">
                  <c:v>23991.568359000001</c:v>
                </c:pt>
                <c:pt idx="20">
                  <c:v>24614.824218999998</c:v>
                </c:pt>
                <c:pt idx="21">
                  <c:v>25202.867188</c:v>
                </c:pt>
                <c:pt idx="22">
                  <c:v>25818.689452999999</c:v>
                </c:pt>
                <c:pt idx="23">
                  <c:v>26441.851562</c:v>
                </c:pt>
                <c:pt idx="24">
                  <c:v>27019.818359000001</c:v>
                </c:pt>
                <c:pt idx="25">
                  <c:v>27621.054688</c:v>
                </c:pt>
                <c:pt idx="26">
                  <c:v>28226.007812</c:v>
                </c:pt>
                <c:pt idx="27">
                  <c:v>28832.087890999999</c:v>
                </c:pt>
                <c:pt idx="28">
                  <c:v>29500.376952999999</c:v>
                </c:pt>
                <c:pt idx="29">
                  <c:v>30156.314452999999</c:v>
                </c:pt>
                <c:pt idx="30">
                  <c:v>30868.685547000001</c:v>
                </c:pt>
                <c:pt idx="31">
                  <c:v>31625.869140999999</c:v>
                </c:pt>
                <c:pt idx="32">
                  <c:v>32390.625</c:v>
                </c:pt>
                <c:pt idx="33">
                  <c:v>33231.039062000003</c:v>
                </c:pt>
                <c:pt idx="34">
                  <c:v>34045.914062000003</c:v>
                </c:pt>
                <c:pt idx="35">
                  <c:v>34874.921875</c:v>
                </c:pt>
                <c:pt idx="36">
                  <c:v>35795.664062000003</c:v>
                </c:pt>
                <c:pt idx="37">
                  <c:v>36700.992187999997</c:v>
                </c:pt>
                <c:pt idx="38">
                  <c:v>37616.703125</c:v>
                </c:pt>
                <c:pt idx="39">
                  <c:v>38590.453125</c:v>
                </c:pt>
                <c:pt idx="40">
                  <c:v>39608.527344000002</c:v>
                </c:pt>
              </c:numCache>
            </c:numRef>
          </c:val>
          <c:smooth val="0"/>
        </c:ser>
        <c:ser>
          <c:idx val="2"/>
          <c:order val="1"/>
          <c:tx>
            <c:strRef>
              <c:f>Sheet1!$C$1</c:f>
              <c:strCache>
                <c:ptCount val="1"/>
                <c:pt idx="0">
                  <c:v>Low Economic Growth</c:v>
                </c:pt>
              </c:strCache>
            </c:strRef>
          </c:tx>
          <c:spPr>
            <a:ln w="19050"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15598.8</c:v>
                </c:pt>
                <c:pt idx="1">
                  <c:v>15840.7</c:v>
                </c:pt>
                <c:pt idx="2">
                  <c:v>16197</c:v>
                </c:pt>
                <c:pt idx="3">
                  <c:v>16495.400000000001</c:v>
                </c:pt>
                <c:pt idx="4">
                  <c:v>16899.8</c:v>
                </c:pt>
                <c:pt idx="5">
                  <c:v>17386.7</c:v>
                </c:pt>
                <c:pt idx="6">
                  <c:v>17659.2</c:v>
                </c:pt>
                <c:pt idx="7">
                  <c:v>18050.7</c:v>
                </c:pt>
                <c:pt idx="8">
                  <c:v>18566.400000000001</c:v>
                </c:pt>
                <c:pt idx="9">
                  <c:v>19061.341797000001</c:v>
                </c:pt>
                <c:pt idx="10">
                  <c:v>19330.376952999999</c:v>
                </c:pt>
                <c:pt idx="11">
                  <c:v>19444.904297000001</c:v>
                </c:pt>
                <c:pt idx="12">
                  <c:v>19604.597656000002</c:v>
                </c:pt>
                <c:pt idx="13">
                  <c:v>19778.890625</c:v>
                </c:pt>
                <c:pt idx="14">
                  <c:v>20014.304688</c:v>
                </c:pt>
                <c:pt idx="15">
                  <c:v>20271.554688</c:v>
                </c:pt>
                <c:pt idx="16">
                  <c:v>20567.429688</c:v>
                </c:pt>
                <c:pt idx="17">
                  <c:v>20914.595702999999</c:v>
                </c:pt>
                <c:pt idx="18">
                  <c:v>21297.796875</c:v>
                </c:pt>
                <c:pt idx="19">
                  <c:v>21654.322265999999</c:v>
                </c:pt>
                <c:pt idx="20">
                  <c:v>22024.220702999999</c:v>
                </c:pt>
                <c:pt idx="21">
                  <c:v>22386.994140999999</c:v>
                </c:pt>
                <c:pt idx="22">
                  <c:v>22762.363281000002</c:v>
                </c:pt>
                <c:pt idx="23">
                  <c:v>23103.869140999999</c:v>
                </c:pt>
                <c:pt idx="24">
                  <c:v>23411.775390999999</c:v>
                </c:pt>
                <c:pt idx="25">
                  <c:v>23693.679688</c:v>
                </c:pt>
                <c:pt idx="26">
                  <c:v>23976.328125</c:v>
                </c:pt>
                <c:pt idx="27">
                  <c:v>24278.818359000001</c:v>
                </c:pt>
                <c:pt idx="28">
                  <c:v>24588.789062</c:v>
                </c:pt>
                <c:pt idx="29">
                  <c:v>24914.234375</c:v>
                </c:pt>
                <c:pt idx="30">
                  <c:v>25303.917968999998</c:v>
                </c:pt>
                <c:pt idx="31">
                  <c:v>25673.783202999999</c:v>
                </c:pt>
                <c:pt idx="32">
                  <c:v>26051.552734000001</c:v>
                </c:pt>
                <c:pt idx="33">
                  <c:v>26428.839843999998</c:v>
                </c:pt>
                <c:pt idx="34">
                  <c:v>26778.505859000001</c:v>
                </c:pt>
                <c:pt idx="35">
                  <c:v>27122.351562</c:v>
                </c:pt>
                <c:pt idx="36">
                  <c:v>27482.091797000001</c:v>
                </c:pt>
                <c:pt idx="37">
                  <c:v>27835.738281000002</c:v>
                </c:pt>
                <c:pt idx="38">
                  <c:v>28213.482422000001</c:v>
                </c:pt>
                <c:pt idx="39">
                  <c:v>28600.851562</c:v>
                </c:pt>
                <c:pt idx="40">
                  <c:v>28962.109375</c:v>
                </c:pt>
              </c:numCache>
            </c:numRef>
          </c:val>
          <c:smooth val="0"/>
        </c:ser>
        <c:ser>
          <c:idx val="1"/>
          <c:order val="2"/>
          <c:tx>
            <c:strRef>
              <c:f>Sheet1!$D$1</c:f>
              <c:strCache>
                <c:ptCount val="1"/>
                <c:pt idx="0">
                  <c:v>Reference</c:v>
                </c:pt>
              </c:strCache>
            </c:strRef>
          </c:tx>
          <c:spPr>
            <a:ln w="19050"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15598.8</c:v>
                </c:pt>
                <c:pt idx="1">
                  <c:v>15840.7</c:v>
                </c:pt>
                <c:pt idx="2">
                  <c:v>16197</c:v>
                </c:pt>
                <c:pt idx="3">
                  <c:v>16495.400000000001</c:v>
                </c:pt>
                <c:pt idx="4">
                  <c:v>16899.8</c:v>
                </c:pt>
                <c:pt idx="5">
                  <c:v>17386.7</c:v>
                </c:pt>
                <c:pt idx="6">
                  <c:v>17659.2</c:v>
                </c:pt>
                <c:pt idx="7">
                  <c:v>18050.7</c:v>
                </c:pt>
                <c:pt idx="8">
                  <c:v>18566.400000000001</c:v>
                </c:pt>
                <c:pt idx="9">
                  <c:v>19061.34375</c:v>
                </c:pt>
                <c:pt idx="10">
                  <c:v>19432.189452999999</c:v>
                </c:pt>
                <c:pt idx="11">
                  <c:v>19772.775390999999</c:v>
                </c:pt>
                <c:pt idx="12">
                  <c:v>20104.107422000001</c:v>
                </c:pt>
                <c:pt idx="13">
                  <c:v>20391.568359000001</c:v>
                </c:pt>
                <c:pt idx="14">
                  <c:v>20761.357422000001</c:v>
                </c:pt>
                <c:pt idx="15">
                  <c:v>21173.669922000001</c:v>
                </c:pt>
                <c:pt idx="16">
                  <c:v>21592.767577999999</c:v>
                </c:pt>
                <c:pt idx="17">
                  <c:v>22032.205077999999</c:v>
                </c:pt>
                <c:pt idx="18">
                  <c:v>22498.564452999999</c:v>
                </c:pt>
                <c:pt idx="19">
                  <c:v>22986.494140999999</c:v>
                </c:pt>
                <c:pt idx="20">
                  <c:v>23482.892577999999</c:v>
                </c:pt>
                <c:pt idx="21">
                  <c:v>23967.220702999999</c:v>
                </c:pt>
                <c:pt idx="22">
                  <c:v>24447.822265999999</c:v>
                </c:pt>
                <c:pt idx="23">
                  <c:v>24910.955077999999</c:v>
                </c:pt>
                <c:pt idx="24">
                  <c:v>25369.457031000002</c:v>
                </c:pt>
                <c:pt idx="25">
                  <c:v>25815.714843999998</c:v>
                </c:pt>
                <c:pt idx="26">
                  <c:v>26262.140625</c:v>
                </c:pt>
                <c:pt idx="27">
                  <c:v>26715.667968999998</c:v>
                </c:pt>
                <c:pt idx="28">
                  <c:v>27174.589843999998</c:v>
                </c:pt>
                <c:pt idx="29">
                  <c:v>27651.148438</c:v>
                </c:pt>
                <c:pt idx="30">
                  <c:v>28162.882812</c:v>
                </c:pt>
                <c:pt idx="31">
                  <c:v>28685.140625</c:v>
                </c:pt>
                <c:pt idx="32">
                  <c:v>29216.587890999999</c:v>
                </c:pt>
                <c:pt idx="33">
                  <c:v>29769.355468999998</c:v>
                </c:pt>
                <c:pt idx="34">
                  <c:v>30318.931640999999</c:v>
                </c:pt>
                <c:pt idx="35">
                  <c:v>30876.527343999998</c:v>
                </c:pt>
                <c:pt idx="36">
                  <c:v>31438.802734000001</c:v>
                </c:pt>
                <c:pt idx="37">
                  <c:v>32015.296875</c:v>
                </c:pt>
                <c:pt idx="38">
                  <c:v>32595.296875</c:v>
                </c:pt>
                <c:pt idx="39">
                  <c:v>33181.980469000002</c:v>
                </c:pt>
                <c:pt idx="40">
                  <c:v>33758.839844000002</c:v>
                </c:pt>
              </c:numCache>
            </c:numRef>
          </c:val>
          <c:smooth val="0"/>
        </c:ser>
        <c:dLbls>
          <c:showLegendKey val="0"/>
          <c:showVal val="0"/>
          <c:showCatName val="0"/>
          <c:showSerName val="0"/>
          <c:showPercent val="0"/>
          <c:showBubbleSize val="0"/>
        </c:dLbls>
        <c:smooth val="0"/>
        <c:axId val="240402016"/>
        <c:axId val="240395488"/>
      </c:lineChart>
      <c:catAx>
        <c:axId val="240402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395488"/>
        <c:crosses val="autoZero"/>
        <c:auto val="1"/>
        <c:lblAlgn val="ctr"/>
        <c:lblOffset val="100"/>
        <c:tickLblSkip val="10"/>
        <c:tickMarkSkip val="10"/>
        <c:noMultiLvlLbl val="0"/>
      </c:catAx>
      <c:valAx>
        <c:axId val="240395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402016"/>
        <c:crossesAt val="10"/>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81824146981626"/>
          <c:y val="0.17523966619743586"/>
          <c:w val="0.76408573928258972"/>
          <c:h val="0.75035036443690739"/>
        </c:manualLayout>
      </c:layout>
      <c:lineChart>
        <c:grouping val="standard"/>
        <c:varyColors val="0"/>
        <c:ser>
          <c:idx val="0"/>
          <c:order val="0"/>
          <c:tx>
            <c:strRef>
              <c:f>Sheet1!$B$1</c:f>
              <c:strCache>
                <c:ptCount val="1"/>
                <c:pt idx="0">
                  <c:v>light-duty vehicles</c:v>
                </c:pt>
              </c:strCache>
            </c:strRef>
          </c:tx>
          <c:spPr>
            <a:ln>
              <a:solidFill>
                <a:srgbClr val="0096D7"/>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2468.6364749999998</c:v>
                </c:pt>
                <c:pt idx="1">
                  <c:v>2446.5639649999998</c:v>
                </c:pt>
                <c:pt idx="2">
                  <c:v>2490.0004880000001</c:v>
                </c:pt>
                <c:pt idx="3">
                  <c:v>2561.005615</c:v>
                </c:pt>
                <c:pt idx="4">
                  <c:v>2617.4094239999999</c:v>
                </c:pt>
                <c:pt idx="5">
                  <c:v>2682.0952149999998</c:v>
                </c:pt>
                <c:pt idx="6">
                  <c:v>2769.3378910000001</c:v>
                </c:pt>
                <c:pt idx="7">
                  <c:v>2808.7302249999998</c:v>
                </c:pt>
                <c:pt idx="8">
                  <c:v>2851.3439939999998</c:v>
                </c:pt>
                <c:pt idx="9">
                  <c:v>2917.2526859999998</c:v>
                </c:pt>
                <c:pt idx="10">
                  <c:v>2969.7165530000002</c:v>
                </c:pt>
                <c:pt idx="11">
                  <c:v>3007.7309570000002</c:v>
                </c:pt>
                <c:pt idx="12">
                  <c:v>3031.8149410000001</c:v>
                </c:pt>
                <c:pt idx="13">
                  <c:v>3042.2529300000001</c:v>
                </c:pt>
                <c:pt idx="14">
                  <c:v>3049.579346</c:v>
                </c:pt>
                <c:pt idx="15">
                  <c:v>3057.2299800000001</c:v>
                </c:pt>
                <c:pt idx="16">
                  <c:v>3076.764893</c:v>
                </c:pt>
                <c:pt idx="17">
                  <c:v>3099.0839839999999</c:v>
                </c:pt>
                <c:pt idx="18">
                  <c:v>3121.0974120000001</c:v>
                </c:pt>
                <c:pt idx="19">
                  <c:v>3142.7404790000001</c:v>
                </c:pt>
                <c:pt idx="20">
                  <c:v>3166.8696289999998</c:v>
                </c:pt>
                <c:pt idx="21">
                  <c:v>3191.6110840000001</c:v>
                </c:pt>
                <c:pt idx="22">
                  <c:v>3211.7902829999998</c:v>
                </c:pt>
                <c:pt idx="23">
                  <c:v>3230.6533199999999</c:v>
                </c:pt>
                <c:pt idx="24">
                  <c:v>3246.7309570000002</c:v>
                </c:pt>
                <c:pt idx="25">
                  <c:v>3259.7016600000002</c:v>
                </c:pt>
                <c:pt idx="26">
                  <c:v>3277.235107</c:v>
                </c:pt>
                <c:pt idx="27">
                  <c:v>3294.227539</c:v>
                </c:pt>
                <c:pt idx="28">
                  <c:v>3310.7873540000001</c:v>
                </c:pt>
                <c:pt idx="29">
                  <c:v>3327.703125</c:v>
                </c:pt>
                <c:pt idx="30">
                  <c:v>3346.6899410000001</c:v>
                </c:pt>
                <c:pt idx="31">
                  <c:v>3365.2592770000001</c:v>
                </c:pt>
                <c:pt idx="32">
                  <c:v>3384.9792480000001</c:v>
                </c:pt>
                <c:pt idx="33">
                  <c:v>3405.6870119999999</c:v>
                </c:pt>
                <c:pt idx="34">
                  <c:v>3426.298096</c:v>
                </c:pt>
                <c:pt idx="35">
                  <c:v>3446.4521479999999</c:v>
                </c:pt>
                <c:pt idx="36">
                  <c:v>3468.283203</c:v>
                </c:pt>
                <c:pt idx="37">
                  <c:v>3490.6757809999999</c:v>
                </c:pt>
                <c:pt idx="38">
                  <c:v>3513.9084469999998</c:v>
                </c:pt>
                <c:pt idx="39">
                  <c:v>3538.3735350000002</c:v>
                </c:pt>
                <c:pt idx="40">
                  <c:v>3564.1577149999998</c:v>
                </c:pt>
              </c:numCache>
            </c:numRef>
          </c:val>
          <c:smooth val="0"/>
        </c:ser>
        <c:ser>
          <c:idx val="2"/>
          <c:order val="2"/>
          <c:tx>
            <c:strRef>
              <c:f>Sheet1!$C$1</c:f>
              <c:strCache>
                <c:ptCount val="1"/>
                <c:pt idx="0">
                  <c:v>heavy-duty trucks</c:v>
                </c:pt>
              </c:strCache>
            </c:strRef>
          </c:tx>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263.82543900000002</c:v>
                </c:pt>
                <c:pt idx="1">
                  <c:v>266.14477499999998</c:v>
                </c:pt>
                <c:pt idx="2">
                  <c:v>254.555939</c:v>
                </c:pt>
                <c:pt idx="3">
                  <c:v>260.691193</c:v>
                </c:pt>
                <c:pt idx="4">
                  <c:v>269.21991000000003</c:v>
                </c:pt>
                <c:pt idx="5">
                  <c:v>271.25186200000002</c:v>
                </c:pt>
                <c:pt idx="6">
                  <c:v>271.67919899999998</c:v>
                </c:pt>
                <c:pt idx="7">
                  <c:v>272.272919</c:v>
                </c:pt>
                <c:pt idx="8">
                  <c:v>296.46417200000002</c:v>
                </c:pt>
                <c:pt idx="9">
                  <c:v>299.98956299999998</c:v>
                </c:pt>
                <c:pt idx="10">
                  <c:v>301.364777</c:v>
                </c:pt>
                <c:pt idx="11">
                  <c:v>303.094604</c:v>
                </c:pt>
                <c:pt idx="12">
                  <c:v>307.08041400000002</c:v>
                </c:pt>
                <c:pt idx="13">
                  <c:v>310.58993500000003</c:v>
                </c:pt>
                <c:pt idx="14">
                  <c:v>314.19174199999998</c:v>
                </c:pt>
                <c:pt idx="15">
                  <c:v>317.39935300000002</c:v>
                </c:pt>
                <c:pt idx="16">
                  <c:v>320.85983299999998</c:v>
                </c:pt>
                <c:pt idx="17">
                  <c:v>323.94695999999999</c:v>
                </c:pt>
                <c:pt idx="18">
                  <c:v>327.51986699999998</c:v>
                </c:pt>
                <c:pt idx="19">
                  <c:v>331.05215500000003</c:v>
                </c:pt>
                <c:pt idx="20">
                  <c:v>334.80300899999997</c:v>
                </c:pt>
                <c:pt idx="21">
                  <c:v>338.759277</c:v>
                </c:pt>
                <c:pt idx="22">
                  <c:v>342.60784899999999</c:v>
                </c:pt>
                <c:pt idx="23">
                  <c:v>346.39160199999998</c:v>
                </c:pt>
                <c:pt idx="24">
                  <c:v>350.76123000000001</c:v>
                </c:pt>
                <c:pt idx="25">
                  <c:v>354.84240699999998</c:v>
                </c:pt>
                <c:pt idx="26">
                  <c:v>358.389343</c:v>
                </c:pt>
                <c:pt idx="27">
                  <c:v>361.86416600000001</c:v>
                </c:pt>
                <c:pt idx="28">
                  <c:v>365.33126800000002</c:v>
                </c:pt>
                <c:pt idx="29">
                  <c:v>368.68594400000001</c:v>
                </c:pt>
                <c:pt idx="30">
                  <c:v>372.79718000000003</c:v>
                </c:pt>
                <c:pt idx="31">
                  <c:v>377.05996699999997</c:v>
                </c:pt>
                <c:pt idx="32">
                  <c:v>381.06564300000002</c:v>
                </c:pt>
                <c:pt idx="33">
                  <c:v>385.35458399999999</c:v>
                </c:pt>
                <c:pt idx="34">
                  <c:v>389.71139499999998</c:v>
                </c:pt>
                <c:pt idx="35">
                  <c:v>394.11239599999999</c:v>
                </c:pt>
                <c:pt idx="36">
                  <c:v>398.35064699999998</c:v>
                </c:pt>
                <c:pt idx="37">
                  <c:v>402.67596400000002</c:v>
                </c:pt>
                <c:pt idx="38">
                  <c:v>406.80960099999999</c:v>
                </c:pt>
                <c:pt idx="39">
                  <c:v>411.12524400000001</c:v>
                </c:pt>
                <c:pt idx="40">
                  <c:v>414.96270800000002</c:v>
                </c:pt>
              </c:numCache>
            </c:numRef>
          </c:val>
          <c:smooth val="0"/>
        </c:ser>
        <c:dLbls>
          <c:showLegendKey val="0"/>
          <c:showVal val="0"/>
          <c:showCatName val="0"/>
          <c:showSerName val="0"/>
          <c:showPercent val="0"/>
          <c:showBubbleSize val="0"/>
        </c:dLbls>
        <c:smooth val="0"/>
        <c:axId val="294990400"/>
        <c:axId val="294965920"/>
        <c:extLst>
          <c:ext xmlns:c15="http://schemas.microsoft.com/office/drawing/2012/chart" uri="{02D57815-91ED-43cb-92C2-25804820EDAC}">
            <c15:filteredLineSeries>
              <c15:ser>
                <c:idx val="1"/>
                <c:order val="1"/>
                <c:tx>
                  <c:strRef>
                    <c:extLst>
                      <c:ext uri="{02D57815-91ED-43cb-92C2-25804820EDAC}">
                        <c15:formulaRef>
                          <c15:sqref>Travel_aeo19!$B$25</c15:sqref>
                        </c15:formulaRef>
                      </c:ext>
                    </c:extLst>
                    <c:strCache>
                      <c:ptCount val="1"/>
                      <c:pt idx="0">
                        <c:v>#REF!</c:v>
                      </c:pt>
                    </c:strCache>
                  </c:strRef>
                </c:tx>
                <c:marker>
                  <c:symbol val="none"/>
                </c:marker>
                <c:cat>
                  <c:numRef>
                    <c:extLst>
                      <c:ext uri="{02D57815-91ED-43cb-92C2-25804820EDAC}">
                        <c15:formulaRef>
                          <c15:sqref>[1]Travel_aeo19!$C$2:$AQ$2</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cat>
                <c:val>
                  <c:numRef>
                    <c:extLst>
                      <c:ext uri="{02D57815-91ED-43cb-92C2-25804820EDAC}">
                        <c15:formulaRef>
                          <c15:sqref>[1]Travel_aeo19!$C$25:$AQ$25</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mooth val="0"/>
              </c15:ser>
            </c15:filteredLineSeries>
          </c:ext>
        </c:extLst>
      </c:lineChart>
      <c:catAx>
        <c:axId val="294990400"/>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400" baseline="0">
                <a:latin typeface="Arial" panose="020B0604020202020204" pitchFamily="34" charset="0"/>
              </a:defRPr>
            </a:pPr>
            <a:endParaRPr lang="en-US"/>
          </a:p>
        </c:txPr>
        <c:crossAx val="294965920"/>
        <c:crossesAt val="0"/>
        <c:auto val="1"/>
        <c:lblAlgn val="ctr"/>
        <c:lblOffset val="100"/>
        <c:tickLblSkip val="20"/>
        <c:tickMarkSkip val="20"/>
        <c:noMultiLvlLbl val="1"/>
      </c:catAx>
      <c:valAx>
        <c:axId val="294965920"/>
        <c:scaling>
          <c:orientation val="minMax"/>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400" baseline="0">
                <a:latin typeface="Arial" panose="020B0604020202020204" pitchFamily="34" charset="0"/>
              </a:defRPr>
            </a:pPr>
            <a:endParaRPr lang="en-US"/>
          </a:p>
        </c:txPr>
        <c:crossAx val="294990400"/>
        <c:crossesAt val="10"/>
        <c:crossBetween val="midCat"/>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12232542005729"/>
          <c:y val="0.18573504789231451"/>
          <c:w val="0.63023731408573946"/>
          <c:h val="0.74190020213589825"/>
        </c:manualLayout>
      </c:layout>
      <c:lineChart>
        <c:grouping val="standard"/>
        <c:varyColors val="0"/>
        <c:ser>
          <c:idx val="0"/>
          <c:order val="0"/>
          <c:tx>
            <c:strRef>
              <c:f>Sheet1!$B$1</c:f>
              <c:strCache>
                <c:ptCount val="1"/>
                <c:pt idx="0">
                  <c:v>air</c:v>
                </c:pt>
              </c:strCache>
            </c:strRef>
          </c:tx>
          <c:spPr>
            <a:ln>
              <a:solidFill>
                <a:srgbClr val="0096D7"/>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823.38984600000003</c:v>
                </c:pt>
                <c:pt idx="1">
                  <c:v>841.11373900000001</c:v>
                </c:pt>
                <c:pt idx="2">
                  <c:v>849.9212950000001</c:v>
                </c:pt>
                <c:pt idx="3">
                  <c:v>866.00466899999992</c:v>
                </c:pt>
                <c:pt idx="4">
                  <c:v>889.07458499999996</c:v>
                </c:pt>
                <c:pt idx="5">
                  <c:v>929.08975299999997</c:v>
                </c:pt>
                <c:pt idx="6">
                  <c:v>961.94699100000003</c:v>
                </c:pt>
                <c:pt idx="7">
                  <c:v>984.80514500000004</c:v>
                </c:pt>
                <c:pt idx="8">
                  <c:v>1004.565246</c:v>
                </c:pt>
                <c:pt idx="9">
                  <c:v>1019.80597</c:v>
                </c:pt>
                <c:pt idx="10">
                  <c:v>1038.5547180000001</c:v>
                </c:pt>
                <c:pt idx="11">
                  <c:v>1056.942047</c:v>
                </c:pt>
                <c:pt idx="12">
                  <c:v>1071.354004</c:v>
                </c:pt>
                <c:pt idx="13">
                  <c:v>1083.8791200000001</c:v>
                </c:pt>
                <c:pt idx="14">
                  <c:v>1100.0778499999999</c:v>
                </c:pt>
                <c:pt idx="15">
                  <c:v>1118.3563839999999</c:v>
                </c:pt>
                <c:pt idx="16">
                  <c:v>1136.5223080000001</c:v>
                </c:pt>
                <c:pt idx="17">
                  <c:v>1155.564789</c:v>
                </c:pt>
                <c:pt idx="18">
                  <c:v>1175.8381959999999</c:v>
                </c:pt>
                <c:pt idx="19">
                  <c:v>1197.562195</c:v>
                </c:pt>
                <c:pt idx="20">
                  <c:v>1219.781037</c:v>
                </c:pt>
                <c:pt idx="21">
                  <c:v>1241.7871700000001</c:v>
                </c:pt>
                <c:pt idx="22">
                  <c:v>1264.6659239999999</c:v>
                </c:pt>
                <c:pt idx="23">
                  <c:v>1287.558655</c:v>
                </c:pt>
                <c:pt idx="24">
                  <c:v>1309.9962459999999</c:v>
                </c:pt>
                <c:pt idx="25">
                  <c:v>1332.135925</c:v>
                </c:pt>
                <c:pt idx="26">
                  <c:v>1354.5757140000001</c:v>
                </c:pt>
                <c:pt idx="27">
                  <c:v>1377.1753839999999</c:v>
                </c:pt>
                <c:pt idx="28">
                  <c:v>1400.0104369999999</c:v>
                </c:pt>
                <c:pt idx="29">
                  <c:v>1423.5009769999999</c:v>
                </c:pt>
                <c:pt idx="30">
                  <c:v>1448.1809699999999</c:v>
                </c:pt>
                <c:pt idx="31">
                  <c:v>1472.7335820000001</c:v>
                </c:pt>
                <c:pt idx="32">
                  <c:v>1498.0017700000001</c:v>
                </c:pt>
                <c:pt idx="33">
                  <c:v>1524.327331</c:v>
                </c:pt>
                <c:pt idx="34">
                  <c:v>1551.080506</c:v>
                </c:pt>
                <c:pt idx="35">
                  <c:v>1579.1066290000001</c:v>
                </c:pt>
                <c:pt idx="36">
                  <c:v>1608.1841429999999</c:v>
                </c:pt>
                <c:pt idx="37">
                  <c:v>1637.746277</c:v>
                </c:pt>
                <c:pt idx="38">
                  <c:v>1667.7783199999999</c:v>
                </c:pt>
                <c:pt idx="39">
                  <c:v>1698.082093</c:v>
                </c:pt>
                <c:pt idx="40">
                  <c:v>1728.599976</c:v>
                </c:pt>
              </c:numCache>
            </c:numRef>
          </c:val>
          <c:smooth val="0"/>
        </c:ser>
        <c:ser>
          <c:idx val="1"/>
          <c:order val="1"/>
          <c:tx>
            <c:strRef>
              <c:f>Sheet1!$C$1</c:f>
              <c:strCache>
                <c:ptCount val="1"/>
                <c:pt idx="0">
                  <c:v>bus</c:v>
                </c:pt>
              </c:strCache>
            </c:strRef>
          </c:tx>
          <c:spPr>
            <a:ln>
              <a:solidFill>
                <a:srgbClr val="A33340"/>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194.653503</c:v>
                </c:pt>
                <c:pt idx="1">
                  <c:v>194.32813999999999</c:v>
                </c:pt>
                <c:pt idx="2">
                  <c:v>199.780258</c:v>
                </c:pt>
                <c:pt idx="3">
                  <c:v>201.47813400000001</c:v>
                </c:pt>
                <c:pt idx="4">
                  <c:v>205.72392300000001</c:v>
                </c:pt>
                <c:pt idx="5">
                  <c:v>205.01754800000001</c:v>
                </c:pt>
                <c:pt idx="6">
                  <c:v>205.246567</c:v>
                </c:pt>
                <c:pt idx="7">
                  <c:v>208.21258499999999</c:v>
                </c:pt>
                <c:pt idx="8">
                  <c:v>209.131744</c:v>
                </c:pt>
                <c:pt idx="9">
                  <c:v>210.13850400000001</c:v>
                </c:pt>
                <c:pt idx="10">
                  <c:v>211.12622099999999</c:v>
                </c:pt>
                <c:pt idx="11">
                  <c:v>212.116196</c:v>
                </c:pt>
                <c:pt idx="12">
                  <c:v>213.08601400000001</c:v>
                </c:pt>
                <c:pt idx="13">
                  <c:v>214.013611</c:v>
                </c:pt>
                <c:pt idx="14">
                  <c:v>214.96104399999999</c:v>
                </c:pt>
                <c:pt idx="15">
                  <c:v>215.984207</c:v>
                </c:pt>
                <c:pt idx="16">
                  <c:v>216.98980700000001</c:v>
                </c:pt>
                <c:pt idx="17">
                  <c:v>217.979996</c:v>
                </c:pt>
                <c:pt idx="18">
                  <c:v>218.980942</c:v>
                </c:pt>
                <c:pt idx="19">
                  <c:v>219.96778900000001</c:v>
                </c:pt>
                <c:pt idx="20">
                  <c:v>220.90621899999999</c:v>
                </c:pt>
                <c:pt idx="21">
                  <c:v>221.80633499999999</c:v>
                </c:pt>
                <c:pt idx="22">
                  <c:v>222.677887</c:v>
                </c:pt>
                <c:pt idx="23">
                  <c:v>223.45468099999999</c:v>
                </c:pt>
                <c:pt idx="24">
                  <c:v>224.188705</c:v>
                </c:pt>
                <c:pt idx="25">
                  <c:v>224.882385</c:v>
                </c:pt>
                <c:pt idx="26">
                  <c:v>225.53923</c:v>
                </c:pt>
                <c:pt idx="27">
                  <c:v>226.163376</c:v>
                </c:pt>
                <c:pt idx="28">
                  <c:v>226.75778199999999</c:v>
                </c:pt>
                <c:pt idx="29">
                  <c:v>227.32466099999999</c:v>
                </c:pt>
                <c:pt idx="30">
                  <c:v>227.86631800000001</c:v>
                </c:pt>
                <c:pt idx="31">
                  <c:v>228.38514699999999</c:v>
                </c:pt>
                <c:pt idx="32">
                  <c:v>228.88441499999999</c:v>
                </c:pt>
                <c:pt idx="33">
                  <c:v>229.368561</c:v>
                </c:pt>
                <c:pt idx="34">
                  <c:v>229.84303299999999</c:v>
                </c:pt>
                <c:pt idx="35">
                  <c:v>230.31442300000001</c:v>
                </c:pt>
                <c:pt idx="36">
                  <c:v>230.789627</c:v>
                </c:pt>
                <c:pt idx="37">
                  <c:v>231.27654999999999</c:v>
                </c:pt>
                <c:pt idx="38">
                  <c:v>231.78248600000001</c:v>
                </c:pt>
                <c:pt idx="39">
                  <c:v>232.314438</c:v>
                </c:pt>
                <c:pt idx="40">
                  <c:v>232.866287</c:v>
                </c:pt>
              </c:numCache>
            </c:numRef>
          </c:val>
          <c:smooth val="0"/>
        </c:ser>
        <c:ser>
          <c:idx val="2"/>
          <c:order val="2"/>
          <c:tx>
            <c:strRef>
              <c:f>Sheet1!$D$1</c:f>
              <c:strCache>
                <c:ptCount val="1"/>
                <c:pt idx="0">
                  <c:v>passenger rail</c:v>
                </c:pt>
              </c:strCache>
            </c:strRef>
          </c:tx>
          <c:spPr>
            <a:ln>
              <a:solidFill>
                <a:srgbClr val="BD732A"/>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35.745182</c:v>
                </c:pt>
                <c:pt idx="1">
                  <c:v>37.367114999999998</c:v>
                </c:pt>
                <c:pt idx="2">
                  <c:v>37.752490999999999</c:v>
                </c:pt>
                <c:pt idx="3">
                  <c:v>38.969177000000002</c:v>
                </c:pt>
                <c:pt idx="4">
                  <c:v>39.145401</c:v>
                </c:pt>
                <c:pt idx="5">
                  <c:v>38.977893999999999</c:v>
                </c:pt>
                <c:pt idx="6">
                  <c:v>39.256863000000003</c:v>
                </c:pt>
                <c:pt idx="7">
                  <c:v>39.029601999999997</c:v>
                </c:pt>
                <c:pt idx="8">
                  <c:v>40.676819000000002</c:v>
                </c:pt>
                <c:pt idx="9">
                  <c:v>41.270718000000002</c:v>
                </c:pt>
                <c:pt idx="10">
                  <c:v>41.787064000000001</c:v>
                </c:pt>
                <c:pt idx="11">
                  <c:v>42.273471999999998</c:v>
                </c:pt>
                <c:pt idx="12">
                  <c:v>42.692013000000003</c:v>
                </c:pt>
                <c:pt idx="13">
                  <c:v>43.087184999999998</c:v>
                </c:pt>
                <c:pt idx="14">
                  <c:v>43.547893999999999</c:v>
                </c:pt>
                <c:pt idx="15">
                  <c:v>43.981547999999997</c:v>
                </c:pt>
                <c:pt idx="16">
                  <c:v>44.413063000000001</c:v>
                </c:pt>
                <c:pt idx="17">
                  <c:v>44.847313</c:v>
                </c:pt>
                <c:pt idx="18">
                  <c:v>45.290306000000001</c:v>
                </c:pt>
                <c:pt idx="19">
                  <c:v>45.732230999999999</c:v>
                </c:pt>
                <c:pt idx="20">
                  <c:v>46.097332000000002</c:v>
                </c:pt>
                <c:pt idx="21">
                  <c:v>46.521769999999997</c:v>
                </c:pt>
                <c:pt idx="22">
                  <c:v>46.947929000000002</c:v>
                </c:pt>
                <c:pt idx="23">
                  <c:v>47.350234999999998</c:v>
                </c:pt>
                <c:pt idx="24">
                  <c:v>47.743633000000003</c:v>
                </c:pt>
                <c:pt idx="25">
                  <c:v>48.129707000000003</c:v>
                </c:pt>
                <c:pt idx="26">
                  <c:v>48.503264999999999</c:v>
                </c:pt>
                <c:pt idx="27">
                  <c:v>48.885925</c:v>
                </c:pt>
                <c:pt idx="28">
                  <c:v>49.243777999999999</c:v>
                </c:pt>
                <c:pt idx="29">
                  <c:v>49.594817999999997</c:v>
                </c:pt>
                <c:pt idx="30">
                  <c:v>49.962730000000001</c:v>
                </c:pt>
                <c:pt idx="31">
                  <c:v>50.311366999999997</c:v>
                </c:pt>
                <c:pt idx="32">
                  <c:v>50.637199000000003</c:v>
                </c:pt>
                <c:pt idx="33">
                  <c:v>50.973182999999999</c:v>
                </c:pt>
                <c:pt idx="34">
                  <c:v>51.300755000000002</c:v>
                </c:pt>
                <c:pt idx="35">
                  <c:v>51.618889000000003</c:v>
                </c:pt>
                <c:pt idx="36">
                  <c:v>51.956634999999999</c:v>
                </c:pt>
                <c:pt idx="37">
                  <c:v>52.282963000000002</c:v>
                </c:pt>
                <c:pt idx="38">
                  <c:v>52.617114999999998</c:v>
                </c:pt>
                <c:pt idx="39">
                  <c:v>52.959713000000001</c:v>
                </c:pt>
                <c:pt idx="40">
                  <c:v>53.302132</c:v>
                </c:pt>
              </c:numCache>
            </c:numRef>
          </c:val>
          <c:smooth val="0"/>
        </c:ser>
        <c:dLbls>
          <c:showLegendKey val="0"/>
          <c:showVal val="0"/>
          <c:showCatName val="0"/>
          <c:showSerName val="0"/>
          <c:showPercent val="0"/>
          <c:showBubbleSize val="0"/>
        </c:dLbls>
        <c:smooth val="0"/>
        <c:axId val="294984960"/>
        <c:axId val="294987136"/>
      </c:lineChart>
      <c:catAx>
        <c:axId val="294984960"/>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400" baseline="0"/>
            </a:pPr>
            <a:endParaRPr lang="en-US"/>
          </a:p>
        </c:txPr>
        <c:crossAx val="294987136"/>
        <c:crosses val="autoZero"/>
        <c:auto val="1"/>
        <c:lblAlgn val="ctr"/>
        <c:lblOffset val="100"/>
        <c:tickLblSkip val="20"/>
        <c:tickMarkSkip val="20"/>
        <c:noMultiLvlLbl val="1"/>
      </c:catAx>
      <c:valAx>
        <c:axId val="294987136"/>
        <c:scaling>
          <c:orientation val="minMax"/>
          <c:max val="400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400" baseline="0"/>
            </a:pPr>
            <a:endParaRPr lang="en-US"/>
          </a:p>
        </c:txPr>
        <c:crossAx val="294984960"/>
        <c:crossesAt val="10"/>
        <c:crossBetween val="midCat"/>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2147856517935E-2"/>
          <c:y val="0.1808176982565135"/>
          <c:w val="0.91724518810148736"/>
          <c:h val="0.75374250373480112"/>
        </c:manualLayout>
      </c:layout>
      <c:lineChart>
        <c:grouping val="standard"/>
        <c:varyColors val="0"/>
        <c:ser>
          <c:idx val="0"/>
          <c:order val="0"/>
          <c:tx>
            <c:strRef>
              <c:f>Sheet1!$B$1</c:f>
              <c:strCache>
                <c:ptCount val="1"/>
                <c:pt idx="0">
                  <c:v>freight rail</c:v>
                </c:pt>
              </c:strCache>
            </c:strRef>
          </c:tx>
          <c:spPr>
            <a:ln>
              <a:solidFill>
                <a:srgbClr val="0096D7"/>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1694.5439449999999</c:v>
                </c:pt>
                <c:pt idx="1">
                  <c:v>1730.811768</c:v>
                </c:pt>
                <c:pt idx="2">
                  <c:v>1712.9998780000001</c:v>
                </c:pt>
                <c:pt idx="3">
                  <c:v>1741</c:v>
                </c:pt>
                <c:pt idx="4">
                  <c:v>1851.040039</c:v>
                </c:pt>
                <c:pt idx="5">
                  <c:v>1744.9998780000001</c:v>
                </c:pt>
                <c:pt idx="6">
                  <c:v>1585.0002440000001</c:v>
                </c:pt>
                <c:pt idx="7">
                  <c:v>1575.9761960000001</c:v>
                </c:pt>
                <c:pt idx="8">
                  <c:v>1805.820557</c:v>
                </c:pt>
                <c:pt idx="9">
                  <c:v>1808.001221</c:v>
                </c:pt>
                <c:pt idx="10">
                  <c:v>1718.2308350000001</c:v>
                </c:pt>
                <c:pt idx="11">
                  <c:v>1657.753784</c:v>
                </c:pt>
                <c:pt idx="12">
                  <c:v>1663.4758300000001</c:v>
                </c:pt>
                <c:pt idx="13">
                  <c:v>1669.635254</c:v>
                </c:pt>
                <c:pt idx="14">
                  <c:v>1676.81897</c:v>
                </c:pt>
                <c:pt idx="15">
                  <c:v>1658.5627440000001</c:v>
                </c:pt>
                <c:pt idx="16">
                  <c:v>1694.850342</c:v>
                </c:pt>
                <c:pt idx="17">
                  <c:v>1698.4610600000001</c:v>
                </c:pt>
                <c:pt idx="18">
                  <c:v>1702.06897</c:v>
                </c:pt>
                <c:pt idx="19">
                  <c:v>1717.465698</c:v>
                </c:pt>
                <c:pt idx="20">
                  <c:v>1719.6733400000001</c:v>
                </c:pt>
                <c:pt idx="21">
                  <c:v>1731.8823239999999</c:v>
                </c:pt>
                <c:pt idx="22">
                  <c:v>1739.742432</c:v>
                </c:pt>
                <c:pt idx="23">
                  <c:v>1752.3895259999999</c:v>
                </c:pt>
                <c:pt idx="24">
                  <c:v>1762.087769</c:v>
                </c:pt>
                <c:pt idx="25">
                  <c:v>1763.626953</c:v>
                </c:pt>
                <c:pt idx="26">
                  <c:v>1770.515991</c:v>
                </c:pt>
                <c:pt idx="27">
                  <c:v>1762.8125</c:v>
                </c:pt>
                <c:pt idx="28">
                  <c:v>1764.7639160000001</c:v>
                </c:pt>
                <c:pt idx="29">
                  <c:v>1762.1983640000001</c:v>
                </c:pt>
                <c:pt idx="30">
                  <c:v>1774.244019</c:v>
                </c:pt>
                <c:pt idx="31">
                  <c:v>1786.0135499999999</c:v>
                </c:pt>
                <c:pt idx="32">
                  <c:v>1797.345337</c:v>
                </c:pt>
                <c:pt idx="33">
                  <c:v>1809.100342</c:v>
                </c:pt>
                <c:pt idx="34">
                  <c:v>1824.405518</c:v>
                </c:pt>
                <c:pt idx="35">
                  <c:v>1835.0886230000001</c:v>
                </c:pt>
                <c:pt idx="36">
                  <c:v>1852.1182859999999</c:v>
                </c:pt>
                <c:pt idx="37">
                  <c:v>1865.626831</c:v>
                </c:pt>
                <c:pt idx="38">
                  <c:v>1880.1951899999999</c:v>
                </c:pt>
                <c:pt idx="39">
                  <c:v>1896.0913089999999</c:v>
                </c:pt>
                <c:pt idx="40">
                  <c:v>1909.4995120000001</c:v>
                </c:pt>
              </c:numCache>
            </c:numRef>
          </c:val>
          <c:smooth val="0"/>
        </c:ser>
        <c:ser>
          <c:idx val="1"/>
          <c:order val="1"/>
          <c:tx>
            <c:strRef>
              <c:f>Sheet1!$C$1</c:f>
              <c:strCache>
                <c:ptCount val="1"/>
                <c:pt idx="0">
                  <c:v>domestic marine</c:v>
                </c:pt>
              </c:strCache>
            </c:strRef>
          </c:tx>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502.21170000000001</c:v>
                </c:pt>
                <c:pt idx="1">
                  <c:v>499.74798600000003</c:v>
                </c:pt>
                <c:pt idx="2">
                  <c:v>474.75769000000003</c:v>
                </c:pt>
                <c:pt idx="3">
                  <c:v>465.09136999999998</c:v>
                </c:pt>
                <c:pt idx="4">
                  <c:v>504.49389600000001</c:v>
                </c:pt>
                <c:pt idx="5">
                  <c:v>490.62664799999999</c:v>
                </c:pt>
                <c:pt idx="6">
                  <c:v>477.86108400000001</c:v>
                </c:pt>
                <c:pt idx="7">
                  <c:v>435.32437099999999</c:v>
                </c:pt>
                <c:pt idx="8">
                  <c:v>425.30825800000002</c:v>
                </c:pt>
                <c:pt idx="9">
                  <c:v>416.68075599999997</c:v>
                </c:pt>
                <c:pt idx="10">
                  <c:v>407.26275600000002</c:v>
                </c:pt>
                <c:pt idx="11">
                  <c:v>398.79177900000002</c:v>
                </c:pt>
                <c:pt idx="12">
                  <c:v>390.06436200000002</c:v>
                </c:pt>
                <c:pt idx="13">
                  <c:v>380.78823899999998</c:v>
                </c:pt>
                <c:pt idx="14">
                  <c:v>371.09448200000003</c:v>
                </c:pt>
                <c:pt idx="15">
                  <c:v>361.78509500000001</c:v>
                </c:pt>
                <c:pt idx="16">
                  <c:v>353.38494900000001</c:v>
                </c:pt>
                <c:pt idx="17">
                  <c:v>343.757385</c:v>
                </c:pt>
                <c:pt idx="18">
                  <c:v>334.93743899999998</c:v>
                </c:pt>
                <c:pt idx="19">
                  <c:v>325.658997</c:v>
                </c:pt>
                <c:pt idx="20">
                  <c:v>316.62124599999999</c:v>
                </c:pt>
                <c:pt idx="21">
                  <c:v>312.55502300000001</c:v>
                </c:pt>
                <c:pt idx="22">
                  <c:v>308.57278400000001</c:v>
                </c:pt>
                <c:pt idx="23">
                  <c:v>304.31832900000001</c:v>
                </c:pt>
                <c:pt idx="24">
                  <c:v>300.87554899999998</c:v>
                </c:pt>
                <c:pt idx="25">
                  <c:v>296.75357100000002</c:v>
                </c:pt>
                <c:pt idx="26">
                  <c:v>292.41329999999999</c:v>
                </c:pt>
                <c:pt idx="27">
                  <c:v>287.91986100000003</c:v>
                </c:pt>
                <c:pt idx="28">
                  <c:v>283.51501500000001</c:v>
                </c:pt>
                <c:pt idx="29">
                  <c:v>279.57330300000001</c:v>
                </c:pt>
                <c:pt idx="30">
                  <c:v>275.98336799999998</c:v>
                </c:pt>
                <c:pt idx="31">
                  <c:v>274.83984400000003</c:v>
                </c:pt>
                <c:pt idx="32">
                  <c:v>273.64166299999999</c:v>
                </c:pt>
                <c:pt idx="33">
                  <c:v>272.452271</c:v>
                </c:pt>
                <c:pt idx="34">
                  <c:v>271.18127399999997</c:v>
                </c:pt>
                <c:pt idx="35">
                  <c:v>269.86807299999998</c:v>
                </c:pt>
                <c:pt idx="36">
                  <c:v>268.49392699999999</c:v>
                </c:pt>
                <c:pt idx="37">
                  <c:v>267.26947000000001</c:v>
                </c:pt>
                <c:pt idx="38">
                  <c:v>265.82373000000001</c:v>
                </c:pt>
                <c:pt idx="39">
                  <c:v>264.61566199999999</c:v>
                </c:pt>
                <c:pt idx="40">
                  <c:v>262.668091</c:v>
                </c:pt>
              </c:numCache>
            </c:numRef>
          </c:val>
          <c:smooth val="0"/>
        </c:ser>
        <c:dLbls>
          <c:showLegendKey val="0"/>
          <c:showVal val="0"/>
          <c:showCatName val="0"/>
          <c:showSerName val="0"/>
          <c:showPercent val="0"/>
          <c:showBubbleSize val="0"/>
        </c:dLbls>
        <c:smooth val="0"/>
        <c:axId val="294971360"/>
        <c:axId val="294985504"/>
      </c:lineChart>
      <c:catAx>
        <c:axId val="294971360"/>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400" baseline="0"/>
            </a:pPr>
            <a:endParaRPr lang="en-US"/>
          </a:p>
        </c:txPr>
        <c:crossAx val="294985504"/>
        <c:crosses val="autoZero"/>
        <c:auto val="1"/>
        <c:lblAlgn val="ctr"/>
        <c:lblOffset val="100"/>
        <c:tickLblSkip val="20"/>
        <c:tickMarkSkip val="20"/>
        <c:noMultiLvlLbl val="1"/>
      </c:catAx>
      <c:valAx>
        <c:axId val="294985504"/>
        <c:scaling>
          <c:orientation val="minMax"/>
          <c:max val="4000"/>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400" baseline="0"/>
            </a:pPr>
            <a:endParaRPr lang="en-US"/>
          </a:p>
        </c:txPr>
        <c:crossAx val="294971360"/>
        <c:crossesAt val="10"/>
        <c:crossBetween val="midCat"/>
        <c:dispUnits>
          <c:builtInUnit val="thousands"/>
          <c:dispUnitsLbl/>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973461650627"/>
          <c:y val="0.20325962679322618"/>
          <c:w val="0.77148275053321791"/>
          <c:h val="0.67989105813828077"/>
        </c:manualLayout>
      </c:layout>
      <c:lineChart>
        <c:grouping val="standard"/>
        <c:varyColors val="0"/>
        <c:ser>
          <c:idx val="4"/>
          <c:order val="0"/>
          <c:tx>
            <c:strRef>
              <c:f>Sheet1!$B$1</c:f>
              <c:strCache>
                <c:ptCount val="1"/>
                <c:pt idx="0">
                  <c:v>light-duty vehicle</c:v>
                </c:pt>
              </c:strCache>
            </c:strRef>
          </c:tx>
          <c:spPr>
            <a:ln w="2857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3356.6605770852821</c:v>
                </c:pt>
                <c:pt idx="1">
                  <c:v>3305.7394925368881</c:v>
                </c:pt>
                <c:pt idx="2">
                  <c:v>3253.5922945160592</c:v>
                </c:pt>
                <c:pt idx="3">
                  <c:v>3198.1209709171189</c:v>
                </c:pt>
                <c:pt idx="4">
                  <c:v>3135.3652550470169</c:v>
                </c:pt>
                <c:pt idx="5">
                  <c:v>3071.8653274361982</c:v>
                </c:pt>
                <c:pt idx="6">
                  <c:v>3005.403031642189</c:v>
                </c:pt>
                <c:pt idx="7">
                  <c:v>2934.7361339035801</c:v>
                </c:pt>
                <c:pt idx="8">
                  <c:v>2862.276082680808</c:v>
                </c:pt>
                <c:pt idx="9">
                  <c:v>2788.7759728526912</c:v>
                </c:pt>
                <c:pt idx="10">
                  <c:v>2713.8024127864751</c:v>
                </c:pt>
                <c:pt idx="11">
                  <c:v>2644.8747306769401</c:v>
                </c:pt>
                <c:pt idx="12">
                  <c:v>2581.8814504303768</c:v>
                </c:pt>
                <c:pt idx="13">
                  <c:v>2524.2763648729601</c:v>
                </c:pt>
                <c:pt idx="14">
                  <c:v>2471.395592270369</c:v>
                </c:pt>
                <c:pt idx="15">
                  <c:v>2422.9677670999799</c:v>
                </c:pt>
                <c:pt idx="16">
                  <c:v>2378.6047652708962</c:v>
                </c:pt>
                <c:pt idx="17">
                  <c:v>2337.6806018173961</c:v>
                </c:pt>
                <c:pt idx="18">
                  <c:v>2300.102203848392</c:v>
                </c:pt>
                <c:pt idx="19">
                  <c:v>2265.6188905806112</c:v>
                </c:pt>
                <c:pt idx="20">
                  <c:v>2234.204172330617</c:v>
                </c:pt>
                <c:pt idx="21">
                  <c:v>2205.7624880492981</c:v>
                </c:pt>
                <c:pt idx="22">
                  <c:v>2180.288988264108</c:v>
                </c:pt>
                <c:pt idx="23">
                  <c:v>2157.6729863625769</c:v>
                </c:pt>
                <c:pt idx="24">
                  <c:v>2137.6765237118711</c:v>
                </c:pt>
                <c:pt idx="25">
                  <c:v>2120.292571463498</c:v>
                </c:pt>
                <c:pt idx="26">
                  <c:v>2105.0897029945181</c:v>
                </c:pt>
                <c:pt idx="27">
                  <c:v>2091.8358401447231</c:v>
                </c:pt>
                <c:pt idx="28">
                  <c:v>2080.3257500594518</c:v>
                </c:pt>
                <c:pt idx="29">
                  <c:v>2070.2984991714038</c:v>
                </c:pt>
                <c:pt idx="30">
                  <c:v>2061.3361089902701</c:v>
                </c:pt>
                <c:pt idx="31">
                  <c:v>2053.4827431913732</c:v>
                </c:pt>
                <c:pt idx="32">
                  <c:v>2046.552005071301</c:v>
                </c:pt>
                <c:pt idx="33">
                  <c:v>2040.2505468580109</c:v>
                </c:pt>
                <c:pt idx="34">
                  <c:v>2034.590026297717</c:v>
                </c:pt>
                <c:pt idx="35">
                  <c:v>2029.5033540680899</c:v>
                </c:pt>
              </c:numCache>
            </c:numRef>
          </c:val>
          <c:smooth val="0"/>
        </c:ser>
        <c:ser>
          <c:idx val="0"/>
          <c:order val="1"/>
          <c:tx>
            <c:strRef>
              <c:f>Sheet1!$C$1</c:f>
              <c:strCache>
                <c:ptCount val="1"/>
                <c:pt idx="0">
                  <c:v>bus</c:v>
                </c:pt>
              </c:strCache>
            </c:strRef>
          </c:tx>
          <c:spPr>
            <a:ln w="28575" cap="rnd">
              <a:solidFill>
                <a:schemeClr val="accent3">
                  <a:lumMod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1117.67505872229</c:v>
                </c:pt>
                <c:pt idx="1">
                  <c:v>1104.8028881282089</c:v>
                </c:pt>
                <c:pt idx="2">
                  <c:v>1073.8640029852179</c:v>
                </c:pt>
                <c:pt idx="3">
                  <c:v>1133.99809834704</c:v>
                </c:pt>
                <c:pt idx="4">
                  <c:v>1135.1132489265269</c:v>
                </c:pt>
                <c:pt idx="5">
                  <c:v>1136.2397283660939</c:v>
                </c:pt>
                <c:pt idx="6">
                  <c:v>1137.3907535094579</c:v>
                </c:pt>
                <c:pt idx="7">
                  <c:v>1138.5496187469159</c:v>
                </c:pt>
                <c:pt idx="8">
                  <c:v>1139.7125578148391</c:v>
                </c:pt>
                <c:pt idx="9">
                  <c:v>1140.9136996934201</c:v>
                </c:pt>
                <c:pt idx="10">
                  <c:v>1142.139063899242</c:v>
                </c:pt>
                <c:pt idx="11">
                  <c:v>1143.390113250804</c:v>
                </c:pt>
                <c:pt idx="12">
                  <c:v>1144.6692567147311</c:v>
                </c:pt>
                <c:pt idx="13">
                  <c:v>1145.999271479981</c:v>
                </c:pt>
                <c:pt idx="14">
                  <c:v>1147.3588980793911</c:v>
                </c:pt>
                <c:pt idx="15">
                  <c:v>1148.5190464465829</c:v>
                </c:pt>
                <c:pt idx="16">
                  <c:v>1149.6786149052059</c:v>
                </c:pt>
                <c:pt idx="17">
                  <c:v>1150.8282364831309</c:v>
                </c:pt>
                <c:pt idx="18">
                  <c:v>1151.911424939002</c:v>
                </c:pt>
                <c:pt idx="19">
                  <c:v>1152.9439005412869</c:v>
                </c:pt>
                <c:pt idx="20">
                  <c:v>1153.9098538109149</c:v>
                </c:pt>
                <c:pt idx="21">
                  <c:v>1154.801317713109</c:v>
                </c:pt>
                <c:pt idx="22">
                  <c:v>1155.598243280557</c:v>
                </c:pt>
                <c:pt idx="23">
                  <c:v>1156.282257161962</c:v>
                </c:pt>
                <c:pt idx="24">
                  <c:v>1156.8168576307701</c:v>
                </c:pt>
                <c:pt idx="25">
                  <c:v>1157.1784821660219</c:v>
                </c:pt>
                <c:pt idx="26">
                  <c:v>1157.334456605447</c:v>
                </c:pt>
                <c:pt idx="27">
                  <c:v>1157.291552594352</c:v>
                </c:pt>
                <c:pt idx="28">
                  <c:v>1157.0679034778441</c:v>
                </c:pt>
                <c:pt idx="29">
                  <c:v>1156.6806986923109</c:v>
                </c:pt>
                <c:pt idx="30">
                  <c:v>1156.175963847475</c:v>
                </c:pt>
                <c:pt idx="31">
                  <c:v>1155.6281946761851</c:v>
                </c:pt>
                <c:pt idx="32">
                  <c:v>1155.127919367528</c:v>
                </c:pt>
                <c:pt idx="33">
                  <c:v>1154.776638300445</c:v>
                </c:pt>
                <c:pt idx="34">
                  <c:v>1154.710840658126</c:v>
                </c:pt>
                <c:pt idx="35">
                  <c:v>1155.023354668768</c:v>
                </c:pt>
              </c:numCache>
            </c:numRef>
          </c:val>
          <c:smooth val="0"/>
        </c:ser>
        <c:ser>
          <c:idx val="2"/>
          <c:order val="2"/>
          <c:tx>
            <c:strRef>
              <c:f>Sheet1!$D$1</c:f>
              <c:strCache>
                <c:ptCount val="1"/>
                <c:pt idx="0">
                  <c:v>aircraft</c:v>
                </c:pt>
              </c:strCache>
            </c:strRef>
          </c:tx>
          <c:spPr>
            <a:ln w="2857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2520.841375590976</c:v>
                </c:pt>
                <c:pt idx="1">
                  <c:v>2479.5897376012481</c:v>
                </c:pt>
                <c:pt idx="2">
                  <c:v>2613.4601713519678</c:v>
                </c:pt>
                <c:pt idx="3">
                  <c:v>2589.735812938924</c:v>
                </c:pt>
                <c:pt idx="4">
                  <c:v>2567.6194394115969</c:v>
                </c:pt>
                <c:pt idx="5">
                  <c:v>2548.0224547976109</c:v>
                </c:pt>
                <c:pt idx="6">
                  <c:v>2526.0825412124041</c:v>
                </c:pt>
                <c:pt idx="7">
                  <c:v>2508.4942437009831</c:v>
                </c:pt>
                <c:pt idx="8">
                  <c:v>2492.4001202274289</c:v>
                </c:pt>
                <c:pt idx="9">
                  <c:v>2476.8428625301381</c:v>
                </c:pt>
                <c:pt idx="10">
                  <c:v>2461.0718983475658</c:v>
                </c:pt>
                <c:pt idx="11">
                  <c:v>2445.3051026254029</c:v>
                </c:pt>
                <c:pt idx="12">
                  <c:v>2428.687164679608</c:v>
                </c:pt>
                <c:pt idx="13">
                  <c:v>2410.9249687956212</c:v>
                </c:pt>
                <c:pt idx="14">
                  <c:v>2392.2950565419269</c:v>
                </c:pt>
                <c:pt idx="15">
                  <c:v>2373.727452855951</c:v>
                </c:pt>
                <c:pt idx="16">
                  <c:v>2355.466859107587</c:v>
                </c:pt>
                <c:pt idx="17">
                  <c:v>2337.298763179137</c:v>
                </c:pt>
                <c:pt idx="18">
                  <c:v>2318.914760430855</c:v>
                </c:pt>
                <c:pt idx="19">
                  <c:v>2301.7191211096042</c:v>
                </c:pt>
                <c:pt idx="20">
                  <c:v>2284.3950822811121</c:v>
                </c:pt>
                <c:pt idx="21">
                  <c:v>2266.8685022652039</c:v>
                </c:pt>
                <c:pt idx="22">
                  <c:v>2250.227030633594</c:v>
                </c:pt>
                <c:pt idx="23">
                  <c:v>2233.228329139949</c:v>
                </c:pt>
                <c:pt idx="24">
                  <c:v>2216.2779161900071</c:v>
                </c:pt>
                <c:pt idx="25">
                  <c:v>2199.593651613859</c:v>
                </c:pt>
                <c:pt idx="26">
                  <c:v>2184.1706166784479</c:v>
                </c:pt>
                <c:pt idx="27">
                  <c:v>2168.3503264485462</c:v>
                </c:pt>
                <c:pt idx="28">
                  <c:v>2153.027205020966</c:v>
                </c:pt>
                <c:pt idx="29">
                  <c:v>2138.595499181652</c:v>
                </c:pt>
                <c:pt idx="30">
                  <c:v>2124.1954111257169</c:v>
                </c:pt>
                <c:pt idx="31">
                  <c:v>2109.6411258421422</c:v>
                </c:pt>
                <c:pt idx="32">
                  <c:v>2096.034056806468</c:v>
                </c:pt>
                <c:pt idx="33">
                  <c:v>2082.6849380078279</c:v>
                </c:pt>
                <c:pt idx="34">
                  <c:v>2069.7703058576449</c:v>
                </c:pt>
                <c:pt idx="35">
                  <c:v>2057.4302478180762</c:v>
                </c:pt>
              </c:numCache>
            </c:numRef>
          </c:val>
          <c:smooth val="0"/>
        </c:ser>
        <c:ser>
          <c:idx val="1"/>
          <c:order val="3"/>
          <c:tx>
            <c:strRef>
              <c:f>Sheet1!$E$1</c:f>
              <c:strCache>
                <c:ptCount val="1"/>
                <c:pt idx="0">
                  <c:v>passenger rail</c:v>
                </c:pt>
              </c:strCache>
            </c:strRef>
          </c:tx>
          <c:spPr>
            <a:ln w="2857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1159.9395288006069</c:v>
                </c:pt>
                <c:pt idx="1">
                  <c:v>1142.449920157909</c:v>
                </c:pt>
                <c:pt idx="2">
                  <c:v>1145.617626333981</c:v>
                </c:pt>
                <c:pt idx="3">
                  <c:v>1186.203867121468</c:v>
                </c:pt>
                <c:pt idx="4">
                  <c:v>1190.3112516724329</c:v>
                </c:pt>
                <c:pt idx="5">
                  <c:v>1193.120435549145</c:v>
                </c:pt>
                <c:pt idx="6">
                  <c:v>1195.572485742359</c:v>
                </c:pt>
                <c:pt idx="7">
                  <c:v>1197.5776358917531</c:v>
                </c:pt>
                <c:pt idx="8">
                  <c:v>1199.474971502548</c:v>
                </c:pt>
                <c:pt idx="9">
                  <c:v>1201.8032376031781</c:v>
                </c:pt>
                <c:pt idx="10">
                  <c:v>1203.8230214179821</c:v>
                </c:pt>
                <c:pt idx="11">
                  <c:v>1205.7488581681471</c:v>
                </c:pt>
                <c:pt idx="12">
                  <c:v>1207.6308785768281</c:v>
                </c:pt>
                <c:pt idx="13">
                  <c:v>1209.68491579633</c:v>
                </c:pt>
                <c:pt idx="14">
                  <c:v>1211.6399919347909</c:v>
                </c:pt>
                <c:pt idx="15">
                  <c:v>1212.9769245647451</c:v>
                </c:pt>
                <c:pt idx="16">
                  <c:v>1215.259006697295</c:v>
                </c:pt>
                <c:pt idx="17">
                  <c:v>1217.5190943992441</c:v>
                </c:pt>
                <c:pt idx="18">
                  <c:v>1219.5293222937539</c:v>
                </c:pt>
                <c:pt idx="19">
                  <c:v>1221.6079157612489</c:v>
                </c:pt>
                <c:pt idx="20">
                  <c:v>1223.859517781814</c:v>
                </c:pt>
                <c:pt idx="21">
                  <c:v>1226.103026260191</c:v>
                </c:pt>
                <c:pt idx="22">
                  <c:v>1228.5949381135781</c:v>
                </c:pt>
                <c:pt idx="23">
                  <c:v>1230.957543509355</c:v>
                </c:pt>
                <c:pt idx="24">
                  <c:v>1233.415152365314</c:v>
                </c:pt>
                <c:pt idx="25">
                  <c:v>1236.181449652571</c:v>
                </c:pt>
                <c:pt idx="26">
                  <c:v>1238.9446702968739</c:v>
                </c:pt>
                <c:pt idx="27">
                  <c:v>1241.59711124622</c:v>
                </c:pt>
                <c:pt idx="28">
                  <c:v>1244.47790517614</c:v>
                </c:pt>
                <c:pt idx="29">
                  <c:v>1247.3695562570181</c:v>
                </c:pt>
                <c:pt idx="30">
                  <c:v>1250.1431404306279</c:v>
                </c:pt>
                <c:pt idx="31">
                  <c:v>1252.9679799317259</c:v>
                </c:pt>
                <c:pt idx="32">
                  <c:v>1255.3037592762289</c:v>
                </c:pt>
                <c:pt idx="33">
                  <c:v>1257.328532740725</c:v>
                </c:pt>
                <c:pt idx="34">
                  <c:v>1259.0325026874671</c:v>
                </c:pt>
                <c:pt idx="35">
                  <c:v>1260.3248215287149</c:v>
                </c:pt>
              </c:numCache>
            </c:numRef>
          </c:val>
          <c:smooth val="0"/>
        </c:ser>
        <c:dLbls>
          <c:showLegendKey val="0"/>
          <c:showVal val="0"/>
          <c:showCatName val="0"/>
          <c:showSerName val="0"/>
          <c:showPercent val="0"/>
          <c:showBubbleSize val="0"/>
        </c:dLbls>
        <c:smooth val="0"/>
        <c:axId val="294972992"/>
        <c:axId val="294958848"/>
      </c:lineChart>
      <c:catAx>
        <c:axId val="294972992"/>
        <c:scaling>
          <c:orientation val="minMax"/>
          <c:min val="1"/>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58848"/>
        <c:crosses val="autoZero"/>
        <c:auto val="1"/>
        <c:lblAlgn val="ctr"/>
        <c:lblOffset val="100"/>
        <c:tickLblSkip val="10"/>
        <c:tickMarkSkip val="5"/>
        <c:noMultiLvlLbl val="1"/>
      </c:catAx>
      <c:valAx>
        <c:axId val="294958848"/>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2992"/>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20325962679322618"/>
          <c:w val="0.77727085261078699"/>
          <c:h val="0.67989105813828077"/>
        </c:manualLayout>
      </c:layout>
      <c:lineChart>
        <c:grouping val="standard"/>
        <c:varyColors val="0"/>
        <c:ser>
          <c:idx val="4"/>
          <c:order val="0"/>
          <c:tx>
            <c:strRef>
              <c:f>Sheet1!$B$1</c:f>
              <c:strCache>
                <c:ptCount val="1"/>
                <c:pt idx="0">
                  <c:v>Class 3 truck</c:v>
                </c:pt>
              </c:strCache>
            </c:strRef>
          </c:tx>
          <c:spPr>
            <a:ln w="2857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8020.3439266871137</c:v>
                </c:pt>
                <c:pt idx="1">
                  <c:v>7982.6095698968811</c:v>
                </c:pt>
                <c:pt idx="2">
                  <c:v>7948.2324867357693</c:v>
                </c:pt>
                <c:pt idx="3">
                  <c:v>7799.5764018259924</c:v>
                </c:pt>
                <c:pt idx="4">
                  <c:v>7700.8359021197948</c:v>
                </c:pt>
                <c:pt idx="5">
                  <c:v>7611.6308996777007</c:v>
                </c:pt>
                <c:pt idx="6">
                  <c:v>7521.9996463114867</c:v>
                </c:pt>
                <c:pt idx="7">
                  <c:v>7433.3976921428521</c:v>
                </c:pt>
                <c:pt idx="8">
                  <c:v>7341.9720280136489</c:v>
                </c:pt>
                <c:pt idx="9">
                  <c:v>7245.9178895096366</c:v>
                </c:pt>
                <c:pt idx="10">
                  <c:v>7144.7852296904621</c:v>
                </c:pt>
                <c:pt idx="11">
                  <c:v>7040.4859750545347</c:v>
                </c:pt>
                <c:pt idx="12">
                  <c:v>6934.7175302903561</c:v>
                </c:pt>
                <c:pt idx="13">
                  <c:v>6835.8093994674691</c:v>
                </c:pt>
                <c:pt idx="14">
                  <c:v>6742.8895895789083</c:v>
                </c:pt>
                <c:pt idx="15">
                  <c:v>6658.0226156224744</c:v>
                </c:pt>
                <c:pt idx="16">
                  <c:v>6580.7492164158257</c:v>
                </c:pt>
                <c:pt idx="17">
                  <c:v>6511.6053122782241</c:v>
                </c:pt>
                <c:pt idx="18">
                  <c:v>6450.4009150283946</c:v>
                </c:pt>
                <c:pt idx="19">
                  <c:v>6396.025669438498</c:v>
                </c:pt>
                <c:pt idx="20">
                  <c:v>6347.4735957899184</c:v>
                </c:pt>
                <c:pt idx="21">
                  <c:v>6306.0096785308706</c:v>
                </c:pt>
                <c:pt idx="22">
                  <c:v>6269.0743912159214</c:v>
                </c:pt>
                <c:pt idx="23">
                  <c:v>6235.4191994182047</c:v>
                </c:pt>
                <c:pt idx="24">
                  <c:v>6205.6037615149908</c:v>
                </c:pt>
                <c:pt idx="25">
                  <c:v>6178.8380313890902</c:v>
                </c:pt>
                <c:pt idx="26">
                  <c:v>6155.0159710390908</c:v>
                </c:pt>
                <c:pt idx="27">
                  <c:v>6133.222451106476</c:v>
                </c:pt>
                <c:pt idx="28">
                  <c:v>6113.6806480389187</c:v>
                </c:pt>
                <c:pt idx="29">
                  <c:v>6096.2883425234477</c:v>
                </c:pt>
                <c:pt idx="30">
                  <c:v>6080.5316971498833</c:v>
                </c:pt>
                <c:pt idx="31">
                  <c:v>6066.1376978592889</c:v>
                </c:pt>
                <c:pt idx="32">
                  <c:v>6053.9828615524111</c:v>
                </c:pt>
                <c:pt idx="33">
                  <c:v>6043.917922529361</c:v>
                </c:pt>
                <c:pt idx="34">
                  <c:v>6035.1962382877773</c:v>
                </c:pt>
                <c:pt idx="35">
                  <c:v>6027.907260521235</c:v>
                </c:pt>
              </c:numCache>
            </c:numRef>
          </c:val>
          <c:smooth val="0"/>
        </c:ser>
        <c:ser>
          <c:idx val="0"/>
          <c:order val="1"/>
          <c:tx>
            <c:strRef>
              <c:f>Sheet1!$C$1</c:f>
              <c:strCache>
                <c:ptCount val="1"/>
                <c:pt idx="0">
                  <c:v>Classes 4 - 6 truck</c:v>
                </c:pt>
              </c:strCache>
            </c:strRef>
          </c:tx>
          <c:spPr>
            <a:ln w="2857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4832.2093820722539</c:v>
                </c:pt>
                <c:pt idx="1">
                  <c:v>4816.5254447817524</c:v>
                </c:pt>
                <c:pt idx="2">
                  <c:v>4793.0808416392156</c:v>
                </c:pt>
                <c:pt idx="3">
                  <c:v>4716.5827120340291</c:v>
                </c:pt>
                <c:pt idx="4">
                  <c:v>4665.1444368191524</c:v>
                </c:pt>
                <c:pt idx="5">
                  <c:v>4621.3340910716206</c:v>
                </c:pt>
                <c:pt idx="6">
                  <c:v>4572.8922867694637</c:v>
                </c:pt>
                <c:pt idx="7">
                  <c:v>4517.7772548208704</c:v>
                </c:pt>
                <c:pt idx="8">
                  <c:v>4458.7844274684066</c:v>
                </c:pt>
                <c:pt idx="9">
                  <c:v>4395.9699894309106</c:v>
                </c:pt>
                <c:pt idx="10">
                  <c:v>4328.1622507970424</c:v>
                </c:pt>
                <c:pt idx="11">
                  <c:v>4257.8450050892998</c:v>
                </c:pt>
                <c:pt idx="12">
                  <c:v>4183.8150296204894</c:v>
                </c:pt>
                <c:pt idx="13">
                  <c:v>4112.9143864559783</c:v>
                </c:pt>
                <c:pt idx="14">
                  <c:v>4040.3464621759031</c:v>
                </c:pt>
                <c:pt idx="15">
                  <c:v>3966.8923124472549</c:v>
                </c:pt>
                <c:pt idx="16">
                  <c:v>3893.815365215818</c:v>
                </c:pt>
                <c:pt idx="17">
                  <c:v>3824.5813574080589</c:v>
                </c:pt>
                <c:pt idx="18">
                  <c:v>3761.318195995294</c:v>
                </c:pt>
                <c:pt idx="19">
                  <c:v>3704.510466343816</c:v>
                </c:pt>
                <c:pt idx="20">
                  <c:v>3653.6990305952449</c:v>
                </c:pt>
                <c:pt idx="21">
                  <c:v>3608.9927693231471</c:v>
                </c:pt>
                <c:pt idx="22">
                  <c:v>3568.8145887490768</c:v>
                </c:pt>
                <c:pt idx="23">
                  <c:v>3532.4462827170869</c:v>
                </c:pt>
                <c:pt idx="24">
                  <c:v>3499.6949815842131</c:v>
                </c:pt>
                <c:pt idx="25">
                  <c:v>3469.9137060050871</c:v>
                </c:pt>
                <c:pt idx="26">
                  <c:v>3443.0699237180388</c:v>
                </c:pt>
                <c:pt idx="27">
                  <c:v>3419.2677476743229</c:v>
                </c:pt>
                <c:pt idx="28">
                  <c:v>3398.97948646641</c:v>
                </c:pt>
                <c:pt idx="29">
                  <c:v>3381.7418174035579</c:v>
                </c:pt>
                <c:pt idx="30">
                  <c:v>3366.563016087624</c:v>
                </c:pt>
                <c:pt idx="31">
                  <c:v>3352.8739045624702</c:v>
                </c:pt>
                <c:pt idx="32">
                  <c:v>3340.8852815207401</c:v>
                </c:pt>
                <c:pt idx="33">
                  <c:v>3330.2225189287319</c:v>
                </c:pt>
                <c:pt idx="34">
                  <c:v>3320.4784271196372</c:v>
                </c:pt>
                <c:pt idx="35">
                  <c:v>3311.2188115644558</c:v>
                </c:pt>
              </c:numCache>
            </c:numRef>
          </c:val>
          <c:smooth val="0"/>
        </c:ser>
        <c:ser>
          <c:idx val="2"/>
          <c:order val="2"/>
          <c:tx>
            <c:strRef>
              <c:f>Sheet1!$D$1</c:f>
              <c:strCache>
                <c:ptCount val="1"/>
                <c:pt idx="0">
                  <c:v>Classes 7 - 8 truck</c:v>
                </c:pt>
              </c:strCache>
            </c:strRef>
          </c:tx>
          <c:spPr>
            <a:ln w="28575" cap="rnd">
              <a:solidFill>
                <a:schemeClr val="accent6"/>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2168.6445780197141</c:v>
                </c:pt>
                <c:pt idx="1">
                  <c:v>2173.4838100989359</c:v>
                </c:pt>
                <c:pt idx="2">
                  <c:v>2169.7610906416412</c:v>
                </c:pt>
                <c:pt idx="3">
                  <c:v>2158.464746330033</c:v>
                </c:pt>
                <c:pt idx="4">
                  <c:v>2145.6449124424589</c:v>
                </c:pt>
                <c:pt idx="5">
                  <c:v>2133.0039625792811</c:v>
                </c:pt>
                <c:pt idx="6">
                  <c:v>2120.327771111014</c:v>
                </c:pt>
                <c:pt idx="7">
                  <c:v>2104.3739070373099</c:v>
                </c:pt>
                <c:pt idx="8">
                  <c:v>2085.71078177462</c:v>
                </c:pt>
                <c:pt idx="9">
                  <c:v>2063.9191631802069</c:v>
                </c:pt>
                <c:pt idx="10">
                  <c:v>2038.997483809316</c:v>
                </c:pt>
                <c:pt idx="11">
                  <c:v>2011.094547677129</c:v>
                </c:pt>
                <c:pt idx="12">
                  <c:v>1980.6736919348359</c:v>
                </c:pt>
                <c:pt idx="13">
                  <c:v>1950.536051456548</c:v>
                </c:pt>
                <c:pt idx="14">
                  <c:v>1919.984127298615</c:v>
                </c:pt>
                <c:pt idx="15">
                  <c:v>1889.8363962538249</c:v>
                </c:pt>
                <c:pt idx="16">
                  <c:v>1860.7079931659589</c:v>
                </c:pt>
                <c:pt idx="17">
                  <c:v>1833.401238417101</c:v>
                </c:pt>
                <c:pt idx="18">
                  <c:v>1809.118976485001</c:v>
                </c:pt>
                <c:pt idx="19">
                  <c:v>1787.8993849322139</c:v>
                </c:pt>
                <c:pt idx="20">
                  <c:v>1769.45995662269</c:v>
                </c:pt>
                <c:pt idx="21">
                  <c:v>1753.3103382077661</c:v>
                </c:pt>
                <c:pt idx="22">
                  <c:v>1739.0401468087521</c:v>
                </c:pt>
                <c:pt idx="23">
                  <c:v>1726.411064267849</c:v>
                </c:pt>
                <c:pt idx="24">
                  <c:v>1715.068807926644</c:v>
                </c:pt>
                <c:pt idx="25">
                  <c:v>1704.96451085576</c:v>
                </c:pt>
                <c:pt idx="26">
                  <c:v>1695.91018911588</c:v>
                </c:pt>
                <c:pt idx="27">
                  <c:v>1688.247401698957</c:v>
                </c:pt>
                <c:pt idx="28">
                  <c:v>1681.793719774121</c:v>
                </c:pt>
                <c:pt idx="29">
                  <c:v>1676.444016066499</c:v>
                </c:pt>
                <c:pt idx="30">
                  <c:v>1671.966821254872</c:v>
                </c:pt>
                <c:pt idx="31">
                  <c:v>1668.0572257428339</c:v>
                </c:pt>
                <c:pt idx="32">
                  <c:v>1664.620410192744</c:v>
                </c:pt>
                <c:pt idx="33">
                  <c:v>1661.5650453843821</c:v>
                </c:pt>
                <c:pt idx="34">
                  <c:v>1658.6982234990739</c:v>
                </c:pt>
                <c:pt idx="35">
                  <c:v>1655.90694377266</c:v>
                </c:pt>
              </c:numCache>
            </c:numRef>
          </c:val>
          <c:smooth val="0"/>
        </c:ser>
        <c:ser>
          <c:idx val="1"/>
          <c:order val="3"/>
          <c:tx>
            <c:strRef>
              <c:f>Sheet1!$E$1</c:f>
              <c:strCache>
                <c:ptCount val="1"/>
                <c:pt idx="0">
                  <c:v>freight rail</c:v>
                </c:pt>
              </c:strCache>
            </c:strRef>
          </c:tx>
          <c:spPr>
            <a:ln w="28575" cap="rnd">
              <a:solidFill>
                <a:schemeClr val="accent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296.00003315200371</c:v>
                </c:pt>
                <c:pt idx="1">
                  <c:v>294.09247620277199</c:v>
                </c:pt>
                <c:pt idx="2">
                  <c:v>292.19730915498002</c:v>
                </c:pt>
                <c:pt idx="3">
                  <c:v>290.31427391093678</c:v>
                </c:pt>
                <c:pt idx="4">
                  <c:v>288.44345527568851</c:v>
                </c:pt>
                <c:pt idx="5">
                  <c:v>286.58460221054168</c:v>
                </c:pt>
                <c:pt idx="6">
                  <c:v>284.73779777522969</c:v>
                </c:pt>
                <c:pt idx="7">
                  <c:v>282.90287774465298</c:v>
                </c:pt>
                <c:pt idx="8">
                  <c:v>281.07968327941279</c:v>
                </c:pt>
                <c:pt idx="9">
                  <c:v>279.26837271715561</c:v>
                </c:pt>
                <c:pt idx="10">
                  <c:v>277.46870846640269</c:v>
                </c:pt>
                <c:pt idx="11">
                  <c:v>275.68061408408153</c:v>
                </c:pt>
                <c:pt idx="12">
                  <c:v>273.90401417288928</c:v>
                </c:pt>
                <c:pt idx="13">
                  <c:v>272.13890840729613</c:v>
                </c:pt>
                <c:pt idx="14">
                  <c:v>270.38514741939008</c:v>
                </c:pt>
                <c:pt idx="15">
                  <c:v>268.64273095752873</c:v>
                </c:pt>
                <c:pt idx="16">
                  <c:v>266.91151349504611</c:v>
                </c:pt>
                <c:pt idx="17">
                  <c:v>265.19149477837948</c:v>
                </c:pt>
                <c:pt idx="18">
                  <c:v>263.48253295244302</c:v>
                </c:pt>
                <c:pt idx="19">
                  <c:v>261.78455916134698</c:v>
                </c:pt>
                <c:pt idx="20">
                  <c:v>260.09750535280671</c:v>
                </c:pt>
                <c:pt idx="21">
                  <c:v>258.4213710339103</c:v>
                </c:pt>
                <c:pt idx="22">
                  <c:v>256.75602118545282</c:v>
                </c:pt>
                <c:pt idx="23">
                  <c:v>255.10145512421019</c:v>
                </c:pt>
                <c:pt idx="24">
                  <c:v>253.45747680547271</c:v>
                </c:pt>
                <c:pt idx="25">
                  <c:v>251.8241511952204</c:v>
                </c:pt>
                <c:pt idx="26">
                  <c:v>250.20128693533951</c:v>
                </c:pt>
                <c:pt idx="27">
                  <c:v>248.58894698965</c:v>
                </c:pt>
                <c:pt idx="28">
                  <c:v>246.98694451709969</c:v>
                </c:pt>
                <c:pt idx="29">
                  <c:v>245.39528026349561</c:v>
                </c:pt>
                <c:pt idx="30">
                  <c:v>243.81389295448551</c:v>
                </c:pt>
                <c:pt idx="31">
                  <c:v>242.24272187798181</c:v>
                </c:pt>
                <c:pt idx="32">
                  <c:v>240.68164893885859</c:v>
                </c:pt>
                <c:pt idx="33">
                  <c:v>239.13061672981709</c:v>
                </c:pt>
                <c:pt idx="34">
                  <c:v>237.58956829737849</c:v>
                </c:pt>
                <c:pt idx="35">
                  <c:v>236.05850285087851</c:v>
                </c:pt>
              </c:numCache>
            </c:numRef>
          </c:val>
          <c:smooth val="0"/>
        </c:ser>
        <c:ser>
          <c:idx val="3"/>
          <c:order val="4"/>
          <c:tx>
            <c:strRef>
              <c:f>Sheet1!$F$1</c:f>
              <c:strCache>
                <c:ptCount val="1"/>
                <c:pt idx="0">
                  <c:v>domestic marine</c:v>
                </c:pt>
              </c:strCache>
            </c:strRef>
          </c:tx>
          <c:spPr>
            <a:ln w="28575" cap="rnd">
              <a:solidFill>
                <a:schemeClr val="accent4"/>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212.73612912572469</c:v>
                </c:pt>
                <c:pt idx="1">
                  <c:v>211.47975557169849</c:v>
                </c:pt>
                <c:pt idx="2">
                  <c:v>210.2307534796343</c:v>
                </c:pt>
                <c:pt idx="3">
                  <c:v>208.98916746448279</c:v>
                </c:pt>
                <c:pt idx="4">
                  <c:v>207.75486587865251</c:v>
                </c:pt>
                <c:pt idx="5">
                  <c:v>206.52793496848381</c:v>
                </c:pt>
                <c:pt idx="6">
                  <c:v>205.3082025143685</c:v>
                </c:pt>
                <c:pt idx="7">
                  <c:v>204.09566943685721</c:v>
                </c:pt>
                <c:pt idx="8">
                  <c:v>202.89029397180471</c:v>
                </c:pt>
                <c:pt idx="9">
                  <c:v>201.69203481849939</c:v>
                </c:pt>
                <c:pt idx="10">
                  <c:v>200.50089132671241</c:v>
                </c:pt>
                <c:pt idx="11">
                  <c:v>199.31674220771191</c:v>
                </c:pt>
                <c:pt idx="12">
                  <c:v>198.13958815101481</c:v>
                </c:pt>
                <c:pt idx="13">
                  <c:v>196.96938957807379</c:v>
                </c:pt>
                <c:pt idx="14">
                  <c:v>195.8061456500098</c:v>
                </c:pt>
                <c:pt idx="15">
                  <c:v>194.6497025557895</c:v>
                </c:pt>
                <c:pt idx="16">
                  <c:v>193.50013690134679</c:v>
                </c:pt>
                <c:pt idx="17">
                  <c:v>192.357335296917</c:v>
                </c:pt>
                <c:pt idx="18">
                  <c:v>191.22129792220849</c:v>
                </c:pt>
                <c:pt idx="19">
                  <c:v>190.09198741362931</c:v>
                </c:pt>
                <c:pt idx="20">
                  <c:v>188.9693310334506</c:v>
                </c:pt>
                <c:pt idx="21">
                  <c:v>187.8532933406195</c:v>
                </c:pt>
                <c:pt idx="22">
                  <c:v>186.7438391806875</c:v>
                </c:pt>
                <c:pt idx="23">
                  <c:v>185.64096813992569</c:v>
                </c:pt>
                <c:pt idx="24">
                  <c:v>184.54457628103921</c:v>
                </c:pt>
                <c:pt idx="25">
                  <c:v>183.45466413303549</c:v>
                </c:pt>
                <c:pt idx="26">
                  <c:v>182.37119760612271</c:v>
                </c:pt>
                <c:pt idx="27">
                  <c:v>181.29414285760899</c:v>
                </c:pt>
                <c:pt idx="28">
                  <c:v>180.22346628478519</c:v>
                </c:pt>
                <c:pt idx="29">
                  <c:v>179.159070322085</c:v>
                </c:pt>
                <c:pt idx="30">
                  <c:v>178.10098753435571</c:v>
                </c:pt>
                <c:pt idx="31">
                  <c:v>177.04912227897631</c:v>
                </c:pt>
                <c:pt idx="32">
                  <c:v>176.00350598983931</c:v>
                </c:pt>
                <c:pt idx="33">
                  <c:v>174.96404488877531</c:v>
                </c:pt>
                <c:pt idx="34">
                  <c:v>173.93070878851</c:v>
                </c:pt>
                <c:pt idx="35">
                  <c:v>172.90349754381941</c:v>
                </c:pt>
              </c:numCache>
            </c:numRef>
          </c:val>
          <c:smooth val="0"/>
        </c:ser>
        <c:dLbls>
          <c:showLegendKey val="0"/>
          <c:showVal val="0"/>
          <c:showCatName val="0"/>
          <c:showSerName val="0"/>
          <c:showPercent val="0"/>
          <c:showBubbleSize val="0"/>
        </c:dLbls>
        <c:smooth val="0"/>
        <c:axId val="294988224"/>
        <c:axId val="294988768"/>
      </c:lineChart>
      <c:catAx>
        <c:axId val="294988224"/>
        <c:scaling>
          <c:orientation val="minMax"/>
          <c:min val="1"/>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8768"/>
        <c:crossesAt val="0"/>
        <c:auto val="1"/>
        <c:lblAlgn val="ctr"/>
        <c:lblOffset val="100"/>
        <c:tickLblSkip val="10"/>
        <c:tickMarkSkip val="5"/>
        <c:noMultiLvlLbl val="1"/>
      </c:catAx>
      <c:valAx>
        <c:axId val="294988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8224"/>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973461650627"/>
          <c:y val="0.19714217683798366"/>
          <c:w val="0.81784339457567801"/>
          <c:h val="0.69262561146276891"/>
        </c:manualLayout>
      </c:layout>
      <c:lineChart>
        <c:grouping val="standard"/>
        <c:varyColors val="0"/>
        <c:ser>
          <c:idx val="4"/>
          <c:order val="0"/>
          <c:tx>
            <c:strRef>
              <c:f>Sheet1!$B$1</c:f>
              <c:strCache>
                <c:ptCount val="1"/>
                <c:pt idx="0">
                  <c:v>car</c:v>
                </c:pt>
              </c:strCache>
            </c:strRef>
          </c:tx>
          <c:spPr>
            <a:ln w="2857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24.003981</c:v>
                </c:pt>
                <c:pt idx="1">
                  <c:v>24.426839999999999</c:v>
                </c:pt>
                <c:pt idx="2">
                  <c:v>24.907753</c:v>
                </c:pt>
                <c:pt idx="3">
                  <c:v>25.211334000000001</c:v>
                </c:pt>
                <c:pt idx="4">
                  <c:v>25.565203</c:v>
                </c:pt>
                <c:pt idx="5">
                  <c:v>26.200941</c:v>
                </c:pt>
                <c:pt idx="6">
                  <c:v>26.797941000000002</c:v>
                </c:pt>
                <c:pt idx="7">
                  <c:v>27.261210999999999</c:v>
                </c:pt>
                <c:pt idx="8">
                  <c:v>27.768055</c:v>
                </c:pt>
                <c:pt idx="9">
                  <c:v>28.291581999999998</c:v>
                </c:pt>
                <c:pt idx="10">
                  <c:v>28.831026000000001</c:v>
                </c:pt>
                <c:pt idx="11">
                  <c:v>29.425612999999998</c:v>
                </c:pt>
                <c:pt idx="12">
                  <c:v>30.072555999999999</c:v>
                </c:pt>
                <c:pt idx="13">
                  <c:v>30.785544999999999</c:v>
                </c:pt>
                <c:pt idx="14">
                  <c:v>31.521193</c:v>
                </c:pt>
                <c:pt idx="15">
                  <c:v>32.337795</c:v>
                </c:pt>
                <c:pt idx="16">
                  <c:v>33.135353000000002</c:v>
                </c:pt>
                <c:pt idx="17">
                  <c:v>33.917515000000002</c:v>
                </c:pt>
                <c:pt idx="18">
                  <c:v>34.684322000000002</c:v>
                </c:pt>
                <c:pt idx="19">
                  <c:v>35.436165000000003</c:v>
                </c:pt>
                <c:pt idx="20">
                  <c:v>36.173859</c:v>
                </c:pt>
                <c:pt idx="21">
                  <c:v>36.891193000000001</c:v>
                </c:pt>
                <c:pt idx="22">
                  <c:v>37.586899000000003</c:v>
                </c:pt>
                <c:pt idx="23">
                  <c:v>38.259331000000003</c:v>
                </c:pt>
                <c:pt idx="24">
                  <c:v>38.903210000000001</c:v>
                </c:pt>
                <c:pt idx="25">
                  <c:v>39.511662000000001</c:v>
                </c:pt>
                <c:pt idx="26">
                  <c:v>40.077956999999998</c:v>
                </c:pt>
                <c:pt idx="27">
                  <c:v>40.594253999999999</c:v>
                </c:pt>
                <c:pt idx="28">
                  <c:v>41.055526999999998</c:v>
                </c:pt>
                <c:pt idx="29">
                  <c:v>41.464039</c:v>
                </c:pt>
                <c:pt idx="30">
                  <c:v>41.812854999999999</c:v>
                </c:pt>
                <c:pt idx="31">
                  <c:v>42.117534999999997</c:v>
                </c:pt>
                <c:pt idx="32">
                  <c:v>42.379848000000003</c:v>
                </c:pt>
                <c:pt idx="33">
                  <c:v>42.601143</c:v>
                </c:pt>
                <c:pt idx="34">
                  <c:v>42.792679</c:v>
                </c:pt>
                <c:pt idx="35">
                  <c:v>42.965637000000001</c:v>
                </c:pt>
                <c:pt idx="36">
                  <c:v>43.117153000000002</c:v>
                </c:pt>
                <c:pt idx="37">
                  <c:v>43.248260000000002</c:v>
                </c:pt>
                <c:pt idx="38">
                  <c:v>43.369041000000003</c:v>
                </c:pt>
                <c:pt idx="39">
                  <c:v>43.478274999999996</c:v>
                </c:pt>
                <c:pt idx="40">
                  <c:v>43.576839</c:v>
                </c:pt>
              </c:numCache>
            </c:numRef>
          </c:val>
          <c:smooth val="0"/>
        </c:ser>
        <c:ser>
          <c:idx val="0"/>
          <c:order val="1"/>
          <c:tx>
            <c:strRef>
              <c:f>Sheet1!$C$1</c:f>
              <c:strCache>
                <c:ptCount val="1"/>
                <c:pt idx="0">
                  <c:v>combined</c:v>
                </c:pt>
              </c:strCache>
            </c:strRef>
          </c:tx>
          <c:spPr>
            <a:ln w="2857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20.403395</c:v>
                </c:pt>
                <c:pt idx="1">
                  <c:v>20.806125999999999</c:v>
                </c:pt>
                <c:pt idx="2">
                  <c:v>21.304554</c:v>
                </c:pt>
                <c:pt idx="3">
                  <c:v>21.640536999999998</c:v>
                </c:pt>
                <c:pt idx="4">
                  <c:v>21.885871999999999</c:v>
                </c:pt>
                <c:pt idx="5">
                  <c:v>22.256947</c:v>
                </c:pt>
                <c:pt idx="6">
                  <c:v>22.588673</c:v>
                </c:pt>
                <c:pt idx="7">
                  <c:v>22.957201000000001</c:v>
                </c:pt>
                <c:pt idx="8">
                  <c:v>23.360281000000001</c:v>
                </c:pt>
                <c:pt idx="9">
                  <c:v>23.82198</c:v>
                </c:pt>
                <c:pt idx="10">
                  <c:v>24.306699999999999</c:v>
                </c:pt>
                <c:pt idx="11">
                  <c:v>24.833632999999999</c:v>
                </c:pt>
                <c:pt idx="12">
                  <c:v>25.418510000000001</c:v>
                </c:pt>
                <c:pt idx="13">
                  <c:v>26.046683999999999</c:v>
                </c:pt>
                <c:pt idx="14">
                  <c:v>26.716642</c:v>
                </c:pt>
                <c:pt idx="15">
                  <c:v>27.438921000000001</c:v>
                </c:pt>
                <c:pt idx="16">
                  <c:v>28.138625999999999</c:v>
                </c:pt>
                <c:pt idx="17">
                  <c:v>28.811088999999999</c:v>
                </c:pt>
                <c:pt idx="18">
                  <c:v>29.455507000000001</c:v>
                </c:pt>
                <c:pt idx="19">
                  <c:v>30.074062000000001</c:v>
                </c:pt>
                <c:pt idx="20">
                  <c:v>30.666443000000001</c:v>
                </c:pt>
                <c:pt idx="21">
                  <c:v>31.231798000000001</c:v>
                </c:pt>
                <c:pt idx="22">
                  <c:v>31.773788</c:v>
                </c:pt>
                <c:pt idx="23">
                  <c:v>32.291130000000003</c:v>
                </c:pt>
                <c:pt idx="24">
                  <c:v>32.784236999999997</c:v>
                </c:pt>
                <c:pt idx="25">
                  <c:v>33.250244000000002</c:v>
                </c:pt>
                <c:pt idx="26">
                  <c:v>33.686976999999999</c:v>
                </c:pt>
                <c:pt idx="27">
                  <c:v>34.091262999999998</c:v>
                </c:pt>
                <c:pt idx="28">
                  <c:v>34.461925999999998</c:v>
                </c:pt>
                <c:pt idx="29">
                  <c:v>34.799880999999999</c:v>
                </c:pt>
                <c:pt idx="30">
                  <c:v>35.102505000000001</c:v>
                </c:pt>
                <c:pt idx="31">
                  <c:v>35.374195</c:v>
                </c:pt>
                <c:pt idx="32">
                  <c:v>35.617756</c:v>
                </c:pt>
                <c:pt idx="33">
                  <c:v>35.834685999999998</c:v>
                </c:pt>
                <c:pt idx="34">
                  <c:v>36.028187000000003</c:v>
                </c:pt>
                <c:pt idx="35">
                  <c:v>36.204796000000002</c:v>
                </c:pt>
                <c:pt idx="36">
                  <c:v>36.362461000000003</c:v>
                </c:pt>
                <c:pt idx="37">
                  <c:v>36.504474999999999</c:v>
                </c:pt>
                <c:pt idx="38">
                  <c:v>36.635573999999998</c:v>
                </c:pt>
                <c:pt idx="39">
                  <c:v>36.755085000000001</c:v>
                </c:pt>
                <c:pt idx="40">
                  <c:v>36.863723999999998</c:v>
                </c:pt>
              </c:numCache>
            </c:numRef>
          </c:val>
          <c:smooth val="0"/>
        </c:ser>
        <c:ser>
          <c:idx val="2"/>
          <c:order val="2"/>
          <c:tx>
            <c:strRef>
              <c:f>Sheet1!$D$1</c:f>
              <c:strCache>
                <c:ptCount val="1"/>
                <c:pt idx="0">
                  <c:v>light truck</c:v>
                </c:pt>
              </c:strCache>
            </c:strRef>
          </c:tx>
          <c:spPr>
            <a:ln w="28575" cap="rnd">
              <a:solidFill>
                <a:schemeClr val="tx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17.643561999999999</c:v>
                </c:pt>
                <c:pt idx="1">
                  <c:v>18.097942</c:v>
                </c:pt>
                <c:pt idx="2">
                  <c:v>18.510601000000001</c:v>
                </c:pt>
                <c:pt idx="3">
                  <c:v>18.789065999999998</c:v>
                </c:pt>
                <c:pt idx="4">
                  <c:v>18.953575000000001</c:v>
                </c:pt>
                <c:pt idx="5">
                  <c:v>19.145942999999999</c:v>
                </c:pt>
                <c:pt idx="6">
                  <c:v>19.339157</c:v>
                </c:pt>
                <c:pt idx="7">
                  <c:v>19.636389000000001</c:v>
                </c:pt>
                <c:pt idx="8">
                  <c:v>19.972086000000001</c:v>
                </c:pt>
                <c:pt idx="9">
                  <c:v>20.426172000000001</c:v>
                </c:pt>
                <c:pt idx="10">
                  <c:v>20.908064</c:v>
                </c:pt>
                <c:pt idx="11">
                  <c:v>21.429365000000001</c:v>
                </c:pt>
                <c:pt idx="12">
                  <c:v>22.014901999999999</c:v>
                </c:pt>
                <c:pt idx="13">
                  <c:v>22.632721</c:v>
                </c:pt>
                <c:pt idx="14">
                  <c:v>23.303329000000002</c:v>
                </c:pt>
                <c:pt idx="15">
                  <c:v>24.005476000000002</c:v>
                </c:pt>
                <c:pt idx="16">
                  <c:v>24.681767000000001</c:v>
                </c:pt>
                <c:pt idx="17">
                  <c:v>25.319365000000001</c:v>
                </c:pt>
                <c:pt idx="18">
                  <c:v>25.917760999999999</c:v>
                </c:pt>
                <c:pt idx="19">
                  <c:v>26.479272999999999</c:v>
                </c:pt>
                <c:pt idx="20">
                  <c:v>26.999676000000001</c:v>
                </c:pt>
                <c:pt idx="21">
                  <c:v>27.483145</c:v>
                </c:pt>
                <c:pt idx="22">
                  <c:v>27.935925999999998</c:v>
                </c:pt>
                <c:pt idx="23">
                  <c:v>28.354310999999999</c:v>
                </c:pt>
                <c:pt idx="24">
                  <c:v>28.740684999999999</c:v>
                </c:pt>
                <c:pt idx="25">
                  <c:v>29.095184</c:v>
                </c:pt>
                <c:pt idx="26">
                  <c:v>29.418768</c:v>
                </c:pt>
                <c:pt idx="27">
                  <c:v>29.712592999999998</c:v>
                </c:pt>
                <c:pt idx="28">
                  <c:v>29.977736</c:v>
                </c:pt>
                <c:pt idx="29">
                  <c:v>30.215036000000001</c:v>
                </c:pt>
                <c:pt idx="30">
                  <c:v>30.426880000000001</c:v>
                </c:pt>
                <c:pt idx="31">
                  <c:v>30.613855000000001</c:v>
                </c:pt>
                <c:pt idx="32">
                  <c:v>30.778009000000001</c:v>
                </c:pt>
                <c:pt idx="33">
                  <c:v>30.923127999999998</c:v>
                </c:pt>
                <c:pt idx="34">
                  <c:v>31.049735999999999</c:v>
                </c:pt>
                <c:pt idx="35">
                  <c:v>31.161104000000002</c:v>
                </c:pt>
                <c:pt idx="36">
                  <c:v>31.258495</c:v>
                </c:pt>
                <c:pt idx="37">
                  <c:v>31.344759</c:v>
                </c:pt>
                <c:pt idx="38">
                  <c:v>31.421679000000001</c:v>
                </c:pt>
                <c:pt idx="39">
                  <c:v>31.490427</c:v>
                </c:pt>
                <c:pt idx="40">
                  <c:v>31.551922000000001</c:v>
                </c:pt>
              </c:numCache>
            </c:numRef>
          </c:val>
          <c:smooth val="0"/>
        </c:ser>
        <c:dLbls>
          <c:showLegendKey val="0"/>
          <c:showVal val="0"/>
          <c:showCatName val="0"/>
          <c:showSerName val="0"/>
          <c:showPercent val="0"/>
          <c:showBubbleSize val="0"/>
        </c:dLbls>
        <c:smooth val="0"/>
        <c:axId val="294959392"/>
        <c:axId val="294969184"/>
      </c:lineChart>
      <c:catAx>
        <c:axId val="294959392"/>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9184"/>
        <c:crosses val="autoZero"/>
        <c:auto val="1"/>
        <c:lblAlgn val="ctr"/>
        <c:lblOffset val="100"/>
        <c:tickLblSkip val="10"/>
        <c:tickMarkSkip val="10"/>
        <c:noMultiLvlLbl val="1"/>
      </c:catAx>
      <c:valAx>
        <c:axId val="29496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59392"/>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9706361634806474"/>
          <c:w val="0.81296502753948718"/>
          <c:h val="0.69303909080180426"/>
        </c:manualLayout>
      </c:layout>
      <c:lineChart>
        <c:grouping val="standard"/>
        <c:varyColors val="0"/>
        <c:ser>
          <c:idx val="4"/>
          <c:order val="0"/>
          <c:tx>
            <c:strRef>
              <c:f>Sheet1!$B$1</c:f>
              <c:strCache>
                <c:ptCount val="1"/>
                <c:pt idx="0">
                  <c:v>Classes 2b - 3</c:v>
                </c:pt>
              </c:strCache>
            </c:strRef>
          </c:tx>
          <c:spPr>
            <a:ln w="2857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12.050335</c:v>
                </c:pt>
                <c:pt idx="1">
                  <c:v>12.193968</c:v>
                </c:pt>
                <c:pt idx="2">
                  <c:v>12.231688</c:v>
                </c:pt>
                <c:pt idx="3">
                  <c:v>12.230961000000001</c:v>
                </c:pt>
                <c:pt idx="4">
                  <c:v>12.227918000000001</c:v>
                </c:pt>
                <c:pt idx="5">
                  <c:v>12.349919</c:v>
                </c:pt>
                <c:pt idx="6">
                  <c:v>12.429182000000001</c:v>
                </c:pt>
                <c:pt idx="7">
                  <c:v>12.495015</c:v>
                </c:pt>
                <c:pt idx="8">
                  <c:v>12.776586</c:v>
                </c:pt>
                <c:pt idx="9">
                  <c:v>12.956725</c:v>
                </c:pt>
                <c:pt idx="10">
                  <c:v>13.121388</c:v>
                </c:pt>
                <c:pt idx="11">
                  <c:v>13.287246</c:v>
                </c:pt>
                <c:pt idx="12">
                  <c:v>13.453620000000001</c:v>
                </c:pt>
                <c:pt idx="13">
                  <c:v>13.628166</c:v>
                </c:pt>
                <c:pt idx="14">
                  <c:v>13.815428000000001</c:v>
                </c:pt>
                <c:pt idx="15">
                  <c:v>14.017191</c:v>
                </c:pt>
                <c:pt idx="16">
                  <c:v>14.230567000000001</c:v>
                </c:pt>
                <c:pt idx="17">
                  <c:v>14.453184</c:v>
                </c:pt>
                <c:pt idx="18">
                  <c:v>14.668434</c:v>
                </c:pt>
                <c:pt idx="19">
                  <c:v>14.876203</c:v>
                </c:pt>
                <c:pt idx="20">
                  <c:v>15.069989</c:v>
                </c:pt>
                <c:pt idx="21">
                  <c:v>15.250328</c:v>
                </c:pt>
                <c:pt idx="22">
                  <c:v>15.41427</c:v>
                </c:pt>
                <c:pt idx="23">
                  <c:v>15.561213</c:v>
                </c:pt>
                <c:pt idx="24">
                  <c:v>15.692472</c:v>
                </c:pt>
                <c:pt idx="25">
                  <c:v>15.810674000000001</c:v>
                </c:pt>
                <c:pt idx="26">
                  <c:v>15.912986</c:v>
                </c:pt>
                <c:pt idx="27">
                  <c:v>16.005081000000001</c:v>
                </c:pt>
                <c:pt idx="28">
                  <c:v>16.089538999999998</c:v>
                </c:pt>
                <c:pt idx="29">
                  <c:v>16.166201000000001</c:v>
                </c:pt>
                <c:pt idx="30">
                  <c:v>16.236193</c:v>
                </c:pt>
                <c:pt idx="31">
                  <c:v>16.299386999999999</c:v>
                </c:pt>
                <c:pt idx="32">
                  <c:v>16.358183</c:v>
                </c:pt>
                <c:pt idx="33">
                  <c:v>16.411442000000001</c:v>
                </c:pt>
                <c:pt idx="34">
                  <c:v>16.459182999999999</c:v>
                </c:pt>
                <c:pt idx="35">
                  <c:v>16.502687000000002</c:v>
                </c:pt>
                <c:pt idx="36">
                  <c:v>16.542899999999999</c:v>
                </c:pt>
                <c:pt idx="37">
                  <c:v>16.577674999999999</c:v>
                </c:pt>
                <c:pt idx="38">
                  <c:v>16.607680999999999</c:v>
                </c:pt>
                <c:pt idx="39">
                  <c:v>16.634122999999999</c:v>
                </c:pt>
                <c:pt idx="40">
                  <c:v>16.656898000000002</c:v>
                </c:pt>
              </c:numCache>
            </c:numRef>
          </c:val>
          <c:smooth val="0"/>
        </c:ser>
        <c:ser>
          <c:idx val="0"/>
          <c:order val="1"/>
          <c:tx>
            <c:strRef>
              <c:f>Sheet1!$C$1</c:f>
              <c:strCache>
                <c:ptCount val="1"/>
                <c:pt idx="0">
                  <c:v>Classes 4 -6</c:v>
                </c:pt>
              </c:strCache>
            </c:strRef>
          </c:tx>
          <c:spPr>
            <a:ln w="2857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7.7693580000000004</c:v>
                </c:pt>
                <c:pt idx="1">
                  <c:v>7.7857260000000004</c:v>
                </c:pt>
                <c:pt idx="2">
                  <c:v>7.7267400000000004</c:v>
                </c:pt>
                <c:pt idx="3">
                  <c:v>7.6931580000000004</c:v>
                </c:pt>
                <c:pt idx="4">
                  <c:v>7.6805430000000001</c:v>
                </c:pt>
                <c:pt idx="5">
                  <c:v>7.7153409999999996</c:v>
                </c:pt>
                <c:pt idx="6">
                  <c:v>7.7303959999999998</c:v>
                </c:pt>
                <c:pt idx="7">
                  <c:v>7.7691439999999998</c:v>
                </c:pt>
                <c:pt idx="8">
                  <c:v>7.922993</c:v>
                </c:pt>
                <c:pt idx="9">
                  <c:v>8.0157849999999993</c:v>
                </c:pt>
                <c:pt idx="10">
                  <c:v>8.0943470000000008</c:v>
                </c:pt>
                <c:pt idx="11">
                  <c:v>8.1815960000000008</c:v>
                </c:pt>
                <c:pt idx="12">
                  <c:v>8.2832450000000009</c:v>
                </c:pt>
                <c:pt idx="13">
                  <c:v>8.3943080000000005</c:v>
                </c:pt>
                <c:pt idx="14">
                  <c:v>8.5150249999999996</c:v>
                </c:pt>
                <c:pt idx="15">
                  <c:v>8.6492880000000003</c:v>
                </c:pt>
                <c:pt idx="16">
                  <c:v>8.7930209999999995</c:v>
                </c:pt>
                <c:pt idx="17">
                  <c:v>8.9490700000000007</c:v>
                </c:pt>
                <c:pt idx="18">
                  <c:v>9.1035360000000001</c:v>
                </c:pt>
                <c:pt idx="19">
                  <c:v>9.2668970000000002</c:v>
                </c:pt>
                <c:pt idx="20">
                  <c:v>9.4385460000000005</c:v>
                </c:pt>
                <c:pt idx="21">
                  <c:v>9.6158870000000007</c:v>
                </c:pt>
                <c:pt idx="22">
                  <c:v>9.7901559999999996</c:v>
                </c:pt>
                <c:pt idx="23">
                  <c:v>9.9551660000000002</c:v>
                </c:pt>
                <c:pt idx="24">
                  <c:v>10.10848</c:v>
                </c:pt>
                <c:pt idx="25">
                  <c:v>10.250087000000001</c:v>
                </c:pt>
                <c:pt idx="26">
                  <c:v>10.377929999999999</c:v>
                </c:pt>
                <c:pt idx="27">
                  <c:v>10.495939999999999</c:v>
                </c:pt>
                <c:pt idx="28">
                  <c:v>10.605518</c:v>
                </c:pt>
                <c:pt idx="29">
                  <c:v>10.706315999999999</c:v>
                </c:pt>
                <c:pt idx="30">
                  <c:v>10.800062</c:v>
                </c:pt>
                <c:pt idx="31">
                  <c:v>10.886391</c:v>
                </c:pt>
                <c:pt idx="32">
                  <c:v>10.964344000000001</c:v>
                </c:pt>
                <c:pt idx="33">
                  <c:v>11.031922</c:v>
                </c:pt>
                <c:pt idx="34">
                  <c:v>11.090313999999999</c:v>
                </c:pt>
                <c:pt idx="35">
                  <c:v>11.142635</c:v>
                </c:pt>
                <c:pt idx="36">
                  <c:v>11.190512</c:v>
                </c:pt>
                <c:pt idx="37">
                  <c:v>11.233161000000001</c:v>
                </c:pt>
                <c:pt idx="38">
                  <c:v>11.271585999999999</c:v>
                </c:pt>
                <c:pt idx="39">
                  <c:v>11.307226</c:v>
                </c:pt>
                <c:pt idx="40">
                  <c:v>11.341635</c:v>
                </c:pt>
              </c:numCache>
            </c:numRef>
          </c:val>
          <c:smooth val="0"/>
        </c:ser>
        <c:ser>
          <c:idx val="2"/>
          <c:order val="2"/>
          <c:tx>
            <c:strRef>
              <c:f>Sheet1!$D$1</c:f>
              <c:strCache>
                <c:ptCount val="1"/>
                <c:pt idx="0">
                  <c:v>Classes 7 - 8</c:v>
                </c:pt>
              </c:strCache>
            </c:strRef>
          </c:tx>
          <c:spPr>
            <a:ln w="28575" cap="rnd">
              <a:solidFill>
                <a:schemeClr val="accent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6.0957819999999998</c:v>
                </c:pt>
                <c:pt idx="1">
                  <c:v>6.07151</c:v>
                </c:pt>
                <c:pt idx="2">
                  <c:v>6.0390199999999998</c:v>
                </c:pt>
                <c:pt idx="3">
                  <c:v>6.0044769999999996</c:v>
                </c:pt>
                <c:pt idx="4">
                  <c:v>5.9783819999999999</c:v>
                </c:pt>
                <c:pt idx="5">
                  <c:v>5.9597239999999996</c:v>
                </c:pt>
                <c:pt idx="6">
                  <c:v>5.9465120000000002</c:v>
                </c:pt>
                <c:pt idx="7">
                  <c:v>5.9568310000000002</c:v>
                </c:pt>
                <c:pt idx="8">
                  <c:v>5.9883360000000003</c:v>
                </c:pt>
                <c:pt idx="9">
                  <c:v>6.0241959999999999</c:v>
                </c:pt>
                <c:pt idx="10">
                  <c:v>6.0599299999999996</c:v>
                </c:pt>
                <c:pt idx="11">
                  <c:v>6.0961600000000002</c:v>
                </c:pt>
                <c:pt idx="12">
                  <c:v>6.1423699999999997</c:v>
                </c:pt>
                <c:pt idx="13">
                  <c:v>6.1973260000000003</c:v>
                </c:pt>
                <c:pt idx="14">
                  <c:v>6.2627490000000003</c:v>
                </c:pt>
                <c:pt idx="15">
                  <c:v>6.3391440000000001</c:v>
                </c:pt>
                <c:pt idx="16">
                  <c:v>6.4269350000000003</c:v>
                </c:pt>
                <c:pt idx="17">
                  <c:v>6.5254940000000001</c:v>
                </c:pt>
                <c:pt idx="18">
                  <c:v>6.6261729999999996</c:v>
                </c:pt>
                <c:pt idx="19">
                  <c:v>6.7314550000000004</c:v>
                </c:pt>
                <c:pt idx="20">
                  <c:v>6.8386889999999996</c:v>
                </c:pt>
                <c:pt idx="21">
                  <c:v>6.9455720000000003</c:v>
                </c:pt>
                <c:pt idx="22">
                  <c:v>7.048794</c:v>
                </c:pt>
                <c:pt idx="23">
                  <c:v>7.1430769999999999</c:v>
                </c:pt>
                <c:pt idx="24">
                  <c:v>7.2273560000000003</c:v>
                </c:pt>
                <c:pt idx="25">
                  <c:v>7.3019220000000002</c:v>
                </c:pt>
                <c:pt idx="26">
                  <c:v>7.3680190000000003</c:v>
                </c:pt>
                <c:pt idx="27">
                  <c:v>7.426774</c:v>
                </c:pt>
                <c:pt idx="28">
                  <c:v>7.4787179999999998</c:v>
                </c:pt>
                <c:pt idx="29">
                  <c:v>7.5251380000000001</c:v>
                </c:pt>
                <c:pt idx="30">
                  <c:v>7.5662370000000001</c:v>
                </c:pt>
                <c:pt idx="31">
                  <c:v>7.6030470000000001</c:v>
                </c:pt>
                <c:pt idx="32">
                  <c:v>7.6343240000000003</c:v>
                </c:pt>
                <c:pt idx="33">
                  <c:v>7.6609780000000001</c:v>
                </c:pt>
                <c:pt idx="34">
                  <c:v>7.6834360000000004</c:v>
                </c:pt>
                <c:pt idx="35">
                  <c:v>7.7025759999999996</c:v>
                </c:pt>
                <c:pt idx="36">
                  <c:v>7.7196119999999997</c:v>
                </c:pt>
                <c:pt idx="37">
                  <c:v>7.7348410000000003</c:v>
                </c:pt>
                <c:pt idx="38">
                  <c:v>7.7485679999999997</c:v>
                </c:pt>
                <c:pt idx="39">
                  <c:v>7.7615809999999996</c:v>
                </c:pt>
                <c:pt idx="40">
                  <c:v>7.7741600000000002</c:v>
                </c:pt>
              </c:numCache>
            </c:numRef>
          </c:val>
          <c:smooth val="0"/>
        </c:ser>
        <c:dLbls>
          <c:showLegendKey val="0"/>
          <c:showVal val="0"/>
          <c:showCatName val="0"/>
          <c:showSerName val="0"/>
          <c:showPercent val="0"/>
          <c:showBubbleSize val="0"/>
        </c:dLbls>
        <c:smooth val="0"/>
        <c:axId val="294967552"/>
        <c:axId val="294971904"/>
      </c:lineChart>
      <c:catAx>
        <c:axId val="294967552"/>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1904"/>
        <c:crosses val="autoZero"/>
        <c:auto val="1"/>
        <c:lblAlgn val="ctr"/>
        <c:lblOffset val="100"/>
        <c:tickLblSkip val="10"/>
        <c:tickMarkSkip val="10"/>
        <c:noMultiLvlLbl val="1"/>
      </c:catAx>
      <c:valAx>
        <c:axId val="29497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7552"/>
        <c:crossesAt val="10"/>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0176961317183245"/>
          <c:w val="0.78131561679790029"/>
          <c:h val="0.69647106081044075"/>
        </c:manualLayout>
      </c:layout>
      <c:lineChart>
        <c:grouping val="standard"/>
        <c:varyColors val="0"/>
        <c:ser>
          <c:idx val="1"/>
          <c:order val="0"/>
          <c:tx>
            <c:strRef>
              <c:f>Sheet1!$B$1</c:f>
              <c:strCache>
                <c:ptCount val="1"/>
                <c:pt idx="0">
                  <c:v>car</c:v>
                </c:pt>
              </c:strCache>
            </c:strRef>
          </c:tx>
          <c:spPr>
            <a:ln w="2857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0.57602328799320135</c:v>
                </c:pt>
                <c:pt idx="1">
                  <c:v>0.55323037367563077</c:v>
                </c:pt>
                <c:pt idx="2">
                  <c:v>0.52483891731669874</c:v>
                </c:pt>
                <c:pt idx="3">
                  <c:v>0.50384860941728171</c:v>
                </c:pt>
                <c:pt idx="4">
                  <c:v>0.46742975760741601</c:v>
                </c:pt>
                <c:pt idx="5">
                  <c:v>0.46598951466934962</c:v>
                </c:pt>
                <c:pt idx="6">
                  <c:v>0.45983740723575262</c:v>
                </c:pt>
                <c:pt idx="7">
                  <c:v>0.45527404170033992</c:v>
                </c:pt>
                <c:pt idx="8">
                  <c:v>0.45407064944083741</c:v>
                </c:pt>
                <c:pt idx="9">
                  <c:v>0.45207707104961659</c:v>
                </c:pt>
                <c:pt idx="10">
                  <c:v>0.45531247442397721</c:v>
                </c:pt>
                <c:pt idx="11">
                  <c:v>0.45670483174935772</c:v>
                </c:pt>
                <c:pt idx="12">
                  <c:v>0.46328467101978871</c:v>
                </c:pt>
                <c:pt idx="13">
                  <c:v>0.46975224936247117</c:v>
                </c:pt>
                <c:pt idx="14">
                  <c:v>0.47659728544227531</c:v>
                </c:pt>
                <c:pt idx="15">
                  <c:v>0.48633535148836421</c:v>
                </c:pt>
                <c:pt idx="16">
                  <c:v>0.49316372929405061</c:v>
                </c:pt>
                <c:pt idx="17">
                  <c:v>0.49886828101005709</c:v>
                </c:pt>
                <c:pt idx="18">
                  <c:v>0.50607284396634855</c:v>
                </c:pt>
                <c:pt idx="19">
                  <c:v>0.51334548178662753</c:v>
                </c:pt>
                <c:pt idx="20">
                  <c:v>0.51910960825263597</c:v>
                </c:pt>
                <c:pt idx="21">
                  <c:v>0.52410865802417583</c:v>
                </c:pt>
                <c:pt idx="22">
                  <c:v>0.52723314117278341</c:v>
                </c:pt>
                <c:pt idx="23">
                  <c:v>0.53066897030408489</c:v>
                </c:pt>
                <c:pt idx="24">
                  <c:v>0.53458584742413018</c:v>
                </c:pt>
                <c:pt idx="25">
                  <c:v>0.53695101026458625</c:v>
                </c:pt>
                <c:pt idx="26">
                  <c:v>0.53910368798469288</c:v>
                </c:pt>
                <c:pt idx="27">
                  <c:v>0.54276170870372142</c:v>
                </c:pt>
                <c:pt idx="28">
                  <c:v>0.5455849083298927</c:v>
                </c:pt>
                <c:pt idx="29">
                  <c:v>0.54774803038995934</c:v>
                </c:pt>
                <c:pt idx="30">
                  <c:v>0.55066199395939319</c:v>
                </c:pt>
                <c:pt idx="31">
                  <c:v>0.55172025046572692</c:v>
                </c:pt>
                <c:pt idx="32">
                  <c:v>0.55405716693964613</c:v>
                </c:pt>
                <c:pt idx="33">
                  <c:v>0.55623146403768953</c:v>
                </c:pt>
                <c:pt idx="34">
                  <c:v>0.55742738847609041</c:v>
                </c:pt>
                <c:pt idx="35">
                  <c:v>0.55830642947580145</c:v>
                </c:pt>
              </c:numCache>
            </c:numRef>
          </c:val>
          <c:smooth val="0"/>
        </c:ser>
        <c:ser>
          <c:idx val="0"/>
          <c:order val="1"/>
          <c:tx>
            <c:strRef>
              <c:f>Sheet1!$C$1</c:f>
              <c:strCache>
                <c:ptCount val="1"/>
                <c:pt idx="0">
                  <c:v>truck</c:v>
                </c:pt>
              </c:strCache>
            </c:strRef>
          </c:tx>
          <c:spPr>
            <a:ln w="2857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0.42397671200679871</c:v>
                </c:pt>
                <c:pt idx="1">
                  <c:v>0.44676959641100988</c:v>
                </c:pt>
                <c:pt idx="2">
                  <c:v>0.47516111329672639</c:v>
                </c:pt>
                <c:pt idx="3">
                  <c:v>0.49615135913173292</c:v>
                </c:pt>
                <c:pt idx="4">
                  <c:v>0.53257024239258399</c:v>
                </c:pt>
                <c:pt idx="5">
                  <c:v>0.53401048533065043</c:v>
                </c:pt>
                <c:pt idx="6">
                  <c:v>0.54016259276424738</c:v>
                </c:pt>
                <c:pt idx="7">
                  <c:v>0.54472595836504778</c:v>
                </c:pt>
                <c:pt idx="8">
                  <c:v>0.54592938220208154</c:v>
                </c:pt>
                <c:pt idx="9">
                  <c:v>0.54792292901469719</c:v>
                </c:pt>
                <c:pt idx="10">
                  <c:v>0.54468749435812935</c:v>
                </c:pt>
                <c:pt idx="11">
                  <c:v>0.54329516825064228</c:v>
                </c:pt>
                <c:pt idx="12">
                  <c:v>0.53671532898021135</c:v>
                </c:pt>
                <c:pt idx="13">
                  <c:v>0.53024778164976827</c:v>
                </c:pt>
                <c:pt idx="14">
                  <c:v>0.52340271455772469</c:v>
                </c:pt>
                <c:pt idx="15">
                  <c:v>0.51366467948381034</c:v>
                </c:pt>
                <c:pt idx="16">
                  <c:v>0.50683630177245809</c:v>
                </c:pt>
                <c:pt idx="17">
                  <c:v>0.5011317501517174</c:v>
                </c:pt>
                <c:pt idx="18">
                  <c:v>0.49392712488931501</c:v>
                </c:pt>
                <c:pt idx="19">
                  <c:v>0.48665451821337252</c:v>
                </c:pt>
                <c:pt idx="20">
                  <c:v>0.48089039174736398</c:v>
                </c:pt>
                <c:pt idx="21">
                  <c:v>0.47589134197582411</c:v>
                </c:pt>
                <c:pt idx="22">
                  <c:v>0.47276682798758529</c:v>
                </c:pt>
                <c:pt idx="23">
                  <c:v>0.469331029695915</c:v>
                </c:pt>
                <c:pt idx="24">
                  <c:v>0.46541415257586988</c:v>
                </c:pt>
                <c:pt idx="25">
                  <c:v>0.46304902014311422</c:v>
                </c:pt>
                <c:pt idx="26">
                  <c:v>0.46089631201530701</c:v>
                </c:pt>
                <c:pt idx="27">
                  <c:v>0.45723832147028731</c:v>
                </c:pt>
                <c:pt idx="28">
                  <c:v>0.45441509167010719</c:v>
                </c:pt>
                <c:pt idx="29">
                  <c:v>0.45225196961004072</c:v>
                </c:pt>
                <c:pt idx="30">
                  <c:v>0.44933797632710792</c:v>
                </c:pt>
                <c:pt idx="31">
                  <c:v>0.44827974953427308</c:v>
                </c:pt>
                <c:pt idx="32">
                  <c:v>0.4459428624403699</c:v>
                </c:pt>
                <c:pt idx="33">
                  <c:v>0.44376850680703073</c:v>
                </c:pt>
                <c:pt idx="34">
                  <c:v>0.44257261152390948</c:v>
                </c:pt>
                <c:pt idx="35">
                  <c:v>0.44169362844407972</c:v>
                </c:pt>
              </c:numCache>
            </c:numRef>
          </c:val>
          <c:smooth val="0"/>
        </c:ser>
        <c:dLbls>
          <c:showLegendKey val="0"/>
          <c:showVal val="0"/>
          <c:showCatName val="0"/>
          <c:showSerName val="0"/>
          <c:showPercent val="0"/>
          <c:showBubbleSize val="0"/>
        </c:dLbls>
        <c:smooth val="0"/>
        <c:axId val="294981696"/>
        <c:axId val="294959936"/>
      </c:lineChart>
      <c:catAx>
        <c:axId val="294981696"/>
        <c:scaling>
          <c:orientation val="minMax"/>
          <c:max val="36"/>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59936"/>
        <c:crosses val="autoZero"/>
        <c:auto val="1"/>
        <c:lblAlgn val="ctr"/>
        <c:lblOffset val="100"/>
        <c:tickLblSkip val="10"/>
        <c:tickMarkSkip val="5"/>
        <c:noMultiLvlLbl val="1"/>
      </c:catAx>
      <c:valAx>
        <c:axId val="29495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81696"/>
        <c:crossesAt val="5"/>
        <c:crossBetween val="midCat"/>
        <c:maj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0176961317183245"/>
          <c:w val="0.7077077865266842"/>
          <c:h val="0.69647106081044075"/>
        </c:manualLayout>
      </c:layout>
      <c:lineChart>
        <c:grouping val="standard"/>
        <c:varyColors val="0"/>
        <c:ser>
          <c:idx val="1"/>
          <c:order val="0"/>
          <c:tx>
            <c:strRef>
              <c:f>Sheet1!$B$1</c:f>
              <c:strCache>
                <c:ptCount val="1"/>
                <c:pt idx="0">
                  <c:v>other</c:v>
                </c:pt>
              </c:strCache>
            </c:strRef>
          </c:tx>
          <c:spPr>
            <a:ln w="2857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1.550499E-2</c:v>
                </c:pt>
                <c:pt idx="1">
                  <c:v>1.406871E-2</c:v>
                </c:pt>
                <c:pt idx="2">
                  <c:v>1.9016580000000002E-2</c:v>
                </c:pt>
                <c:pt idx="3">
                  <c:v>1.370769E-2</c:v>
                </c:pt>
                <c:pt idx="4">
                  <c:v>1.3932389999999999E-2</c:v>
                </c:pt>
                <c:pt idx="5">
                  <c:v>1.396143E-2</c:v>
                </c:pt>
                <c:pt idx="6">
                  <c:v>1.40143E-2</c:v>
                </c:pt>
                <c:pt idx="7">
                  <c:v>1.40974E-2</c:v>
                </c:pt>
                <c:pt idx="8">
                  <c:v>1.407985E-2</c:v>
                </c:pt>
                <c:pt idx="9">
                  <c:v>1.41163E-2</c:v>
                </c:pt>
                <c:pt idx="10">
                  <c:v>1.4262149999999999E-2</c:v>
                </c:pt>
                <c:pt idx="11">
                  <c:v>1.4145619999999999E-2</c:v>
                </c:pt>
                <c:pt idx="12">
                  <c:v>1.4152349999999999E-2</c:v>
                </c:pt>
                <c:pt idx="13">
                  <c:v>1.4161699999999999E-2</c:v>
                </c:pt>
                <c:pt idx="14">
                  <c:v>1.4175770000000001E-2</c:v>
                </c:pt>
                <c:pt idx="15">
                  <c:v>1.4260419999999999E-2</c:v>
                </c:pt>
                <c:pt idx="16">
                  <c:v>1.422008E-2</c:v>
                </c:pt>
                <c:pt idx="17">
                  <c:v>1.422288E-2</c:v>
                </c:pt>
                <c:pt idx="18">
                  <c:v>1.424158E-2</c:v>
                </c:pt>
                <c:pt idx="19">
                  <c:v>1.4213969999999999E-2</c:v>
                </c:pt>
                <c:pt idx="20">
                  <c:v>1.420567E-2</c:v>
                </c:pt>
                <c:pt idx="21">
                  <c:v>1.42078E-2</c:v>
                </c:pt>
                <c:pt idx="22">
                  <c:v>1.4201470000000001E-2</c:v>
                </c:pt>
                <c:pt idx="23">
                  <c:v>1.421116E-2</c:v>
                </c:pt>
                <c:pt idx="24">
                  <c:v>1.421233E-2</c:v>
                </c:pt>
                <c:pt idx="25">
                  <c:v>1.4207620000000001E-2</c:v>
                </c:pt>
                <c:pt idx="26">
                  <c:v>1.421236E-2</c:v>
                </c:pt>
                <c:pt idx="27">
                  <c:v>1.4221330000000001E-2</c:v>
                </c:pt>
                <c:pt idx="28">
                  <c:v>1.421614E-2</c:v>
                </c:pt>
                <c:pt idx="29">
                  <c:v>1.421674E-2</c:v>
                </c:pt>
                <c:pt idx="30">
                  <c:v>1.4220699999999999E-2</c:v>
                </c:pt>
                <c:pt idx="31">
                  <c:v>1.421729E-2</c:v>
                </c:pt>
                <c:pt idx="32">
                  <c:v>1.4229449999999999E-2</c:v>
                </c:pt>
                <c:pt idx="33">
                  <c:v>1.4226219999999999E-2</c:v>
                </c:pt>
                <c:pt idx="34">
                  <c:v>1.4224260000000001E-2</c:v>
                </c:pt>
                <c:pt idx="35">
                  <c:v>1.422237E-2</c:v>
                </c:pt>
              </c:numCache>
            </c:numRef>
          </c:val>
          <c:smooth val="0"/>
        </c:ser>
        <c:ser>
          <c:idx val="0"/>
          <c:order val="1"/>
          <c:tx>
            <c:strRef>
              <c:f>Sheet1!$C$1</c:f>
              <c:strCache>
                <c:ptCount val="1"/>
                <c:pt idx="0">
                  <c:v>subcompact</c:v>
                </c:pt>
              </c:strCache>
            </c:strRef>
          </c:tx>
          <c:spPr>
            <a:ln w="2857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4.4654970000000002E-2</c:v>
                </c:pt>
                <c:pt idx="1">
                  <c:v>4.316412E-2</c:v>
                </c:pt>
                <c:pt idx="2">
                  <c:v>4.9769340000000002E-2</c:v>
                </c:pt>
                <c:pt idx="3">
                  <c:v>4.5888520000000002E-2</c:v>
                </c:pt>
                <c:pt idx="4">
                  <c:v>4.5220320000000001E-2</c:v>
                </c:pt>
                <c:pt idx="5">
                  <c:v>4.5735449999999997E-2</c:v>
                </c:pt>
                <c:pt idx="6">
                  <c:v>4.5620079999999993E-2</c:v>
                </c:pt>
                <c:pt idx="7">
                  <c:v>4.5971869999999998E-2</c:v>
                </c:pt>
                <c:pt idx="8">
                  <c:v>4.6078519999999998E-2</c:v>
                </c:pt>
                <c:pt idx="9">
                  <c:v>4.4991789999999997E-2</c:v>
                </c:pt>
                <c:pt idx="10">
                  <c:v>4.6238599999999998E-2</c:v>
                </c:pt>
                <c:pt idx="11">
                  <c:v>4.5186869999999997E-2</c:v>
                </c:pt>
                <c:pt idx="12">
                  <c:v>4.5195029999999997E-2</c:v>
                </c:pt>
                <c:pt idx="13">
                  <c:v>4.4955239999999987E-2</c:v>
                </c:pt>
                <c:pt idx="14">
                  <c:v>4.5066519999999999E-2</c:v>
                </c:pt>
                <c:pt idx="15">
                  <c:v>4.5508420000000001E-2</c:v>
                </c:pt>
                <c:pt idx="16">
                  <c:v>4.4811919999999998E-2</c:v>
                </c:pt>
                <c:pt idx="17">
                  <c:v>4.4804240000000002E-2</c:v>
                </c:pt>
                <c:pt idx="18">
                  <c:v>4.4975690000000013E-2</c:v>
                </c:pt>
                <c:pt idx="19">
                  <c:v>4.4804110000000001E-2</c:v>
                </c:pt>
                <c:pt idx="20">
                  <c:v>4.4603539999999997E-2</c:v>
                </c:pt>
                <c:pt idx="21">
                  <c:v>4.4598209999999999E-2</c:v>
                </c:pt>
                <c:pt idx="22">
                  <c:v>4.4333999999999998E-2</c:v>
                </c:pt>
                <c:pt idx="23">
                  <c:v>4.4496960000000002E-2</c:v>
                </c:pt>
                <c:pt idx="24">
                  <c:v>4.4498339999999997E-2</c:v>
                </c:pt>
                <c:pt idx="25">
                  <c:v>4.4242549999999999E-2</c:v>
                </c:pt>
                <c:pt idx="26">
                  <c:v>4.4292199999999997E-2</c:v>
                </c:pt>
                <c:pt idx="27">
                  <c:v>4.4457129999999997E-2</c:v>
                </c:pt>
                <c:pt idx="28">
                  <c:v>4.4252119999999999E-2</c:v>
                </c:pt>
                <c:pt idx="29">
                  <c:v>4.4214040000000003E-2</c:v>
                </c:pt>
                <c:pt idx="30">
                  <c:v>4.4301489999999999E-2</c:v>
                </c:pt>
                <c:pt idx="31">
                  <c:v>4.4039389999999998E-2</c:v>
                </c:pt>
                <c:pt idx="32">
                  <c:v>4.436507E-2</c:v>
                </c:pt>
                <c:pt idx="33">
                  <c:v>4.4213910000000002E-2</c:v>
                </c:pt>
                <c:pt idx="34">
                  <c:v>4.411909E-2</c:v>
                </c:pt>
                <c:pt idx="35">
                  <c:v>4.404425E-2</c:v>
                </c:pt>
              </c:numCache>
            </c:numRef>
          </c:val>
          <c:smooth val="0"/>
        </c:ser>
        <c:ser>
          <c:idx val="2"/>
          <c:order val="2"/>
          <c:tx>
            <c:strRef>
              <c:f>Sheet1!$D$1</c:f>
              <c:strCache>
                <c:ptCount val="1"/>
                <c:pt idx="0">
                  <c:v>compact</c:v>
                </c:pt>
              </c:strCache>
            </c:strRef>
          </c:tx>
          <c:spPr>
            <a:ln w="2857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0.19630531000000001</c:v>
                </c:pt>
                <c:pt idx="1">
                  <c:v>0.17646935999999999</c:v>
                </c:pt>
                <c:pt idx="2">
                  <c:v>0.16255101999999999</c:v>
                </c:pt>
                <c:pt idx="3">
                  <c:v>0.14854466999999999</c:v>
                </c:pt>
                <c:pt idx="4">
                  <c:v>0.14593612</c:v>
                </c:pt>
                <c:pt idx="5">
                  <c:v>0.14720454999999999</c:v>
                </c:pt>
                <c:pt idx="6">
                  <c:v>0.14653378</c:v>
                </c:pt>
                <c:pt idx="7">
                  <c:v>0.14548759</c:v>
                </c:pt>
                <c:pt idx="8">
                  <c:v>0.14458204999999999</c:v>
                </c:pt>
                <c:pt idx="9">
                  <c:v>0.14353745000000001</c:v>
                </c:pt>
                <c:pt idx="10">
                  <c:v>0.14474100000000001</c:v>
                </c:pt>
                <c:pt idx="11">
                  <c:v>0.14369308</c:v>
                </c:pt>
                <c:pt idx="12">
                  <c:v>0.1435109</c:v>
                </c:pt>
                <c:pt idx="13">
                  <c:v>0.14277136000000001</c:v>
                </c:pt>
                <c:pt idx="14">
                  <c:v>0.14289742</c:v>
                </c:pt>
                <c:pt idx="15">
                  <c:v>0.14407165999999999</c:v>
                </c:pt>
                <c:pt idx="16">
                  <c:v>0.14203669999999999</c:v>
                </c:pt>
                <c:pt idx="17">
                  <c:v>0.14188316000000001</c:v>
                </c:pt>
                <c:pt idx="18">
                  <c:v>0.14221130000000001</c:v>
                </c:pt>
                <c:pt idx="19">
                  <c:v>0.14175270000000001</c:v>
                </c:pt>
                <c:pt idx="20">
                  <c:v>0.14117389</c:v>
                </c:pt>
                <c:pt idx="21">
                  <c:v>0.14105390000000001</c:v>
                </c:pt>
                <c:pt idx="22">
                  <c:v>0.14030537000000001</c:v>
                </c:pt>
                <c:pt idx="23">
                  <c:v>0.14061177999999999</c:v>
                </c:pt>
                <c:pt idx="24">
                  <c:v>0.14052524</c:v>
                </c:pt>
                <c:pt idx="25">
                  <c:v>0.13982597999999999</c:v>
                </c:pt>
                <c:pt idx="26">
                  <c:v>0.13985797999999999</c:v>
                </c:pt>
                <c:pt idx="27">
                  <c:v>0.14018862000000001</c:v>
                </c:pt>
                <c:pt idx="28">
                  <c:v>0.13961834000000001</c:v>
                </c:pt>
                <c:pt idx="29">
                  <c:v>0.13944964000000001</c:v>
                </c:pt>
                <c:pt idx="30">
                  <c:v>0.13959742</c:v>
                </c:pt>
                <c:pt idx="31">
                  <c:v>0.13891313999999999</c:v>
                </c:pt>
                <c:pt idx="32">
                  <c:v>0.13961480000000001</c:v>
                </c:pt>
                <c:pt idx="33">
                  <c:v>0.13918029000000001</c:v>
                </c:pt>
                <c:pt idx="34">
                  <c:v>0.13888484000000001</c:v>
                </c:pt>
                <c:pt idx="35">
                  <c:v>0.13865649999999999</c:v>
                </c:pt>
              </c:numCache>
            </c:numRef>
          </c:val>
          <c:smooth val="0"/>
        </c:ser>
        <c:ser>
          <c:idx val="3"/>
          <c:order val="3"/>
          <c:tx>
            <c:strRef>
              <c:f>Sheet1!$E$1</c:f>
              <c:strCache>
                <c:ptCount val="1"/>
                <c:pt idx="0">
                  <c:v>large</c:v>
                </c:pt>
              </c:strCache>
            </c:strRef>
          </c:tx>
          <c:spPr>
            <a:ln w="2857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9.7008750000000005E-2</c:v>
                </c:pt>
                <c:pt idx="1">
                  <c:v>0.10198597</c:v>
                </c:pt>
                <c:pt idx="2">
                  <c:v>0.10140641</c:v>
                </c:pt>
                <c:pt idx="3">
                  <c:v>0.14445188</c:v>
                </c:pt>
                <c:pt idx="4">
                  <c:v>0.14780246999999999</c:v>
                </c:pt>
                <c:pt idx="5">
                  <c:v>0.13754198000000001</c:v>
                </c:pt>
                <c:pt idx="6">
                  <c:v>0.13275524999999999</c:v>
                </c:pt>
                <c:pt idx="7">
                  <c:v>0.1307835</c:v>
                </c:pt>
                <c:pt idx="8">
                  <c:v>0.12960121999999999</c:v>
                </c:pt>
                <c:pt idx="9">
                  <c:v>0.12828448000000001</c:v>
                </c:pt>
                <c:pt idx="10">
                  <c:v>0.12401965</c:v>
                </c:pt>
                <c:pt idx="11">
                  <c:v>0.12416797</c:v>
                </c:pt>
                <c:pt idx="12">
                  <c:v>0.12294007</c:v>
                </c:pt>
                <c:pt idx="13">
                  <c:v>0.12255452999999999</c:v>
                </c:pt>
                <c:pt idx="14">
                  <c:v>0.12117989999999999</c:v>
                </c:pt>
                <c:pt idx="15">
                  <c:v>0.11879538000000001</c:v>
                </c:pt>
                <c:pt idx="16">
                  <c:v>0.1201484</c:v>
                </c:pt>
                <c:pt idx="17">
                  <c:v>0.11938667</c:v>
                </c:pt>
                <c:pt idx="18">
                  <c:v>0.11811798</c:v>
                </c:pt>
                <c:pt idx="19">
                  <c:v>0.11787006999999999</c:v>
                </c:pt>
                <c:pt idx="20">
                  <c:v>0.11783389</c:v>
                </c:pt>
                <c:pt idx="21">
                  <c:v>0.11724319</c:v>
                </c:pt>
                <c:pt idx="22">
                  <c:v>0.11747637</c:v>
                </c:pt>
                <c:pt idx="23">
                  <c:v>0.11643086</c:v>
                </c:pt>
                <c:pt idx="24">
                  <c:v>0.11591467</c:v>
                </c:pt>
                <c:pt idx="25">
                  <c:v>0.11620788999999999</c:v>
                </c:pt>
                <c:pt idx="26">
                  <c:v>0.11558788</c:v>
                </c:pt>
                <c:pt idx="27">
                  <c:v>0.11464002</c:v>
                </c:pt>
                <c:pt idx="28">
                  <c:v>0.1148366</c:v>
                </c:pt>
                <c:pt idx="29">
                  <c:v>0.11454398</c:v>
                </c:pt>
                <c:pt idx="30">
                  <c:v>0.11389194</c:v>
                </c:pt>
                <c:pt idx="31">
                  <c:v>0.11429582000000001</c:v>
                </c:pt>
                <c:pt idx="32">
                  <c:v>0.11301695</c:v>
                </c:pt>
                <c:pt idx="33">
                  <c:v>0.11315532</c:v>
                </c:pt>
                <c:pt idx="34">
                  <c:v>0.11309448</c:v>
                </c:pt>
                <c:pt idx="35">
                  <c:v>0.11297884</c:v>
                </c:pt>
              </c:numCache>
            </c:numRef>
          </c:val>
          <c:smooth val="0"/>
        </c:ser>
        <c:ser>
          <c:idx val="4"/>
          <c:order val="4"/>
          <c:tx>
            <c:strRef>
              <c:f>Sheet1!$F$1</c:f>
              <c:strCache>
                <c:ptCount val="1"/>
                <c:pt idx="0">
                  <c:v>crossover utility</c:v>
                </c:pt>
              </c:strCache>
            </c:strRef>
          </c:tx>
          <c:spPr>
            <a:ln w="28575" cap="rnd">
              <a:solidFill>
                <a:schemeClr val="accent6"/>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0.22265873</c:v>
                </c:pt>
                <c:pt idx="1">
                  <c:v>0.24258672000000001</c:v>
                </c:pt>
                <c:pt idx="2">
                  <c:v>0.26301175999999998</c:v>
                </c:pt>
                <c:pt idx="3">
                  <c:v>0.27555602000000001</c:v>
                </c:pt>
                <c:pt idx="4">
                  <c:v>0.25896264000000002</c:v>
                </c:pt>
                <c:pt idx="5">
                  <c:v>0.28764944999999997</c:v>
                </c:pt>
                <c:pt idx="6">
                  <c:v>0.29950025000000002</c:v>
                </c:pt>
                <c:pt idx="7">
                  <c:v>0.30625216</c:v>
                </c:pt>
                <c:pt idx="8">
                  <c:v>0.30960578999999999</c:v>
                </c:pt>
                <c:pt idx="9">
                  <c:v>0.31305391999999999</c:v>
                </c:pt>
                <c:pt idx="10">
                  <c:v>0.32302690000000001</c:v>
                </c:pt>
                <c:pt idx="11">
                  <c:v>0.32372539</c:v>
                </c:pt>
                <c:pt idx="12">
                  <c:v>0.32689612000000001</c:v>
                </c:pt>
                <c:pt idx="13">
                  <c:v>0.32860042</c:v>
                </c:pt>
                <c:pt idx="14">
                  <c:v>0.33177951</c:v>
                </c:pt>
                <c:pt idx="15">
                  <c:v>0.33632081000000003</c:v>
                </c:pt>
                <c:pt idx="16">
                  <c:v>0.33501839999999999</c:v>
                </c:pt>
                <c:pt idx="17">
                  <c:v>0.33703102000000001</c:v>
                </c:pt>
                <c:pt idx="18">
                  <c:v>0.33974505999999999</c:v>
                </c:pt>
                <c:pt idx="19">
                  <c:v>0.34133592000000001</c:v>
                </c:pt>
                <c:pt idx="20">
                  <c:v>0.34212806000000001</c:v>
                </c:pt>
                <c:pt idx="21">
                  <c:v>0.34369059000000002</c:v>
                </c:pt>
                <c:pt idx="22">
                  <c:v>0.34388147000000002</c:v>
                </c:pt>
                <c:pt idx="23">
                  <c:v>0.34611001000000002</c:v>
                </c:pt>
                <c:pt idx="24">
                  <c:v>0.34748992000000001</c:v>
                </c:pt>
                <c:pt idx="25">
                  <c:v>0.34755649000000011</c:v>
                </c:pt>
                <c:pt idx="26">
                  <c:v>0.34902582999999998</c:v>
                </c:pt>
                <c:pt idx="27">
                  <c:v>0.3510392</c:v>
                </c:pt>
                <c:pt idx="28">
                  <c:v>0.35119563999999998</c:v>
                </c:pt>
                <c:pt idx="29">
                  <c:v>0.35210478000000001</c:v>
                </c:pt>
                <c:pt idx="30">
                  <c:v>0.35360649</c:v>
                </c:pt>
                <c:pt idx="31">
                  <c:v>0.35336652000000002</c:v>
                </c:pt>
                <c:pt idx="32">
                  <c:v>0.35576898000000001</c:v>
                </c:pt>
                <c:pt idx="33">
                  <c:v>0.35586519999999999</c:v>
                </c:pt>
                <c:pt idx="34">
                  <c:v>0.35633118000000003</c:v>
                </c:pt>
                <c:pt idx="35">
                  <c:v>0.35690595000000003</c:v>
                </c:pt>
              </c:numCache>
            </c:numRef>
          </c:val>
          <c:smooth val="0"/>
        </c:ser>
        <c:ser>
          <c:idx val="5"/>
          <c:order val="5"/>
          <c:tx>
            <c:strRef>
              <c:f>Sheet1!$G$1</c:f>
              <c:strCache>
                <c:ptCount val="1"/>
                <c:pt idx="0">
                  <c:v>midsize</c:v>
                </c:pt>
              </c:strCache>
            </c:strRef>
          </c:tx>
          <c:spPr>
            <a:ln w="28575" cap="rnd">
              <a:solidFill>
                <a:schemeClr val="accent4"/>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0.42386715000000003</c:v>
                </c:pt>
                <c:pt idx="1">
                  <c:v>0.42172493000000011</c:v>
                </c:pt>
                <c:pt idx="2">
                  <c:v>0.40424480000000002</c:v>
                </c:pt>
                <c:pt idx="3">
                  <c:v>0.37185077999999999</c:v>
                </c:pt>
                <c:pt idx="4">
                  <c:v>0.38814578999999999</c:v>
                </c:pt>
                <c:pt idx="5">
                  <c:v>0.36790703000000002</c:v>
                </c:pt>
                <c:pt idx="6">
                  <c:v>0.36157631000000001</c:v>
                </c:pt>
                <c:pt idx="7">
                  <c:v>0.35740734000000002</c:v>
                </c:pt>
                <c:pt idx="8">
                  <c:v>0.35605258999999989</c:v>
                </c:pt>
                <c:pt idx="9">
                  <c:v>0.35601608000000001</c:v>
                </c:pt>
                <c:pt idx="10">
                  <c:v>0.34771197999999998</c:v>
                </c:pt>
                <c:pt idx="11">
                  <c:v>0.34908123000000002</c:v>
                </c:pt>
                <c:pt idx="12">
                  <c:v>0.34730587000000002</c:v>
                </c:pt>
                <c:pt idx="13">
                  <c:v>0.34695693999999999</c:v>
                </c:pt>
                <c:pt idx="14">
                  <c:v>0.34490104999999999</c:v>
                </c:pt>
                <c:pt idx="15">
                  <c:v>0.34104324000000003</c:v>
                </c:pt>
                <c:pt idx="16">
                  <c:v>0.34376411000000001</c:v>
                </c:pt>
                <c:pt idx="17">
                  <c:v>0.34267216</c:v>
                </c:pt>
                <c:pt idx="18">
                  <c:v>0.34070843000000012</c:v>
                </c:pt>
                <c:pt idx="19">
                  <c:v>0.34002323000000001</c:v>
                </c:pt>
                <c:pt idx="20">
                  <c:v>0.34005500999999999</c:v>
                </c:pt>
                <c:pt idx="21">
                  <c:v>0.33920634999999999</c:v>
                </c:pt>
                <c:pt idx="22">
                  <c:v>0.33980183000000003</c:v>
                </c:pt>
                <c:pt idx="23">
                  <c:v>0.33813960999999998</c:v>
                </c:pt>
                <c:pt idx="24">
                  <c:v>0.33735977</c:v>
                </c:pt>
                <c:pt idx="25">
                  <c:v>0.33795940000000002</c:v>
                </c:pt>
                <c:pt idx="26">
                  <c:v>0.33702338999999998</c:v>
                </c:pt>
                <c:pt idx="27">
                  <c:v>0.33545349000000002</c:v>
                </c:pt>
                <c:pt idx="28">
                  <c:v>0.33588104000000002</c:v>
                </c:pt>
                <c:pt idx="29">
                  <c:v>0.33547089000000002</c:v>
                </c:pt>
                <c:pt idx="30">
                  <c:v>0.33438224999999999</c:v>
                </c:pt>
                <c:pt idx="31">
                  <c:v>0.33516795999999999</c:v>
                </c:pt>
                <c:pt idx="32">
                  <c:v>0.33300479999999999</c:v>
                </c:pt>
                <c:pt idx="33">
                  <c:v>0.33335937999999998</c:v>
                </c:pt>
                <c:pt idx="34">
                  <c:v>0.33334591000000002</c:v>
                </c:pt>
                <c:pt idx="35">
                  <c:v>0.33319206000000001</c:v>
                </c:pt>
              </c:numCache>
            </c:numRef>
          </c:val>
          <c:smooth val="0"/>
        </c:ser>
        <c:dLbls>
          <c:showLegendKey val="0"/>
          <c:showVal val="0"/>
          <c:showCatName val="0"/>
          <c:showSerName val="0"/>
          <c:showPercent val="0"/>
          <c:showBubbleSize val="0"/>
        </c:dLbls>
        <c:smooth val="0"/>
        <c:axId val="294974080"/>
        <c:axId val="294967008"/>
      </c:lineChart>
      <c:catAx>
        <c:axId val="294974080"/>
        <c:scaling>
          <c:orientation val="minMax"/>
          <c:max val="36"/>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7008"/>
        <c:crosses val="autoZero"/>
        <c:auto val="1"/>
        <c:lblAlgn val="ctr"/>
        <c:lblOffset val="100"/>
        <c:tickLblSkip val="10"/>
        <c:tickMarkSkip val="5"/>
        <c:noMultiLvlLbl val="1"/>
      </c:catAx>
      <c:valAx>
        <c:axId val="29496700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74080"/>
        <c:crossesAt val="5"/>
        <c:crossBetween val="midCat"/>
        <c:maj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19611390507049817"/>
          <c:w val="0.7077077865266842"/>
          <c:h val="0.70212676891177495"/>
        </c:manualLayout>
      </c:layout>
      <c:lineChart>
        <c:grouping val="standard"/>
        <c:varyColors val="0"/>
        <c:ser>
          <c:idx val="1"/>
          <c:order val="0"/>
          <c:tx>
            <c:strRef>
              <c:f>Sheet1!$B$1</c:f>
              <c:strCache>
                <c:ptCount val="1"/>
                <c:pt idx="0">
                  <c:v>small pickup</c:v>
                </c:pt>
              </c:strCache>
            </c:strRef>
          </c:tx>
          <c:spPr>
            <a:ln w="2857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4.2702030000000002E-2</c:v>
                </c:pt>
                <c:pt idx="1">
                  <c:v>5.9732880000000002E-2</c:v>
                </c:pt>
                <c:pt idx="2">
                  <c:v>3.8721129999999999E-2</c:v>
                </c:pt>
                <c:pt idx="3">
                  <c:v>3.7576329999999998E-2</c:v>
                </c:pt>
                <c:pt idx="4">
                  <c:v>3.6735839999999999E-2</c:v>
                </c:pt>
                <c:pt idx="5">
                  <c:v>3.625221E-2</c:v>
                </c:pt>
                <c:pt idx="6">
                  <c:v>3.5789880000000003E-2</c:v>
                </c:pt>
                <c:pt idx="7">
                  <c:v>3.5501570000000003E-2</c:v>
                </c:pt>
                <c:pt idx="8">
                  <c:v>3.5574479999999999E-2</c:v>
                </c:pt>
                <c:pt idx="9">
                  <c:v>3.5528700000000003E-2</c:v>
                </c:pt>
                <c:pt idx="10">
                  <c:v>3.4710240000000003E-2</c:v>
                </c:pt>
                <c:pt idx="11">
                  <c:v>3.4959619999999997E-2</c:v>
                </c:pt>
                <c:pt idx="12">
                  <c:v>3.47598E-2</c:v>
                </c:pt>
                <c:pt idx="13">
                  <c:v>3.4755710000000002E-2</c:v>
                </c:pt>
                <c:pt idx="14">
                  <c:v>3.4517590000000001E-2</c:v>
                </c:pt>
                <c:pt idx="15">
                  <c:v>3.4155749999999999E-2</c:v>
                </c:pt>
                <c:pt idx="16">
                  <c:v>3.4422870000000001E-2</c:v>
                </c:pt>
                <c:pt idx="17">
                  <c:v>3.4304729999999999E-2</c:v>
                </c:pt>
                <c:pt idx="18">
                  <c:v>3.4090290000000002E-2</c:v>
                </c:pt>
                <c:pt idx="19">
                  <c:v>3.4082769999999998E-2</c:v>
                </c:pt>
                <c:pt idx="20">
                  <c:v>3.4129920000000001E-2</c:v>
                </c:pt>
                <c:pt idx="21">
                  <c:v>3.4042870000000003E-2</c:v>
                </c:pt>
                <c:pt idx="22">
                  <c:v>3.4132250000000003E-2</c:v>
                </c:pt>
                <c:pt idx="23">
                  <c:v>3.3936019999999997E-2</c:v>
                </c:pt>
                <c:pt idx="24">
                  <c:v>3.3851649999999997E-2</c:v>
                </c:pt>
                <c:pt idx="25">
                  <c:v>3.3948140000000002E-2</c:v>
                </c:pt>
                <c:pt idx="26">
                  <c:v>3.3842369999999997E-2</c:v>
                </c:pt>
                <c:pt idx="27">
                  <c:v>3.3658779999999999E-2</c:v>
                </c:pt>
                <c:pt idx="28">
                  <c:v>3.3728599999999997E-2</c:v>
                </c:pt>
                <c:pt idx="29">
                  <c:v>3.368935E-2</c:v>
                </c:pt>
                <c:pt idx="30">
                  <c:v>3.3562880000000003E-2</c:v>
                </c:pt>
                <c:pt idx="31">
                  <c:v>3.368343E-2</c:v>
                </c:pt>
                <c:pt idx="32">
                  <c:v>3.3408119999999999E-2</c:v>
                </c:pt>
                <c:pt idx="33">
                  <c:v>3.3466290000000003E-2</c:v>
                </c:pt>
                <c:pt idx="34">
                  <c:v>3.3476249999999999E-2</c:v>
                </c:pt>
                <c:pt idx="35">
                  <c:v>3.3475769999999988E-2</c:v>
                </c:pt>
              </c:numCache>
            </c:numRef>
          </c:val>
          <c:smooth val="0"/>
        </c:ser>
        <c:ser>
          <c:idx val="0"/>
          <c:order val="1"/>
          <c:tx>
            <c:strRef>
              <c:f>Sheet1!$C$1</c:f>
              <c:strCache>
                <c:ptCount val="1"/>
                <c:pt idx="0">
                  <c:v>vans</c:v>
                </c:pt>
              </c:strCache>
            </c:strRef>
          </c:tx>
          <c:spPr>
            <a:ln w="2857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0.11516728</c:v>
                </c:pt>
                <c:pt idx="1">
                  <c:v>0.11396231</c:v>
                </c:pt>
                <c:pt idx="2">
                  <c:v>9.2670130000000003E-2</c:v>
                </c:pt>
                <c:pt idx="3">
                  <c:v>8.0670409999999998E-2</c:v>
                </c:pt>
                <c:pt idx="4">
                  <c:v>7.3659269999999999E-2</c:v>
                </c:pt>
                <c:pt idx="5">
                  <c:v>7.7549889999999996E-2</c:v>
                </c:pt>
                <c:pt idx="6">
                  <c:v>7.774623E-2</c:v>
                </c:pt>
                <c:pt idx="7">
                  <c:v>7.8051370000000009E-2</c:v>
                </c:pt>
                <c:pt idx="8">
                  <c:v>7.7838709999999992E-2</c:v>
                </c:pt>
                <c:pt idx="9">
                  <c:v>7.6904210000000001E-2</c:v>
                </c:pt>
                <c:pt idx="10">
                  <c:v>7.8506889999999996E-2</c:v>
                </c:pt>
                <c:pt idx="11">
                  <c:v>7.8729679999999996E-2</c:v>
                </c:pt>
                <c:pt idx="12">
                  <c:v>7.8738989999999995E-2</c:v>
                </c:pt>
                <c:pt idx="13">
                  <c:v>7.8481590000000004E-2</c:v>
                </c:pt>
                <c:pt idx="14">
                  <c:v>7.8602140000000015E-2</c:v>
                </c:pt>
                <c:pt idx="15">
                  <c:v>7.8974949999999988E-2</c:v>
                </c:pt>
                <c:pt idx="16">
                  <c:v>7.8359730000000016E-2</c:v>
                </c:pt>
                <c:pt idx="17">
                  <c:v>7.8350950000000003E-2</c:v>
                </c:pt>
                <c:pt idx="18">
                  <c:v>7.8510640000000007E-2</c:v>
                </c:pt>
                <c:pt idx="19">
                  <c:v>7.8668589999999997E-2</c:v>
                </c:pt>
                <c:pt idx="20">
                  <c:v>7.8500379999999995E-2</c:v>
                </c:pt>
                <c:pt idx="21">
                  <c:v>7.8490530000000003E-2</c:v>
                </c:pt>
                <c:pt idx="22">
                  <c:v>7.8208810000000004E-2</c:v>
                </c:pt>
                <c:pt idx="23">
                  <c:v>7.838160999999999E-2</c:v>
                </c:pt>
                <c:pt idx="24">
                  <c:v>7.8385739999999995E-2</c:v>
                </c:pt>
                <c:pt idx="25">
                  <c:v>7.8113139999999998E-2</c:v>
                </c:pt>
                <c:pt idx="26">
                  <c:v>7.8163909999999989E-2</c:v>
                </c:pt>
                <c:pt idx="27">
                  <c:v>7.8341519999999998E-2</c:v>
                </c:pt>
                <c:pt idx="28">
                  <c:v>7.8123949999999998E-2</c:v>
                </c:pt>
                <c:pt idx="29">
                  <c:v>7.8083920000000001E-2</c:v>
                </c:pt>
                <c:pt idx="30">
                  <c:v>7.8182749999999995E-2</c:v>
                </c:pt>
                <c:pt idx="31">
                  <c:v>7.7897939999999999E-2</c:v>
                </c:pt>
                <c:pt idx="32">
                  <c:v>7.8240730000000008E-2</c:v>
                </c:pt>
                <c:pt idx="33">
                  <c:v>7.8061790000000006E-2</c:v>
                </c:pt>
                <c:pt idx="34">
                  <c:v>7.796111E-2</c:v>
                </c:pt>
                <c:pt idx="35">
                  <c:v>7.7909869999999992E-2</c:v>
                </c:pt>
              </c:numCache>
            </c:numRef>
          </c:val>
          <c:smooth val="0"/>
        </c:ser>
        <c:ser>
          <c:idx val="2"/>
          <c:order val="2"/>
          <c:tx>
            <c:strRef>
              <c:f>Sheet1!$D$1</c:f>
              <c:strCache>
                <c:ptCount val="1"/>
                <c:pt idx="0">
                  <c:v>utility</c:v>
                </c:pt>
              </c:strCache>
            </c:strRef>
          </c:tx>
          <c:spPr>
            <a:ln w="28575" cap="rnd">
              <a:solidFill>
                <a:schemeClr val="accent4"/>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0.11240428</c:v>
                </c:pt>
                <c:pt idx="1">
                  <c:v>0.11403045000000001</c:v>
                </c:pt>
                <c:pt idx="2">
                  <c:v>9.0346979999999993E-2</c:v>
                </c:pt>
                <c:pt idx="3">
                  <c:v>9.8242589999999991E-2</c:v>
                </c:pt>
                <c:pt idx="4">
                  <c:v>0.100866</c:v>
                </c:pt>
                <c:pt idx="5">
                  <c:v>9.5594350000000008E-2</c:v>
                </c:pt>
                <c:pt idx="6">
                  <c:v>9.344203999999999E-2</c:v>
                </c:pt>
                <c:pt idx="7">
                  <c:v>9.1908130000000005E-2</c:v>
                </c:pt>
                <c:pt idx="8">
                  <c:v>9.078994E-2</c:v>
                </c:pt>
                <c:pt idx="9">
                  <c:v>9.0250330000000004E-2</c:v>
                </c:pt>
                <c:pt idx="10">
                  <c:v>8.9484960000000002E-2</c:v>
                </c:pt>
                <c:pt idx="11">
                  <c:v>8.8543479999999994E-2</c:v>
                </c:pt>
                <c:pt idx="12">
                  <c:v>8.798599E-2</c:v>
                </c:pt>
                <c:pt idx="13">
                  <c:v>8.7546479999999996E-2</c:v>
                </c:pt>
                <c:pt idx="14">
                  <c:v>8.7084800000000004E-2</c:v>
                </c:pt>
                <c:pt idx="15">
                  <c:v>8.6690900000000001E-2</c:v>
                </c:pt>
                <c:pt idx="16">
                  <c:v>8.640494E-2</c:v>
                </c:pt>
                <c:pt idx="17">
                  <c:v>8.6055069999999997E-2</c:v>
                </c:pt>
                <c:pt idx="18">
                  <c:v>8.5709480000000018E-2</c:v>
                </c:pt>
                <c:pt idx="19">
                  <c:v>8.5347380000000014E-2</c:v>
                </c:pt>
                <c:pt idx="20">
                  <c:v>8.5078060000000011E-2</c:v>
                </c:pt>
                <c:pt idx="21">
                  <c:v>8.4806869999999993E-2</c:v>
                </c:pt>
                <c:pt idx="22">
                  <c:v>8.4597969999999995E-2</c:v>
                </c:pt>
                <c:pt idx="23">
                  <c:v>8.432576999999998E-2</c:v>
                </c:pt>
                <c:pt idx="24">
                  <c:v>8.4094470000000004E-2</c:v>
                </c:pt>
                <c:pt idx="25">
                  <c:v>8.3929030000000002E-2</c:v>
                </c:pt>
                <c:pt idx="26">
                  <c:v>8.3706309999999992E-2</c:v>
                </c:pt>
                <c:pt idx="27">
                  <c:v>8.3478409999999989E-2</c:v>
                </c:pt>
                <c:pt idx="28">
                  <c:v>8.3327659999999998E-2</c:v>
                </c:pt>
                <c:pt idx="29">
                  <c:v>8.3148599999999989E-2</c:v>
                </c:pt>
                <c:pt idx="30">
                  <c:v>8.2956590000000011E-2</c:v>
                </c:pt>
                <c:pt idx="31">
                  <c:v>8.2842120000000005E-2</c:v>
                </c:pt>
                <c:pt idx="32">
                  <c:v>8.2614589999999988E-2</c:v>
                </c:pt>
                <c:pt idx="33">
                  <c:v>8.2484399999999999E-2</c:v>
                </c:pt>
                <c:pt idx="34">
                  <c:v>8.2345410000000008E-2</c:v>
                </c:pt>
                <c:pt idx="35">
                  <c:v>8.2202870000000011E-2</c:v>
                </c:pt>
              </c:numCache>
            </c:numRef>
          </c:val>
          <c:smooth val="0"/>
        </c:ser>
        <c:ser>
          <c:idx val="3"/>
          <c:order val="3"/>
          <c:tx>
            <c:strRef>
              <c:f>Sheet1!$E$1</c:f>
              <c:strCache>
                <c:ptCount val="1"/>
                <c:pt idx="0">
                  <c:v>large pickup</c:v>
                </c:pt>
              </c:strCache>
            </c:strRef>
          </c:tx>
          <c:spPr>
            <a:ln w="28575" cap="rnd">
              <a:solidFill>
                <a:schemeClr val="tx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0.19460846000000001</c:v>
                </c:pt>
                <c:pt idx="1">
                  <c:v>0.20162237</c:v>
                </c:pt>
                <c:pt idx="2">
                  <c:v>0.18662655</c:v>
                </c:pt>
                <c:pt idx="3">
                  <c:v>0.19575464000000001</c:v>
                </c:pt>
                <c:pt idx="4">
                  <c:v>0.19123018</c:v>
                </c:pt>
                <c:pt idx="5">
                  <c:v>0.19811509999999999</c:v>
                </c:pt>
                <c:pt idx="6">
                  <c:v>0.20072117</c:v>
                </c:pt>
                <c:pt idx="7">
                  <c:v>0.20276941000000001</c:v>
                </c:pt>
                <c:pt idx="8">
                  <c:v>0.20398121</c:v>
                </c:pt>
                <c:pt idx="9">
                  <c:v>0.20426268</c:v>
                </c:pt>
                <c:pt idx="10">
                  <c:v>0.20655066999999999</c:v>
                </c:pt>
                <c:pt idx="11">
                  <c:v>0.20690201</c:v>
                </c:pt>
                <c:pt idx="12">
                  <c:v>0.20756157</c:v>
                </c:pt>
                <c:pt idx="13">
                  <c:v>0.20805355</c:v>
                </c:pt>
                <c:pt idx="14">
                  <c:v>0.20858761000000001</c:v>
                </c:pt>
                <c:pt idx="15">
                  <c:v>0.20935187999999999</c:v>
                </c:pt>
                <c:pt idx="16">
                  <c:v>0.20967617</c:v>
                </c:pt>
                <c:pt idx="17">
                  <c:v>0.21005413000000001</c:v>
                </c:pt>
                <c:pt idx="18">
                  <c:v>0.21052517000000001</c:v>
                </c:pt>
                <c:pt idx="19">
                  <c:v>0.21092457000000001</c:v>
                </c:pt>
                <c:pt idx="20">
                  <c:v>0.21121119999999999</c:v>
                </c:pt>
                <c:pt idx="21">
                  <c:v>0.21151149999999999</c:v>
                </c:pt>
                <c:pt idx="22">
                  <c:v>0.21171151999999999</c:v>
                </c:pt>
                <c:pt idx="23">
                  <c:v>0.21203896999999999</c:v>
                </c:pt>
                <c:pt idx="24">
                  <c:v>0.21227772</c:v>
                </c:pt>
                <c:pt idx="25">
                  <c:v>0.21241117000000001</c:v>
                </c:pt>
                <c:pt idx="26">
                  <c:v>0.21267585999999999</c:v>
                </c:pt>
                <c:pt idx="27">
                  <c:v>0.21293904999999999</c:v>
                </c:pt>
                <c:pt idx="28">
                  <c:v>0.21306351000000001</c:v>
                </c:pt>
                <c:pt idx="29">
                  <c:v>0.21325294</c:v>
                </c:pt>
                <c:pt idx="30">
                  <c:v>0.21344679</c:v>
                </c:pt>
                <c:pt idx="31">
                  <c:v>0.21353929999999999</c:v>
                </c:pt>
                <c:pt idx="32">
                  <c:v>0.21380948999999999</c:v>
                </c:pt>
                <c:pt idx="33">
                  <c:v>0.21392504000000001</c:v>
                </c:pt>
                <c:pt idx="34">
                  <c:v>0.2140696</c:v>
                </c:pt>
                <c:pt idx="35">
                  <c:v>0.21422119000000001</c:v>
                </c:pt>
              </c:numCache>
            </c:numRef>
          </c:val>
          <c:smooth val="0"/>
        </c:ser>
        <c:ser>
          <c:idx val="5"/>
          <c:order val="4"/>
          <c:tx>
            <c:strRef>
              <c:f>Sheet1!$F$1</c:f>
              <c:strCache>
                <c:ptCount val="1"/>
                <c:pt idx="0">
                  <c:v>crossover utility</c:v>
                </c:pt>
              </c:strCache>
            </c:strRef>
          </c:tx>
          <c:spPr>
            <a:ln w="28575" cap="rnd">
              <a:solidFill>
                <a:schemeClr val="accent6"/>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0.53511819999999999</c:v>
                </c:pt>
                <c:pt idx="1">
                  <c:v>0.51065145000000001</c:v>
                </c:pt>
                <c:pt idx="2">
                  <c:v>0.59163509000000003</c:v>
                </c:pt>
                <c:pt idx="3">
                  <c:v>0.58775593000000004</c:v>
                </c:pt>
                <c:pt idx="4">
                  <c:v>0.59750846999999996</c:v>
                </c:pt>
                <c:pt idx="5">
                  <c:v>0.59248847999999998</c:v>
                </c:pt>
                <c:pt idx="6">
                  <c:v>0.59230087999999992</c:v>
                </c:pt>
                <c:pt idx="7">
                  <c:v>0.59176916000000002</c:v>
                </c:pt>
                <c:pt idx="8">
                  <c:v>0.59181598999999996</c:v>
                </c:pt>
                <c:pt idx="9">
                  <c:v>0.59305392000000001</c:v>
                </c:pt>
                <c:pt idx="10">
                  <c:v>0.59074718999999998</c:v>
                </c:pt>
                <c:pt idx="11">
                  <c:v>0.59086536999999995</c:v>
                </c:pt>
                <c:pt idx="12">
                  <c:v>0.59095337000000003</c:v>
                </c:pt>
                <c:pt idx="13">
                  <c:v>0.59116259999999998</c:v>
                </c:pt>
                <c:pt idx="14">
                  <c:v>0.59120779000000001</c:v>
                </c:pt>
                <c:pt idx="15">
                  <c:v>0.59082645</c:v>
                </c:pt>
                <c:pt idx="16">
                  <c:v>0.59113616999999996</c:v>
                </c:pt>
                <c:pt idx="17">
                  <c:v>0.59123526999999998</c:v>
                </c:pt>
                <c:pt idx="18">
                  <c:v>0.59116469000000005</c:v>
                </c:pt>
                <c:pt idx="19">
                  <c:v>0.59097712000000002</c:v>
                </c:pt>
                <c:pt idx="20">
                  <c:v>0.59108052999999994</c:v>
                </c:pt>
                <c:pt idx="21">
                  <c:v>0.59114854999999999</c:v>
                </c:pt>
                <c:pt idx="22">
                  <c:v>0.59134938000000004</c:v>
                </c:pt>
                <c:pt idx="23">
                  <c:v>0.59131769000000001</c:v>
                </c:pt>
                <c:pt idx="24">
                  <c:v>0.59139030000000004</c:v>
                </c:pt>
                <c:pt idx="25">
                  <c:v>0.59159855000000006</c:v>
                </c:pt>
                <c:pt idx="26">
                  <c:v>0.59161163000000005</c:v>
                </c:pt>
                <c:pt idx="27">
                  <c:v>0.59158215000000003</c:v>
                </c:pt>
                <c:pt idx="28">
                  <c:v>0.59175635999999998</c:v>
                </c:pt>
                <c:pt idx="29">
                  <c:v>0.59182498999999988</c:v>
                </c:pt>
                <c:pt idx="30">
                  <c:v>0.59185124999999994</c:v>
                </c:pt>
                <c:pt idx="31">
                  <c:v>0.59203692000000008</c:v>
                </c:pt>
                <c:pt idx="32">
                  <c:v>0.59192743999999997</c:v>
                </c:pt>
                <c:pt idx="33">
                  <c:v>0.59206265000000002</c:v>
                </c:pt>
                <c:pt idx="34">
                  <c:v>0.59214761999999999</c:v>
                </c:pt>
                <c:pt idx="35">
                  <c:v>0.59219023000000004</c:v>
                </c:pt>
              </c:numCache>
            </c:numRef>
          </c:val>
          <c:smooth val="0"/>
        </c:ser>
        <c:dLbls>
          <c:showLegendKey val="0"/>
          <c:showVal val="0"/>
          <c:showCatName val="0"/>
          <c:showSerName val="0"/>
          <c:showPercent val="0"/>
          <c:showBubbleSize val="0"/>
        </c:dLbls>
        <c:smooth val="0"/>
        <c:axId val="294960480"/>
        <c:axId val="294961568"/>
      </c:lineChart>
      <c:catAx>
        <c:axId val="294960480"/>
        <c:scaling>
          <c:orientation val="minMax"/>
          <c:max val="36"/>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1568"/>
        <c:crosses val="autoZero"/>
        <c:auto val="1"/>
        <c:lblAlgn val="ctr"/>
        <c:lblOffset val="100"/>
        <c:tickLblSkip val="10"/>
        <c:tickMarkSkip val="5"/>
        <c:noMultiLvlLbl val="1"/>
      </c:catAx>
      <c:valAx>
        <c:axId val="294961568"/>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4960480"/>
        <c:crossesAt val="5"/>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9.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20.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35.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cdr:x>
      <cdr:y>0</cdr:y>
    </cdr:from>
    <cdr:to>
      <cdr:x>0.46354</cdr:x>
      <cdr:y>0.23264</cdr:y>
    </cdr:to>
    <cdr:sp macro="" textlink="">
      <cdr:nvSpPr>
        <cdr:cNvPr id="2" name="TextBox 1"/>
        <cdr:cNvSpPr txBox="1"/>
      </cdr:nvSpPr>
      <cdr:spPr bwMode="auto">
        <a:xfrm xmlns:a="http://schemas.openxmlformats.org/drawingml/2006/main">
          <a:off x="0" y="0"/>
          <a:ext cx="2543166" cy="6381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a:solidFill>
                <a:schemeClr val="tx1"/>
              </a:solidFill>
              <a:latin typeface="+mn-lt"/>
              <a:ea typeface="Times New Roman" charset="0"/>
              <a:cs typeface="Times New Roman" charset="0"/>
            </a:rPr>
            <a:t>Energy production </a:t>
          </a:r>
          <a:r>
            <a:rPr lang="en-US" sz="1200" b="1" i="0" baseline="0" dirty="0" smtClean="0">
              <a:solidFill>
                <a:schemeClr val="tx1"/>
              </a:solidFill>
              <a:latin typeface="+mn-lt"/>
              <a:ea typeface="Times New Roman" charset="0"/>
              <a:cs typeface="Times New Roman" charset="0"/>
            </a:rPr>
            <a:t>(AEO2020 Reference </a:t>
          </a:r>
          <a:r>
            <a:rPr lang="en-US" sz="1200" b="1" i="0" baseline="0" dirty="0">
              <a:solidFill>
                <a:schemeClr val="tx1"/>
              </a:solidFill>
              <a:latin typeface="+mn-lt"/>
              <a:ea typeface="Times New Roman" charset="0"/>
              <a:cs typeface="Times New Roman" charset="0"/>
            </a:rPr>
            <a:t>case)</a:t>
          </a:r>
        </a:p>
        <a:p xmlns:a="http://schemas.openxmlformats.org/drawingml/2006/main">
          <a:pPr eaLnBrk="0" hangingPunct="0"/>
          <a:r>
            <a:rPr lang="en-US" sz="1200" i="0" baseline="0" dirty="0">
              <a:solidFill>
                <a:schemeClr val="tx1"/>
              </a:solidFill>
              <a:latin typeface="+mn-lt"/>
              <a:ea typeface="Times New Roman" charset="0"/>
              <a:cs typeface="Times New Roman" charset="0"/>
            </a:rPr>
            <a:t>quadrillion British thermal units</a:t>
          </a:r>
          <a:endParaRPr lang="en-US" sz="120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0.74606</cdr:x>
      <cdr:y>0.12687</cdr:y>
    </cdr:from>
    <cdr:to>
      <cdr:x>1</cdr:x>
      <cdr:y>0.94097</cdr:y>
    </cdr:to>
    <cdr:sp macro="" textlink="">
      <cdr:nvSpPr>
        <cdr:cNvPr id="3" name="TextBox 1"/>
        <cdr:cNvSpPr txBox="1"/>
      </cdr:nvSpPr>
      <cdr:spPr bwMode="auto">
        <a:xfrm xmlns:a="http://schemas.openxmlformats.org/drawingml/2006/main">
          <a:off x="3169375" y="443706"/>
          <a:ext cx="1078775" cy="28471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rPr>
            <a:t>dry </a:t>
          </a:r>
          <a:r>
            <a:rPr kumimoji="0" lang="en-US" sz="1200" b="1" i="0" u="none" strike="noStrike" kern="0" cap="none" spc="0" normalizeH="0" baseline="0" noProof="0" dirty="0">
              <a:ln>
                <a:noFill/>
              </a:ln>
              <a:solidFill>
                <a:srgbClr val="2EA9DE"/>
              </a:solidFill>
              <a:effectLst/>
              <a:uLnTx/>
              <a:uFillTx/>
              <a:latin typeface="+mn-lt"/>
              <a:ea typeface="Times New Roman" charset="0"/>
              <a:cs typeface="Times New Roman" charset="0"/>
            </a:rPr>
            <a:t>natural</a:t>
          </a:r>
          <a:r>
            <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rPr>
            <a:t> gas</a:t>
          </a:r>
        </a:p>
        <a:p xmlns:a="http://schemas.openxmlformats.org/drawingml/2006/main">
          <a:pPr eaLnBrk="0" hangingPunct="0"/>
          <a:endPar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endParaRPr lang="en-US" sz="1200" b="1" dirty="0">
            <a:solidFill>
              <a:srgbClr val="675005"/>
            </a:solidFill>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endParaRPr lang="en-US" sz="1200" b="1" dirty="0">
            <a:solidFill>
              <a:srgbClr val="675005"/>
            </a:solidFill>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endParaRPr lang="en-US" sz="1200" b="1" dirty="0">
            <a:solidFill>
              <a:srgbClr val="675005"/>
            </a:solidFill>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rPr>
            <a:t>crude oil and lease condensate</a:t>
          </a:r>
          <a:endParaRPr lang="en-US" sz="1200" b="1" i="0" baseline="0" dirty="0">
            <a:solidFill>
              <a:srgbClr val="675005"/>
            </a:solidFill>
            <a:latin typeface="+mn-lt"/>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endParaRPr>
        </a:p>
        <a:p xmlns:a="http://schemas.openxmlformats.org/drawingml/2006/main">
          <a:pPr eaLnBrk="0" hangingPunct="0"/>
          <a:endParaRPr lang="en-US" sz="1200" b="1" dirty="0">
            <a:solidFill>
              <a:srgbClr val="8B8B8B"/>
            </a:solidFill>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rPr>
            <a:t>coal</a:t>
          </a:r>
          <a:endParaRPr lang="en-US" sz="1200" b="1" i="0" baseline="0" dirty="0">
            <a:solidFill>
              <a:srgbClr val="8B8B8B"/>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BD732A">
                  <a:lumMod val="75000"/>
                </a:srgbClr>
              </a:solidFill>
              <a:effectLst/>
              <a:uLnTx/>
              <a:uFillTx/>
              <a:latin typeface="+mn-lt"/>
              <a:ea typeface="Times New Roman" charset="0"/>
              <a:cs typeface="Times New Roman" charset="0"/>
            </a:rPr>
            <a:t>natural gas plant </a:t>
          </a:r>
          <a:r>
            <a:rPr kumimoji="0" lang="en-US" sz="1200" b="1" i="0" u="none" strike="noStrike" kern="0" cap="none" spc="0" normalizeH="0" baseline="0" noProof="0" dirty="0">
              <a:ln>
                <a:noFill/>
              </a:ln>
              <a:solidFill>
                <a:srgbClr val="8E561F"/>
              </a:solidFill>
              <a:effectLst/>
              <a:uLnTx/>
              <a:uFillTx/>
              <a:latin typeface="+mn-lt"/>
              <a:ea typeface="Times New Roman" charset="0"/>
              <a:cs typeface="Times New Roman" charset="0"/>
            </a:rPr>
            <a:t>liquids</a:t>
          </a:r>
        </a:p>
        <a:p xmlns:a="http://schemas.openxmlformats.org/drawingml/2006/main">
          <a:pPr eaLnBrk="0" hangingPunct="0"/>
          <a:r>
            <a:rPr lang="en-US" sz="1200" b="1" i="0" baseline="0" dirty="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a:solidFill>
                <a:schemeClr val="tx2"/>
              </a:solidFill>
              <a:latin typeface="+mn-lt"/>
              <a:ea typeface="Times New Roman" charset="0"/>
              <a:cs typeface="Times New Roman" charset="0"/>
            </a:rPr>
            <a:t>hydro</a:t>
          </a:r>
        </a:p>
      </cdr:txBody>
    </cdr:sp>
  </cdr:relSizeAnchor>
  <cdr:relSizeAnchor xmlns:cdr="http://schemas.openxmlformats.org/drawingml/2006/chartDrawing">
    <cdr:from>
      <cdr:x>0.27739</cdr:x>
      <cdr:y>0.14567</cdr:y>
    </cdr:from>
    <cdr:to>
      <cdr:x>0.52357</cdr:x>
      <cdr:y>0.27997</cdr:y>
    </cdr:to>
    <cdr:sp macro="" textlink="">
      <cdr:nvSpPr>
        <cdr:cNvPr id="5" name="TextBox 1"/>
        <cdr:cNvSpPr txBox="1"/>
      </cdr:nvSpPr>
      <cdr:spPr bwMode="auto">
        <a:xfrm xmlns:a="http://schemas.openxmlformats.org/drawingml/2006/main">
          <a:off x="1569892" y="692389"/>
          <a:ext cx="1393236" cy="6383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bg2"/>
              </a:solidFill>
              <a:latin typeface="+mn-lt"/>
              <a:ea typeface="Times New Roman" charset="0"/>
              <a:cs typeface="Times New Roman" charset="0"/>
            </a:rPr>
            <a:t>         </a:t>
          </a:r>
          <a:r>
            <a:rPr lang="en-US" sz="1200" b="1" i="0" dirty="0">
              <a:solidFill>
                <a:schemeClr val="bg2"/>
              </a:solidFill>
              <a:latin typeface="+mn-lt"/>
              <a:ea typeface="Times New Roman" charset="0"/>
              <a:cs typeface="Times New Roman" charset="0"/>
            </a:rPr>
            <a:t>2019</a:t>
          </a:r>
          <a:endParaRPr lang="en-US" sz="1050" b="0" i="0" dirty="0">
            <a:solidFill>
              <a:schemeClr val="bg2"/>
            </a:solidFill>
            <a:latin typeface="+mn-lt"/>
            <a:ea typeface="Times New Roman" charset="0"/>
            <a:cs typeface="Times New Roman" charset="0"/>
          </a:endParaRPr>
        </a:p>
        <a:p xmlns:a="http://schemas.openxmlformats.org/drawingml/2006/main">
          <a:pPr eaLnBrk="0" hangingPunct="0"/>
          <a:r>
            <a:rPr lang="en-US" sz="1200" b="0" i="0" dirty="0">
              <a:solidFill>
                <a:schemeClr val="bg2"/>
              </a:solidFill>
              <a:latin typeface="+mn-lt"/>
              <a:ea typeface="Times New Roman" charset="0"/>
              <a:cs typeface="Times New Roman" charset="0"/>
            </a:rPr>
            <a:t>history</a:t>
          </a:r>
          <a:r>
            <a:rPr lang="en-US" sz="1200" b="0" i="0" baseline="0" dirty="0">
              <a:solidFill>
                <a:schemeClr val="bg2"/>
              </a:solidFill>
              <a:latin typeface="+mn-lt"/>
              <a:ea typeface="Times New Roman" charset="0"/>
              <a:cs typeface="Times New Roman" charset="0"/>
            </a:rPr>
            <a:t>     projections</a:t>
          </a:r>
          <a:endParaRPr lang="en-US" sz="1200" b="0" i="0" dirty="0">
            <a:solidFill>
              <a:schemeClr val="bg2"/>
            </a:solidFill>
            <a:latin typeface="+mn-lt"/>
            <a:ea typeface="Times New Roman" charset="0"/>
            <a:cs typeface="Times New Roman"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0.88671</cdr:x>
      <cdr:y>0.19301</cdr:y>
    </cdr:to>
    <cdr:sp macro="" textlink="">
      <cdr:nvSpPr>
        <cdr:cNvPr id="2" name="TextBox 1"/>
        <cdr:cNvSpPr txBox="1"/>
      </cdr:nvSpPr>
      <cdr:spPr bwMode="auto">
        <a:xfrm xmlns:a="http://schemas.openxmlformats.org/drawingml/2006/main">
          <a:off x="0" y="0"/>
          <a:ext cx="1621618" cy="4588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U.S. population assumptions</a:t>
          </a:r>
        </a:p>
        <a:p xmlns:a="http://schemas.openxmlformats.org/drawingml/2006/main">
          <a:pPr eaLnBrk="0" hangingPunct="0"/>
          <a:r>
            <a:rPr lang="en-US" sz="1400" i="0" dirty="0" smtClean="0">
              <a:solidFill>
                <a:schemeClr val="tx1"/>
              </a:solidFill>
              <a:latin typeface="+mn-lt"/>
              <a:ea typeface="Times New Roman" charset="0"/>
              <a:cs typeface="Times New Roman" charset="0"/>
            </a:rPr>
            <a:t>millions</a:t>
          </a:r>
        </a:p>
      </cdr:txBody>
    </cdr:sp>
  </cdr:relSizeAnchor>
  <cdr:relSizeAnchor xmlns:cdr="http://schemas.openxmlformats.org/drawingml/2006/chartDrawing">
    <cdr:from>
      <cdr:x>0.18045</cdr:x>
      <cdr:y>0.12709</cdr:y>
    </cdr:from>
    <cdr:to>
      <cdr:x>0.72561</cdr:x>
      <cdr:y>0.30547</cdr:y>
    </cdr:to>
    <cdr:grpSp>
      <cdr:nvGrpSpPr>
        <cdr:cNvPr id="3" name="Group 2"/>
        <cdr:cNvGrpSpPr/>
      </cdr:nvGrpSpPr>
      <cdr:grpSpPr>
        <a:xfrm xmlns:a="http://schemas.openxmlformats.org/drawingml/2006/main">
          <a:off x="1036142" y="604056"/>
          <a:ext cx="3130302" cy="847835"/>
          <a:chOff x="-71285" y="52346"/>
          <a:chExt cx="996989" cy="424080"/>
        </a:xfrm>
      </cdr:grpSpPr>
      <cdr:sp macro="" textlink="">
        <cdr:nvSpPr>
          <cdr:cNvPr id="5" name="TextBox 12"/>
          <cdr:cNvSpPr txBox="1"/>
        </cdr:nvSpPr>
        <cdr:spPr>
          <a:xfrm xmlns:a="http://schemas.openxmlformats.org/drawingml/2006/main">
            <a:off x="65604" y="52346"/>
            <a:ext cx="185432" cy="15394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smtClean="0"/>
              <a:t>2019</a:t>
            </a:r>
            <a:endParaRPr lang="en-US" sz="1400" b="1" dirty="0"/>
          </a:p>
        </cdr:txBody>
      </cdr:sp>
      <cdr:sp macro="" textlink="">
        <cdr:nvSpPr>
          <cdr:cNvPr id="6" name="TextBox 8"/>
          <cdr:cNvSpPr txBox="1"/>
        </cdr:nvSpPr>
        <cdr:spPr>
          <a:xfrm xmlns:a="http://schemas.openxmlformats.org/drawingml/2006/main">
            <a:off x="-71285" y="250992"/>
            <a:ext cx="996989" cy="22543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solidFill>
                  <a:schemeClr val="bg2"/>
                </a:solidFill>
              </a:rPr>
              <a:t>history    projections</a:t>
            </a:r>
          </a:p>
        </cdr:txBody>
      </cdr:sp>
    </cdr:grpSp>
  </cdr:relSizeAnchor>
</c:userShapes>
</file>

<file path=ppt/drawings/drawing100.xml><?xml version="1.0" encoding="utf-8"?>
<c:userShapes xmlns:c="http://schemas.openxmlformats.org/drawingml/2006/chart">
  <cdr:relSizeAnchor xmlns:cdr="http://schemas.openxmlformats.org/drawingml/2006/chartDrawing">
    <cdr:from>
      <cdr:x>0.89347</cdr:x>
      <cdr:y>0.83686</cdr:y>
    </cdr:from>
    <cdr:to>
      <cdr:x>1</cdr:x>
      <cdr:y>0.90879</cdr:y>
    </cdr:to>
    <cdr:sp macro="" textlink="">
      <cdr:nvSpPr>
        <cdr:cNvPr id="6" name="TextBox 19"/>
        <cdr:cNvSpPr txBox="1"/>
      </cdr:nvSpPr>
      <cdr:spPr>
        <a:xfrm xmlns:a="http://schemas.openxmlformats.org/drawingml/2006/main">
          <a:off x="5417044" y="1795152"/>
          <a:ext cx="645884" cy="1542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2050</a:t>
          </a:r>
          <a:endParaRPr lang="en-US" sz="1400" dirty="0"/>
        </a:p>
      </cdr:txBody>
    </cdr:sp>
  </cdr:relSizeAnchor>
</c:userShapes>
</file>

<file path=ppt/drawings/drawing101.xml><?xml version="1.0" encoding="utf-8"?>
<c:userShapes xmlns:c="http://schemas.openxmlformats.org/drawingml/2006/chart">
  <cdr:relSizeAnchor xmlns:cdr="http://schemas.openxmlformats.org/drawingml/2006/chartDrawing">
    <cdr:from>
      <cdr:x>0.11304</cdr:x>
      <cdr:y>0.19663</cdr:y>
    </cdr:from>
    <cdr:to>
      <cdr:x>0.54642</cdr:x>
      <cdr:y>0.31686</cdr:y>
    </cdr:to>
    <cdr:sp macro="" textlink="">
      <cdr:nvSpPr>
        <cdr:cNvPr id="2" name="TextBox 1"/>
        <cdr:cNvSpPr txBox="1"/>
      </cdr:nvSpPr>
      <cdr:spPr bwMode="auto">
        <a:xfrm xmlns:a="http://schemas.openxmlformats.org/drawingml/2006/main">
          <a:off x="685365" y="470550"/>
          <a:ext cx="2627552" cy="2877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1" dirty="0">
            <a:solidFill>
              <a:schemeClr val="bg2"/>
            </a:solidFill>
            <a:ea typeface="Times New Roman" charset="0"/>
            <a:cs typeface="Times New Roman" charset="0"/>
          </a:endParaRPr>
        </a:p>
        <a:p xmlns:a="http://schemas.openxmlformats.org/drawingml/2006/main">
          <a:pPr eaLnBrk="0" hangingPunct="0"/>
          <a:r>
            <a:rPr lang="en-US" sz="1400" b="0" i="0" dirty="0" smtClean="0">
              <a:solidFill>
                <a:schemeClr val="bg1"/>
              </a:solidFill>
              <a:latin typeface="+mn-lt"/>
              <a:ea typeface="Times New Roman" charset="0"/>
              <a:cs typeface="Times New Roman" charset="0"/>
            </a:rPr>
            <a:t> history</a:t>
          </a:r>
          <a:r>
            <a:rPr lang="en-US" sz="1400" b="0" i="0" baseline="0" dirty="0" smtClean="0">
              <a:solidFill>
                <a:schemeClr val="bg1"/>
              </a:solidFill>
              <a:latin typeface="+mn-lt"/>
              <a:ea typeface="Times New Roman" charset="0"/>
              <a:cs typeface="Times New Roman" charset="0"/>
            </a:rPr>
            <a:t> </a:t>
          </a:r>
          <a:r>
            <a:rPr lang="en-US" sz="1400" b="0" i="0" dirty="0" smtClean="0">
              <a:solidFill>
                <a:schemeClr val="bg1"/>
              </a:solidFill>
              <a:latin typeface="+mn-lt"/>
              <a:ea typeface="Times New Roman" charset="0"/>
              <a:cs typeface="Times New Roman" charset="0"/>
            </a:rPr>
            <a:t> </a:t>
          </a:r>
          <a:r>
            <a:rPr lang="en-US" sz="1400" b="0" i="0" baseline="0" dirty="0" smtClean="0">
              <a:solidFill>
                <a:schemeClr val="bg1"/>
              </a:solidFill>
              <a:latin typeface="+mn-lt"/>
              <a:ea typeface="Times New Roman" charset="0"/>
              <a:cs typeface="Times New Roman" charset="0"/>
            </a:rPr>
            <a:t>projections</a:t>
          </a:r>
          <a:endParaRPr lang="en-US" sz="1400" b="0" i="0" dirty="0" smtClean="0">
            <a:solidFill>
              <a:schemeClr val="bg1"/>
            </a:solidFill>
            <a:latin typeface="+mn-lt"/>
            <a:ea typeface="Times New Roman" charset="0"/>
            <a:cs typeface="Times New Roman" charset="0"/>
          </a:endParaRPr>
        </a:p>
      </cdr:txBody>
    </cdr:sp>
  </cdr:relSizeAnchor>
</c:userShapes>
</file>

<file path=ppt/drawings/drawing102.xml><?xml version="1.0" encoding="utf-8"?>
<c:userShapes xmlns:c="http://schemas.openxmlformats.org/drawingml/2006/chart">
  <cdr:relSizeAnchor xmlns:cdr="http://schemas.openxmlformats.org/drawingml/2006/chartDrawing">
    <cdr:from>
      <cdr:x>0.27665</cdr:x>
      <cdr:y>0.02376</cdr:y>
    </cdr:from>
    <cdr:to>
      <cdr:x>0.67323</cdr:x>
      <cdr:y>0.21276</cdr:y>
    </cdr:to>
    <cdr:sp macro="" textlink="">
      <cdr:nvSpPr>
        <cdr:cNvPr id="6" name="TextBox 1"/>
        <cdr:cNvSpPr txBox="1"/>
      </cdr:nvSpPr>
      <cdr:spPr bwMode="auto">
        <a:xfrm xmlns:a="http://schemas.openxmlformats.org/drawingml/2006/main">
          <a:off x="3153434" y="95065"/>
          <a:ext cx="4520539" cy="7562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userShapes>
</file>

<file path=ppt/drawings/drawing103.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0.71278</cdr:x>
      <cdr:y>0.39204</cdr:y>
    </cdr:from>
    <cdr:to>
      <cdr:x>1</cdr:x>
      <cdr:y>0.91719</cdr:y>
    </cdr:to>
    <cdr:sp macro="" textlink="">
      <cdr:nvSpPr>
        <cdr:cNvPr id="11" name="TextBox 1"/>
        <cdr:cNvSpPr txBox="1"/>
      </cdr:nvSpPr>
      <cdr:spPr bwMode="auto">
        <a:xfrm xmlns:a="http://schemas.openxmlformats.org/drawingml/2006/main">
          <a:off x="4445918" y="1760675"/>
          <a:ext cx="1791513" cy="23584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a:solidFill>
                <a:schemeClr val="accent1"/>
              </a:solidFill>
              <a:effectLst/>
              <a:latin typeface="+mn-lt"/>
              <a:ea typeface="+mn-ea"/>
              <a:cs typeface="+mn-cs"/>
            </a:rPr>
            <a:t>natural </a:t>
          </a:r>
          <a:r>
            <a:rPr lang="en-US" sz="1400" b="1" i="0" baseline="0" dirty="0" smtClean="0">
              <a:solidFill>
                <a:schemeClr val="accent1"/>
              </a:solidFill>
              <a:effectLst/>
              <a:latin typeface="+mn-lt"/>
              <a:ea typeface="+mn-ea"/>
              <a:cs typeface="+mn-cs"/>
            </a:rPr>
            <a:t>gas</a:t>
          </a:r>
        </a:p>
        <a:p xmlns:a="http://schemas.openxmlformats.org/drawingml/2006/main">
          <a:pPr eaLnBrk="0" hangingPunct="0">
            <a:spcBef>
              <a:spcPts val="1800"/>
            </a:spcBef>
          </a:pPr>
          <a:r>
            <a:rPr lang="en-US" sz="1400" b="1" i="0" dirty="0" smtClean="0">
              <a:solidFill>
                <a:schemeClr val="accent6"/>
              </a:solidFill>
              <a:latin typeface="+mn-lt"/>
              <a:ea typeface="Times New Roman" charset="0"/>
              <a:cs typeface="Times New Roman" charset="0"/>
            </a:rPr>
            <a:t>hydrocarbon</a:t>
          </a:r>
        </a:p>
        <a:p xmlns:a="http://schemas.openxmlformats.org/drawingml/2006/main">
          <a:pPr eaLnBrk="0" hangingPunct="0"/>
          <a:r>
            <a:rPr lang="en-US" sz="1400" b="1" i="0" dirty="0" smtClean="0">
              <a:solidFill>
                <a:schemeClr val="accent6"/>
              </a:solidFill>
              <a:latin typeface="+mn-lt"/>
              <a:ea typeface="Times New Roman" charset="0"/>
              <a:cs typeface="Times New Roman" charset="0"/>
            </a:rPr>
            <a:t>gas liquids</a:t>
          </a:r>
        </a:p>
        <a:p xmlns:a="http://schemas.openxmlformats.org/drawingml/2006/main">
          <a:pPr marL="0" marR="0" lvl="0" indent="0" defTabSz="914400" eaLnBrk="0" fontAlgn="auto" latinLnBrk="0" hangingPunct="0">
            <a:spcBef>
              <a:spcPts val="1800"/>
            </a:spcBef>
            <a:buClrTx/>
            <a:buSzTx/>
            <a:buFontTx/>
            <a:buNone/>
            <a:tabLst/>
            <a:defRPr/>
          </a:pPr>
          <a:r>
            <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rPr>
            <a:t>petroleum</a:t>
          </a:r>
        </a:p>
        <a:p xmlns:a="http://schemas.openxmlformats.org/drawingml/2006/main">
          <a:pPr eaLnBrk="0" fontAlgn="auto" latinLnBrk="0" hangingPunct="0">
            <a:spcBef>
              <a:spcPts val="1200"/>
            </a:spcBef>
          </a:pPr>
          <a:r>
            <a:rPr lang="en-US" sz="1400" b="1" i="0" baseline="0" dirty="0" smtClean="0">
              <a:solidFill>
                <a:schemeClr val="accent3"/>
              </a:solidFill>
              <a:effectLst/>
              <a:latin typeface="+mn-lt"/>
              <a:ea typeface="+mn-ea"/>
              <a:cs typeface="+mn-cs"/>
            </a:rPr>
            <a:t>renewables</a:t>
          </a:r>
          <a:endParaRPr lang="en-US" sz="1400" b="1" i="0" dirty="0" smtClean="0">
            <a:solidFill>
              <a:schemeClr val="accent2"/>
            </a:solidFill>
            <a:latin typeface="+mn-lt"/>
            <a:ea typeface="Times New Roman" charset="0"/>
            <a:cs typeface="Times New Roman" charset="0"/>
          </a:endParaRPr>
        </a:p>
        <a:p xmlns:a="http://schemas.openxmlformats.org/drawingml/2006/main">
          <a:pPr marL="0" marR="0" lvl="0" indent="0" defTabSz="914400" eaLnBrk="0" fontAlgn="auto" latinLnBrk="0" hangingPunct="0">
            <a:spcBef>
              <a:spcPts val="300"/>
            </a:spcBef>
            <a:buClrTx/>
            <a:buSzTx/>
            <a:buFontTx/>
            <a:buNone/>
            <a:tabLst/>
            <a:defRPr/>
          </a:pPr>
          <a:r>
            <a:rPr kumimoji="0" lang="en-US" sz="1400" b="1" i="0" u="none" strike="noStrike" kern="0" cap="none" spc="0" normalizeH="0" baseline="0" noProof="0" dirty="0" smtClean="0">
              <a:ln>
                <a:noFill/>
              </a:ln>
              <a:solidFill>
                <a:schemeClr val="accent4"/>
              </a:solidFill>
              <a:effectLst/>
              <a:uLnTx/>
              <a:uFillTx/>
              <a:latin typeface="+mn-lt"/>
              <a:ea typeface="Times New Roman" charset="0"/>
              <a:cs typeface="Times New Roman" charset="0"/>
            </a:rPr>
            <a:t>purchased</a:t>
          </a:r>
        </a:p>
        <a:p xmlns:a="http://schemas.openxmlformats.org/drawingml/2006/main">
          <a:pPr marL="0" marR="0" lvl="0" indent="0" defTabSz="914400" eaLnBrk="0" fontAlgn="auto" latinLnBrk="0" hangingPunct="0">
            <a:buClrTx/>
            <a:buSzTx/>
            <a:buFontTx/>
            <a:buNone/>
            <a:tabLst/>
            <a:defRPr/>
          </a:pPr>
          <a:r>
            <a:rPr kumimoji="0" lang="en-US" sz="1400" b="1" i="0" u="none" strike="noStrike" kern="0" cap="none" spc="0" normalizeH="0" baseline="0" noProof="0" dirty="0" smtClean="0">
              <a:ln>
                <a:noFill/>
              </a:ln>
              <a:solidFill>
                <a:schemeClr val="accent4"/>
              </a:solidFill>
              <a:effectLst/>
              <a:uLnTx/>
              <a:uFillTx/>
              <a:latin typeface="+mn-lt"/>
              <a:ea typeface="Times New Roman" charset="0"/>
              <a:cs typeface="Times New Roman" charset="0"/>
            </a:rPr>
            <a:t> electricity</a:t>
          </a:r>
        </a:p>
        <a:p xmlns:a="http://schemas.openxmlformats.org/drawingml/2006/main">
          <a:pPr marL="0" marR="0" lvl="0" indent="0" defTabSz="914400" eaLnBrk="0" fontAlgn="auto" latinLnBrk="0" hangingPunct="0">
            <a:buClrTx/>
            <a:buSzTx/>
            <a:buFontTx/>
            <a:buNone/>
            <a:tabLst/>
            <a:defRPr/>
          </a:pPr>
          <a:r>
            <a:rPr kumimoji="0" lang="en-US" sz="1400" b="1" i="0" u="none" strike="noStrike" kern="0" cap="none" spc="0" normalizeH="0" baseline="0" noProof="0" dirty="0" smtClean="0">
              <a:ln>
                <a:noFill/>
              </a:ln>
              <a:solidFill>
                <a:schemeClr val="tx1">
                  <a:lumMod val="50000"/>
                  <a:lumOff val="50000"/>
                </a:schemeClr>
              </a:solidFill>
              <a:effectLst/>
              <a:uLnTx/>
              <a:uFillTx/>
              <a:latin typeface="+mn-lt"/>
              <a:ea typeface="Times New Roman" charset="0"/>
              <a:cs typeface="Times New Roman" charset="0"/>
            </a:rPr>
            <a:t>coal</a:t>
          </a:r>
          <a:endParaRPr lang="en-US" sz="14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0.10621</cdr:x>
      <cdr:y>0.06382</cdr:y>
    </cdr:from>
    <cdr:to>
      <cdr:x>0.57397</cdr:x>
      <cdr:y>0.2391</cdr:y>
    </cdr:to>
    <cdr:sp macro="" textlink="">
      <cdr:nvSpPr>
        <cdr:cNvPr id="6" name="TextBox 1"/>
        <cdr:cNvSpPr txBox="1"/>
      </cdr:nvSpPr>
      <cdr:spPr bwMode="auto">
        <a:xfrm xmlns:a="http://schemas.openxmlformats.org/drawingml/2006/main">
          <a:off x="662494" y="286609"/>
          <a:ext cx="2917621" cy="7871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1" i="0" dirty="0" smtClean="0">
              <a:solidFill>
                <a:schemeClr val="bg2"/>
              </a:solidFill>
              <a:latin typeface="+mn-lt"/>
              <a:ea typeface="Times New Roman" charset="0"/>
              <a:cs typeface="Times New Roman" charset="0"/>
            </a:rPr>
            <a:t>  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userShapes>
</file>

<file path=ppt/drawings/drawing104.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0.72391</cdr:x>
      <cdr:y>0.22054</cdr:y>
    </cdr:from>
    <cdr:to>
      <cdr:x>0.98819</cdr:x>
      <cdr:y>0.89671</cdr:y>
    </cdr:to>
    <cdr:sp macro="" textlink="">
      <cdr:nvSpPr>
        <cdr:cNvPr id="11" name="TextBox 1"/>
        <cdr:cNvSpPr txBox="1"/>
      </cdr:nvSpPr>
      <cdr:spPr bwMode="auto">
        <a:xfrm xmlns:a="http://schemas.openxmlformats.org/drawingml/2006/main">
          <a:off x="4670411" y="1002757"/>
          <a:ext cx="1705037" cy="30744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baseline="0" dirty="0" smtClean="0">
            <a:solidFill>
              <a:schemeClr val="accent3">
                <a:lumMod val="40000"/>
                <a:lumOff val="60000"/>
              </a:schemeClr>
            </a:solidFill>
            <a:effectLst/>
            <a:latin typeface="+mn-lt"/>
            <a:ea typeface="+mn-ea"/>
            <a:cs typeface="+mn-cs"/>
          </a:endParaRPr>
        </a:p>
        <a:p xmlns:a="http://schemas.openxmlformats.org/drawingml/2006/main">
          <a:pPr eaLnBrk="0" hangingPunct="0"/>
          <a:r>
            <a:rPr lang="en-US" sz="1400" b="1" i="0" baseline="0" dirty="0" smtClean="0">
              <a:solidFill>
                <a:schemeClr val="accent3">
                  <a:lumMod val="75000"/>
                </a:schemeClr>
              </a:solidFill>
              <a:effectLst/>
              <a:latin typeface="+mn-lt"/>
              <a:ea typeface="+mn-ea"/>
              <a:cs typeface="+mn-cs"/>
            </a:rPr>
            <a:t>non-</a:t>
          </a:r>
          <a:endParaRPr lang="en-US" sz="1400" b="1" i="0" baseline="0" dirty="0">
            <a:solidFill>
              <a:schemeClr val="accent3">
                <a:lumMod val="75000"/>
              </a:schemeClr>
            </a:solidFill>
            <a:effectLst/>
            <a:latin typeface="+mn-lt"/>
            <a:ea typeface="+mn-ea"/>
            <a:cs typeface="+mn-cs"/>
          </a:endParaRPr>
        </a:p>
        <a:p xmlns:a="http://schemas.openxmlformats.org/drawingml/2006/main">
          <a:pPr eaLnBrk="0" hangingPunct="0"/>
          <a:r>
            <a:rPr lang="en-US" sz="1400" b="1" i="0" baseline="0" dirty="0">
              <a:solidFill>
                <a:schemeClr val="accent3">
                  <a:lumMod val="75000"/>
                </a:schemeClr>
              </a:solidFill>
              <a:effectLst/>
              <a:latin typeface="+mn-lt"/>
            </a:rPr>
            <a:t>manufacturing</a:t>
          </a:r>
          <a:endParaRPr lang="en-US" sz="1400" b="1" i="0" dirty="0" smtClean="0">
            <a:solidFill>
              <a:schemeClr val="accent3">
                <a:lumMod val="75000"/>
              </a:schemeClr>
            </a:solidFill>
            <a:latin typeface="+mn-lt"/>
            <a:ea typeface="Times New Roman" charset="0"/>
            <a:cs typeface="Times New Roman" charset="0"/>
          </a:endParaRPr>
        </a:p>
        <a:p xmlns:a="http://schemas.openxmlformats.org/drawingml/2006/main">
          <a:pPr eaLnBrk="0" hangingPunct="0">
            <a:spcBef>
              <a:spcPts val="600"/>
            </a:spcBef>
          </a:pPr>
          <a:r>
            <a:rPr lang="en-US" sz="1400" b="1" i="0" dirty="0" smtClean="0">
              <a:solidFill>
                <a:schemeClr val="accent4">
                  <a:lumMod val="60000"/>
                  <a:lumOff val="40000"/>
                </a:schemeClr>
              </a:solidFill>
              <a:latin typeface="+mn-lt"/>
              <a:ea typeface="Times New Roman" charset="0"/>
              <a:cs typeface="Times New Roman" charset="0"/>
            </a:rPr>
            <a:t>non-energy</a:t>
          </a:r>
          <a:r>
            <a:rPr lang="en-US" sz="1400" b="1" dirty="0">
              <a:solidFill>
                <a:schemeClr val="accent4">
                  <a:lumMod val="60000"/>
                  <a:lumOff val="40000"/>
                </a:schemeClr>
              </a:solidFill>
              <a:ea typeface="Times New Roman" charset="0"/>
              <a:cs typeface="Times New Roman" charset="0"/>
            </a:rPr>
            <a:t>-</a:t>
          </a:r>
          <a:endParaRPr lang="en-US" sz="1400" b="1" i="0" baseline="0" dirty="0" smtClean="0">
            <a:solidFill>
              <a:schemeClr val="accent4">
                <a:lumMod val="60000"/>
                <a:lumOff val="40000"/>
              </a:schemeClr>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4">
                  <a:lumMod val="60000"/>
                  <a:lumOff val="40000"/>
                </a:schemeClr>
              </a:solidFill>
              <a:latin typeface="+mn-lt"/>
              <a:ea typeface="Times New Roman" charset="0"/>
              <a:cs typeface="Times New Roman" charset="0"/>
            </a:rPr>
            <a:t>intensive</a:t>
          </a:r>
        </a:p>
        <a:p xmlns:a="http://schemas.openxmlformats.org/drawingml/2006/main">
          <a:pPr eaLnBrk="0" hangingPunct="0"/>
          <a:r>
            <a:rPr lang="en-US" sz="1400" b="1" i="0" dirty="0" smtClean="0">
              <a:solidFill>
                <a:schemeClr val="bg2">
                  <a:lumMod val="40000"/>
                  <a:lumOff val="60000"/>
                </a:schemeClr>
              </a:solidFill>
              <a:latin typeface="+mn-lt"/>
              <a:ea typeface="Times New Roman" charset="0"/>
              <a:cs typeface="Times New Roman" charset="0"/>
            </a:rPr>
            <a:t>other energy- </a:t>
          </a:r>
        </a:p>
        <a:p xmlns:a="http://schemas.openxmlformats.org/drawingml/2006/main">
          <a:pPr eaLnBrk="0" hangingPunct="0"/>
          <a:r>
            <a:rPr lang="en-US" sz="1400" b="1" i="0" dirty="0" smtClean="0">
              <a:solidFill>
                <a:schemeClr val="bg2">
                  <a:lumMod val="40000"/>
                  <a:lumOff val="60000"/>
                </a:schemeClr>
              </a:solidFill>
              <a:latin typeface="+mn-lt"/>
              <a:ea typeface="Times New Roman" charset="0"/>
              <a:cs typeface="Times New Roman" charset="0"/>
            </a:rPr>
            <a:t>intensive</a:t>
          </a:r>
        </a:p>
        <a:p xmlns:a="http://schemas.openxmlformats.org/drawingml/2006/main">
          <a:pPr eaLnBrk="0" hangingPunct="0">
            <a:spcBef>
              <a:spcPts val="600"/>
            </a:spcBef>
          </a:pPr>
          <a:r>
            <a:rPr kumimoji="0" lang="en-US" sz="1400" b="1" i="0" u="none" strike="noStrike" kern="0" cap="none" spc="0" normalizeH="0" baseline="0" noProof="0" dirty="0" smtClean="0">
              <a:ln>
                <a:noFill/>
              </a:ln>
              <a:solidFill>
                <a:schemeClr val="accent6">
                  <a:lumMod val="75000"/>
                </a:schemeClr>
              </a:solidFill>
              <a:effectLst/>
              <a:uLnTx/>
              <a:uFillTx/>
              <a:latin typeface="+mn-lt"/>
              <a:ea typeface="Times New Roman" charset="0"/>
              <a:cs typeface="Times New Roman" charset="0"/>
            </a:rPr>
            <a:t>bulk chemical </a:t>
          </a:r>
        </a:p>
        <a:p xmlns:a="http://schemas.openxmlformats.org/drawingml/2006/main">
          <a:pPr eaLnBrk="0" hangingPunct="0">
            <a:spcAft>
              <a:spcPts val="300"/>
            </a:spcAft>
          </a:pPr>
          <a:r>
            <a:rPr kumimoji="0" lang="en-US" sz="1400" b="1" i="0" u="none" strike="noStrike" kern="0" cap="none" spc="0" normalizeH="0" baseline="0" noProof="0" dirty="0" smtClean="0">
              <a:ln>
                <a:noFill/>
              </a:ln>
              <a:solidFill>
                <a:schemeClr val="accent6">
                  <a:lumMod val="75000"/>
                </a:schemeClr>
              </a:solidFill>
              <a:effectLst/>
              <a:uLnTx/>
              <a:uFillTx/>
              <a:latin typeface="+mn-lt"/>
              <a:ea typeface="Times New Roman" charset="0"/>
              <a:cs typeface="Times New Roman" charset="0"/>
            </a:rPr>
            <a:t>feedstocks</a:t>
          </a:r>
        </a:p>
        <a:p xmlns:a="http://schemas.openxmlformats.org/drawingml/2006/main">
          <a:pPr eaLnBrk="0" hangingPunct="0">
            <a:spcBef>
              <a:spcPts val="1200"/>
            </a:spcBef>
          </a:pPr>
          <a:r>
            <a:rPr kumimoji="0" lang="en-US" sz="1400" b="1" i="0" u="none" strike="noStrike" kern="0" cap="none" spc="0" normalizeH="0" baseline="0" noProof="0" dirty="0" smtClean="0">
              <a:ln>
                <a:noFill/>
              </a:ln>
              <a:solidFill>
                <a:schemeClr val="tx2">
                  <a:lumMod val="75000"/>
                  <a:lumOff val="25000"/>
                </a:schemeClr>
              </a:solidFill>
              <a:effectLst/>
              <a:uLnTx/>
              <a:uFillTx/>
              <a:latin typeface="+mn-lt"/>
              <a:ea typeface="Times New Roman" charset="0"/>
              <a:cs typeface="Times New Roman" charset="0"/>
            </a:rPr>
            <a:t>bulk chemicals  </a:t>
          </a:r>
        </a:p>
        <a:p xmlns:a="http://schemas.openxmlformats.org/drawingml/2006/main">
          <a:pPr eaLnBrk="0" hangingPunct="0">
            <a:spcAft>
              <a:spcPts val="600"/>
            </a:spcAft>
          </a:pPr>
          <a:r>
            <a:rPr kumimoji="0" lang="en-US" sz="1400" b="1" i="0" u="none" strike="noStrike" kern="0" cap="none" spc="0" normalizeH="0" baseline="0" noProof="0" dirty="0" smtClean="0">
              <a:ln>
                <a:noFill/>
              </a:ln>
              <a:solidFill>
                <a:schemeClr val="tx2">
                  <a:lumMod val="75000"/>
                  <a:lumOff val="25000"/>
                </a:schemeClr>
              </a:solidFill>
              <a:effectLst/>
              <a:uLnTx/>
              <a:uFillTx/>
              <a:latin typeface="+mn-lt"/>
              <a:ea typeface="Times New Roman" charset="0"/>
              <a:cs typeface="Times New Roman" charset="0"/>
            </a:rPr>
            <a:t>heat and power</a:t>
          </a:r>
        </a:p>
        <a:p xmlns:a="http://schemas.openxmlformats.org/drawingml/2006/main">
          <a:pPr eaLnBrk="0" hangingPunct="0"/>
          <a:r>
            <a:rPr kumimoji="0" lang="en-US" sz="1400" b="1" i="0" u="none" strike="noStrike" kern="0" cap="none" spc="0" normalizeH="0" baseline="0" noProof="0" dirty="0" smtClean="0">
              <a:ln>
                <a:noFill/>
              </a:ln>
              <a:solidFill>
                <a:schemeClr val="accent4">
                  <a:lumMod val="75000"/>
                </a:schemeClr>
              </a:solidFill>
              <a:effectLst/>
              <a:uLnTx/>
              <a:uFillTx/>
              <a:latin typeface="+mn-lt"/>
              <a:ea typeface="Times New Roman" charset="0"/>
              <a:cs typeface="Times New Roman" charset="0"/>
            </a:rPr>
            <a:t>refining</a:t>
          </a:r>
          <a:endParaRPr lang="en-US" sz="1400" b="1" i="0" dirty="0" smtClean="0">
            <a:solidFill>
              <a:schemeClr val="accent4">
                <a:lumMod val="75000"/>
              </a:schemeClr>
            </a:solidFill>
            <a:latin typeface="+mn-lt"/>
            <a:ea typeface="Times New Roman" charset="0"/>
            <a:cs typeface="Times New Roman" charset="0"/>
          </a:endParaRPr>
        </a:p>
      </cdr:txBody>
    </cdr:sp>
  </cdr:relSizeAnchor>
  <cdr:relSizeAnchor xmlns:cdr="http://schemas.openxmlformats.org/drawingml/2006/chartDrawing">
    <cdr:from>
      <cdr:x>0.12987</cdr:x>
      <cdr:y>0.07508</cdr:y>
    </cdr:from>
    <cdr:to>
      <cdr:x>0.59763</cdr:x>
      <cdr:y>0.256</cdr:y>
    </cdr:to>
    <cdr:sp macro="" textlink="">
      <cdr:nvSpPr>
        <cdr:cNvPr id="13" name="TextBox 1"/>
        <cdr:cNvSpPr txBox="1"/>
      </cdr:nvSpPr>
      <cdr:spPr bwMode="auto">
        <a:xfrm xmlns:a="http://schemas.openxmlformats.org/drawingml/2006/main">
          <a:off x="662825" y="337197"/>
          <a:ext cx="2387345" cy="8125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1" i="0" dirty="0" smtClean="0">
              <a:solidFill>
                <a:schemeClr val="bg2"/>
              </a:solidFill>
              <a:latin typeface="+mn-lt"/>
              <a:ea typeface="Times New Roman" charset="0"/>
              <a:cs typeface="Times New Roman" charset="0"/>
            </a:rPr>
            <a:t>  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0.68912</cdr:x>
      <cdr:y>0.91958</cdr:y>
    </cdr:from>
    <cdr:to>
      <cdr:x>0.81703</cdr:x>
      <cdr:y>0.98811</cdr:y>
    </cdr:to>
    <cdr:sp macro="" textlink="">
      <cdr:nvSpPr>
        <cdr:cNvPr id="7" name="TextBox 2"/>
        <cdr:cNvSpPr txBox="1"/>
      </cdr:nvSpPr>
      <cdr:spPr>
        <a:xfrm xmlns:a="http://schemas.openxmlformats.org/drawingml/2006/main">
          <a:off x="4445918" y="4129869"/>
          <a:ext cx="82526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2050</a:t>
          </a:r>
          <a:endParaRPr lang="en-US" sz="1400" dirty="0"/>
        </a:p>
      </cdr:txBody>
    </cdr:sp>
  </cdr:relSizeAnchor>
</c:userShapes>
</file>

<file path=ppt/drawings/drawing105.xml><?xml version="1.0" encoding="utf-8"?>
<c:userShapes xmlns:c="http://schemas.openxmlformats.org/drawingml/2006/chart">
  <cdr:relSizeAnchor xmlns:cdr="http://schemas.openxmlformats.org/drawingml/2006/chartDrawing">
    <cdr:from>
      <cdr:x>0.83522</cdr:x>
      <cdr:y>0.70665</cdr:y>
    </cdr:from>
    <cdr:to>
      <cdr:x>0.91983</cdr:x>
      <cdr:y>0.83056</cdr:y>
    </cdr:to>
    <cdr:sp macro="" textlink="">
      <cdr:nvSpPr>
        <cdr:cNvPr id="4" name="TextBox 3"/>
        <cdr:cNvSpPr txBox="1"/>
      </cdr:nvSpPr>
      <cdr:spPr bwMode="auto">
        <a:xfrm xmlns:a="http://schemas.openxmlformats.org/drawingml/2006/main">
          <a:off x="4669138" y="2750689"/>
          <a:ext cx="473021" cy="48233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2"/>
              </a:solidFill>
              <a:latin typeface="+mn-lt"/>
              <a:ea typeface="Times New Roman" charset="0"/>
              <a:cs typeface="Times New Roman" charset="0"/>
            </a:rPr>
            <a:t>2019</a:t>
          </a:r>
        </a:p>
        <a:p xmlns:a="http://schemas.openxmlformats.org/drawingml/2006/main">
          <a:pPr eaLnBrk="0" hangingPunct="0"/>
          <a:r>
            <a:rPr lang="en-US" sz="1400" b="1" i="0" dirty="0" smtClean="0">
              <a:solidFill>
                <a:schemeClr val="accent1">
                  <a:lumMod val="75000"/>
                </a:schemeClr>
              </a:solidFill>
              <a:latin typeface="+mn-lt"/>
              <a:ea typeface="Times New Roman" charset="0"/>
              <a:cs typeface="Times New Roman" charset="0"/>
            </a:rPr>
            <a:t>2050</a:t>
          </a:r>
        </a:p>
        <a:p xmlns:a="http://schemas.openxmlformats.org/drawingml/2006/main">
          <a:pPr eaLnBrk="0" hangingPunct="0"/>
          <a:endParaRPr lang="en-US" sz="1400" b="1" i="0" dirty="0" smtClean="0">
            <a:solidFill>
              <a:schemeClr val="accent1"/>
            </a:solidFill>
            <a:latin typeface="+mn-lt"/>
            <a:ea typeface="Times New Roman" charset="0"/>
            <a:cs typeface="Times New Roman" charset="0"/>
          </a:endParaRPr>
        </a:p>
      </cdr:txBody>
    </cdr:sp>
  </cdr:relSizeAnchor>
</c:userShapes>
</file>

<file path=ppt/drawings/drawing106.xml><?xml version="1.0" encoding="utf-8"?>
<c:userShapes xmlns:c="http://schemas.openxmlformats.org/drawingml/2006/chart">
  <cdr:relSizeAnchor xmlns:cdr="http://schemas.openxmlformats.org/drawingml/2006/chartDrawing">
    <cdr:from>
      <cdr:x>0.84868</cdr:x>
      <cdr:y>0.02621</cdr:y>
    </cdr:from>
    <cdr:to>
      <cdr:x>0.93728</cdr:x>
      <cdr:y>0.14749</cdr:y>
    </cdr:to>
    <cdr:sp macro="" textlink="">
      <cdr:nvSpPr>
        <cdr:cNvPr id="4" name="TextBox 3"/>
        <cdr:cNvSpPr txBox="1"/>
      </cdr:nvSpPr>
      <cdr:spPr bwMode="auto">
        <a:xfrm xmlns:a="http://schemas.openxmlformats.org/drawingml/2006/main">
          <a:off x="5151044" y="102688"/>
          <a:ext cx="537713" cy="4750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rgbClr val="631B24"/>
              </a:solidFill>
              <a:latin typeface="+mn-lt"/>
              <a:ea typeface="Times New Roman" charset="0"/>
              <a:cs typeface="Times New Roman" charset="0"/>
            </a:rPr>
            <a:t>2019</a:t>
          </a:r>
        </a:p>
        <a:p xmlns:a="http://schemas.openxmlformats.org/drawingml/2006/main">
          <a:pPr eaLnBrk="0" hangingPunct="0"/>
          <a:r>
            <a:rPr lang="en-US" sz="1400" b="1" i="0" dirty="0" smtClean="0">
              <a:solidFill>
                <a:schemeClr val="accent5">
                  <a:lumMod val="60000"/>
                  <a:lumOff val="40000"/>
                </a:schemeClr>
              </a:solidFill>
              <a:latin typeface="+mn-lt"/>
              <a:ea typeface="Times New Roman" charset="0"/>
              <a:cs typeface="Times New Roman" charset="0"/>
            </a:rPr>
            <a:t>2050</a:t>
          </a:r>
        </a:p>
        <a:p xmlns:a="http://schemas.openxmlformats.org/drawingml/2006/main">
          <a:pPr eaLnBrk="0" hangingPunct="0"/>
          <a:endParaRPr lang="en-US" sz="1400" b="1" i="0" dirty="0" smtClean="0">
            <a:solidFill>
              <a:schemeClr val="accent1"/>
            </a:solidFill>
            <a:latin typeface="+mn-lt"/>
            <a:ea typeface="Times New Roman" charset="0"/>
            <a:cs typeface="Times New Roman" charset="0"/>
          </a:endParaRPr>
        </a:p>
      </cdr:txBody>
    </cdr:sp>
  </cdr:relSizeAnchor>
</c:userShapes>
</file>

<file path=ppt/drawings/drawing107.xml><?xml version="1.0" encoding="utf-8"?>
<c:userShapes xmlns:c="http://schemas.openxmlformats.org/drawingml/2006/chart">
  <cdr:relSizeAnchor xmlns:cdr="http://schemas.openxmlformats.org/drawingml/2006/chartDrawing">
    <cdr:from>
      <cdr:x>0.0025</cdr:x>
      <cdr:y>0.00781</cdr:y>
    </cdr:from>
    <cdr:to>
      <cdr:x>0.98688</cdr:x>
      <cdr:y>0.20313</cdr:y>
    </cdr:to>
    <cdr:sp macro="" textlink="">
      <cdr:nvSpPr>
        <cdr:cNvPr id="2" name="TextBox 1"/>
        <cdr:cNvSpPr txBox="1"/>
      </cdr:nvSpPr>
      <cdr:spPr bwMode="auto">
        <a:xfrm xmlns:a="http://schemas.openxmlformats.org/drawingml/2006/main">
          <a:off x="10263" y="35075"/>
          <a:ext cx="4041151" cy="8771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horzOverflow="clip" wrap="squar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CHP generation</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billion kilowatthours</a:t>
          </a:r>
        </a:p>
      </cdr:txBody>
    </cdr:sp>
  </cdr:relSizeAnchor>
  <cdr:relSizeAnchor xmlns:cdr="http://schemas.openxmlformats.org/drawingml/2006/chartDrawing">
    <cdr:from>
      <cdr:x>0.14991</cdr:x>
      <cdr:y>0.1276</cdr:y>
    </cdr:from>
    <cdr:to>
      <cdr:x>0.44798</cdr:x>
      <cdr:y>0.28048</cdr:y>
    </cdr:to>
    <cdr:sp macro="" textlink="">
      <cdr:nvSpPr>
        <cdr:cNvPr id="6" name="TextBox 1"/>
        <cdr:cNvSpPr txBox="1"/>
      </cdr:nvSpPr>
      <cdr:spPr bwMode="auto">
        <a:xfrm xmlns:a="http://schemas.openxmlformats.org/drawingml/2006/main">
          <a:off x="615420" y="536189"/>
          <a:ext cx="1223659" cy="6424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rgbClr val="FF0000"/>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r>
            <a:rPr lang="en-US" sz="1400" b="1" i="0" dirty="0" smtClean="0">
              <a:solidFill>
                <a:srgbClr val="FF0000"/>
              </a:solidFill>
              <a:latin typeface="+mn-lt"/>
              <a:ea typeface="Times New Roman" charset="0"/>
              <a:cs typeface="Times New Roman" charset="0"/>
            </a:rPr>
            <a:t> </a:t>
          </a:r>
        </a:p>
        <a:p xmlns:a="http://schemas.openxmlformats.org/drawingml/2006/main">
          <a:pPr eaLnBrk="0" hangingPunct="0">
            <a:spcAft>
              <a:spcPts val="300"/>
            </a:spcAft>
          </a:pPr>
          <a:r>
            <a:rPr lang="en-US" sz="1400" b="1" baseline="0" dirty="0">
              <a:solidFill>
                <a:srgbClr val="FF0000"/>
              </a:solidFill>
              <a:ea typeface="Times New Roman" charset="0"/>
              <a:cs typeface="Times New Roman" charset="0"/>
            </a:rPr>
            <a:t> </a:t>
          </a:r>
          <a:r>
            <a:rPr lang="en-US" sz="1400" b="1" baseline="0" dirty="0" smtClean="0">
              <a:solidFill>
                <a:srgbClr val="FF0000"/>
              </a:solidFill>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0.3939</cdr:x>
      <cdr:y>0.63248</cdr:y>
    </cdr:from>
    <cdr:to>
      <cdr:x>0.88306</cdr:x>
      <cdr:y>0.90112</cdr:y>
    </cdr:to>
    <cdr:sp macro="" textlink="">
      <cdr:nvSpPr>
        <cdr:cNvPr id="7" name="TextBox 1"/>
        <cdr:cNvSpPr txBox="1"/>
      </cdr:nvSpPr>
      <cdr:spPr bwMode="auto">
        <a:xfrm xmlns:a="http://schemas.openxmlformats.org/drawingml/2006/main">
          <a:off x="1617054" y="2565742"/>
          <a:ext cx="2008137" cy="10897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spcAft>
              <a:spcPts val="0"/>
            </a:spcAft>
          </a:pPr>
          <a:r>
            <a:rPr lang="en-US" sz="1400" b="1" i="0" dirty="0" smtClean="0">
              <a:solidFill>
                <a:schemeClr val="bg1"/>
              </a:solidFill>
              <a:latin typeface="+mn-lt"/>
              <a:ea typeface="Times New Roman" charset="0"/>
              <a:cs typeface="Times New Roman" charset="0"/>
            </a:rPr>
            <a:t>bulk chemicals</a:t>
          </a:r>
        </a:p>
        <a:p xmlns:a="http://schemas.openxmlformats.org/drawingml/2006/main">
          <a:pPr algn="l" eaLnBrk="0" hangingPunct="0">
            <a:spcAft>
              <a:spcPts val="0"/>
            </a:spcAft>
          </a:pPr>
          <a:endParaRPr lang="en-US" sz="1000" b="1" dirty="0">
            <a:solidFill>
              <a:schemeClr val="bg1"/>
            </a:solidFill>
            <a:ea typeface="Times New Roman" charset="0"/>
            <a:cs typeface="Times New Roman" charset="0"/>
          </a:endParaRPr>
        </a:p>
        <a:p xmlns:a="http://schemas.openxmlformats.org/drawingml/2006/main">
          <a:pPr algn="l" eaLnBrk="0" hangingPunct="0">
            <a:spcAft>
              <a:spcPts val="0"/>
            </a:spcAft>
          </a:pPr>
          <a:endParaRPr lang="en-US" sz="1400" b="1" i="0" dirty="0" smtClean="0">
            <a:solidFill>
              <a:schemeClr val="bg1"/>
            </a:solidFill>
            <a:latin typeface="+mn-lt"/>
            <a:ea typeface="Times New Roman" charset="0"/>
            <a:cs typeface="Times New Roman" charset="0"/>
          </a:endParaRPr>
        </a:p>
        <a:p xmlns:a="http://schemas.openxmlformats.org/drawingml/2006/main">
          <a:pPr algn="l" eaLnBrk="0" hangingPunct="0">
            <a:spcAft>
              <a:spcPts val="0"/>
            </a:spcAft>
          </a:pPr>
          <a:r>
            <a:rPr lang="en-US" sz="1400" b="1" i="0" dirty="0" smtClean="0">
              <a:solidFill>
                <a:schemeClr val="bg1"/>
              </a:solidFill>
              <a:effectLst/>
              <a:latin typeface="+mn-lt"/>
              <a:ea typeface="+mn-ea"/>
              <a:cs typeface="+mn-cs"/>
            </a:rPr>
            <a:t>refining</a:t>
          </a:r>
        </a:p>
        <a:p xmlns:a="http://schemas.openxmlformats.org/drawingml/2006/main">
          <a:pPr algn="l" eaLnBrk="0" hangingPunct="0">
            <a:spcAft>
              <a:spcPts val="0"/>
            </a:spcAft>
          </a:pPr>
          <a:endParaRPr lang="en-US" sz="800" b="1" i="0" dirty="0" smtClean="0">
            <a:solidFill>
              <a:schemeClr val="bg1"/>
            </a:solidFill>
            <a:latin typeface="+mn-lt"/>
            <a:ea typeface="Times New Roman" charset="0"/>
            <a:cs typeface="Times New Roman" charset="0"/>
          </a:endParaRPr>
        </a:p>
        <a:p xmlns:a="http://schemas.openxmlformats.org/drawingml/2006/main">
          <a:pPr algn="l" eaLnBrk="0" hangingPunct="0">
            <a:spcAft>
              <a:spcPts val="0"/>
            </a:spcAft>
          </a:pPr>
          <a:r>
            <a:rPr lang="en-US" sz="1400" b="1" i="0" dirty="0">
              <a:solidFill>
                <a:schemeClr val="bg1"/>
              </a:solidFill>
              <a:effectLst/>
              <a:latin typeface="+mn-lt"/>
              <a:ea typeface="+mn-ea"/>
              <a:cs typeface="+mn-cs"/>
            </a:rPr>
            <a:t>paper</a:t>
          </a:r>
          <a:endParaRPr lang="en-US" sz="1400" b="1" i="0" dirty="0" smtClean="0">
            <a:solidFill>
              <a:schemeClr val="bg1"/>
            </a:solidFill>
            <a:latin typeface="+mn-lt"/>
            <a:ea typeface="Times New Roman" charset="0"/>
            <a:cs typeface="Times New Roman" charset="0"/>
          </a:endParaRPr>
        </a:p>
      </cdr:txBody>
    </cdr:sp>
  </cdr:relSizeAnchor>
</c:userShapes>
</file>

<file path=ppt/drawings/drawing108.xml><?xml version="1.0" encoding="utf-8"?>
<c:userShapes xmlns:c="http://schemas.openxmlformats.org/drawingml/2006/chart">
  <cdr:relSizeAnchor xmlns:cdr="http://schemas.openxmlformats.org/drawingml/2006/chartDrawing">
    <cdr:from>
      <cdr:x>0.01851</cdr:x>
      <cdr:y>0.11227</cdr:y>
    </cdr:from>
    <cdr:to>
      <cdr:x>0.01851</cdr:x>
      <cdr:y>0.11227</cdr:y>
    </cdr:to>
    <cdr:grpSp>
      <cdr:nvGrpSpPr>
        <cdr:cNvPr id="2" name="Group 1"/>
        <cdr:cNvGrpSpPr/>
      </cdr:nvGrpSpPr>
      <cdr:grpSpPr>
        <a:xfrm xmlns:a="http://schemas.openxmlformats.org/drawingml/2006/main">
          <a:off x="90336" y="471764"/>
          <a:ext cx="0" cy="0"/>
          <a:chOff x="90336" y="471764"/>
          <a:chExt cx="0" cy="0"/>
        </a:xfrm>
      </cdr:grpSpPr>
    </cdr:grpSp>
  </cdr:relSizeAnchor>
  <cdr:relSizeAnchor xmlns:cdr="http://schemas.openxmlformats.org/drawingml/2006/chartDrawing">
    <cdr:from>
      <cdr:x>0.14308</cdr:x>
      <cdr:y>0.12572</cdr:y>
    </cdr:from>
    <cdr:to>
      <cdr:x>0.44066</cdr:x>
      <cdr:y>0.27861</cdr:y>
    </cdr:to>
    <cdr:sp macro="" textlink="">
      <cdr:nvSpPr>
        <cdr:cNvPr id="10" name="TextBox 1"/>
        <cdr:cNvSpPr txBox="1"/>
      </cdr:nvSpPr>
      <cdr:spPr bwMode="auto">
        <a:xfrm xmlns:a="http://schemas.openxmlformats.org/drawingml/2006/main">
          <a:off x="587373" y="528281"/>
          <a:ext cx="1221647" cy="6424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r>
            <a:rPr lang="en-US" sz="1400" b="0" i="0" dirty="0" smtClean="0">
              <a:solidFill>
                <a:schemeClr val="bg2"/>
              </a:solidFill>
              <a:latin typeface="+mn-lt"/>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0.00977</cdr:x>
      <cdr:y>0.01727</cdr:y>
    </cdr:from>
    <cdr:to>
      <cdr:x>0.98958</cdr:x>
      <cdr:y>0.14287</cdr:y>
    </cdr:to>
    <cdr:sp macro="" textlink="">
      <cdr:nvSpPr>
        <cdr:cNvPr id="6" name="TextBox 1"/>
        <cdr:cNvSpPr txBox="1"/>
      </cdr:nvSpPr>
      <cdr:spPr bwMode="auto">
        <a:xfrm xmlns:a="http://schemas.openxmlformats.org/drawingml/2006/main">
          <a:off x="40109" y="72570"/>
          <a:ext cx="4022389" cy="5277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Purchased electricity consumption </a:t>
          </a:r>
        </a:p>
        <a:p xmlns:a="http://schemas.openxmlformats.org/drawingml/2006/main">
          <a:pPr eaLnBrk="0" hangingPunct="0"/>
          <a:r>
            <a:rPr lang="en-US" sz="1400" i="0" baseline="0" dirty="0">
              <a:effectLst/>
              <a:latin typeface="+mn-lt"/>
              <a:ea typeface="+mn-ea"/>
              <a:cs typeface="+mn-cs"/>
            </a:rPr>
            <a:t>billion </a:t>
          </a:r>
          <a:r>
            <a:rPr lang="en-US" sz="1400" i="0" baseline="0" dirty="0" err="1" smtClean="0">
              <a:effectLst/>
              <a:latin typeface="+mn-lt"/>
              <a:ea typeface="+mn-ea"/>
              <a:cs typeface="+mn-cs"/>
            </a:rPr>
            <a:t>kilowatthours</a:t>
          </a:r>
          <a:endParaRPr lang="en-US" sz="1400" dirty="0">
            <a:effectLst/>
          </a:endParaRPr>
        </a:p>
      </cdr:txBody>
    </cdr:sp>
  </cdr:relSizeAnchor>
  <cdr:relSizeAnchor xmlns:cdr="http://schemas.openxmlformats.org/drawingml/2006/chartDrawing">
    <cdr:from>
      <cdr:x>0.39839</cdr:x>
      <cdr:y>0.44911</cdr:y>
    </cdr:from>
    <cdr:to>
      <cdr:x>0.80556</cdr:x>
      <cdr:y>0.71924</cdr:y>
    </cdr:to>
    <cdr:sp macro="" textlink="">
      <cdr:nvSpPr>
        <cdr:cNvPr id="8" name="TextBox 1"/>
        <cdr:cNvSpPr txBox="1"/>
      </cdr:nvSpPr>
      <cdr:spPr bwMode="auto">
        <a:xfrm xmlns:a="http://schemas.openxmlformats.org/drawingml/2006/main">
          <a:off x="1635501" y="1821861"/>
          <a:ext cx="1671544" cy="10958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spcAft>
              <a:spcPts val="0"/>
            </a:spcAft>
          </a:pPr>
          <a:r>
            <a:rPr lang="en-US" sz="1400" b="1" i="0" dirty="0" smtClean="0">
              <a:solidFill>
                <a:schemeClr val="bg1"/>
              </a:solidFill>
              <a:latin typeface="+mn-lt"/>
              <a:ea typeface="Times New Roman" charset="0"/>
              <a:cs typeface="Times New Roman" charset="0"/>
            </a:rPr>
            <a:t>bulk chemicals</a:t>
          </a:r>
        </a:p>
        <a:p xmlns:a="http://schemas.openxmlformats.org/drawingml/2006/main">
          <a:pPr algn="l" eaLnBrk="0" hangingPunct="0">
            <a:spcAft>
              <a:spcPts val="0"/>
            </a:spcAft>
          </a:pPr>
          <a:endParaRPr lang="en-US" sz="1400" b="1" i="0" dirty="0" smtClean="0">
            <a:solidFill>
              <a:schemeClr val="bg1"/>
            </a:solidFill>
            <a:latin typeface="+mn-lt"/>
            <a:ea typeface="Times New Roman" charset="0"/>
            <a:cs typeface="Times New Roman" charset="0"/>
          </a:endParaRPr>
        </a:p>
        <a:p xmlns:a="http://schemas.openxmlformats.org/drawingml/2006/main">
          <a:pPr algn="l" eaLnBrk="0" hangingPunct="0">
            <a:spcAft>
              <a:spcPts val="0"/>
            </a:spcAft>
          </a:pPr>
          <a:endParaRPr lang="en-US" sz="1400" b="1" i="0" dirty="0" smtClean="0">
            <a:solidFill>
              <a:schemeClr val="bg1"/>
            </a:solidFill>
            <a:latin typeface="+mn-lt"/>
            <a:ea typeface="Times New Roman" charset="0"/>
            <a:cs typeface="Times New Roman" charset="0"/>
          </a:endParaRPr>
        </a:p>
        <a:p xmlns:a="http://schemas.openxmlformats.org/drawingml/2006/main">
          <a:pPr algn="l" eaLnBrk="0" hangingPunct="0">
            <a:spcAft>
              <a:spcPts val="0"/>
            </a:spcAft>
          </a:pPr>
          <a:endParaRPr lang="en-US" sz="1400" b="1" i="0" dirty="0" smtClean="0">
            <a:solidFill>
              <a:schemeClr val="bg1"/>
            </a:solidFill>
            <a:latin typeface="+mn-lt"/>
            <a:ea typeface="Times New Roman" charset="0"/>
            <a:cs typeface="Times New Roman" charset="0"/>
          </a:endParaRPr>
        </a:p>
        <a:p xmlns:a="http://schemas.openxmlformats.org/drawingml/2006/main">
          <a:pPr algn="l" eaLnBrk="0" hangingPunct="0">
            <a:spcAft>
              <a:spcPts val="0"/>
            </a:spcAft>
          </a:pPr>
          <a:r>
            <a:rPr lang="en-US" sz="1400" b="1" i="0" dirty="0" smtClean="0">
              <a:solidFill>
                <a:schemeClr val="bg1"/>
              </a:solidFill>
              <a:effectLst/>
              <a:latin typeface="+mn-lt"/>
              <a:ea typeface="+mn-ea"/>
              <a:cs typeface="+mn-cs"/>
            </a:rPr>
            <a:t>refining</a:t>
          </a:r>
        </a:p>
        <a:p xmlns:a="http://schemas.openxmlformats.org/drawingml/2006/main">
          <a:pPr algn="l" eaLnBrk="0" hangingPunct="0">
            <a:spcAft>
              <a:spcPts val="0"/>
            </a:spcAft>
          </a:pPr>
          <a:endParaRPr lang="en-US" sz="1400" b="1" i="0" dirty="0">
            <a:solidFill>
              <a:schemeClr val="bg1"/>
            </a:solidFill>
            <a:effectLst/>
            <a:latin typeface="+mn-lt"/>
            <a:ea typeface="+mn-ea"/>
            <a:cs typeface="+mn-cs"/>
          </a:endParaRPr>
        </a:p>
        <a:p xmlns:a="http://schemas.openxmlformats.org/drawingml/2006/main">
          <a:pPr algn="l" eaLnBrk="0" hangingPunct="0">
            <a:spcAft>
              <a:spcPts val="0"/>
            </a:spcAft>
          </a:pPr>
          <a:endParaRPr lang="en-US" sz="1400" b="1" i="0" dirty="0" smtClean="0">
            <a:solidFill>
              <a:schemeClr val="bg1"/>
            </a:solidFill>
            <a:latin typeface="+mn-lt"/>
            <a:ea typeface="Times New Roman" charset="0"/>
            <a:cs typeface="Times New Roman" charset="0"/>
          </a:endParaRPr>
        </a:p>
        <a:p xmlns:a="http://schemas.openxmlformats.org/drawingml/2006/main">
          <a:pPr algn="l" eaLnBrk="0" hangingPunct="0">
            <a:spcAft>
              <a:spcPts val="0"/>
            </a:spcAft>
          </a:pPr>
          <a:r>
            <a:rPr lang="en-US" sz="1400" b="1" i="0" dirty="0">
              <a:solidFill>
                <a:schemeClr val="bg1"/>
              </a:solidFill>
              <a:effectLst/>
              <a:latin typeface="+mn-lt"/>
              <a:ea typeface="+mn-ea"/>
              <a:cs typeface="+mn-cs"/>
            </a:rPr>
            <a:t>paper</a:t>
          </a:r>
          <a:endParaRPr lang="en-US" sz="1400" b="1" i="0" dirty="0" smtClean="0">
            <a:solidFill>
              <a:schemeClr val="bg1"/>
            </a:solidFill>
            <a:latin typeface="+mn-lt"/>
            <a:ea typeface="Times New Roman" charset="0"/>
            <a:cs typeface="Times New Roman" charset="0"/>
          </a:endParaRPr>
        </a:p>
      </cdr:txBody>
    </cdr:sp>
  </cdr:relSizeAnchor>
</c:userShapes>
</file>

<file path=ppt/drawings/drawing109.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0.75669</cdr:x>
      <cdr:y>0.43183</cdr:y>
    </cdr:from>
    <cdr:to>
      <cdr:x>1</cdr:x>
      <cdr:y>0.8849</cdr:y>
    </cdr:to>
    <cdr:sp macro="" textlink="">
      <cdr:nvSpPr>
        <cdr:cNvPr id="11" name="TextBox 1"/>
        <cdr:cNvSpPr txBox="1"/>
      </cdr:nvSpPr>
      <cdr:spPr bwMode="auto">
        <a:xfrm xmlns:a="http://schemas.openxmlformats.org/drawingml/2006/main">
          <a:off x="4719802" y="1939365"/>
          <a:ext cx="1517630" cy="20347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a:solidFill>
                <a:schemeClr val="accent1"/>
              </a:solidFill>
              <a:effectLst/>
              <a:latin typeface="+mn-lt"/>
              <a:ea typeface="+mn-ea"/>
              <a:cs typeface="+mn-cs"/>
            </a:rPr>
            <a:t>natural </a:t>
          </a:r>
          <a:r>
            <a:rPr lang="en-US" sz="1400" b="1" i="0" baseline="0" dirty="0" smtClean="0">
              <a:solidFill>
                <a:schemeClr val="accent1"/>
              </a:solidFill>
              <a:effectLst/>
              <a:latin typeface="+mn-lt"/>
              <a:ea typeface="+mn-ea"/>
              <a:cs typeface="+mn-cs"/>
            </a:rPr>
            <a:t>gas</a:t>
          </a:r>
        </a:p>
        <a:p xmlns:a="http://schemas.openxmlformats.org/drawingml/2006/main">
          <a:pPr marL="0" marR="0" lvl="0" indent="0" defTabSz="914400" eaLnBrk="0" fontAlgn="auto" latinLnBrk="0" hangingPunct="0">
            <a:buClrTx/>
            <a:buSzTx/>
            <a:buFontTx/>
            <a:buNone/>
            <a:tabLst/>
            <a:defRPr/>
          </a:pPr>
          <a:endPar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buClrTx/>
            <a:buSzTx/>
            <a:buFontTx/>
            <a:buNone/>
            <a:tabLst/>
            <a:defRPr/>
          </a:pPr>
          <a:endParaRPr lang="en-US" sz="1400" b="1" dirty="0">
            <a:solidFill>
              <a:schemeClr val="accent2"/>
            </a:solidFill>
            <a:ea typeface="Times New Roman" charset="0"/>
            <a:cs typeface="Times New Roman" charset="0"/>
          </a:endParaRPr>
        </a:p>
        <a:p xmlns:a="http://schemas.openxmlformats.org/drawingml/2006/main">
          <a:pPr marL="0" marR="0" lvl="0" indent="0" defTabSz="914400" eaLnBrk="0" fontAlgn="auto" latinLnBrk="0" hangingPunct="0">
            <a:buClrTx/>
            <a:buSzTx/>
            <a:buFontTx/>
            <a:buNone/>
            <a:tabLst/>
            <a:defRPr/>
          </a:pPr>
          <a:endPar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buClrTx/>
            <a:buSzTx/>
            <a:buFontTx/>
            <a:buNone/>
            <a:tabLst/>
            <a:defRPr/>
          </a:pPr>
          <a:endParaRPr lang="en-US" sz="1400" b="1" dirty="0">
            <a:solidFill>
              <a:schemeClr val="accent2"/>
            </a:solidFill>
            <a:ea typeface="Times New Roman" charset="0"/>
            <a:cs typeface="Times New Roman" charset="0"/>
          </a:endParaRPr>
        </a:p>
        <a:p xmlns:a="http://schemas.openxmlformats.org/drawingml/2006/main">
          <a:pPr marL="0" marR="0" lvl="0" indent="0" defTabSz="914400" eaLnBrk="0" fontAlgn="auto" latinLnBrk="0" hangingPunct="0">
            <a:buClrTx/>
            <a:buSzTx/>
            <a:buFontTx/>
            <a:buNone/>
            <a:tabLst/>
            <a:defRPr/>
          </a:pPr>
          <a:endPar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buClrTx/>
            <a:buSzTx/>
            <a:buFontTx/>
            <a:buNone/>
            <a:tabLst/>
            <a:defRPr/>
          </a:pPr>
          <a:endParaRPr lang="en-US" sz="1400" b="1" dirty="0">
            <a:solidFill>
              <a:schemeClr val="accent2"/>
            </a:solidFill>
            <a:ea typeface="Times New Roman" charset="0"/>
            <a:cs typeface="Times New Roman" charset="0"/>
          </a:endParaRPr>
        </a:p>
        <a:p xmlns:a="http://schemas.openxmlformats.org/drawingml/2006/main">
          <a:pPr marL="0" marR="0" lvl="0" indent="0" defTabSz="914400" eaLnBrk="0" fontAlgn="auto" latinLnBrk="0" hangingPunct="0">
            <a:buClrTx/>
            <a:buSzTx/>
            <a:buFontTx/>
            <a:buNone/>
            <a:tabLst/>
            <a:defRPr/>
          </a:pPr>
          <a:r>
            <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rPr>
            <a:t>petroleum</a:t>
          </a:r>
        </a:p>
        <a:p xmlns:a="http://schemas.openxmlformats.org/drawingml/2006/main">
          <a:pPr marL="0" marR="0" lvl="0" indent="0" defTabSz="914400" eaLnBrk="0" fontAlgn="auto" latinLnBrk="0" hangingPunct="0">
            <a:buClrTx/>
            <a:buSzTx/>
            <a:buFontTx/>
            <a:buNone/>
            <a:tabLst/>
            <a:defRPr/>
          </a:pPr>
          <a:r>
            <a:rPr kumimoji="0" lang="en-US" sz="1400" b="1" i="0" u="none" strike="noStrike" kern="0" cap="none" spc="0" normalizeH="0" baseline="0" noProof="0" dirty="0" smtClean="0">
              <a:ln>
                <a:noFill/>
              </a:ln>
              <a:solidFill>
                <a:schemeClr val="tx1">
                  <a:lumMod val="50000"/>
                  <a:lumOff val="50000"/>
                </a:schemeClr>
              </a:solidFill>
              <a:effectLst/>
              <a:uLnTx/>
              <a:uFillTx/>
              <a:latin typeface="+mn-lt"/>
              <a:ea typeface="Times New Roman" charset="0"/>
              <a:cs typeface="Times New Roman" charset="0"/>
            </a:rPr>
            <a:t>coal</a:t>
          </a:r>
        </a:p>
        <a:p xmlns:a="http://schemas.openxmlformats.org/drawingml/2006/main">
          <a:pPr marL="0" marR="0" lvl="0" indent="0" defTabSz="914400" eaLnBrk="0" fontAlgn="auto" latinLnBrk="0" hangingPunct="0">
            <a:buClrTx/>
            <a:buSzTx/>
            <a:buFontTx/>
            <a:buNone/>
            <a:tabLst/>
            <a:defRPr/>
          </a:pPr>
          <a:r>
            <a:rPr lang="en-US" sz="1400" b="1" i="0" dirty="0" smtClean="0">
              <a:solidFill>
                <a:schemeClr val="accent5"/>
              </a:solidFill>
              <a:latin typeface="+mn-lt"/>
              <a:ea typeface="Times New Roman" charset="0"/>
              <a:cs typeface="Times New Roman" charset="0"/>
            </a:rPr>
            <a:t>other</a:t>
          </a:r>
        </a:p>
      </cdr:txBody>
    </cdr:sp>
  </cdr:relSizeAnchor>
  <cdr:relSizeAnchor xmlns:cdr="http://schemas.openxmlformats.org/drawingml/2006/chartDrawing">
    <cdr:from>
      <cdr:x>0.14268</cdr:x>
      <cdr:y>0.06955</cdr:y>
    </cdr:from>
    <cdr:to>
      <cdr:x>0.61044</cdr:x>
      <cdr:y>0.24483</cdr:y>
    </cdr:to>
    <cdr:sp macro="" textlink="">
      <cdr:nvSpPr>
        <cdr:cNvPr id="6" name="TextBox 1"/>
        <cdr:cNvSpPr txBox="1"/>
      </cdr:nvSpPr>
      <cdr:spPr bwMode="auto">
        <a:xfrm xmlns:a="http://schemas.openxmlformats.org/drawingml/2006/main">
          <a:off x="852699" y="312348"/>
          <a:ext cx="2795510" cy="7871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1" i="0" dirty="0" smtClean="0">
              <a:solidFill>
                <a:schemeClr val="bg2"/>
              </a:solidFill>
              <a:latin typeface="+mn-lt"/>
              <a:ea typeface="Times New Roman" charset="0"/>
              <a:cs typeface="Times New Roman" charset="0"/>
            </a:rPr>
            <a:t>  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0.35256</cdr:x>
      <cdr:y>0.09609</cdr:y>
    </cdr:to>
    <cdr:sp macro="" textlink="">
      <cdr:nvSpPr>
        <cdr:cNvPr id="2" name="TextBox 1"/>
        <cdr:cNvSpPr txBox="1"/>
      </cdr:nvSpPr>
      <cdr:spPr>
        <a:xfrm xmlns:a="http://schemas.openxmlformats.org/drawingml/2006/main">
          <a:off x="0" y="0"/>
          <a:ext cx="3233905" cy="453858"/>
        </a:xfrm>
        <a:prstGeom xmlns:a="http://schemas.openxmlformats.org/drawingml/2006/main" prst="rect">
          <a:avLst/>
        </a:prstGeom>
      </cdr:spPr>
      <cdr:txBody>
        <a:bodyPr xmlns:a="http://schemas.openxmlformats.org/drawingml/2006/main" vertOverflow="overflow" horzOverflow="overflow"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latin typeface="Arial" panose="020B0604020202020204" pitchFamily="34" charset="0"/>
              <a:cs typeface="Arial" panose="020B0604020202020204" pitchFamily="34" charset="0"/>
            </a:rPr>
            <a:t>AEO2020 </a:t>
          </a:r>
          <a:r>
            <a:rPr lang="en-US" sz="1400" b="1" dirty="0">
              <a:latin typeface="Arial" panose="020B0604020202020204" pitchFamily="34" charset="0"/>
              <a:cs typeface="Arial" panose="020B0604020202020204" pitchFamily="34" charset="0"/>
            </a:rPr>
            <a:t>o</a:t>
          </a:r>
          <a:r>
            <a:rPr lang="en-US" sz="1400" b="1" dirty="0" smtClean="0">
              <a:solidFill>
                <a:sysClr val="windowText" lastClr="000000"/>
              </a:solidFill>
              <a:latin typeface="Arial" panose="020B0604020202020204" pitchFamily="34" charset="0"/>
              <a:cs typeface="Arial" panose="020B0604020202020204" pitchFamily="34" charset="0"/>
            </a:rPr>
            <a:t>vernight </a:t>
          </a:r>
          <a:r>
            <a:rPr lang="en-US" sz="1400" b="1" dirty="0">
              <a:solidFill>
                <a:sysClr val="windowText" lastClr="000000"/>
              </a:solidFill>
              <a:latin typeface="Arial" panose="020B0604020202020204" pitchFamily="34" charset="0"/>
              <a:cs typeface="Arial" panose="020B0604020202020204" pitchFamily="34" charset="0"/>
            </a:rPr>
            <a:t>installed cost </a:t>
          </a:r>
          <a:r>
            <a:rPr lang="en-US" sz="1400" b="1" baseline="0" dirty="0">
              <a:solidFill>
                <a:sysClr val="windowText" lastClr="000000"/>
              </a:solidFill>
              <a:latin typeface="Arial" panose="020B0604020202020204" pitchFamily="34" charset="0"/>
              <a:cs typeface="Arial" panose="020B0604020202020204" pitchFamily="34" charset="0"/>
            </a:rPr>
            <a:t>by technology</a:t>
          </a:r>
          <a:endParaRPr lang="en-US" sz="1400" b="1" dirty="0">
            <a:solidFill>
              <a:sysClr val="windowText" lastClr="000000"/>
            </a:solidFill>
            <a:latin typeface="Arial" panose="020B0604020202020204" pitchFamily="34" charset="0"/>
            <a:cs typeface="Arial" panose="020B0604020202020204" pitchFamily="34" charset="0"/>
          </a:endParaRPr>
        </a:p>
        <a:p xmlns:a="http://schemas.openxmlformats.org/drawingml/2006/main">
          <a:r>
            <a:rPr lang="en-US" sz="1400" dirty="0">
              <a:solidFill>
                <a:sysClr val="windowText" lastClr="000000"/>
              </a:solidFill>
              <a:latin typeface="Arial" panose="020B0604020202020204" pitchFamily="34" charset="0"/>
              <a:cs typeface="Arial" panose="020B0604020202020204" pitchFamily="34" charset="0"/>
            </a:rPr>
            <a:t>2019</a:t>
          </a:r>
          <a:r>
            <a:rPr lang="en-US" sz="1400" baseline="0" dirty="0">
              <a:solidFill>
                <a:sysClr val="windowText" lastClr="000000"/>
              </a:solidFill>
              <a:latin typeface="Arial" panose="020B0604020202020204" pitchFamily="34" charset="0"/>
              <a:cs typeface="Arial" panose="020B0604020202020204" pitchFamily="34" charset="0"/>
            </a:rPr>
            <a:t> dollars per </a:t>
          </a:r>
          <a:r>
            <a:rPr lang="en-US" sz="1400" baseline="0" dirty="0" smtClean="0">
              <a:solidFill>
                <a:sysClr val="windowText" lastClr="000000"/>
              </a:solidFill>
              <a:latin typeface="Arial" panose="020B0604020202020204" pitchFamily="34" charset="0"/>
              <a:cs typeface="Arial" panose="020B0604020202020204" pitchFamily="34" charset="0"/>
            </a:rPr>
            <a:t>kilowatt</a:t>
          </a:r>
          <a:endParaRPr lang="en-US" sz="14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0.12774</cdr:x>
      <cdr:y>0.18853</cdr:y>
    </cdr:from>
    <cdr:to>
      <cdr:x>0.24232</cdr:x>
      <cdr:y>0.27186</cdr:y>
    </cdr:to>
    <cdr:sp macro="" textlink="">
      <cdr:nvSpPr>
        <cdr:cNvPr id="3" name="TextBox 2"/>
        <cdr:cNvSpPr txBox="1"/>
      </cdr:nvSpPr>
      <cdr:spPr>
        <a:xfrm xmlns:a="http://schemas.openxmlformats.org/drawingml/2006/main">
          <a:off x="1481749" y="896101"/>
          <a:ext cx="1329112" cy="396066"/>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Reference case</a:t>
          </a:r>
        </a:p>
      </cdr:txBody>
    </cdr:sp>
  </cdr:relSizeAnchor>
  <cdr:relSizeAnchor xmlns:cdr="http://schemas.openxmlformats.org/drawingml/2006/chartDrawing">
    <cdr:from>
      <cdr:x>0.42545</cdr:x>
      <cdr:y>0.19067</cdr:y>
    </cdr:from>
    <cdr:to>
      <cdr:x>0.54004</cdr:x>
      <cdr:y>0.274</cdr:y>
    </cdr:to>
    <cdr:sp macro="" textlink="">
      <cdr:nvSpPr>
        <cdr:cNvPr id="4" name="TextBox 3"/>
        <cdr:cNvSpPr txBox="1"/>
      </cdr:nvSpPr>
      <cdr:spPr>
        <a:xfrm xmlns:a="http://schemas.openxmlformats.org/drawingml/2006/main">
          <a:off x="4935131" y="906250"/>
          <a:ext cx="1329228" cy="396065"/>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Low Renewables </a:t>
          </a:r>
          <a:r>
            <a:rPr lang="en-US" sz="1400" b="1" dirty="0">
              <a:latin typeface="Arial" panose="020B0604020202020204" pitchFamily="34" charset="0"/>
              <a:cs typeface="Arial" panose="020B0604020202020204" pitchFamily="34" charset="0"/>
            </a:rPr>
            <a:t>Cost case</a:t>
          </a:r>
        </a:p>
      </cdr:txBody>
    </cdr:sp>
  </cdr:relSizeAnchor>
  <cdr:relSizeAnchor xmlns:cdr="http://schemas.openxmlformats.org/drawingml/2006/chartDrawing">
    <cdr:from>
      <cdr:x>0.71192</cdr:x>
      <cdr:y>0.19205</cdr:y>
    </cdr:from>
    <cdr:to>
      <cdr:x>0.82651</cdr:x>
      <cdr:y>0.27538</cdr:y>
    </cdr:to>
    <cdr:sp macro="" textlink="">
      <cdr:nvSpPr>
        <cdr:cNvPr id="5" name="TextBox 4"/>
        <cdr:cNvSpPr txBox="1"/>
      </cdr:nvSpPr>
      <cdr:spPr>
        <a:xfrm xmlns:a="http://schemas.openxmlformats.org/drawingml/2006/main">
          <a:off x="8258186" y="912786"/>
          <a:ext cx="1329228" cy="396065"/>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ysClr val="windowText" lastClr="000000"/>
              </a:solidFill>
              <a:latin typeface="Arial" panose="020B0604020202020204" pitchFamily="34" charset="0"/>
              <a:cs typeface="Arial" panose="020B0604020202020204" pitchFamily="34" charset="0"/>
            </a:rPr>
            <a:t>High Renewables Cost </a:t>
          </a:r>
          <a:r>
            <a:rPr lang="en-US" sz="1400" b="1" dirty="0">
              <a:latin typeface="Arial" panose="020B0604020202020204" pitchFamily="34" charset="0"/>
              <a:cs typeface="Arial" panose="020B0604020202020204" pitchFamily="34" charset="0"/>
            </a:rPr>
            <a:t>case</a:t>
          </a:r>
        </a:p>
      </cdr:txBody>
    </cdr:sp>
  </cdr:relSizeAnchor>
  <cdr:relSizeAnchor xmlns:cdr="http://schemas.openxmlformats.org/drawingml/2006/chartDrawing">
    <cdr:from>
      <cdr:x>0.04726</cdr:x>
      <cdr:y>0.93558</cdr:y>
    </cdr:from>
    <cdr:to>
      <cdr:x>0.92414</cdr:x>
      <cdr:y>0.99549</cdr:y>
    </cdr:to>
    <cdr:sp macro="" textlink="">
      <cdr:nvSpPr>
        <cdr:cNvPr id="8" name="TextBox 7"/>
        <cdr:cNvSpPr txBox="1"/>
      </cdr:nvSpPr>
      <cdr:spPr>
        <a:xfrm xmlns:a="http://schemas.openxmlformats.org/drawingml/2006/main">
          <a:off x="548206" y="4446805"/>
          <a:ext cx="10171687" cy="284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 2019</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2050              </a:t>
          </a:r>
          <a:r>
            <a:rPr lang="en-US" sz="1400" baseline="0" dirty="0" smtClean="0">
              <a:latin typeface="Arial" panose="020B0604020202020204" pitchFamily="34" charset="0"/>
              <a:cs typeface="Arial" panose="020B0604020202020204" pitchFamily="34" charset="0"/>
            </a:rPr>
            <a:t>2019                          	</a:t>
          </a:r>
          <a:r>
            <a:rPr lang="en-US" sz="1400" dirty="0" smtClean="0">
              <a:latin typeface="Arial" panose="020B0604020202020204" pitchFamily="34" charset="0"/>
              <a:cs typeface="Arial" panose="020B0604020202020204" pitchFamily="34" charset="0"/>
            </a:rPr>
            <a:t>     </a:t>
          </a:r>
          <a:r>
            <a:rPr lang="en-US" sz="1400" baseline="0" dirty="0" smtClean="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2050     </a:t>
          </a:r>
          <a:r>
            <a:rPr lang="en-US" sz="1400" baseline="0" dirty="0" smtClean="0">
              <a:latin typeface="Arial" panose="020B0604020202020204" pitchFamily="34" charset="0"/>
              <a:cs typeface="Arial" panose="020B0604020202020204" pitchFamily="34" charset="0"/>
            </a:rPr>
            <a:t>        2019                                         </a:t>
          </a:r>
          <a:r>
            <a:rPr lang="en-US" sz="1400" baseline="0" dirty="0">
              <a:latin typeface="Arial" panose="020B0604020202020204" pitchFamily="34" charset="0"/>
              <a:cs typeface="Arial" panose="020B0604020202020204" pitchFamily="34" charset="0"/>
            </a:rPr>
            <a:t>2050         </a:t>
          </a:r>
          <a:endParaRPr lang="en-US" sz="1400" dirty="0">
            <a:latin typeface="Arial" panose="020B0604020202020204" pitchFamily="34" charset="0"/>
            <a:cs typeface="Arial" panose="020B0604020202020204" pitchFamily="34" charset="0"/>
          </a:endParaRPr>
        </a:p>
      </cdr:txBody>
    </cdr:sp>
  </cdr:relSizeAnchor>
</c:userShapes>
</file>

<file path=ppt/drawings/drawing110.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0.72391</cdr:x>
      <cdr:y>0.35624</cdr:y>
    </cdr:from>
    <cdr:to>
      <cdr:x>0.98819</cdr:x>
      <cdr:y>0.91817</cdr:y>
    </cdr:to>
    <cdr:sp macro="" textlink="">
      <cdr:nvSpPr>
        <cdr:cNvPr id="11" name="TextBox 1"/>
        <cdr:cNvSpPr txBox="1"/>
      </cdr:nvSpPr>
      <cdr:spPr bwMode="auto">
        <a:xfrm xmlns:a="http://schemas.openxmlformats.org/drawingml/2006/main">
          <a:off x="4670411" y="1599870"/>
          <a:ext cx="1705037" cy="2523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kumimoji="0" lang="en-US" sz="1400" b="1" i="0" u="none" strike="noStrike" kern="0" cap="none" spc="0" normalizeH="0" baseline="0" noProof="0" dirty="0" smtClean="0">
              <a:ln>
                <a:noFill/>
              </a:ln>
              <a:solidFill>
                <a:schemeClr val="tx2">
                  <a:lumMod val="90000"/>
                  <a:lumOff val="10000"/>
                </a:schemeClr>
              </a:solidFill>
              <a:effectLst/>
              <a:uLnTx/>
              <a:uFillTx/>
              <a:latin typeface="+mn-lt"/>
              <a:ea typeface="Times New Roman" charset="0"/>
              <a:cs typeface="Times New Roman" charset="0"/>
            </a:rPr>
            <a:t>consumed </a:t>
          </a:r>
        </a:p>
        <a:p xmlns:a="http://schemas.openxmlformats.org/drawingml/2006/main">
          <a:pPr eaLnBrk="0" hangingPunct="0"/>
          <a:r>
            <a:rPr kumimoji="0" lang="en-US" sz="1400" b="1" i="0" u="none" strike="noStrike" kern="0" cap="none" spc="0" normalizeH="0" baseline="0" noProof="0" dirty="0" smtClean="0">
              <a:ln>
                <a:noFill/>
              </a:ln>
              <a:solidFill>
                <a:schemeClr val="tx2">
                  <a:lumMod val="90000"/>
                  <a:lumOff val="10000"/>
                </a:schemeClr>
              </a:solidFill>
              <a:effectLst/>
              <a:uLnTx/>
              <a:uFillTx/>
              <a:latin typeface="+mn-lt"/>
              <a:ea typeface="Times New Roman" charset="0"/>
              <a:cs typeface="Times New Roman" charset="0"/>
            </a:rPr>
            <a:t>onsite</a:t>
          </a:r>
        </a:p>
        <a:p xmlns:a="http://schemas.openxmlformats.org/drawingml/2006/main">
          <a:pPr eaLnBrk="0" hangingPunct="0"/>
          <a:endParaRPr lang="en-US" sz="1400" b="1" dirty="0">
            <a:solidFill>
              <a:schemeClr val="tx2">
                <a:lumMod val="90000"/>
                <a:lumOff val="10000"/>
              </a:schemeClr>
            </a:solidFill>
            <a:ea typeface="Times New Roman" charset="0"/>
            <a:cs typeface="Times New Roman" charset="0"/>
          </a:endParaRPr>
        </a:p>
        <a:p xmlns:a="http://schemas.openxmlformats.org/drawingml/2006/main">
          <a:pPr eaLnBrk="0" hangingPunct="0"/>
          <a:endParaRPr lang="en-US" sz="1400" b="1" dirty="0" smtClean="0">
            <a:solidFill>
              <a:schemeClr val="tx2">
                <a:lumMod val="90000"/>
                <a:lumOff val="10000"/>
              </a:schemeClr>
            </a:solidFill>
            <a:ea typeface="Times New Roman" charset="0"/>
            <a:cs typeface="Times New Roman" charset="0"/>
          </a:endParaRPr>
        </a:p>
        <a:p xmlns:a="http://schemas.openxmlformats.org/drawingml/2006/main">
          <a:pPr eaLnBrk="0" hangingPunct="0"/>
          <a:endParaRPr lang="en-US" sz="1400" b="1" dirty="0">
            <a:solidFill>
              <a:schemeClr val="tx2">
                <a:lumMod val="90000"/>
                <a:lumOff val="10000"/>
              </a:schemeClr>
            </a:solidFill>
            <a:ea typeface="Times New Roman" charset="0"/>
            <a:cs typeface="Times New Roman" charset="0"/>
          </a:endParaRPr>
        </a:p>
        <a:p xmlns:a="http://schemas.openxmlformats.org/drawingml/2006/main">
          <a:pPr eaLnBrk="0" hangingPunct="0"/>
          <a:endParaRPr lang="en-US" sz="1400" b="1" dirty="0" smtClean="0">
            <a:solidFill>
              <a:schemeClr val="tx2">
                <a:lumMod val="90000"/>
                <a:lumOff val="10000"/>
              </a:schemeClr>
            </a:solidFill>
            <a:ea typeface="Times New Roman" charset="0"/>
            <a:cs typeface="Times New Roman" charset="0"/>
          </a:endParaRPr>
        </a:p>
        <a:p xmlns:a="http://schemas.openxmlformats.org/drawingml/2006/main">
          <a:pPr eaLnBrk="0" hangingPunct="0"/>
          <a:endParaRPr lang="en-US" sz="1400" b="1" dirty="0">
            <a:solidFill>
              <a:schemeClr val="tx2">
                <a:lumMod val="90000"/>
                <a:lumOff val="10000"/>
              </a:schemeClr>
            </a:solidFill>
            <a:ea typeface="Times New Roman" charset="0"/>
            <a:cs typeface="Times New Roman" charset="0"/>
          </a:endParaRPr>
        </a:p>
        <a:p xmlns:a="http://schemas.openxmlformats.org/drawingml/2006/main">
          <a:pPr eaLnBrk="0" hangingPunct="0"/>
          <a:r>
            <a:rPr lang="en-US" sz="1400" b="1" dirty="0" smtClean="0">
              <a:solidFill>
                <a:schemeClr val="accent3">
                  <a:lumMod val="75000"/>
                </a:schemeClr>
              </a:solidFill>
              <a:ea typeface="Times New Roman" charset="0"/>
              <a:cs typeface="Times New Roman" charset="0"/>
            </a:rPr>
            <a:t>sales </a:t>
          </a:r>
          <a:r>
            <a:rPr lang="en-US" sz="1400" b="1" dirty="0">
              <a:solidFill>
                <a:schemeClr val="accent3">
                  <a:lumMod val="75000"/>
                </a:schemeClr>
              </a:solidFill>
              <a:ea typeface="Times New Roman" charset="0"/>
              <a:cs typeface="Times New Roman" charset="0"/>
            </a:rPr>
            <a:t>to the grid</a:t>
          </a:r>
        </a:p>
        <a:p xmlns:a="http://schemas.openxmlformats.org/drawingml/2006/main">
          <a:pPr eaLnBrk="0" hangingPunct="0"/>
          <a:endParaRPr lang="en-US" sz="1400" b="1" i="0" dirty="0" smtClean="0">
            <a:solidFill>
              <a:schemeClr val="tx2">
                <a:lumMod val="90000"/>
                <a:lumOff val="10000"/>
              </a:schemeClr>
            </a:solidFill>
            <a:latin typeface="+mn-lt"/>
            <a:ea typeface="Times New Roman" charset="0"/>
            <a:cs typeface="Times New Roman" charset="0"/>
          </a:endParaRPr>
        </a:p>
      </cdr:txBody>
    </cdr:sp>
  </cdr:relSizeAnchor>
  <cdr:relSizeAnchor xmlns:cdr="http://schemas.openxmlformats.org/drawingml/2006/chartDrawing">
    <cdr:from>
      <cdr:x>0.14281</cdr:x>
      <cdr:y>0.07508</cdr:y>
    </cdr:from>
    <cdr:to>
      <cdr:x>0.61057</cdr:x>
      <cdr:y>0.256</cdr:y>
    </cdr:to>
    <cdr:sp macro="" textlink="">
      <cdr:nvSpPr>
        <cdr:cNvPr id="13" name="TextBox 1"/>
        <cdr:cNvSpPr txBox="1"/>
      </cdr:nvSpPr>
      <cdr:spPr bwMode="auto">
        <a:xfrm xmlns:a="http://schemas.openxmlformats.org/drawingml/2006/main">
          <a:off x="966247" y="337188"/>
          <a:ext cx="3164938" cy="8125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1" i="0" dirty="0" smtClean="0">
              <a:solidFill>
                <a:schemeClr val="bg2"/>
              </a:solidFill>
              <a:latin typeface="+mn-lt"/>
              <a:ea typeface="Times New Roman" charset="0"/>
              <a:cs typeface="Times New Roman" charset="0"/>
            </a:rPr>
            <a:t>  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0.68912</cdr:x>
      <cdr:y>0.91958</cdr:y>
    </cdr:from>
    <cdr:to>
      <cdr:x>0.81703</cdr:x>
      <cdr:y>0.98811</cdr:y>
    </cdr:to>
    <cdr:sp macro="" textlink="">
      <cdr:nvSpPr>
        <cdr:cNvPr id="7" name="TextBox 2"/>
        <cdr:cNvSpPr txBox="1"/>
      </cdr:nvSpPr>
      <cdr:spPr>
        <a:xfrm xmlns:a="http://schemas.openxmlformats.org/drawingml/2006/main">
          <a:off x="4445918" y="4129869"/>
          <a:ext cx="82526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2050</a:t>
          </a:r>
          <a:endParaRPr lang="en-US" sz="1400" dirty="0"/>
        </a:p>
      </cdr:txBody>
    </cdr:sp>
  </cdr:relSizeAnchor>
</c:userShapes>
</file>

<file path=ppt/drawings/drawing111.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449443"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U.S. energy-related </a:t>
          </a:r>
          <a:r>
            <a:rPr lang="en-US" sz="1400" b="1" dirty="0" smtClean="0">
              <a:solidFill>
                <a:schemeClr val="tx1"/>
              </a:solidFill>
              <a:ea typeface="Times New Roman" charset="0"/>
              <a:cs typeface="Times New Roman" charset="0"/>
            </a:rPr>
            <a:t>CO2 </a:t>
          </a:r>
          <a:r>
            <a:rPr lang="en-US" sz="1400" b="1" i="0" dirty="0" smtClean="0">
              <a:solidFill>
                <a:schemeClr val="tx1"/>
              </a:solidFill>
              <a:latin typeface="+mn-lt"/>
              <a:ea typeface="Times New Roman" charset="0"/>
              <a:cs typeface="Times New Roman" charset="0"/>
            </a:rPr>
            <a:t>emissions cases</a:t>
          </a:r>
          <a:endParaRPr lang="en-US" sz="1400" b="1" i="0" baseline="0" dirty="0">
            <a:solidFill>
              <a:schemeClr val="tx1"/>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metric </a:t>
          </a:r>
          <a:r>
            <a:rPr lang="en-US" sz="1400" i="0" baseline="0" dirty="0">
              <a:solidFill>
                <a:sysClr val="windowText" lastClr="000000"/>
              </a:solidFill>
              <a:latin typeface="+mn-lt"/>
              <a:ea typeface="Times New Roman" charset="0"/>
              <a:cs typeface="Times New Roman" charset="0"/>
            </a:rPr>
            <a:t>tons</a:t>
          </a: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0.14844</cdr:x>
      <cdr:y>0.14816</cdr:y>
    </cdr:from>
    <cdr:to>
      <cdr:x>0.56511</cdr:x>
      <cdr:y>0.2775</cdr:y>
    </cdr:to>
    <cdr:sp macro="" textlink="">
      <cdr:nvSpPr>
        <cdr:cNvPr id="6" name="TextBox 3"/>
        <cdr:cNvSpPr txBox="1"/>
      </cdr:nvSpPr>
      <cdr:spPr bwMode="auto">
        <a:xfrm xmlns:a="http://schemas.openxmlformats.org/drawingml/2006/main">
          <a:off x="1577307" y="704209"/>
          <a:ext cx="4427625" cy="6147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0.79875</cdr:x>
      <cdr:y>0.18315</cdr:y>
    </cdr:from>
    <cdr:to>
      <cdr:x>0.99445</cdr:x>
      <cdr:y>0.51301</cdr:y>
    </cdr:to>
    <cdr:sp macro="" textlink="">
      <cdr:nvSpPr>
        <cdr:cNvPr id="8" name="TextBox 1"/>
        <cdr:cNvSpPr txBox="1"/>
      </cdr:nvSpPr>
      <cdr:spPr bwMode="auto">
        <a:xfrm xmlns:a="http://schemas.openxmlformats.org/drawingml/2006/main">
          <a:off x="8487697" y="870529"/>
          <a:ext cx="2079522" cy="15677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rgbClr val="0071A1"/>
              </a:solidFill>
              <a:latin typeface="Arial" panose="020B0604020202020204" pitchFamily="34" charset="0"/>
              <a:ea typeface="Times New Roman" charset="0"/>
              <a:cs typeface="Arial" panose="020B0604020202020204" pitchFamily="34" charset="0"/>
            </a:rPr>
            <a:t>High Economic Growth</a:t>
          </a:r>
          <a:endParaRPr lang="en-US" sz="1400" b="1" i="0" baseline="0" dirty="0">
            <a:solidFill>
              <a:srgbClr val="0071A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400" b="1" i="0" baseline="0" dirty="0">
            <a:solidFill>
              <a:schemeClr val="accent3">
                <a:lumMod val="75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000000"/>
              </a:solidFill>
              <a:latin typeface="Arial" panose="020B0604020202020204" pitchFamily="34" charset="0"/>
              <a:ea typeface="Times New Roman" charset="0"/>
              <a:cs typeface="Arial" panose="020B0604020202020204" pitchFamily="34" charset="0"/>
            </a:rPr>
            <a:t>Reference</a:t>
          </a:r>
        </a:p>
        <a:p xmlns:a="http://schemas.openxmlformats.org/drawingml/2006/main">
          <a:pPr eaLnBrk="0" hangingPunct="0"/>
          <a:endParaRPr lang="en-US" sz="14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89DBFF"/>
              </a:solidFill>
              <a:latin typeface="Arial" panose="020B0604020202020204" pitchFamily="34" charset="0"/>
              <a:ea typeface="Times New Roman" charset="0"/>
              <a:cs typeface="Arial" panose="020B0604020202020204" pitchFamily="34" charset="0"/>
            </a:rPr>
            <a:t>Low </a:t>
          </a:r>
          <a:r>
            <a:rPr lang="en-US" sz="1400" b="1" i="0" baseline="0" dirty="0" smtClean="0">
              <a:solidFill>
                <a:srgbClr val="89DBFF"/>
              </a:solidFill>
              <a:latin typeface="Arial" panose="020B0604020202020204" pitchFamily="34" charset="0"/>
              <a:ea typeface="Times New Roman" charset="0"/>
              <a:cs typeface="Arial" panose="020B0604020202020204" pitchFamily="34" charset="0"/>
            </a:rPr>
            <a:t>Economic Growth</a:t>
          </a:r>
        </a:p>
        <a:p xmlns:a="http://schemas.openxmlformats.org/drawingml/2006/main">
          <a:pPr eaLnBrk="0" hangingPunct="0"/>
          <a:endParaRPr lang="en-US" sz="1400" b="1" dirty="0">
            <a:solidFill>
              <a:srgbClr val="89DBFF"/>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dirty="0">
              <a:solidFill>
                <a:srgbClr val="D9D9D9"/>
              </a:solidFill>
              <a:latin typeface="Arial" panose="020B0604020202020204" pitchFamily="34" charset="0"/>
              <a:ea typeface="Times New Roman" charset="0"/>
              <a:cs typeface="Arial" panose="020B0604020202020204" pitchFamily="34" charset="0"/>
            </a:rPr>
            <a:t>o</a:t>
          </a:r>
          <a:r>
            <a:rPr lang="en-US" sz="1400" b="1" i="0" baseline="0" dirty="0" smtClean="0">
              <a:solidFill>
                <a:srgbClr val="D9D9D9"/>
              </a:solidFill>
              <a:latin typeface="Arial" panose="020B0604020202020204" pitchFamily="34" charset="0"/>
              <a:ea typeface="Times New Roman" charset="0"/>
              <a:cs typeface="Arial" panose="020B0604020202020204" pitchFamily="34" charset="0"/>
            </a:rPr>
            <a:t>ther cases</a:t>
          </a:r>
          <a:endParaRPr lang="en-US" sz="1400" b="1" i="0" baseline="0" dirty="0">
            <a:solidFill>
              <a:srgbClr val="D9D9D9"/>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12.xml><?xml version="1.0" encoding="utf-8"?>
<c:userShapes xmlns:c="http://schemas.openxmlformats.org/drawingml/2006/chart">
  <cdr:relSizeAnchor xmlns:cdr="http://schemas.openxmlformats.org/drawingml/2006/chartDrawing">
    <cdr:from>
      <cdr:x>0.58613</cdr:x>
      <cdr:y>0.27074</cdr:y>
    </cdr:from>
    <cdr:to>
      <cdr:x>0.88816</cdr:x>
      <cdr:y>0.84979</cdr:y>
    </cdr:to>
    <cdr:sp macro="" textlink="">
      <cdr:nvSpPr>
        <cdr:cNvPr id="3" name="TextBox 1"/>
        <cdr:cNvSpPr txBox="1"/>
      </cdr:nvSpPr>
      <cdr:spPr bwMode="auto">
        <a:xfrm xmlns:a="http://schemas.openxmlformats.org/drawingml/2006/main">
          <a:off x="3545347" y="1286829"/>
          <a:ext cx="1826891" cy="27522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400" b="1" i="0" dirty="0">
            <a:solidFill>
              <a:schemeClr val="tx2"/>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r>
            <a:rPr lang="en-US" sz="1400" b="1" i="0" dirty="0">
              <a:solidFill>
                <a:srgbClr val="E1AB76"/>
              </a:solidFill>
              <a:latin typeface="+mn-lt"/>
              <a:ea typeface="Times New Roman" charset="0"/>
              <a:cs typeface="Times New Roman" charset="0"/>
            </a:rPr>
            <a:t>  </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953"/>
              </a:solidFill>
              <a:effectLst/>
              <a:uLnTx/>
              <a:uFillTx/>
              <a:latin typeface="+mn-lt"/>
              <a:ea typeface="Times New Roman" charset="0"/>
              <a:cs typeface="Times New Roman" charset="0"/>
            </a:rPr>
            <a:t>transportation</a:t>
          </a:r>
        </a:p>
        <a:p xmlns:a="http://schemas.openxmlformats.org/drawingml/2006/main">
          <a:pPr algn="r" eaLnBrk="0" hangingPunct="0"/>
          <a:endParaRPr lang="en-US" sz="1400" b="1" i="0" dirty="0">
            <a:solidFill>
              <a:schemeClr val="accent2"/>
            </a:solidFill>
            <a:latin typeface="+mn-lt"/>
            <a:ea typeface="Times New Roman" charset="0"/>
            <a:cs typeface="Times New Roman" charset="0"/>
          </a:endParaRPr>
        </a:p>
        <a:p xmlns:a="http://schemas.openxmlformats.org/drawingml/2006/main">
          <a:pPr algn="r" eaLnBrk="0" hangingPunct="0"/>
          <a:r>
            <a:rPr lang="en-US" sz="1400" b="1" dirty="0">
              <a:solidFill>
                <a:srgbClr val="E1AB76"/>
              </a:solidFill>
              <a:ea typeface="Times New Roman" charset="0"/>
              <a:cs typeface="Times New Roman" charset="0"/>
            </a:rPr>
            <a:t>electric power</a:t>
          </a:r>
          <a:endParaRPr lang="en-US" sz="1400" b="1" i="0" dirty="0">
            <a:solidFill>
              <a:schemeClr val="accent3"/>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3"/>
            </a:solidFill>
            <a:latin typeface="+mn-lt"/>
            <a:ea typeface="Times New Roman" charset="0"/>
            <a:cs typeface="Times New Roman" charset="0"/>
          </a:endParaRPr>
        </a:p>
        <a:p xmlns:a="http://schemas.openxmlformats.org/drawingml/2006/main">
          <a:pPr algn="r" eaLnBrk="0" hangingPunct="0"/>
          <a:r>
            <a:rPr lang="en-US" sz="1400" b="1" i="0" dirty="0">
              <a:solidFill>
                <a:schemeClr val="accent3"/>
              </a:solidFill>
              <a:latin typeface="+mn-lt"/>
              <a:ea typeface="Times New Roman" charset="0"/>
              <a:cs typeface="Times New Roman" charset="0"/>
            </a:rPr>
            <a:t>industrial</a:t>
          </a:r>
        </a:p>
        <a:p xmlns:a="http://schemas.openxmlformats.org/drawingml/2006/main">
          <a:pPr algn="r"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r>
            <a:rPr lang="en-US" sz="1400" b="1" i="0" dirty="0">
              <a:solidFill>
                <a:srgbClr val="893F48"/>
              </a:solidFill>
              <a:latin typeface="+mn-lt"/>
              <a:ea typeface="Times New Roman" charset="0"/>
              <a:cs typeface="Times New Roman" charset="0"/>
            </a:rPr>
            <a:t>residential</a:t>
          </a:r>
        </a:p>
        <a:p xmlns:a="http://schemas.openxmlformats.org/drawingml/2006/main">
          <a:pPr algn="r" eaLnBrk="0" hangingPunct="0"/>
          <a:endParaRPr lang="en-US" sz="1400" b="1" i="0" dirty="0" smtClean="0">
            <a:solidFill>
              <a:srgbClr val="E9B8BD"/>
            </a:solidFill>
            <a:latin typeface="+mn-lt"/>
            <a:ea typeface="Times New Roman" charset="0"/>
            <a:cs typeface="Times New Roman" charset="0"/>
          </a:endParaRPr>
        </a:p>
        <a:p xmlns:a="http://schemas.openxmlformats.org/drawingml/2006/main">
          <a:pPr algn="r" eaLnBrk="0" hangingPunct="0"/>
          <a:r>
            <a:rPr lang="en-US" sz="1400" b="1" i="0" dirty="0" smtClean="0">
              <a:solidFill>
                <a:srgbClr val="E9B8BD"/>
              </a:solidFill>
              <a:latin typeface="+mn-lt"/>
              <a:ea typeface="Times New Roman" charset="0"/>
              <a:cs typeface="Times New Roman" charset="0"/>
            </a:rPr>
            <a:t>commercial</a:t>
          </a:r>
          <a:endParaRPr lang="en-US" sz="1400" b="1" i="0" dirty="0">
            <a:solidFill>
              <a:srgbClr val="E9B8BD"/>
            </a:solidFill>
            <a:latin typeface="+mn-lt"/>
            <a:ea typeface="Times New Roman" charset="0"/>
            <a:cs typeface="Times New Roman" charset="0"/>
          </a:endParaRPr>
        </a:p>
      </cdr:txBody>
    </cdr:sp>
  </cdr:relSizeAnchor>
  <cdr:relSizeAnchor xmlns:cdr="http://schemas.openxmlformats.org/drawingml/2006/chartDrawing">
    <cdr:from>
      <cdr:x>0</cdr:x>
      <cdr:y>0.01874</cdr:y>
    </cdr:from>
    <cdr:to>
      <cdr:x>1</cdr:x>
      <cdr:y>0.20852</cdr:y>
    </cdr:to>
    <cdr:sp macro="" textlink="">
      <cdr:nvSpPr>
        <cdr:cNvPr id="8" name="TextBox 1"/>
        <cdr:cNvSpPr txBox="1"/>
      </cdr:nvSpPr>
      <cdr:spPr bwMode="auto">
        <a:xfrm xmlns:a="http://schemas.openxmlformats.org/drawingml/2006/main">
          <a:off x="0" y="89071"/>
          <a:ext cx="5956558" cy="9020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ysClr val="windowText" lastClr="000000"/>
              </a:solidFill>
              <a:latin typeface="+mn-lt"/>
              <a:ea typeface="Times New Roman" charset="0"/>
              <a:cs typeface="Times New Roman" charset="0"/>
            </a:rPr>
            <a:t>Energy-related </a:t>
          </a:r>
          <a:r>
            <a:rPr lang="en-US" sz="1400" b="1" dirty="0" smtClean="0">
              <a:ea typeface="Times New Roman" charset="0"/>
              <a:cs typeface="Times New Roman" charset="0"/>
            </a:rPr>
            <a:t>CO2 </a:t>
          </a:r>
          <a:r>
            <a:rPr lang="en-US" sz="1400" b="1" i="0" dirty="0" smtClean="0">
              <a:solidFill>
                <a:sysClr val="windowText" lastClr="000000"/>
              </a:solidFill>
              <a:latin typeface="+mn-lt"/>
              <a:ea typeface="Times New Roman" charset="0"/>
              <a:cs typeface="Times New Roman" charset="0"/>
            </a:rPr>
            <a:t>emissions </a:t>
          </a:r>
          <a:r>
            <a:rPr lang="en-US" sz="1400" b="1" i="0" dirty="0">
              <a:solidFill>
                <a:sysClr val="windowText" lastClr="000000"/>
              </a:solidFill>
              <a:latin typeface="+mn-lt"/>
              <a:ea typeface="Times New Roman" charset="0"/>
              <a:cs typeface="Times New Roman" charset="0"/>
            </a:rPr>
            <a:t>by </a:t>
          </a:r>
          <a:r>
            <a:rPr lang="en-US" sz="1400" b="1" i="0" dirty="0" smtClean="0">
              <a:solidFill>
                <a:sysClr val="windowText" lastClr="000000"/>
              </a:solidFill>
              <a:latin typeface="+mn-lt"/>
              <a:ea typeface="Times New Roman" charset="0"/>
              <a:cs typeface="Times New Roman" charset="0"/>
            </a:rPr>
            <a:t>energy </a:t>
          </a:r>
          <a:r>
            <a:rPr lang="en-US" sz="1400" b="1" i="0" dirty="0">
              <a:solidFill>
                <a:sysClr val="windowText" lastClr="000000"/>
              </a:solidFill>
              <a:latin typeface="+mn-lt"/>
              <a:ea typeface="Times New Roman" charset="0"/>
              <a:cs typeface="Times New Roman" charset="0"/>
            </a:rPr>
            <a:t>sector </a:t>
          </a:r>
          <a:r>
            <a:rPr lang="en-US" sz="1400" b="1" i="0" dirty="0" smtClean="0">
              <a:solidFill>
                <a:sysClr val="windowText" lastClr="000000"/>
              </a:solidFill>
              <a:latin typeface="+mn-lt"/>
              <a:ea typeface="Times New Roman" charset="0"/>
              <a:cs typeface="Times New Roman" charset="0"/>
            </a:rPr>
            <a:t>(</a:t>
          </a:r>
          <a:r>
            <a:rPr lang="en-US" sz="1400" b="1" i="0" dirty="0" smtClean="0">
              <a:solidFill>
                <a:schemeClr val="tx1"/>
              </a:solidFill>
              <a:latin typeface="+mn-lt"/>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a:t>
          </a:r>
          <a:r>
            <a:rPr lang="en-US" sz="1400" b="1" i="0" dirty="0">
              <a:solidFill>
                <a:sysClr val="windowText" lastClr="000000"/>
              </a:solidFill>
              <a:latin typeface="+mn-lt"/>
              <a:ea typeface="Times New Roman" charset="0"/>
              <a:cs typeface="Times New Roman" charset="0"/>
            </a:rPr>
            <a:t>case)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ea typeface="Times New Roman" charset="0"/>
              <a:cs typeface="Times New Roman" charset="0"/>
            </a:rPr>
            <a:t>billion metric </a:t>
          </a:r>
          <a:r>
            <a:rPr kumimoji="0" lang="en-US" sz="1400" b="0" i="0" u="none" strike="noStrike" kern="0" cap="none" spc="0" normalizeH="0" baseline="0" noProof="0" dirty="0" smtClean="0">
              <a:ln>
                <a:noFill/>
              </a:ln>
              <a:solidFill>
                <a:sysClr val="windowText" lastClr="000000"/>
              </a:solidFill>
              <a:effectLst/>
              <a:uLnTx/>
              <a:uFillTx/>
              <a:latin typeface="+mn-lt"/>
              <a:ea typeface="Times New Roman" charset="0"/>
              <a:cs typeface="Times New Roman" charset="0"/>
            </a:rPr>
            <a:t>tons</a:t>
          </a:r>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0.36521</cdr:x>
      <cdr:y>0.16922</cdr:y>
    </cdr:from>
    <cdr:to>
      <cdr:x>0.65589</cdr:x>
      <cdr:y>0.3709</cdr:y>
    </cdr:to>
    <cdr:sp macro="" textlink="">
      <cdr:nvSpPr>
        <cdr:cNvPr id="2" name="TextBox 1"/>
        <cdr:cNvSpPr txBox="1"/>
      </cdr:nvSpPr>
      <cdr:spPr bwMode="auto">
        <a:xfrm xmlns:a="http://schemas.openxmlformats.org/drawingml/2006/main">
          <a:off x="2209029" y="804312"/>
          <a:ext cx="1758239" cy="9585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i="0" dirty="0">
              <a:solidFill>
                <a:srgbClr val="333333"/>
              </a:solidFill>
              <a:latin typeface="+mn-lt"/>
              <a:ea typeface="Times New Roman" charset="0"/>
              <a:cs typeface="Times New Roman" charset="0"/>
            </a:rPr>
            <a:t>        </a:t>
          </a:r>
          <a:r>
            <a:rPr lang="en-US" sz="1400" b="1" i="0" dirty="0">
              <a:solidFill>
                <a:srgbClr val="333333"/>
              </a:solidFill>
              <a:latin typeface="+mn-lt"/>
              <a:ea typeface="Times New Roman" charset="0"/>
              <a:cs typeface="Times New Roman" charset="0"/>
            </a:rPr>
            <a:t>2019</a:t>
          </a:r>
        </a:p>
        <a:p xmlns:a="http://schemas.openxmlformats.org/drawingml/2006/main">
          <a:pPr eaLnBrk="0" hangingPunct="0"/>
          <a:r>
            <a:rPr lang="en-US" sz="1400" i="0" dirty="0">
              <a:solidFill>
                <a:srgbClr val="333333"/>
              </a:solidFill>
              <a:latin typeface="+mn-lt"/>
              <a:ea typeface="Times New Roman" charset="0"/>
              <a:cs typeface="Times New Roman" charset="0"/>
            </a:rPr>
            <a:t>history     projections  </a:t>
          </a:r>
        </a:p>
      </cdr:txBody>
    </cdr:sp>
  </cdr:relSizeAnchor>
</c:userShapes>
</file>

<file path=ppt/drawings/drawing113.xml><?xml version="1.0" encoding="utf-8"?>
<c:userShapes xmlns:c="http://schemas.openxmlformats.org/drawingml/2006/chart">
  <cdr:relSizeAnchor xmlns:cdr="http://schemas.openxmlformats.org/drawingml/2006/chartDrawing">
    <cdr:from>
      <cdr:x>0.65897</cdr:x>
      <cdr:y>0.32971</cdr:y>
    </cdr:from>
    <cdr:to>
      <cdr:x>0.90879</cdr:x>
      <cdr:y>0.84617</cdr:y>
    </cdr:to>
    <cdr:sp macro="" textlink="">
      <cdr:nvSpPr>
        <cdr:cNvPr id="3" name="TextBox 1"/>
        <cdr:cNvSpPr txBox="1"/>
      </cdr:nvSpPr>
      <cdr:spPr bwMode="auto">
        <a:xfrm xmlns:a="http://schemas.openxmlformats.org/drawingml/2006/main">
          <a:off x="3783817" y="1567104"/>
          <a:ext cx="1434464" cy="24547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r>
            <a:rPr lang="en-US" sz="1400" b="1" i="0" dirty="0">
              <a:solidFill>
                <a:schemeClr val="accent1"/>
              </a:solidFill>
              <a:latin typeface="+mn-lt"/>
              <a:ea typeface="Times New Roman" charset="0"/>
              <a:cs typeface="Times New Roman" charset="0"/>
            </a:rPr>
            <a:t>natural gas</a:t>
          </a:r>
        </a:p>
        <a:p xmlns:a="http://schemas.openxmlformats.org/drawingml/2006/main">
          <a:pPr algn="r" eaLnBrk="0" hangingPunct="0"/>
          <a:endParaRPr lang="en-US" sz="14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14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endParaRPr lang="en-US" sz="14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r>
            <a:rPr lang="en-US" sz="1400" b="1" i="0" dirty="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0.01311</cdr:x>
      <cdr:y>0.01825</cdr:y>
    </cdr:from>
    <cdr:to>
      <cdr:x>0.8175</cdr:x>
      <cdr:y>0.12258</cdr:y>
    </cdr:to>
    <cdr:sp macro="" textlink="">
      <cdr:nvSpPr>
        <cdr:cNvPr id="8" name="TextBox 1"/>
        <cdr:cNvSpPr txBox="1"/>
      </cdr:nvSpPr>
      <cdr:spPr bwMode="auto">
        <a:xfrm xmlns:a="http://schemas.openxmlformats.org/drawingml/2006/main">
          <a:off x="75277" y="86742"/>
          <a:ext cx="4618798" cy="4958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a:solidFill>
                <a:sysClr val="windowText" lastClr="000000"/>
              </a:solidFill>
              <a:ea typeface="Times New Roman" charset="0"/>
              <a:cs typeface="Times New Roman" charset="0"/>
            </a:rPr>
            <a:t>Energy-related </a:t>
          </a:r>
          <a:r>
            <a:rPr lang="en-US" sz="1400" b="1" dirty="0" smtClean="0">
              <a:ea typeface="Times New Roman" charset="0"/>
              <a:cs typeface="Times New Roman" charset="0"/>
            </a:rPr>
            <a:t>CO2 </a:t>
          </a:r>
          <a:r>
            <a:rPr lang="en-US" sz="1400" b="1" i="0" baseline="0" dirty="0" smtClean="0">
              <a:solidFill>
                <a:sysClr val="windowText" lastClr="000000"/>
              </a:solidFill>
              <a:ea typeface="Times New Roman" charset="0"/>
              <a:cs typeface="Times New Roman" charset="0"/>
            </a:rPr>
            <a:t>emissions </a:t>
          </a:r>
          <a:r>
            <a:rPr lang="en-US" sz="1400" b="1" i="0" baseline="0" dirty="0">
              <a:solidFill>
                <a:sysClr val="windowText" lastClr="000000"/>
              </a:solidFill>
              <a:ea typeface="Times New Roman" charset="0"/>
              <a:cs typeface="Times New Roman" charset="0"/>
            </a:rPr>
            <a:t>by </a:t>
          </a:r>
          <a:r>
            <a:rPr lang="en-US" sz="1400" b="1" dirty="0">
              <a:ea typeface="Times New Roman" charset="0"/>
              <a:cs typeface="Times New Roman" charset="0"/>
            </a:rPr>
            <a:t>f</a:t>
          </a:r>
          <a:r>
            <a:rPr lang="en-US" sz="1400" b="1" i="0" baseline="0" dirty="0">
              <a:solidFill>
                <a:sysClr val="windowText" lastClr="000000"/>
              </a:solidFill>
              <a:ea typeface="Times New Roman" charset="0"/>
              <a:cs typeface="Times New Roman" charset="0"/>
            </a:rPr>
            <a:t>uel </a:t>
          </a:r>
          <a:r>
            <a:rPr lang="en-US" sz="1400" b="1" i="0" baseline="0" dirty="0" smtClean="0">
              <a:solidFill>
                <a:sysClr val="windowText" lastClr="000000"/>
              </a:solidFill>
              <a:ea typeface="Times New Roman" charset="0"/>
              <a:cs typeface="Times New Roman" charset="0"/>
            </a:rPr>
            <a:t>(</a:t>
          </a:r>
          <a:r>
            <a:rPr lang="en-US" sz="1400" b="1" i="0" baseline="0" dirty="0" smtClean="0">
              <a:solidFill>
                <a:schemeClr val="tx1"/>
              </a:solidFill>
              <a:ea typeface="Times New Roman" charset="0"/>
              <a:cs typeface="Times New Roman" charset="0"/>
            </a:rPr>
            <a:t>AEO2020 </a:t>
          </a:r>
          <a:r>
            <a:rPr lang="en-US" sz="1400" b="1" i="0" baseline="0" dirty="0" smtClean="0">
              <a:solidFill>
                <a:sysClr val="windowText" lastClr="000000"/>
              </a:solidFill>
              <a:ea typeface="Times New Roman" charset="0"/>
              <a:cs typeface="Times New Roman" charset="0"/>
            </a:rPr>
            <a:t>Reference </a:t>
          </a:r>
          <a:r>
            <a:rPr lang="en-US" sz="1400" b="1" i="0" baseline="0" dirty="0">
              <a:solidFill>
                <a:sysClr val="windowText" lastClr="000000"/>
              </a:solidFill>
              <a:ea typeface="Times New Roman" charset="0"/>
              <a:cs typeface="Times New Roman" charset="0"/>
            </a:rPr>
            <a:t>case)</a:t>
          </a:r>
        </a:p>
        <a:p xmlns:a="http://schemas.openxmlformats.org/drawingml/2006/main">
          <a:pPr eaLnBrk="0" hangingPunct="0"/>
          <a:r>
            <a:rPr lang="en-US" sz="1400" b="0" i="0" baseline="0" dirty="0">
              <a:solidFill>
                <a:sysClr val="windowText" lastClr="000000"/>
              </a:solidFill>
              <a:ea typeface="Times New Roman" charset="0"/>
              <a:cs typeface="Times New Roman" charset="0"/>
            </a:rPr>
            <a:t>b</a:t>
          </a:r>
          <a:r>
            <a:rPr lang="en-US" sz="1400" i="0" baseline="0" dirty="0">
              <a:solidFill>
                <a:sysClr val="windowText" lastClr="000000"/>
              </a:solidFill>
              <a:ea typeface="Times New Roman" charset="0"/>
              <a:cs typeface="Times New Roman" charset="0"/>
            </a:rPr>
            <a:t>illion metric </a:t>
          </a:r>
          <a:r>
            <a:rPr lang="en-US" sz="1400" i="0" baseline="0" dirty="0" smtClean="0">
              <a:solidFill>
                <a:sysClr val="windowText" lastClr="000000"/>
              </a:solidFill>
              <a:ea typeface="Times New Roman" charset="0"/>
              <a:cs typeface="Times New Roman" charset="0"/>
            </a:rPr>
            <a:t>tons</a:t>
          </a:r>
          <a:endParaRPr lang="en-US" sz="1400" i="0" baseline="0" dirty="0">
            <a:solidFill>
              <a:sysClr val="windowText" lastClr="000000"/>
            </a:solidFill>
            <a:ea typeface="Times New Roman" charset="0"/>
            <a:cs typeface="Times New Roman" charset="0"/>
          </a:endParaRPr>
        </a:p>
        <a:p xmlns:a="http://schemas.openxmlformats.org/drawingml/2006/main">
          <a:pPr eaLnBrk="0" hangingPunct="0"/>
          <a:r>
            <a:rPr lang="en-US" sz="1400" i="0" dirty="0">
              <a:solidFill>
                <a:sysClr val="windowText" lastClr="000000"/>
              </a:solidFill>
              <a:latin typeface="+mn-lt"/>
              <a:ea typeface="Times New Roman" charset="0"/>
              <a:cs typeface="Times New Roman" charset="0"/>
            </a:rPr>
            <a:t>  </a:t>
          </a:r>
        </a:p>
      </cdr:txBody>
    </cdr:sp>
  </cdr:relSizeAnchor>
  <cdr:relSizeAnchor xmlns:cdr="http://schemas.openxmlformats.org/drawingml/2006/chartDrawing">
    <cdr:from>
      <cdr:x>0.37937</cdr:x>
      <cdr:y>0.16313</cdr:y>
    </cdr:from>
    <cdr:to>
      <cdr:x>0.64085</cdr:x>
      <cdr:y>0.36609</cdr:y>
    </cdr:to>
    <cdr:sp macro="" textlink="">
      <cdr:nvSpPr>
        <cdr:cNvPr id="2" name="TextBox 1"/>
        <cdr:cNvSpPr txBox="1"/>
      </cdr:nvSpPr>
      <cdr:spPr bwMode="auto">
        <a:xfrm xmlns:a="http://schemas.openxmlformats.org/drawingml/2006/main">
          <a:off x="2178318" y="775373"/>
          <a:ext cx="1501416" cy="9646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i="0" dirty="0">
              <a:solidFill>
                <a:srgbClr val="333333"/>
              </a:solidFill>
              <a:latin typeface="+mn-lt"/>
              <a:ea typeface="Times New Roman" charset="0"/>
              <a:cs typeface="Times New Roman" charset="0"/>
            </a:rPr>
            <a:t>         </a:t>
          </a:r>
          <a:r>
            <a:rPr lang="en-US" sz="1400" b="1" i="0" dirty="0">
              <a:solidFill>
                <a:srgbClr val="333333"/>
              </a:solidFill>
              <a:latin typeface="+mn-lt"/>
              <a:ea typeface="Times New Roman" charset="0"/>
              <a:cs typeface="Times New Roman" charset="0"/>
            </a:rPr>
            <a:t>2019</a:t>
          </a:r>
        </a:p>
        <a:p xmlns:a="http://schemas.openxmlformats.org/drawingml/2006/main">
          <a:pPr eaLnBrk="0" hangingPunct="0"/>
          <a:r>
            <a:rPr lang="en-US" sz="1400" i="0" dirty="0">
              <a:solidFill>
                <a:srgbClr val="333333"/>
              </a:solidFill>
              <a:latin typeface="+mn-lt"/>
              <a:ea typeface="Times New Roman" charset="0"/>
              <a:cs typeface="Times New Roman" charset="0"/>
            </a:rPr>
            <a:t>  history   projections</a:t>
          </a:r>
        </a:p>
        <a:p xmlns:a="http://schemas.openxmlformats.org/drawingml/2006/main">
          <a:pPr eaLnBrk="0" hangingPunct="0"/>
          <a:endParaRPr lang="en-US" sz="1600" i="0" dirty="0">
            <a:solidFill>
              <a:srgbClr val="333333"/>
            </a:solidFill>
            <a:latin typeface="+mn-lt"/>
            <a:ea typeface="Times New Roman" charset="0"/>
            <a:cs typeface="Times New Roman" charset="0"/>
          </a:endParaRPr>
        </a:p>
      </cdr:txBody>
    </cdr:sp>
  </cdr:relSizeAnchor>
</c:userShapes>
</file>

<file path=ppt/drawings/drawing114.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smtClean="0">
              <a:ea typeface="Times New Roman" charset="0"/>
              <a:cs typeface="Times New Roman" charset="0"/>
            </a:rPr>
            <a:t>U.S. energy-related CO2 emissions</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metric </a:t>
          </a:r>
          <a:r>
            <a:rPr lang="en-US" sz="1400" i="0" baseline="0" dirty="0">
              <a:solidFill>
                <a:sysClr val="windowText" lastClr="000000"/>
              </a:solidFill>
              <a:latin typeface="+mn-lt"/>
              <a:ea typeface="Times New Roman" charset="0"/>
              <a:cs typeface="Times New Roman" charset="0"/>
            </a:rPr>
            <a:t>tons</a:t>
          </a: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0.11637</cdr:x>
      <cdr:y>0.1334</cdr:y>
    </cdr:from>
    <cdr:to>
      <cdr:x>0.65733</cdr:x>
      <cdr:y>0.26274</cdr:y>
    </cdr:to>
    <cdr:sp macro="" textlink="">
      <cdr:nvSpPr>
        <cdr:cNvPr id="6" name="TextBox 3"/>
        <cdr:cNvSpPr txBox="1"/>
      </cdr:nvSpPr>
      <cdr:spPr bwMode="auto">
        <a:xfrm xmlns:a="http://schemas.openxmlformats.org/drawingml/2006/main">
          <a:off x="454496" y="667595"/>
          <a:ext cx="2112756"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0.5</cdr:x>
      <cdr:y>0.42559</cdr:y>
    </cdr:from>
    <cdr:to>
      <cdr:x>0.82093</cdr:x>
      <cdr:y>0.73757</cdr:y>
    </cdr:to>
    <cdr:sp macro="" textlink="">
      <cdr:nvSpPr>
        <cdr:cNvPr id="5" name="TextBox 1"/>
        <cdr:cNvSpPr txBox="1"/>
      </cdr:nvSpPr>
      <cdr:spPr bwMode="auto">
        <a:xfrm xmlns:a="http://schemas.openxmlformats.org/drawingml/2006/main">
          <a:off x="1952783" y="2129896"/>
          <a:ext cx="1253422" cy="15613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rgbClr val="E3A5AC"/>
              </a:solidFill>
              <a:latin typeface="Arial" panose="020B0604020202020204" pitchFamily="34" charset="0"/>
              <a:ea typeface="Times New Roman" charset="0"/>
              <a:cs typeface="Arial" panose="020B0604020202020204" pitchFamily="34" charset="0"/>
            </a:rPr>
            <a:t>Low </a:t>
          </a:r>
          <a:r>
            <a:rPr lang="en-US" sz="1400" b="1" i="0" baseline="0" dirty="0">
              <a:solidFill>
                <a:srgbClr val="E3A5AC"/>
              </a:solidFill>
              <a:latin typeface="Arial" panose="020B0604020202020204" pitchFamily="34" charset="0"/>
              <a:ea typeface="Times New Roman" charset="0"/>
              <a:cs typeface="Arial" panose="020B0604020202020204" pitchFamily="34" charset="0"/>
            </a:rPr>
            <a:t>Oil Price</a:t>
          </a:r>
        </a:p>
        <a:p xmlns:a="http://schemas.openxmlformats.org/drawingml/2006/main">
          <a:pPr eaLnBrk="0" hangingPunct="0"/>
          <a:endParaRPr lang="en-US" sz="14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000000"/>
              </a:solidFill>
              <a:latin typeface="Arial" panose="020B0604020202020204" pitchFamily="34" charset="0"/>
              <a:ea typeface="Times New Roman" charset="0"/>
              <a:cs typeface="Arial" panose="020B0604020202020204" pitchFamily="34" charset="0"/>
            </a:rPr>
            <a:t>Reference</a:t>
          </a:r>
        </a:p>
        <a:p xmlns:a="http://schemas.openxmlformats.org/drawingml/2006/main">
          <a:pPr eaLnBrk="0" hangingPunct="0"/>
          <a:endParaRPr lang="en-US" sz="14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7A2630"/>
              </a:solidFill>
              <a:latin typeface="Arial" panose="020B0604020202020204" pitchFamily="34" charset="0"/>
              <a:ea typeface="Times New Roman" charset="0"/>
              <a:cs typeface="Arial" panose="020B0604020202020204" pitchFamily="34" charset="0"/>
            </a:rPr>
            <a:t>High Oil </a:t>
          </a:r>
          <a:r>
            <a:rPr lang="en-US" sz="1400" b="1" i="0" baseline="0" dirty="0" smtClean="0">
              <a:solidFill>
                <a:srgbClr val="7A2630"/>
              </a:solidFill>
              <a:latin typeface="Arial" panose="020B0604020202020204" pitchFamily="34" charset="0"/>
              <a:ea typeface="Times New Roman" charset="0"/>
              <a:cs typeface="Arial" panose="020B0604020202020204" pitchFamily="34" charset="0"/>
            </a:rPr>
            <a:t>Price</a:t>
          </a:r>
        </a:p>
        <a:p xmlns:a="http://schemas.openxmlformats.org/drawingml/2006/main">
          <a:pPr eaLnBrk="0" hangingPunct="0"/>
          <a:endParaRPr lang="en-US" sz="1400" b="1" dirty="0">
            <a:solidFill>
              <a:srgbClr val="7A263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dirty="0">
              <a:solidFill>
                <a:srgbClr val="D9D9D9"/>
              </a:solidFill>
              <a:latin typeface="Arial" panose="020B0604020202020204" pitchFamily="34" charset="0"/>
              <a:ea typeface="Times New Roman" charset="0"/>
              <a:cs typeface="Arial" panose="020B0604020202020204" pitchFamily="34" charset="0"/>
            </a:rPr>
            <a:t>o</a:t>
          </a:r>
          <a:r>
            <a:rPr lang="en-US" sz="1400" b="1" i="0" baseline="0" dirty="0" smtClean="0">
              <a:solidFill>
                <a:srgbClr val="D9D9D9"/>
              </a:solidFill>
              <a:latin typeface="Arial" panose="020B0604020202020204" pitchFamily="34" charset="0"/>
              <a:ea typeface="Times New Roman" charset="0"/>
              <a:cs typeface="Arial" panose="020B0604020202020204" pitchFamily="34" charset="0"/>
            </a:rPr>
            <a:t>ther cases</a:t>
          </a:r>
        </a:p>
        <a:p xmlns:a="http://schemas.openxmlformats.org/drawingml/2006/main">
          <a:pPr eaLnBrk="0" hangingPunct="0"/>
          <a:endParaRPr lang="en-US" sz="1400" b="1" i="0" baseline="0" dirty="0">
            <a:solidFill>
              <a:srgbClr val="7A2630"/>
            </a:solidFill>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baseline="0" dirty="0">
            <a:solidFill>
              <a:srgbClr val="7A2630"/>
            </a:solidFill>
            <a:ea typeface="Times New Roman" charset="0"/>
            <a:cs typeface="Times New Roman" charset="0"/>
          </a:endParaRPr>
        </a:p>
        <a:p xmlns:a="http://schemas.openxmlformats.org/drawingml/2006/main">
          <a:pPr eaLnBrk="0" hangingPunct="0"/>
          <a:endParaRPr lang="en-US" sz="1400" i="0" dirty="0">
            <a:solidFill>
              <a:schemeClr val="accent3"/>
            </a:solidFill>
            <a:ea typeface="Times New Roman" charset="0"/>
            <a:cs typeface="Times New Roman" charset="0"/>
          </a:endParaRPr>
        </a:p>
      </cdr:txBody>
    </cdr:sp>
  </cdr:relSizeAnchor>
</c:userShapes>
</file>

<file path=ppt/drawings/drawing115.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Transportation sector CO2 emissions</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a:t>
          </a:r>
          <a:r>
            <a:rPr lang="en-US" sz="1400" i="0" dirty="0" smtClean="0">
              <a:solidFill>
                <a:sysClr val="windowText" lastClr="000000"/>
              </a:solidFill>
              <a:latin typeface="+mn-lt"/>
              <a:ea typeface="Times New Roman" charset="0"/>
              <a:cs typeface="Times New Roman" charset="0"/>
            </a:rPr>
            <a:t> </a:t>
          </a:r>
          <a:r>
            <a:rPr lang="en-US" sz="1400" i="0" baseline="0" dirty="0" smtClean="0">
              <a:solidFill>
                <a:sysClr val="windowText" lastClr="000000"/>
              </a:solidFill>
              <a:latin typeface="+mn-lt"/>
              <a:ea typeface="Times New Roman" charset="0"/>
              <a:cs typeface="Times New Roman" charset="0"/>
            </a:rPr>
            <a:t>metric </a:t>
          </a:r>
          <a:r>
            <a:rPr lang="en-US" sz="1400" i="0" baseline="0" dirty="0">
              <a:solidFill>
                <a:sysClr val="windowText" lastClr="000000"/>
              </a:solidFill>
              <a:latin typeface="+mn-lt"/>
              <a:ea typeface="Times New Roman" charset="0"/>
              <a:cs typeface="Times New Roman" charset="0"/>
            </a:rPr>
            <a:t>tons</a:t>
          </a: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0.11993</cdr:x>
      <cdr:y>0.13782</cdr:y>
    </cdr:from>
    <cdr:to>
      <cdr:x>0.66089</cdr:x>
      <cdr:y>0.26716</cdr:y>
    </cdr:to>
    <cdr:sp macro="" textlink="">
      <cdr:nvSpPr>
        <cdr:cNvPr id="6" name="TextBox 3"/>
        <cdr:cNvSpPr txBox="1"/>
      </cdr:nvSpPr>
      <cdr:spPr bwMode="auto">
        <a:xfrm xmlns:a="http://schemas.openxmlformats.org/drawingml/2006/main">
          <a:off x="442420" y="689717"/>
          <a:ext cx="1995602"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userShapes>
</file>

<file path=ppt/drawings/drawing116.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Non-transportation sectors CO2 emissions</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a:t>
          </a:r>
          <a:r>
            <a:rPr lang="en-US" sz="1400" i="0" dirty="0" smtClean="0">
              <a:solidFill>
                <a:sysClr val="windowText" lastClr="000000"/>
              </a:solidFill>
              <a:latin typeface="+mn-lt"/>
              <a:ea typeface="Times New Roman" charset="0"/>
              <a:cs typeface="Times New Roman" charset="0"/>
            </a:rPr>
            <a:t> </a:t>
          </a:r>
          <a:r>
            <a:rPr lang="en-US" sz="1400" i="0" baseline="0" dirty="0" smtClean="0">
              <a:solidFill>
                <a:sysClr val="windowText" lastClr="000000"/>
              </a:solidFill>
              <a:latin typeface="+mn-lt"/>
              <a:ea typeface="Times New Roman" charset="0"/>
              <a:cs typeface="Times New Roman" charset="0"/>
            </a:rPr>
            <a:t>metric </a:t>
          </a:r>
          <a:r>
            <a:rPr lang="en-US" sz="1400" i="0" baseline="0" dirty="0">
              <a:solidFill>
                <a:sysClr val="windowText" lastClr="000000"/>
              </a:solidFill>
              <a:latin typeface="+mn-lt"/>
              <a:ea typeface="Times New Roman" charset="0"/>
              <a:cs typeface="Times New Roman" charset="0"/>
            </a:rPr>
            <a:t>tons</a:t>
          </a: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0.11593</cdr:x>
      <cdr:y>0.1334</cdr:y>
    </cdr:from>
    <cdr:to>
      <cdr:x>0.65689</cdr:x>
      <cdr:y>0.26274</cdr:y>
    </cdr:to>
    <cdr:sp macro="" textlink="">
      <cdr:nvSpPr>
        <cdr:cNvPr id="6" name="TextBox 3"/>
        <cdr:cNvSpPr txBox="1"/>
      </cdr:nvSpPr>
      <cdr:spPr bwMode="auto">
        <a:xfrm xmlns:a="http://schemas.openxmlformats.org/drawingml/2006/main">
          <a:off x="427672" y="667595"/>
          <a:ext cx="1995602"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userShapes>
</file>

<file path=ppt/drawings/drawing117.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smtClean="0">
              <a:solidFill>
                <a:schemeClr val="tx1"/>
              </a:solidFill>
              <a:ea typeface="Times New Roman" charset="0"/>
              <a:cs typeface="Times New Roman" charset="0"/>
            </a:rPr>
            <a:t>AEO2020 </a:t>
          </a:r>
          <a:r>
            <a:rPr lang="en-US" sz="1400" b="1" dirty="0" smtClean="0">
              <a:ea typeface="Times New Roman" charset="0"/>
              <a:cs typeface="Times New Roman" charset="0"/>
            </a:rPr>
            <a:t>U.S. energy-related CO2 emissions</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metric </a:t>
          </a:r>
          <a:r>
            <a:rPr lang="en-US" sz="1400" i="0" baseline="0" dirty="0">
              <a:solidFill>
                <a:sysClr val="windowText" lastClr="000000"/>
              </a:solidFill>
              <a:latin typeface="+mn-lt"/>
              <a:ea typeface="Times New Roman" charset="0"/>
              <a:cs typeface="Times New Roman" charset="0"/>
            </a:rPr>
            <a:t>tons</a:t>
          </a: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0.11638</cdr:x>
      <cdr:y>0.13192</cdr:y>
    </cdr:from>
    <cdr:to>
      <cdr:x>0.65734</cdr:x>
      <cdr:y>0.26126</cdr:y>
    </cdr:to>
    <cdr:sp macro="" textlink="">
      <cdr:nvSpPr>
        <cdr:cNvPr id="6" name="TextBox 3"/>
        <cdr:cNvSpPr txBox="1"/>
      </cdr:nvSpPr>
      <cdr:spPr bwMode="auto">
        <a:xfrm xmlns:a="http://schemas.openxmlformats.org/drawingml/2006/main">
          <a:off x="454621" y="660221"/>
          <a:ext cx="2113187"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0.5425</cdr:x>
      <cdr:y>0.40545</cdr:y>
    </cdr:from>
    <cdr:to>
      <cdr:x>0.83587</cdr:x>
      <cdr:y>0.80388</cdr:y>
    </cdr:to>
    <cdr:sp macro="" textlink="">
      <cdr:nvSpPr>
        <cdr:cNvPr id="7" name="TextBox 1"/>
        <cdr:cNvSpPr txBox="1"/>
      </cdr:nvSpPr>
      <cdr:spPr bwMode="auto">
        <a:xfrm xmlns:a="http://schemas.openxmlformats.org/drawingml/2006/main">
          <a:off x="2119211" y="2029131"/>
          <a:ext cx="1145988" cy="1993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rgbClr val="8E561F"/>
              </a:solidFill>
              <a:latin typeface="Arial" panose="020B0604020202020204" pitchFamily="34" charset="0"/>
              <a:ea typeface="Times New Roman" charset="0"/>
              <a:cs typeface="Arial" panose="020B0604020202020204" pitchFamily="34" charset="0"/>
            </a:rPr>
            <a:t>High </a:t>
          </a:r>
          <a:r>
            <a:rPr lang="en-US" sz="1400" b="1" i="0" baseline="0" dirty="0">
              <a:solidFill>
                <a:srgbClr val="8E561F"/>
              </a:solidFill>
              <a:latin typeface="Arial" panose="020B0604020202020204" pitchFamily="34" charset="0"/>
              <a:ea typeface="Times New Roman" charset="0"/>
              <a:cs typeface="Arial" panose="020B0604020202020204" pitchFamily="34" charset="0"/>
            </a:rPr>
            <a:t>Oil and </a:t>
          </a:r>
        </a:p>
        <a:p xmlns:a="http://schemas.openxmlformats.org/drawingml/2006/main">
          <a:pPr eaLnBrk="0" hangingPunct="0"/>
          <a:r>
            <a:rPr lang="en-US" sz="1400" b="1" i="0" baseline="0" dirty="0">
              <a:solidFill>
                <a:srgbClr val="8E561F"/>
              </a:solidFill>
              <a:latin typeface="Arial" panose="020B0604020202020204" pitchFamily="34" charset="0"/>
              <a:ea typeface="Times New Roman" charset="0"/>
              <a:cs typeface="Arial" panose="020B0604020202020204" pitchFamily="34" charset="0"/>
            </a:rPr>
            <a:t>Gas Supply</a:t>
          </a:r>
        </a:p>
        <a:p xmlns:a="http://schemas.openxmlformats.org/drawingml/2006/main">
          <a:pPr eaLnBrk="0" hangingPunct="0"/>
          <a:endParaRPr lang="en-US" sz="14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000000"/>
              </a:solidFill>
              <a:latin typeface="Arial" panose="020B0604020202020204" pitchFamily="34" charset="0"/>
              <a:ea typeface="Times New Roman" charset="0"/>
              <a:cs typeface="Arial" panose="020B0604020202020204" pitchFamily="34" charset="0"/>
            </a:rPr>
            <a:t>Reference</a:t>
          </a:r>
        </a:p>
        <a:p xmlns:a="http://schemas.openxmlformats.org/drawingml/2006/main">
          <a:pPr eaLnBrk="0" hangingPunct="0"/>
          <a:endParaRPr lang="en-US" sz="14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EBC7A4"/>
              </a:solidFill>
              <a:latin typeface="Arial" panose="020B0604020202020204" pitchFamily="34" charset="0"/>
              <a:ea typeface="Times New Roman" charset="0"/>
              <a:cs typeface="Arial" panose="020B0604020202020204" pitchFamily="34" charset="0"/>
            </a:rPr>
            <a:t>Low Oil and</a:t>
          </a:r>
        </a:p>
        <a:p xmlns:a="http://schemas.openxmlformats.org/drawingml/2006/main">
          <a:pPr eaLnBrk="0" hangingPunct="0"/>
          <a:r>
            <a:rPr lang="en-US" sz="1400" b="1" i="0" baseline="0" dirty="0">
              <a:solidFill>
                <a:srgbClr val="EBC7A4"/>
              </a:solidFill>
              <a:latin typeface="Arial" panose="020B0604020202020204" pitchFamily="34" charset="0"/>
              <a:ea typeface="Times New Roman" charset="0"/>
              <a:cs typeface="Arial" panose="020B0604020202020204" pitchFamily="34" charset="0"/>
            </a:rPr>
            <a:t>Gas Supply</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baseline="0" dirty="0" smtClean="0">
            <a:solidFill>
              <a:srgbClr val="EBC7A4"/>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dirty="0">
              <a:solidFill>
                <a:srgbClr val="D9D9D9"/>
              </a:solidFill>
              <a:ea typeface="Times New Roman" charset="0"/>
              <a:cs typeface="Times New Roman" charset="0"/>
            </a:rPr>
            <a:t>o</a:t>
          </a:r>
          <a:r>
            <a:rPr lang="en-US" sz="1400" b="1" i="0" baseline="0" dirty="0" smtClean="0">
              <a:solidFill>
                <a:srgbClr val="D9D9D9"/>
              </a:solidFill>
              <a:ea typeface="Times New Roman" charset="0"/>
              <a:cs typeface="Times New Roman" charset="0"/>
            </a:rPr>
            <a:t>ther cases</a:t>
          </a:r>
          <a:endParaRPr lang="en-US" sz="1400" b="1" i="0" baseline="0" dirty="0">
            <a:solidFill>
              <a:srgbClr val="D9D9D9"/>
            </a:solidFill>
            <a:ea typeface="Times New Roman" charset="0"/>
            <a:cs typeface="Times New Roman" charset="0"/>
          </a:endParaRPr>
        </a:p>
      </cdr:txBody>
    </cdr:sp>
  </cdr:relSizeAnchor>
</c:userShapes>
</file>

<file path=ppt/drawings/drawing118.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f</a:t>
          </a:r>
          <a:r>
            <a:rPr lang="en-US" sz="1400" b="1" i="0" baseline="0" dirty="0" smtClean="0">
              <a:solidFill>
                <a:sysClr val="windowText" lastClr="000000"/>
              </a:solidFill>
              <a:latin typeface="+mn-lt"/>
              <a:ea typeface="Times New Roman" charset="0"/>
              <a:cs typeface="Times New Roman" charset="0"/>
            </a:rPr>
            <a:t>ossil fuel-fired electric </a:t>
          </a:r>
          <a:r>
            <a:rPr lang="en-US" sz="1400" b="1" i="0" baseline="0" dirty="0">
              <a:solidFill>
                <a:sysClr val="windowText" lastClr="000000"/>
              </a:solidFill>
              <a:latin typeface="+mn-lt"/>
              <a:ea typeface="Times New Roman" charset="0"/>
              <a:cs typeface="Times New Roman" charset="0"/>
            </a:rPr>
            <a:t>generation</a:t>
          </a: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dirty="0" smtClean="0">
              <a:ea typeface="Times New Roman" charset="0"/>
              <a:cs typeface="Times New Roman" charset="0"/>
            </a:rPr>
            <a:t>tr</a:t>
          </a:r>
          <a:r>
            <a:rPr lang="en-US" sz="1400" i="0" baseline="0" dirty="0" smtClean="0">
              <a:solidFill>
                <a:sysClr val="windowText" lastClr="000000"/>
              </a:solidFill>
              <a:latin typeface="+mn-lt"/>
              <a:ea typeface="Times New Roman" charset="0"/>
              <a:cs typeface="Times New Roman" charset="0"/>
            </a:rPr>
            <a:t>illion </a:t>
          </a:r>
          <a:r>
            <a:rPr lang="en-US" sz="1400" i="0" baseline="0" dirty="0" err="1">
              <a:solidFill>
                <a:sysClr val="windowText" lastClr="000000"/>
              </a:solidFill>
              <a:latin typeface="+mn-lt"/>
              <a:ea typeface="Times New Roman" charset="0"/>
              <a:cs typeface="Times New Roman" charset="0"/>
            </a:rPr>
            <a:t>kilowatthours</a:t>
          </a:r>
          <a:endParaRPr lang="en-US" sz="1400"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0.10993</cdr:x>
      <cdr:y>0.13487</cdr:y>
    </cdr:from>
    <cdr:to>
      <cdr:x>0.65089</cdr:x>
      <cdr:y>0.26421</cdr:y>
    </cdr:to>
    <cdr:sp macro="" textlink="">
      <cdr:nvSpPr>
        <cdr:cNvPr id="6" name="TextBox 3"/>
        <cdr:cNvSpPr txBox="1"/>
      </cdr:nvSpPr>
      <cdr:spPr bwMode="auto">
        <a:xfrm xmlns:a="http://schemas.openxmlformats.org/drawingml/2006/main">
          <a:off x="405549" y="674969"/>
          <a:ext cx="1995602"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userShapes>
</file>

<file path=ppt/drawings/drawing119.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a:t>
          </a:r>
          <a:r>
            <a:rPr lang="en-US" sz="1400" b="1" dirty="0">
              <a:ea typeface="Times New Roman" charset="0"/>
              <a:cs typeface="Times New Roman" charset="0"/>
            </a:rPr>
            <a:t>r</a:t>
          </a:r>
          <a:r>
            <a:rPr lang="en-US" sz="1400" b="1" i="0" baseline="0" dirty="0" smtClean="0">
              <a:solidFill>
                <a:sysClr val="windowText" lastClr="000000"/>
              </a:solidFill>
              <a:latin typeface="+mn-lt"/>
              <a:ea typeface="Times New Roman" charset="0"/>
              <a:cs typeface="Times New Roman" charset="0"/>
            </a:rPr>
            <a:t>enewables </a:t>
          </a:r>
          <a:r>
            <a:rPr lang="en-US" sz="1400" b="1" i="0" baseline="0" dirty="0">
              <a:solidFill>
                <a:sysClr val="windowText" lastClr="000000"/>
              </a:solidFill>
              <a:latin typeface="+mn-lt"/>
              <a:ea typeface="Times New Roman" charset="0"/>
              <a:cs typeface="Times New Roman" charset="0"/>
            </a:rPr>
            <a:t>and nuclear </a:t>
          </a:r>
          <a:r>
            <a:rPr lang="en-US" sz="1400" b="1" i="0" baseline="0" dirty="0" smtClean="0">
              <a:solidFill>
                <a:sysClr val="windowText" lastClr="000000"/>
              </a:solidFill>
              <a:latin typeface="+mn-lt"/>
              <a:ea typeface="Times New Roman" charset="0"/>
              <a:cs typeface="Times New Roman" charset="0"/>
            </a:rPr>
            <a:t>electric </a:t>
          </a:r>
        </a:p>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generation</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dirty="0" smtClean="0">
              <a:ea typeface="Times New Roman" charset="0"/>
              <a:cs typeface="Times New Roman" charset="0"/>
            </a:rPr>
            <a:t>tr</a:t>
          </a:r>
          <a:r>
            <a:rPr lang="en-US" sz="1400" i="0" baseline="0" dirty="0" smtClean="0">
              <a:solidFill>
                <a:sysClr val="windowText" lastClr="000000"/>
              </a:solidFill>
              <a:latin typeface="+mn-lt"/>
              <a:ea typeface="Times New Roman" charset="0"/>
              <a:cs typeface="Times New Roman" charset="0"/>
            </a:rPr>
            <a:t>illion </a:t>
          </a:r>
          <a:r>
            <a:rPr lang="en-US" sz="1400" i="0" baseline="0" dirty="0" err="1">
              <a:solidFill>
                <a:sysClr val="windowText" lastClr="000000"/>
              </a:solidFill>
              <a:latin typeface="+mn-lt"/>
              <a:ea typeface="Times New Roman" charset="0"/>
              <a:cs typeface="Times New Roman" charset="0"/>
            </a:rPr>
            <a:t>kilowatthours</a:t>
          </a:r>
          <a:endParaRPr lang="en-US" sz="1400"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0.11078</cdr:x>
      <cdr:y>0.13487</cdr:y>
    </cdr:from>
    <cdr:to>
      <cdr:x>0.65174</cdr:x>
      <cdr:y>0.26421</cdr:y>
    </cdr:to>
    <cdr:sp macro="" textlink="">
      <cdr:nvSpPr>
        <cdr:cNvPr id="6" name="TextBox 3"/>
        <cdr:cNvSpPr txBox="1"/>
      </cdr:nvSpPr>
      <cdr:spPr bwMode="auto">
        <a:xfrm xmlns:a="http://schemas.openxmlformats.org/drawingml/2006/main">
          <a:off x="416024" y="674969"/>
          <a:ext cx="2031487"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0.46354</cdr:x>
      <cdr:y>0.18362</cdr:y>
    </cdr:to>
    <cdr:sp macro="" textlink="">
      <cdr:nvSpPr>
        <cdr:cNvPr id="2" name="TextBox 1"/>
        <cdr:cNvSpPr txBox="1"/>
      </cdr:nvSpPr>
      <cdr:spPr bwMode="auto">
        <a:xfrm xmlns:a="http://schemas.openxmlformats.org/drawingml/2006/main">
          <a:off x="0" y="0"/>
          <a:ext cx="2331235" cy="6883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U.S. crude oil production</a:t>
          </a: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million barrels per day</a:t>
          </a:r>
        </a:p>
        <a:p xmlns:a="http://schemas.openxmlformats.org/drawingml/2006/main">
          <a:pPr eaLnBrk="0" hangingPunct="0"/>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0.07004</cdr:x>
      <cdr:y>0.13575</cdr:y>
    </cdr:from>
    <cdr:to>
      <cdr:x>0.40526</cdr:x>
      <cdr:y>0.27</cdr:y>
    </cdr:to>
    <cdr:sp macro="" textlink="">
      <cdr:nvSpPr>
        <cdr:cNvPr id="6" name="TextBox 1"/>
        <cdr:cNvSpPr txBox="1"/>
      </cdr:nvSpPr>
      <cdr:spPr bwMode="auto">
        <a:xfrm xmlns:a="http://schemas.openxmlformats.org/drawingml/2006/main">
          <a:off x="396375" y="645209"/>
          <a:ext cx="1897157" cy="6380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  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0.68881</cdr:x>
      <cdr:y>0.16162</cdr:y>
    </cdr:from>
    <cdr:to>
      <cdr:x>0.99597</cdr:x>
      <cdr:y>1</cdr:y>
    </cdr:to>
    <cdr:sp macro="" textlink="">
      <cdr:nvSpPr>
        <cdr:cNvPr id="5" name="TextBox 1"/>
        <cdr:cNvSpPr txBox="1"/>
      </cdr:nvSpPr>
      <cdr:spPr bwMode="auto">
        <a:xfrm xmlns:a="http://schemas.openxmlformats.org/drawingml/2006/main">
          <a:off x="3898255" y="768176"/>
          <a:ext cx="1738353" cy="3984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baseline="0" dirty="0" smtClean="0">
            <a:solidFill>
              <a:schemeClr val="accent2">
                <a:lumMod val="75000"/>
              </a:schemeClr>
            </a:solidFill>
            <a:latin typeface="+mn-lt"/>
            <a:ea typeface="Times New Roman" charset="0"/>
            <a:cs typeface="Times New Roman" charset="0"/>
          </a:endParaRPr>
        </a:p>
        <a:p xmlns:a="http://schemas.openxmlformats.org/drawingml/2006/main">
          <a:pPr eaLnBrk="0" hangingPunct="0"/>
          <a:endParaRPr lang="en-US" sz="1400" b="1" dirty="0">
            <a:solidFill>
              <a:schemeClr val="accent2">
                <a:lumMod val="75000"/>
              </a:schemeClr>
            </a:solidFill>
            <a:ea typeface="Times New Roman" charset="0"/>
            <a:cs typeface="Times New Roman" charset="0"/>
          </a:endParaRPr>
        </a:p>
        <a:p xmlns:a="http://schemas.openxmlformats.org/drawingml/2006/main">
          <a:pPr eaLnBrk="0" hangingPunct="0"/>
          <a:endParaRPr lang="en-US" sz="1400" b="1" i="0" baseline="0" dirty="0" smtClean="0">
            <a:solidFill>
              <a:schemeClr val="accent2">
                <a:lumMod val="75000"/>
              </a:schemeClr>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2">
                  <a:lumMod val="75000"/>
                </a:schemeClr>
              </a:solidFill>
              <a:latin typeface="+mn-lt"/>
              <a:ea typeface="Times New Roman" charset="0"/>
              <a:cs typeface="Times New Roman" charset="0"/>
            </a:rPr>
            <a:t>High Oil and Gas Supply</a:t>
          </a:r>
          <a:endParaRPr lang="en-US" sz="1400" b="1" i="0" baseline="0" dirty="0">
            <a:solidFill>
              <a:schemeClr val="accent2">
                <a:lumMod val="75000"/>
              </a:schemeClr>
            </a:solidFill>
            <a:latin typeface="+mn-lt"/>
            <a:ea typeface="Times New Roman" charset="0"/>
            <a:cs typeface="Times New Roman" charset="0"/>
          </a:endParaRPr>
        </a:p>
        <a:p xmlns:a="http://schemas.openxmlformats.org/drawingml/2006/main">
          <a:pPr eaLnBrk="0" hangingPunct="0"/>
          <a:r>
            <a:rPr lang="en-US" sz="1400" b="1" i="0" baseline="0" dirty="0">
              <a:solidFill>
                <a:schemeClr val="accent5">
                  <a:lumMod val="75000"/>
                </a:schemeClr>
              </a:solidFill>
              <a:latin typeface="+mn-lt"/>
              <a:ea typeface="Times New Roman" charset="0"/>
              <a:cs typeface="Times New Roman" charset="0"/>
            </a:rPr>
            <a:t>High Oil Price</a:t>
          </a:r>
        </a:p>
        <a:p xmlns:a="http://schemas.openxmlformats.org/drawingml/2006/main">
          <a:pPr eaLnBrk="0" hangingPunct="0"/>
          <a:r>
            <a:rPr lang="en-US" sz="1400" b="1" i="0" baseline="0" dirty="0">
              <a:solidFill>
                <a:schemeClr val="accent1"/>
              </a:solidFill>
              <a:latin typeface="+mn-lt"/>
              <a:ea typeface="Times New Roman" charset="0"/>
              <a:cs typeface="Times New Roman" charset="0"/>
            </a:rPr>
            <a:t>High Economic </a:t>
          </a:r>
        </a:p>
        <a:p xmlns:a="http://schemas.openxmlformats.org/drawingml/2006/main">
          <a:pPr eaLnBrk="0" hangingPunct="0"/>
          <a:r>
            <a:rPr lang="en-US" sz="1400" b="1" i="0" baseline="0" dirty="0">
              <a:solidFill>
                <a:schemeClr val="accent1"/>
              </a:solidFill>
              <a:latin typeface="+mn-lt"/>
              <a:ea typeface="Times New Roman" charset="0"/>
              <a:cs typeface="Times New Roman" charset="0"/>
            </a:rPr>
            <a:t>Growth</a:t>
          </a:r>
        </a:p>
        <a:p xmlns:a="http://schemas.openxmlformats.org/drawingml/2006/main">
          <a:pPr eaLnBrk="0" hangingPunct="0"/>
          <a:r>
            <a:rPr lang="en-US" sz="1400" b="1" i="0" baseline="0" dirty="0">
              <a:solidFill>
                <a:srgbClr val="000000"/>
              </a:solidFill>
              <a:latin typeface="+mn-lt"/>
              <a:ea typeface="Times New Roman" charset="0"/>
              <a:cs typeface="Times New Roman" charset="0"/>
            </a:rPr>
            <a:t>Reference</a:t>
          </a:r>
        </a:p>
        <a:p xmlns:a="http://schemas.openxmlformats.org/drawingml/2006/main">
          <a:pPr eaLnBrk="0" hangingPunct="0"/>
          <a:r>
            <a:rPr lang="en-US" sz="1400" b="1" i="0" baseline="0" dirty="0">
              <a:solidFill>
                <a:schemeClr val="accent1">
                  <a:lumMod val="40000"/>
                  <a:lumOff val="60000"/>
                </a:schemeClr>
              </a:solidFill>
              <a:latin typeface="+mn-lt"/>
              <a:ea typeface="Times New Roman" charset="0"/>
              <a:cs typeface="Times New Roman" charset="0"/>
            </a:rPr>
            <a:t>Low Economic</a:t>
          </a:r>
        </a:p>
        <a:p xmlns:a="http://schemas.openxmlformats.org/drawingml/2006/main">
          <a:pPr eaLnBrk="0" hangingPunct="0"/>
          <a:r>
            <a:rPr lang="en-US" sz="1400" b="1" i="0" baseline="0" dirty="0">
              <a:solidFill>
                <a:schemeClr val="accent1">
                  <a:lumMod val="40000"/>
                  <a:lumOff val="60000"/>
                </a:schemeClr>
              </a:solidFill>
              <a:latin typeface="+mn-lt"/>
              <a:ea typeface="Times New Roman" charset="0"/>
              <a:cs typeface="Times New Roman" charset="0"/>
            </a:rPr>
            <a:t>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a:solidFill>
                <a:schemeClr val="accent5">
                  <a:lumMod val="40000"/>
                  <a:lumOff val="60000"/>
                </a:schemeClr>
              </a:solidFill>
              <a:effectLst/>
            </a:rPr>
            <a:t>Low Oil Price</a:t>
          </a:r>
          <a:endParaRPr lang="en-US" sz="1400" b="1" dirty="0">
            <a:solidFill>
              <a:schemeClr val="accent5">
                <a:lumMod val="40000"/>
                <a:lumOff val="60000"/>
              </a:schemeClr>
            </a:solidFill>
            <a:effectLst/>
          </a:endParaRPr>
        </a:p>
        <a:p xmlns:a="http://schemas.openxmlformats.org/drawingml/2006/main">
          <a:pPr eaLnBrk="0" hangingPunct="0"/>
          <a:r>
            <a:rPr lang="en-US" sz="1400" b="1" i="0" baseline="0" dirty="0" smtClean="0">
              <a:solidFill>
                <a:schemeClr val="accent2">
                  <a:lumMod val="40000"/>
                  <a:lumOff val="60000"/>
                </a:schemeClr>
              </a:solidFill>
              <a:effectLst/>
              <a:latin typeface="+mn-lt"/>
            </a:rPr>
            <a:t>Low Oil and Gas Supply</a:t>
          </a:r>
          <a:endParaRPr lang="en-US" sz="1000" b="1" i="0" baseline="0" dirty="0">
            <a:solidFill>
              <a:schemeClr val="accent2">
                <a:lumMod val="40000"/>
                <a:lumOff val="60000"/>
              </a:schemeClr>
            </a:solidFill>
            <a:latin typeface="+mn-lt"/>
            <a:ea typeface="Times New Roman" charset="0"/>
            <a:cs typeface="Times New Roman" charset="0"/>
          </a:endParaRPr>
        </a:p>
        <a:p xmlns:a="http://schemas.openxmlformats.org/drawingml/2006/main">
          <a:pPr eaLnBrk="0" hangingPunct="0"/>
          <a:endParaRPr lang="en-US" sz="1000" i="0" dirty="0">
            <a:solidFill>
              <a:schemeClr val="accent3"/>
            </a:solidFill>
            <a:latin typeface="+mn-lt"/>
            <a:ea typeface="Times New Roman" charset="0"/>
            <a:cs typeface="Times New Roman" charset="0"/>
          </a:endParaRPr>
        </a:p>
      </cdr:txBody>
    </cdr:sp>
  </cdr:relSizeAnchor>
</c:userShapes>
</file>

<file path=ppt/drawings/drawing120.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smtClean="0">
              <a:solidFill>
                <a:schemeClr val="tx1"/>
              </a:solidFill>
              <a:ea typeface="Times New Roman" charset="0"/>
              <a:cs typeface="Times New Roman" charset="0"/>
            </a:rPr>
            <a:t>AEO2020 </a:t>
          </a:r>
          <a:r>
            <a:rPr lang="en-US" sz="1400" b="1" dirty="0" smtClean="0">
              <a:ea typeface="Times New Roman" charset="0"/>
              <a:cs typeface="Times New Roman" charset="0"/>
            </a:rPr>
            <a:t>U.S. energy-related CO2 emissions</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dirty="0">
              <a:ea typeface="Times New Roman" charset="0"/>
              <a:cs typeface="Times New Roman" charset="0"/>
            </a:rPr>
            <a:t>b</a:t>
          </a:r>
          <a:r>
            <a:rPr lang="en-US" sz="1400" i="0" baseline="0" dirty="0" smtClean="0">
              <a:solidFill>
                <a:sysClr val="windowText" lastClr="000000"/>
              </a:solidFill>
              <a:latin typeface="+mn-lt"/>
              <a:ea typeface="Times New Roman" charset="0"/>
              <a:cs typeface="Times New Roman" charset="0"/>
            </a:rPr>
            <a:t>illion metric </a:t>
          </a:r>
          <a:r>
            <a:rPr lang="en-US" sz="1400" i="0" baseline="0" dirty="0">
              <a:solidFill>
                <a:sysClr val="windowText" lastClr="000000"/>
              </a:solidFill>
              <a:latin typeface="+mn-lt"/>
              <a:ea typeface="Times New Roman" charset="0"/>
              <a:cs typeface="Times New Roman" charset="0"/>
            </a:rPr>
            <a:t>tons</a:t>
          </a: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0.11827</cdr:x>
      <cdr:y>0.13487</cdr:y>
    </cdr:from>
    <cdr:to>
      <cdr:x>0.65923</cdr:x>
      <cdr:y>0.26421</cdr:y>
    </cdr:to>
    <cdr:sp macro="" textlink="">
      <cdr:nvSpPr>
        <cdr:cNvPr id="6" name="TextBox 3"/>
        <cdr:cNvSpPr txBox="1"/>
      </cdr:nvSpPr>
      <cdr:spPr bwMode="auto">
        <a:xfrm xmlns:a="http://schemas.openxmlformats.org/drawingml/2006/main">
          <a:off x="461996" y="674969"/>
          <a:ext cx="2113188"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0.48001</cdr:x>
      <cdr:y>0.41944</cdr:y>
    </cdr:from>
    <cdr:to>
      <cdr:x>0.87173</cdr:x>
      <cdr:y>0.82451</cdr:y>
    </cdr:to>
    <cdr:sp macro="" textlink="">
      <cdr:nvSpPr>
        <cdr:cNvPr id="7" name="TextBox 1"/>
        <cdr:cNvSpPr txBox="1"/>
      </cdr:nvSpPr>
      <cdr:spPr bwMode="auto">
        <a:xfrm xmlns:a="http://schemas.openxmlformats.org/drawingml/2006/main">
          <a:off x="1875095" y="2099125"/>
          <a:ext cx="1530213" cy="2027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rgbClr val="467126"/>
              </a:solidFill>
              <a:latin typeface="Arial" panose="020B0604020202020204" pitchFamily="34" charset="0"/>
              <a:ea typeface="Times New Roman" charset="0"/>
              <a:cs typeface="Arial" panose="020B0604020202020204" pitchFamily="34" charset="0"/>
            </a:rPr>
            <a:t>High </a:t>
          </a:r>
          <a:r>
            <a:rPr lang="en-US" sz="1400" b="1" i="0" baseline="0" dirty="0">
              <a:solidFill>
                <a:srgbClr val="467126"/>
              </a:solidFill>
              <a:latin typeface="Arial" panose="020B0604020202020204" pitchFamily="34" charset="0"/>
              <a:ea typeface="Times New Roman" charset="0"/>
              <a:cs typeface="Arial" panose="020B0604020202020204" pitchFamily="34" charset="0"/>
            </a:rPr>
            <a:t>Renewables</a:t>
          </a:r>
        </a:p>
        <a:p xmlns:a="http://schemas.openxmlformats.org/drawingml/2006/main">
          <a:pPr eaLnBrk="0" hangingPunct="0"/>
          <a:r>
            <a:rPr lang="en-US" sz="1400" b="1" i="0" baseline="0" dirty="0">
              <a:solidFill>
                <a:srgbClr val="467126"/>
              </a:solidFill>
              <a:latin typeface="Arial" panose="020B0604020202020204" pitchFamily="34" charset="0"/>
              <a:ea typeface="Times New Roman" charset="0"/>
              <a:cs typeface="Arial" panose="020B0604020202020204" pitchFamily="34" charset="0"/>
            </a:rPr>
            <a:t>Cost</a:t>
          </a:r>
        </a:p>
        <a:p xmlns:a="http://schemas.openxmlformats.org/drawingml/2006/main">
          <a:pPr eaLnBrk="0" hangingPunct="0"/>
          <a:endParaRPr lang="en-US" sz="14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000000"/>
              </a:solidFill>
              <a:latin typeface="Arial" panose="020B0604020202020204" pitchFamily="34" charset="0"/>
              <a:ea typeface="Times New Roman" charset="0"/>
              <a:cs typeface="Arial" panose="020B0604020202020204" pitchFamily="34" charset="0"/>
            </a:rPr>
            <a:t>Reference</a:t>
          </a:r>
          <a:endParaRPr lang="en-US" sz="14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4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baseline="0" dirty="0">
              <a:solidFill>
                <a:srgbClr val="BDE0A2"/>
              </a:solidFill>
              <a:latin typeface="Arial" panose="020B0604020202020204" pitchFamily="34" charset="0"/>
              <a:ea typeface="Times New Roman" charset="0"/>
              <a:cs typeface="Arial" panose="020B0604020202020204" pitchFamily="34" charset="0"/>
            </a:rPr>
            <a:t>Low Renewables</a:t>
          </a:r>
        </a:p>
        <a:p xmlns:a="http://schemas.openxmlformats.org/drawingml/2006/main">
          <a:pPr eaLnBrk="0" hangingPunct="0"/>
          <a:r>
            <a:rPr lang="en-US" sz="1400" b="1" i="0" baseline="0" dirty="0">
              <a:solidFill>
                <a:srgbClr val="BDE0A2"/>
              </a:solidFill>
              <a:latin typeface="Arial" panose="020B0604020202020204" pitchFamily="34" charset="0"/>
              <a:ea typeface="Times New Roman" charset="0"/>
              <a:cs typeface="Arial" panose="020B0604020202020204" pitchFamily="34" charset="0"/>
            </a:rPr>
            <a:t>Cost</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baseline="0" dirty="0" smtClean="0">
            <a:solidFill>
              <a:srgbClr val="EBC7A4"/>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dirty="0">
              <a:solidFill>
                <a:srgbClr val="D9D9D9"/>
              </a:solidFill>
              <a:ea typeface="Times New Roman" charset="0"/>
              <a:cs typeface="Times New Roman" charset="0"/>
            </a:rPr>
            <a:t>o</a:t>
          </a:r>
          <a:r>
            <a:rPr lang="en-US" sz="1400" b="1" dirty="0" smtClean="0">
              <a:solidFill>
                <a:srgbClr val="D9D9D9"/>
              </a:solidFill>
              <a:ea typeface="Times New Roman" charset="0"/>
              <a:cs typeface="Times New Roman" charset="0"/>
            </a:rPr>
            <a:t>ther cases</a:t>
          </a:r>
          <a:endParaRPr lang="en-US" sz="1400" b="1" i="0" baseline="0" dirty="0">
            <a:solidFill>
              <a:srgbClr val="D9D9D9"/>
            </a:solidFill>
            <a:ea typeface="Times New Roman" charset="0"/>
            <a:cs typeface="Times New Roman" charset="0"/>
          </a:endParaRPr>
        </a:p>
        <a:p xmlns:a="http://schemas.openxmlformats.org/drawingml/2006/main">
          <a:pPr eaLnBrk="0" hangingPunct="0"/>
          <a:endParaRPr lang="en-US" sz="1400" i="0" dirty="0">
            <a:solidFill>
              <a:schemeClr val="accent3"/>
            </a:solidFill>
            <a:ea typeface="Times New Roman" charset="0"/>
            <a:cs typeface="Times New Roman" charset="0"/>
          </a:endParaRPr>
        </a:p>
      </cdr:txBody>
    </cdr:sp>
  </cdr:relSizeAnchor>
</c:userShapes>
</file>

<file path=ppt/drawings/drawing121.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a:t>
          </a:r>
          <a:r>
            <a:rPr lang="en-US" sz="1400" b="1" dirty="0">
              <a:ea typeface="Times New Roman" charset="0"/>
              <a:cs typeface="Times New Roman" charset="0"/>
            </a:rPr>
            <a:t>f</a:t>
          </a:r>
          <a:r>
            <a:rPr lang="en-US" sz="1400" b="1" i="0" baseline="0" dirty="0" smtClean="0">
              <a:solidFill>
                <a:sysClr val="windowText" lastClr="000000"/>
              </a:solidFill>
              <a:latin typeface="+mn-lt"/>
              <a:ea typeface="Times New Roman" charset="0"/>
              <a:cs typeface="Times New Roman" charset="0"/>
            </a:rPr>
            <a:t>ossil fuel-fired electric generation</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dirty="0" smtClean="0">
              <a:ea typeface="Times New Roman" charset="0"/>
              <a:cs typeface="Times New Roman" charset="0"/>
            </a:rPr>
            <a:t>tr</a:t>
          </a:r>
          <a:r>
            <a:rPr lang="en-US" sz="1400" i="0" baseline="0" dirty="0" smtClean="0">
              <a:solidFill>
                <a:sysClr val="windowText" lastClr="000000"/>
              </a:solidFill>
              <a:latin typeface="+mn-lt"/>
              <a:ea typeface="Times New Roman" charset="0"/>
              <a:cs typeface="Times New Roman" charset="0"/>
            </a:rPr>
            <a:t>illion </a:t>
          </a:r>
          <a:r>
            <a:rPr lang="en-US" sz="1400" i="0" baseline="0" dirty="0" err="1">
              <a:solidFill>
                <a:sysClr val="windowText" lastClr="000000"/>
              </a:solidFill>
              <a:latin typeface="+mn-lt"/>
              <a:ea typeface="Times New Roman" charset="0"/>
              <a:cs typeface="Times New Roman" charset="0"/>
            </a:rPr>
            <a:t>kilowatthours</a:t>
          </a:r>
          <a:endParaRPr lang="en-US" sz="1400"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0.11193</cdr:x>
      <cdr:y>0.13487</cdr:y>
    </cdr:from>
    <cdr:to>
      <cdr:x>0.65289</cdr:x>
      <cdr:y>0.26421</cdr:y>
    </cdr:to>
    <cdr:sp macro="" textlink="">
      <cdr:nvSpPr>
        <cdr:cNvPr id="6" name="TextBox 3"/>
        <cdr:cNvSpPr txBox="1"/>
      </cdr:nvSpPr>
      <cdr:spPr bwMode="auto">
        <a:xfrm xmlns:a="http://schemas.openxmlformats.org/drawingml/2006/main">
          <a:off x="412924" y="674969"/>
          <a:ext cx="1995602"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userShapes>
</file>

<file path=ppt/drawings/drawing122.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a:t>
          </a:r>
          <a:r>
            <a:rPr lang="en-US" sz="1400" b="1" dirty="0">
              <a:ea typeface="Times New Roman" charset="0"/>
              <a:cs typeface="Times New Roman" charset="0"/>
            </a:rPr>
            <a:t>r</a:t>
          </a:r>
          <a:r>
            <a:rPr lang="en-US" sz="1400" b="1" i="0" baseline="0" dirty="0" smtClean="0">
              <a:solidFill>
                <a:sysClr val="windowText" lastClr="000000"/>
              </a:solidFill>
              <a:latin typeface="+mn-lt"/>
              <a:ea typeface="Times New Roman" charset="0"/>
              <a:cs typeface="Times New Roman" charset="0"/>
            </a:rPr>
            <a:t>enewables and </a:t>
          </a:r>
          <a:r>
            <a:rPr lang="en-US" sz="1400" b="1" i="0" baseline="0" dirty="0">
              <a:solidFill>
                <a:sysClr val="windowText" lastClr="000000"/>
              </a:solidFill>
              <a:latin typeface="+mn-lt"/>
              <a:ea typeface="Times New Roman" charset="0"/>
              <a:cs typeface="Times New Roman" charset="0"/>
            </a:rPr>
            <a:t>nuclear </a:t>
          </a:r>
          <a:r>
            <a:rPr lang="en-US" sz="1400" b="1" i="0" baseline="0" dirty="0" smtClean="0">
              <a:solidFill>
                <a:sysClr val="windowText" lastClr="000000"/>
              </a:solidFill>
              <a:latin typeface="+mn-lt"/>
              <a:ea typeface="Times New Roman" charset="0"/>
              <a:cs typeface="Times New Roman" charset="0"/>
            </a:rPr>
            <a:t>electric</a:t>
          </a:r>
          <a:r>
            <a:rPr lang="en-US" sz="1400" b="1" i="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generation</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dirty="0" smtClean="0">
              <a:ea typeface="Times New Roman" charset="0"/>
              <a:cs typeface="Times New Roman" charset="0"/>
            </a:rPr>
            <a:t>tr</a:t>
          </a:r>
          <a:r>
            <a:rPr lang="en-US" sz="1400" i="0" baseline="0" dirty="0" smtClean="0">
              <a:solidFill>
                <a:sysClr val="windowText" lastClr="000000"/>
              </a:solidFill>
              <a:latin typeface="+mn-lt"/>
              <a:ea typeface="Times New Roman" charset="0"/>
              <a:cs typeface="Times New Roman" charset="0"/>
            </a:rPr>
            <a:t>illion </a:t>
          </a:r>
          <a:r>
            <a:rPr lang="en-US" sz="1400" i="0" baseline="0" dirty="0" err="1">
              <a:solidFill>
                <a:sysClr val="windowText" lastClr="000000"/>
              </a:solidFill>
              <a:latin typeface="+mn-lt"/>
              <a:ea typeface="Times New Roman" charset="0"/>
              <a:cs typeface="Times New Roman" charset="0"/>
            </a:rPr>
            <a:t>kilowatthours</a:t>
          </a:r>
          <a:endParaRPr lang="en-US" sz="1400"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0.10691</cdr:x>
      <cdr:y>0.13634</cdr:y>
    </cdr:from>
    <cdr:to>
      <cdr:x>0.64787</cdr:x>
      <cdr:y>0.26568</cdr:y>
    </cdr:to>
    <cdr:sp macro="" textlink="">
      <cdr:nvSpPr>
        <cdr:cNvPr id="6" name="TextBox 3"/>
        <cdr:cNvSpPr txBox="1"/>
      </cdr:nvSpPr>
      <cdr:spPr bwMode="auto">
        <a:xfrm xmlns:a="http://schemas.openxmlformats.org/drawingml/2006/main">
          <a:off x="401898" y="682343"/>
          <a:ext cx="2033619" cy="647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userShapes>
</file>

<file path=ppt/drawings/drawing123.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151514" cy="91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smtClean="0">
              <a:ea typeface="Times New Roman" charset="0"/>
              <a:cs typeface="Times New Roman" charset="0"/>
            </a:rPr>
            <a:t>Carbon intensity by energy sector (</a:t>
          </a:r>
          <a:r>
            <a:rPr lang="en-US" sz="1400" b="1" dirty="0" smtClean="0">
              <a:solidFill>
                <a:schemeClr val="tx1"/>
              </a:solidFill>
              <a:ea typeface="Times New Roman" charset="0"/>
              <a:cs typeface="Times New Roman" charset="0"/>
            </a:rPr>
            <a:t>AEO2020 </a:t>
          </a:r>
          <a:r>
            <a:rPr lang="en-US" sz="1400" b="1" dirty="0" smtClean="0">
              <a:ea typeface="Times New Roman" charset="0"/>
              <a:cs typeface="Times New Roman" charset="0"/>
            </a:rPr>
            <a:t>Reference case)</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dirty="0">
              <a:ea typeface="Times New Roman" charset="0"/>
              <a:cs typeface="Times New Roman" charset="0"/>
            </a:rPr>
            <a:t>m</a:t>
          </a:r>
          <a:r>
            <a:rPr lang="en-US" sz="1400" i="0" baseline="0" dirty="0" smtClean="0">
              <a:solidFill>
                <a:sysClr val="windowText" lastClr="000000"/>
              </a:solidFill>
              <a:latin typeface="+mn-lt"/>
              <a:ea typeface="Times New Roman" charset="0"/>
              <a:cs typeface="Times New Roman" charset="0"/>
            </a:rPr>
            <a:t>etric tons of carbon dioxide</a:t>
          </a:r>
          <a:r>
            <a:rPr lang="en-US" sz="1400" i="0" dirty="0" smtClean="0">
              <a:solidFill>
                <a:sysClr val="windowText" lastClr="000000"/>
              </a:solidFill>
              <a:latin typeface="+mn-lt"/>
              <a:ea typeface="Times New Roman" charset="0"/>
              <a:cs typeface="Times New Roman" charset="0"/>
            </a:rPr>
            <a:t> per billion British thermal units</a:t>
          </a:r>
          <a:endParaRPr lang="en-US" sz="1400"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0.29459</cdr:x>
      <cdr:y>0.12384</cdr:y>
    </cdr:from>
    <cdr:to>
      <cdr:x>0.83555</cdr:x>
      <cdr:y>0.25318</cdr:y>
    </cdr:to>
    <cdr:sp macro="" textlink="">
      <cdr:nvSpPr>
        <cdr:cNvPr id="6" name="TextBox 3"/>
        <cdr:cNvSpPr txBox="1"/>
      </cdr:nvSpPr>
      <cdr:spPr bwMode="auto">
        <a:xfrm xmlns:a="http://schemas.openxmlformats.org/drawingml/2006/main">
          <a:off x="1667223" y="588616"/>
          <a:ext cx="3061529" cy="614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0.7888</cdr:x>
      <cdr:y>0.25947</cdr:y>
    </cdr:from>
    <cdr:to>
      <cdr:x>1</cdr:x>
      <cdr:y>0.82305</cdr:y>
    </cdr:to>
    <cdr:sp macro="" textlink="">
      <cdr:nvSpPr>
        <cdr:cNvPr id="5" name="TextBox 1"/>
        <cdr:cNvSpPr txBox="1"/>
      </cdr:nvSpPr>
      <cdr:spPr bwMode="auto">
        <a:xfrm xmlns:a="http://schemas.openxmlformats.org/drawingml/2006/main">
          <a:off x="4464143" y="1233254"/>
          <a:ext cx="1195294" cy="26786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300" b="1" i="0" dirty="0">
            <a:solidFill>
              <a:schemeClr val="tx2"/>
            </a:solidFill>
            <a:latin typeface="+mn-lt"/>
            <a:ea typeface="Times New Roman" charset="0"/>
            <a:cs typeface="Times New Roman" charset="0"/>
          </a:endParaRPr>
        </a:p>
        <a:p xmlns:a="http://schemas.openxmlformats.org/drawingml/2006/main">
          <a:pPr algn="l" eaLnBrk="0" hangingPunct="0"/>
          <a:endParaRPr lang="en-US" sz="400" b="1" i="0" dirty="0">
            <a:solidFill>
              <a:schemeClr val="accent1"/>
            </a:solidFill>
            <a:latin typeface="+mn-lt"/>
            <a:ea typeface="Times New Roman" charset="0"/>
            <a:cs typeface="Times New Roman" charset="0"/>
          </a:endParaRPr>
        </a:p>
        <a:p xmlns:a="http://schemas.openxmlformats.org/drawingml/2006/main">
          <a:pPr algn="l" eaLnBrk="0" hangingPunct="0"/>
          <a:r>
            <a:rPr kumimoji="0" lang="en-US" sz="14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E3A5AC"/>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E3A5AC"/>
              </a:solidFill>
              <a:effectLst/>
              <a:uLnTx/>
              <a:uFillTx/>
              <a:latin typeface="+mn-lt"/>
              <a:ea typeface="Times New Roman" charset="0"/>
              <a:cs typeface="Times New Roman" charset="0"/>
            </a:rPr>
            <a:t>commercial</a:t>
          </a:r>
          <a:endParaRPr kumimoji="0" lang="en-US" sz="1400" b="1" i="0" u="none" strike="noStrike" kern="0" cap="none" spc="0" normalizeH="0" baseline="0" noProof="0" dirty="0">
            <a:ln>
              <a:noFill/>
            </a:ln>
            <a:solidFill>
              <a:srgbClr val="A33340">
                <a:lumMod val="75000"/>
              </a:srgbClr>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A2630"/>
              </a:solidFill>
              <a:effectLst/>
              <a:uLnTx/>
              <a:uFillTx/>
              <a:latin typeface="+mn-lt"/>
              <a:ea typeface="Times New Roman" charset="0"/>
              <a:cs typeface="Times New Roman" charset="0"/>
            </a:rPr>
            <a:t>residential</a:t>
          </a:r>
        </a:p>
        <a:p xmlns:a="http://schemas.openxmlformats.org/drawingml/2006/main">
          <a:pPr algn="l" eaLnBrk="0" hangingPunct="0"/>
          <a:endParaRPr lang="en-US" sz="1400" b="1" dirty="0">
            <a:solidFill>
              <a:schemeClr val="accent3"/>
            </a:solidFill>
            <a:ea typeface="Times New Roman" charset="0"/>
            <a:cs typeface="Times New Roman" charset="0"/>
          </a:endParaRPr>
        </a:p>
        <a:p xmlns:a="http://schemas.openxmlformats.org/drawingml/2006/main">
          <a:pPr algn="l" eaLnBrk="0" hangingPunct="0"/>
          <a:r>
            <a:rPr lang="en-US" sz="1400" b="1" i="0" dirty="0">
              <a:solidFill>
                <a:srgbClr val="5D9732"/>
              </a:solidFill>
              <a:latin typeface="+mn-lt"/>
              <a:ea typeface="Times New Roman" charset="0"/>
              <a:cs typeface="Times New Roman" charset="0"/>
            </a:rPr>
            <a:t>industrial</a:t>
          </a:r>
        </a:p>
        <a:p xmlns:a="http://schemas.openxmlformats.org/drawingml/2006/main">
          <a:pPr algn="l" eaLnBrk="0" hangingPunct="0"/>
          <a:endParaRPr kumimoji="0" lang="en-US" sz="1400" b="1" i="0" u="none" strike="noStrike" kern="0" cap="none" spc="0" normalizeH="0" baseline="0" noProof="0" dirty="0">
            <a:ln>
              <a:noFill/>
            </a:ln>
            <a:solidFill>
              <a:srgbClr val="E1AB76"/>
            </a:solidFill>
            <a:effectLst/>
            <a:uLnTx/>
            <a:uFillTx/>
            <a:latin typeface="+mn-lt"/>
            <a:ea typeface="Times New Roman" charset="0"/>
            <a:cs typeface="Times New Roman" charset="0"/>
          </a:endParaRPr>
        </a:p>
        <a:p xmlns:a="http://schemas.openxmlformats.org/drawingml/2006/main">
          <a:pPr algn="l" eaLnBrk="0" hangingPunct="0"/>
          <a:r>
            <a:rPr kumimoji="0" lang="en-US" sz="1400" b="1" i="0" u="none" strike="noStrike" kern="0" cap="none" spc="0" normalizeH="0" baseline="0" noProof="0" dirty="0">
              <a:ln>
                <a:noFill/>
              </a:ln>
              <a:solidFill>
                <a:srgbClr val="E1AB76"/>
              </a:solidFill>
              <a:effectLst/>
              <a:uLnTx/>
              <a:uFillTx/>
              <a:latin typeface="+mn-lt"/>
              <a:ea typeface="Times New Roman" charset="0"/>
              <a:cs typeface="Times New Roman" charset="0"/>
            </a:rPr>
            <a:t>electric power</a:t>
          </a:r>
          <a:endParaRPr lang="en-US" sz="1400" b="1" i="0" dirty="0">
            <a:solidFill>
              <a:srgbClr val="E1AB76"/>
            </a:solidFill>
            <a:latin typeface="+mn-lt"/>
            <a:ea typeface="Times New Roman" charset="0"/>
            <a:cs typeface="Times New Roman" charset="0"/>
          </a:endParaRPr>
        </a:p>
        <a:p xmlns:a="http://schemas.openxmlformats.org/drawingml/2006/main">
          <a:pPr algn="l" eaLnBrk="0" hangingPunct="0"/>
          <a:endParaRPr lang="en-US" sz="1400" b="1" i="0" dirty="0">
            <a:solidFill>
              <a:schemeClr val="accent2"/>
            </a:solidFill>
            <a:latin typeface="+mn-lt"/>
            <a:ea typeface="Times New Roman" charset="0"/>
            <a:cs typeface="Times New Roman" charset="0"/>
          </a:endParaRPr>
        </a:p>
        <a:p xmlns:a="http://schemas.openxmlformats.org/drawingml/2006/main">
          <a:pPr algn="l"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400" b="1" i="0" dirty="0">
            <a:solidFill>
              <a:schemeClr val="accent5">
                <a:lumMod val="60000"/>
                <a:lumOff val="40000"/>
              </a:schemeClr>
            </a:solidFill>
            <a:latin typeface="+mn-lt"/>
            <a:ea typeface="Times New Roman" charset="0"/>
            <a:cs typeface="Times New Roman" charset="0"/>
          </a:endParaRPr>
        </a:p>
      </cdr:txBody>
    </cdr:sp>
  </cdr:relSizeAnchor>
</c:userShapes>
</file>

<file path=ppt/drawings/drawing124.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151514" cy="91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smtClean="0">
              <a:ea typeface="Times New Roman" charset="0"/>
              <a:cs typeface="Times New Roman" charset="0"/>
            </a:rPr>
            <a:t>Carbon intensity by end-use sector (</a:t>
          </a:r>
          <a:r>
            <a:rPr lang="en-US" sz="1400" b="1" dirty="0" smtClean="0">
              <a:solidFill>
                <a:schemeClr val="tx1"/>
              </a:solidFill>
              <a:ea typeface="Times New Roman" charset="0"/>
              <a:cs typeface="Times New Roman" charset="0"/>
            </a:rPr>
            <a:t>AEO2020 </a:t>
          </a:r>
          <a:r>
            <a:rPr lang="en-US" sz="1400" b="1" dirty="0" smtClean="0">
              <a:ea typeface="Times New Roman" charset="0"/>
              <a:cs typeface="Times New Roman" charset="0"/>
            </a:rPr>
            <a:t>Reference case)</a:t>
          </a:r>
          <a:endParaRPr lang="en-US" sz="1400" b="1"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sz="1400" dirty="0">
              <a:ea typeface="Times New Roman" charset="0"/>
              <a:cs typeface="Times New Roman" charset="0"/>
            </a:rPr>
            <a:t>m</a:t>
          </a:r>
          <a:r>
            <a:rPr lang="en-US" sz="1400" i="0" baseline="0" dirty="0" smtClean="0">
              <a:solidFill>
                <a:sysClr val="windowText" lastClr="000000"/>
              </a:solidFill>
              <a:latin typeface="+mn-lt"/>
              <a:ea typeface="Times New Roman" charset="0"/>
              <a:cs typeface="Times New Roman" charset="0"/>
            </a:rPr>
            <a:t>etric tons of carbon dioxide</a:t>
          </a:r>
          <a:r>
            <a:rPr lang="en-US" sz="1400" i="0" dirty="0" smtClean="0">
              <a:solidFill>
                <a:sysClr val="windowText" lastClr="000000"/>
              </a:solidFill>
              <a:latin typeface="+mn-lt"/>
              <a:ea typeface="Times New Roman" charset="0"/>
              <a:cs typeface="Times New Roman" charset="0"/>
            </a:rPr>
            <a:t> per billion British thermal units</a:t>
          </a:r>
          <a:endParaRPr lang="en-US" sz="1400" i="0" baseline="0" dirty="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0.29459</cdr:x>
      <cdr:y>0.12384</cdr:y>
    </cdr:from>
    <cdr:to>
      <cdr:x>0.83555</cdr:x>
      <cdr:y>0.25318</cdr:y>
    </cdr:to>
    <cdr:sp macro="" textlink="">
      <cdr:nvSpPr>
        <cdr:cNvPr id="6" name="TextBox 3"/>
        <cdr:cNvSpPr txBox="1"/>
      </cdr:nvSpPr>
      <cdr:spPr bwMode="auto">
        <a:xfrm xmlns:a="http://schemas.openxmlformats.org/drawingml/2006/main">
          <a:off x="1667223" y="588616"/>
          <a:ext cx="3061529" cy="614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solidFill>
                <a:srgbClr val="333333"/>
              </a:solidFill>
              <a:latin typeface="+mn-lt"/>
              <a:ea typeface="Times New Roman" charset="0"/>
              <a:cs typeface="Times New Roman" charset="0"/>
            </a:rPr>
            <a:t>          </a:t>
          </a:r>
          <a:r>
            <a:rPr lang="en-US" sz="1400" b="1" i="0" dirty="0">
              <a:solidFill>
                <a:schemeClr val="tx1"/>
              </a:solidFill>
              <a:latin typeface="+mn-lt"/>
              <a:ea typeface="Times New Roman" charset="0"/>
              <a:cs typeface="Times New Roman" charset="0"/>
            </a:rPr>
            <a:t>2019</a:t>
          </a:r>
        </a:p>
        <a:p xmlns:a="http://schemas.openxmlformats.org/drawingml/2006/main">
          <a:pPr eaLnBrk="0" hangingPunct="0"/>
          <a:r>
            <a:rPr lang="en-US" sz="14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0.77447</cdr:x>
      <cdr:y>0.22966</cdr:y>
    </cdr:from>
    <cdr:to>
      <cdr:x>0.98567</cdr:x>
      <cdr:y>0.79324</cdr:y>
    </cdr:to>
    <cdr:sp macro="" textlink="">
      <cdr:nvSpPr>
        <cdr:cNvPr id="5" name="TextBox 1"/>
        <cdr:cNvSpPr txBox="1"/>
      </cdr:nvSpPr>
      <cdr:spPr bwMode="auto">
        <a:xfrm xmlns:a="http://schemas.openxmlformats.org/drawingml/2006/main">
          <a:off x="4383048" y="1091586"/>
          <a:ext cx="1195273" cy="26786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300" b="1" i="0" dirty="0">
            <a:solidFill>
              <a:schemeClr val="tx2"/>
            </a:solidFill>
            <a:latin typeface="+mn-lt"/>
            <a:ea typeface="Times New Roman" charset="0"/>
            <a:cs typeface="Times New Roman" charset="0"/>
          </a:endParaRPr>
        </a:p>
        <a:p xmlns:a="http://schemas.openxmlformats.org/drawingml/2006/main">
          <a:pPr algn="l" eaLnBrk="0" hangingPunct="0"/>
          <a:endParaRPr lang="en-US" sz="400" b="1" i="0" dirty="0">
            <a:solidFill>
              <a:schemeClr val="accent1"/>
            </a:solidFill>
            <a:latin typeface="+mn-lt"/>
            <a:ea typeface="Times New Roman" charset="0"/>
            <a:cs typeface="Times New Roman" charset="0"/>
          </a:endParaRPr>
        </a:p>
        <a:p xmlns:a="http://schemas.openxmlformats.org/drawingml/2006/main">
          <a:pPr algn="l" eaLnBrk="0" hangingPunct="0"/>
          <a:endParaRPr kumimoji="0" lang="en-US" sz="1400" b="1" i="0" u="none" strike="noStrike" kern="0" cap="none" spc="0" normalizeH="0" baseline="0" noProof="0" dirty="0" smtClean="0">
            <a:ln>
              <a:noFill/>
            </a:ln>
            <a:solidFill>
              <a:srgbClr val="003953"/>
            </a:solidFill>
            <a:effectLst/>
            <a:uLnTx/>
            <a:uFillTx/>
            <a:latin typeface="+mn-lt"/>
            <a:ea typeface="Times New Roman" charset="0"/>
            <a:cs typeface="Times New Roman" charset="0"/>
          </a:endParaRPr>
        </a:p>
        <a:p xmlns:a="http://schemas.openxmlformats.org/drawingml/2006/main">
          <a:pPr algn="l" eaLnBrk="0" hangingPunct="0"/>
          <a:r>
            <a:rPr kumimoji="0" lang="en-US" sz="14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4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E3A5AC"/>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400" b="1" dirty="0" smtClean="0">
            <a:solidFill>
              <a:srgbClr val="E3A5AC"/>
            </a:solidFill>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400" b="1" dirty="0">
            <a:solidFill>
              <a:srgbClr val="E3A5AC"/>
            </a:solidFill>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5D9732"/>
              </a:solidFill>
              <a:effectLst/>
              <a:uLnTx/>
              <a:uFillTx/>
              <a:latin typeface="+mn-lt"/>
              <a:ea typeface="Times New Roman" charset="0"/>
              <a:cs typeface="Times New Roman" charset="0"/>
            </a:rPr>
            <a:t>industrial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sz="1400" b="1" dirty="0" smtClean="0">
              <a:solidFill>
                <a:srgbClr val="E3A5AC"/>
              </a:solidFill>
              <a:ea typeface="Times New Roman" charset="0"/>
              <a:cs typeface="Times New Roman" charset="0"/>
            </a:rPr>
            <a:t>commercial</a:t>
          </a:r>
          <a:endParaRPr kumimoji="0" lang="en-US" sz="1400" b="1" i="0" u="none" strike="noStrike" kern="0" cap="none" spc="0" normalizeH="0" baseline="0" noProof="0" dirty="0" smtClean="0">
            <a:ln>
              <a:noFill/>
            </a:ln>
            <a:solidFill>
              <a:srgbClr val="E3A5AC"/>
            </a:solidFill>
            <a:effectLst/>
            <a:uLnTx/>
            <a:uFillTx/>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sz="1400" b="1" dirty="0" smtClean="0">
              <a:solidFill>
                <a:srgbClr val="7A2630"/>
              </a:solidFill>
              <a:ea typeface="Times New Roman" charset="0"/>
              <a:cs typeface="Times New Roman" charset="0"/>
            </a:rPr>
            <a:t>residential</a:t>
          </a:r>
          <a:endParaRPr lang="en-US" sz="1400" b="1" i="0" dirty="0">
            <a:solidFill>
              <a:schemeClr val="accent2"/>
            </a:solidFill>
            <a:latin typeface="+mn-lt"/>
            <a:ea typeface="Times New Roman" charset="0"/>
            <a:cs typeface="Times New Roman" charset="0"/>
          </a:endParaRPr>
        </a:p>
        <a:p xmlns:a="http://schemas.openxmlformats.org/drawingml/2006/main">
          <a:pPr algn="l"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400" b="1" i="0" dirty="0">
            <a:solidFill>
              <a:schemeClr val="accent5">
                <a:lumMod val="60000"/>
                <a:lumOff val="40000"/>
              </a:schemeClr>
            </a:solidFill>
            <a:latin typeface="+mn-lt"/>
            <a:ea typeface="Times New Roman" charset="0"/>
            <a:cs typeface="Times New Roman"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0.00846</cdr:x>
      <cdr:y>0.004</cdr:y>
    </cdr:from>
    <cdr:to>
      <cdr:x>0.87742</cdr:x>
      <cdr:y>0.18468</cdr:y>
    </cdr:to>
    <cdr:sp macro="" textlink="">
      <cdr:nvSpPr>
        <cdr:cNvPr id="2" name="TextBox 1"/>
        <cdr:cNvSpPr txBox="1"/>
      </cdr:nvSpPr>
      <cdr:spPr bwMode="auto">
        <a:xfrm xmlns:a="http://schemas.openxmlformats.org/drawingml/2006/main">
          <a:off x="27075" y="14630"/>
          <a:ext cx="2781020" cy="6608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U.S. natural gas plant liquids production</a:t>
          </a: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million barrels per day</a:t>
          </a:r>
        </a:p>
        <a:p xmlns:a="http://schemas.openxmlformats.org/drawingml/2006/main">
          <a:pPr eaLnBrk="0" hangingPunct="0"/>
          <a:endParaRPr lang="en-US" sz="1400" i="0" baseline="0" dirty="0" smtClean="0">
            <a:solidFill>
              <a:schemeClr val="tx1"/>
            </a:solidFill>
            <a:latin typeface="+mn-lt"/>
            <a:ea typeface="Times New Roman" charset="0"/>
            <a:cs typeface="Times New Roman" charset="0"/>
          </a:endParaRPr>
        </a:p>
        <a:p xmlns:a="http://schemas.openxmlformats.org/drawingml/2006/main">
          <a:pPr eaLnBrk="0" hangingPunct="0"/>
          <a:endParaRPr lang="en-US" sz="10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0.16623</cdr:x>
      <cdr:y>0.12722</cdr:y>
    </cdr:from>
    <cdr:to>
      <cdr:x>0.57107</cdr:x>
      <cdr:y>0.25675</cdr:y>
    </cdr:to>
    <cdr:sp macro="" textlink="">
      <cdr:nvSpPr>
        <cdr:cNvPr id="4" name="TextBox 1"/>
        <cdr:cNvSpPr txBox="1"/>
      </cdr:nvSpPr>
      <cdr:spPr bwMode="auto">
        <a:xfrm xmlns:a="http://schemas.openxmlformats.org/drawingml/2006/main">
          <a:off x="784824" y="604678"/>
          <a:ext cx="1911341" cy="6156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0.15947</cdr:x>
      <cdr:y>0.19394</cdr:y>
    </cdr:from>
    <cdr:to>
      <cdr:x>0.56604</cdr:x>
      <cdr:y>0.32819</cdr:y>
    </cdr:to>
    <cdr:sp macro="" textlink="">
      <cdr:nvSpPr>
        <cdr:cNvPr id="6" name="TextBox 1"/>
        <cdr:cNvSpPr txBox="1"/>
      </cdr:nvSpPr>
      <cdr:spPr bwMode="auto">
        <a:xfrm xmlns:a="http://schemas.openxmlformats.org/drawingml/2006/main">
          <a:off x="750119" y="871014"/>
          <a:ext cx="1912430" cy="6029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0.99479</cdr:x>
      <cdr:y>0.24508</cdr:y>
    </cdr:to>
    <cdr:sp macro="" textlink="">
      <cdr:nvSpPr>
        <cdr:cNvPr id="2" name="TextBox 1"/>
        <cdr:cNvSpPr txBox="1"/>
      </cdr:nvSpPr>
      <cdr:spPr bwMode="auto">
        <a:xfrm xmlns:a="http://schemas.openxmlformats.org/drawingml/2006/main">
          <a:off x="-1253926" y="0"/>
          <a:ext cx="4566775" cy="11006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U.S.</a:t>
          </a:r>
          <a:r>
            <a:rPr lang="en-US" sz="1400" b="1" i="0" baseline="0" dirty="0" smtClean="0">
              <a:solidFill>
                <a:schemeClr val="tx1"/>
              </a:solidFill>
              <a:latin typeface="+mn-lt"/>
              <a:ea typeface="Times New Roman" charset="0"/>
              <a:cs typeface="Times New Roman" charset="0"/>
            </a:rPr>
            <a:t> crude oil and natural gas plant </a:t>
          </a:r>
        </a:p>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liquids production</a:t>
          </a: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million barrels per day</a:t>
          </a:r>
        </a:p>
        <a:p xmlns:a="http://schemas.openxmlformats.org/drawingml/2006/main">
          <a:pPr eaLnBrk="0" hangingPunct="0"/>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0.64776</cdr:x>
      <cdr:y>0.16299</cdr:y>
    </cdr:from>
    <cdr:to>
      <cdr:x>1</cdr:x>
      <cdr:y>0.94166</cdr:y>
    </cdr:to>
    <cdr:sp macro="" textlink="">
      <cdr:nvSpPr>
        <cdr:cNvPr id="7" name="TextBox 1"/>
        <cdr:cNvSpPr txBox="1"/>
      </cdr:nvSpPr>
      <cdr:spPr bwMode="auto">
        <a:xfrm xmlns:a="http://schemas.openxmlformats.org/drawingml/2006/main">
          <a:off x="2973667" y="731994"/>
          <a:ext cx="1617026" cy="3497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accent2">
                  <a:lumMod val="75000"/>
                </a:schemeClr>
              </a:solidFill>
              <a:latin typeface="+mn-lt"/>
              <a:ea typeface="Times New Roman" charset="0"/>
              <a:cs typeface="Times New Roman" charset="0"/>
            </a:rPr>
            <a:t>High Oil and Gas Supply</a:t>
          </a:r>
          <a:endParaRPr lang="en-US" sz="1400" b="1" i="0" baseline="0" dirty="0">
            <a:solidFill>
              <a:schemeClr val="accent2">
                <a:lumMod val="75000"/>
              </a:schemeClr>
            </a:solidFill>
            <a:latin typeface="+mn-lt"/>
            <a:ea typeface="Times New Roman" charset="0"/>
            <a:cs typeface="Times New Roman" charset="0"/>
          </a:endParaRPr>
        </a:p>
        <a:p xmlns:a="http://schemas.openxmlformats.org/drawingml/2006/main">
          <a:pPr eaLnBrk="0" hangingPunct="0"/>
          <a:r>
            <a:rPr lang="en-US" sz="1400" b="1" i="0" baseline="0" dirty="0">
              <a:solidFill>
                <a:schemeClr val="accent5">
                  <a:lumMod val="75000"/>
                </a:schemeClr>
              </a:solidFill>
              <a:latin typeface="+mn-lt"/>
              <a:ea typeface="Times New Roman" charset="0"/>
              <a:cs typeface="Times New Roman" charset="0"/>
            </a:rPr>
            <a:t>High Oil Price</a:t>
          </a:r>
        </a:p>
        <a:p xmlns:a="http://schemas.openxmlformats.org/drawingml/2006/main">
          <a:pPr eaLnBrk="0" hangingPunct="0"/>
          <a:r>
            <a:rPr lang="en-US" sz="1400" b="1" i="0" baseline="0" dirty="0">
              <a:solidFill>
                <a:schemeClr val="accent1">
                  <a:lumMod val="75000"/>
                </a:schemeClr>
              </a:solidFill>
              <a:latin typeface="+mn-lt"/>
              <a:ea typeface="Times New Roman" charset="0"/>
              <a:cs typeface="Times New Roman" charset="0"/>
            </a:rPr>
            <a:t>High Economic </a:t>
          </a:r>
        </a:p>
        <a:p xmlns:a="http://schemas.openxmlformats.org/drawingml/2006/main">
          <a:pPr eaLnBrk="0" hangingPunct="0"/>
          <a:r>
            <a:rPr lang="en-US" sz="1400" b="1" i="0" baseline="0" dirty="0">
              <a:solidFill>
                <a:schemeClr val="accent1">
                  <a:lumMod val="75000"/>
                </a:schemeClr>
              </a:solidFill>
              <a:latin typeface="+mn-lt"/>
              <a:ea typeface="Times New Roman" charset="0"/>
              <a:cs typeface="Times New Roman" charset="0"/>
            </a:rPr>
            <a:t>Growth</a:t>
          </a:r>
        </a:p>
        <a:p xmlns:a="http://schemas.openxmlformats.org/drawingml/2006/main">
          <a:pPr eaLnBrk="0" hangingPunct="0"/>
          <a:r>
            <a:rPr lang="en-US" sz="1400" b="1" i="0" baseline="0" dirty="0">
              <a:solidFill>
                <a:schemeClr val="tx1"/>
              </a:solidFill>
              <a:latin typeface="+mn-lt"/>
              <a:ea typeface="Times New Roman" charset="0"/>
              <a:cs typeface="Times New Roman" charset="0"/>
            </a:rPr>
            <a:t>Reference</a:t>
          </a:r>
        </a:p>
        <a:p xmlns:a="http://schemas.openxmlformats.org/drawingml/2006/main">
          <a:pPr eaLnBrk="0" hangingPunct="0"/>
          <a:r>
            <a:rPr lang="en-US" sz="1400" b="1" i="0" baseline="0" dirty="0">
              <a:solidFill>
                <a:schemeClr val="accent1">
                  <a:lumMod val="40000"/>
                  <a:lumOff val="60000"/>
                </a:schemeClr>
              </a:solidFill>
              <a:latin typeface="+mn-lt"/>
              <a:ea typeface="Times New Roman" charset="0"/>
              <a:cs typeface="Times New Roman" charset="0"/>
            </a:rPr>
            <a:t>Low Economic</a:t>
          </a:r>
        </a:p>
        <a:p xmlns:a="http://schemas.openxmlformats.org/drawingml/2006/main">
          <a:pPr eaLnBrk="0" hangingPunct="0"/>
          <a:r>
            <a:rPr lang="en-US" sz="1400" b="1" i="0" baseline="0" dirty="0">
              <a:solidFill>
                <a:schemeClr val="accent1">
                  <a:lumMod val="40000"/>
                  <a:lumOff val="60000"/>
                </a:schemeClr>
              </a:solidFill>
              <a:latin typeface="+mn-lt"/>
              <a:ea typeface="Times New Roman" charset="0"/>
              <a:cs typeface="Times New Roman" charset="0"/>
            </a:rPr>
            <a:t>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a:solidFill>
                <a:schemeClr val="accent5">
                  <a:lumMod val="40000"/>
                  <a:lumOff val="60000"/>
                </a:schemeClr>
              </a:solidFill>
              <a:effectLst/>
            </a:rPr>
            <a:t>Low Oil Price</a:t>
          </a:r>
          <a:endParaRPr lang="en-US" sz="1400" b="1" dirty="0">
            <a:solidFill>
              <a:schemeClr val="accent5">
                <a:lumMod val="40000"/>
                <a:lumOff val="60000"/>
              </a:schemeClr>
            </a:solidFill>
            <a:effectLst/>
          </a:endParaRPr>
        </a:p>
        <a:p xmlns:a="http://schemas.openxmlformats.org/drawingml/2006/main">
          <a:pPr eaLnBrk="0" hangingPunct="0"/>
          <a:r>
            <a:rPr lang="en-US" sz="1400" b="1" i="0" baseline="0" dirty="0" smtClean="0">
              <a:solidFill>
                <a:schemeClr val="accent2">
                  <a:lumMod val="40000"/>
                  <a:lumOff val="60000"/>
                </a:schemeClr>
              </a:solidFill>
              <a:effectLst/>
              <a:latin typeface="+mn-lt"/>
              <a:ea typeface="+mn-ea"/>
              <a:cs typeface="+mn-cs"/>
            </a:rPr>
            <a:t>Low Oil and Gas Supply</a:t>
          </a:r>
          <a:endParaRPr lang="en-US" sz="1400" b="1" i="0" baseline="0" dirty="0">
            <a:solidFill>
              <a:schemeClr val="accent2">
                <a:lumMod val="40000"/>
                <a:lumOff val="60000"/>
              </a:schemeClr>
            </a:solidFill>
            <a:effectLst/>
            <a:latin typeface="+mn-lt"/>
            <a:ea typeface="+mn-ea"/>
            <a:cs typeface="+mn-cs"/>
          </a:endParaRPr>
        </a:p>
        <a:p xmlns:a="http://schemas.openxmlformats.org/drawingml/2006/main">
          <a:pPr eaLnBrk="0" hangingPunct="0"/>
          <a:r>
            <a:rPr lang="en-US" sz="1400" b="1" i="0" baseline="0" dirty="0">
              <a:solidFill>
                <a:schemeClr val="tx2"/>
              </a:solidFill>
              <a:effectLst/>
              <a:latin typeface="+mn-lt"/>
              <a:ea typeface="+mn-ea"/>
              <a:cs typeface="+mn-cs"/>
            </a:rPr>
            <a:t>Reference, </a:t>
          </a:r>
        </a:p>
        <a:p xmlns:a="http://schemas.openxmlformats.org/drawingml/2006/main">
          <a:pPr eaLnBrk="0" hangingPunct="0"/>
          <a:r>
            <a:rPr lang="en-US" sz="1400" b="1" i="0" baseline="0" dirty="0">
              <a:solidFill>
                <a:schemeClr val="tx2"/>
              </a:solidFill>
              <a:effectLst/>
              <a:latin typeface="+mn-lt"/>
              <a:ea typeface="+mn-ea"/>
              <a:cs typeface="+mn-cs"/>
            </a:rPr>
            <a:t>crude oil only</a:t>
          </a:r>
          <a:endParaRPr lang="en-US" sz="14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0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0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000" i="0" dirty="0">
            <a:solidFill>
              <a:schemeClr val="tx2"/>
            </a:solidFill>
            <a:latin typeface="+mn-lt"/>
            <a:ea typeface="Times New Roman" charset="0"/>
            <a:cs typeface="Times New Roman" charset="0"/>
          </a:endParaRPr>
        </a:p>
      </cdr:txBody>
    </cdr:sp>
  </cdr:relSizeAnchor>
  <cdr:relSizeAnchor xmlns:cdr="http://schemas.openxmlformats.org/drawingml/2006/chartDrawing">
    <cdr:from>
      <cdr:x>0.08746</cdr:x>
      <cdr:y>0.69916</cdr:y>
    </cdr:from>
    <cdr:to>
      <cdr:x>0.62343</cdr:x>
      <cdr:y>0.69916</cdr:y>
    </cdr:to>
    <cdr:cxnSp macro="">
      <cdr:nvCxnSpPr>
        <cdr:cNvPr id="8" name="Straight Connector 7"/>
        <cdr:cNvCxnSpPr/>
      </cdr:nvCxnSpPr>
      <cdr:spPr>
        <a:xfrm xmlns:a="http://schemas.openxmlformats.org/drawingml/2006/main">
          <a:off x="359883" y="2602772"/>
          <a:ext cx="2205396" cy="0"/>
        </a:xfrm>
        <a:prstGeom xmlns:a="http://schemas.openxmlformats.org/drawingml/2006/main" prst="line">
          <a:avLst/>
        </a:prstGeom>
        <a:ln xmlns:a="http://schemas.openxmlformats.org/drawingml/2006/main" w="12700">
          <a:solidFill>
            <a:srgbClr val="333333"/>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0.36669</cdr:x>
      <cdr:y>0.75761</cdr:y>
    </cdr:from>
    <cdr:to>
      <cdr:x>0.6626</cdr:x>
      <cdr:y>0.86448</cdr:y>
    </cdr:to>
    <cdr:sp macro="" textlink="">
      <cdr:nvSpPr>
        <cdr:cNvPr id="12" name="TextBox 1"/>
        <cdr:cNvSpPr txBox="1"/>
      </cdr:nvSpPr>
      <cdr:spPr bwMode="auto">
        <a:xfrm xmlns:a="http://schemas.openxmlformats.org/drawingml/2006/main">
          <a:off x="1508861" y="2820385"/>
          <a:ext cx="1217611" cy="3978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rgbClr val="333333"/>
              </a:solidFill>
              <a:latin typeface="+mn-lt"/>
              <a:ea typeface="Times New Roman" charset="0"/>
              <a:cs typeface="Times New Roman" charset="0"/>
            </a:rPr>
            <a:t>1970</a:t>
          </a:r>
          <a:r>
            <a:rPr lang="en-US" sz="1200" b="0" i="0" baseline="0" dirty="0" smtClean="0">
              <a:solidFill>
                <a:srgbClr val="333333"/>
              </a:solidFill>
              <a:latin typeface="+mn-lt"/>
              <a:ea typeface="Times New Roman" charset="0"/>
              <a:cs typeface="Times New Roman" charset="0"/>
            </a:rPr>
            <a:t> crude oil </a:t>
          </a:r>
        </a:p>
        <a:p xmlns:a="http://schemas.openxmlformats.org/drawingml/2006/main">
          <a:pPr eaLnBrk="0" hangingPunct="0"/>
          <a:r>
            <a:rPr lang="en-US" sz="1200" b="0" i="0" baseline="0" dirty="0" smtClean="0">
              <a:solidFill>
                <a:srgbClr val="333333"/>
              </a:solidFill>
              <a:latin typeface="+mn-lt"/>
              <a:ea typeface="Times New Roman" charset="0"/>
              <a:cs typeface="Times New Roman" charset="0"/>
            </a:rPr>
            <a:t>production level</a:t>
          </a:r>
          <a:endParaRPr lang="en-US" sz="1200" b="0" i="0" dirty="0" smtClean="0">
            <a:solidFill>
              <a:srgbClr val="333333"/>
            </a:solidFill>
            <a:latin typeface="+mn-lt"/>
            <a:ea typeface="Times New Roman" charset="0"/>
            <a:cs typeface="Times New Roman" charset="0"/>
          </a:endParaRPr>
        </a:p>
      </cdr:txBody>
    </cdr:sp>
  </cdr:relSizeAnchor>
  <cdr:relSizeAnchor xmlns:cdr="http://schemas.openxmlformats.org/drawingml/2006/chartDrawing">
    <cdr:from>
      <cdr:x>0.29757</cdr:x>
      <cdr:y>0.69522</cdr:y>
    </cdr:from>
    <cdr:to>
      <cdr:x>0.36669</cdr:x>
      <cdr:y>0.81105</cdr:y>
    </cdr:to>
    <cdr:cxnSp macro="">
      <cdr:nvCxnSpPr>
        <cdr:cNvPr id="14" name="Straight Arrow Connector 13"/>
        <cdr:cNvCxnSpPr>
          <a:stCxn xmlns:a="http://schemas.openxmlformats.org/drawingml/2006/main" id="12" idx="1"/>
        </cdr:cNvCxnSpPr>
      </cdr:nvCxnSpPr>
      <cdr:spPr>
        <a:xfrm xmlns:a="http://schemas.openxmlformats.org/drawingml/2006/main" flipH="1" flipV="1">
          <a:off x="1224452" y="2588115"/>
          <a:ext cx="284409" cy="431194"/>
        </a:xfrm>
        <a:prstGeom xmlns:a="http://schemas.openxmlformats.org/drawingml/2006/main" prst="straightConnector1">
          <a:avLst/>
        </a:prstGeom>
        <a:ln xmlns:a="http://schemas.openxmlformats.org/drawingml/2006/main">
          <a:solidFill>
            <a:srgbClr val="33333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0.90046</cdr:x>
      <cdr:y>0.18468</cdr:y>
    </cdr:to>
    <cdr:sp macro="" textlink="">
      <cdr:nvSpPr>
        <cdr:cNvPr id="2" name="TextBox 1"/>
        <cdr:cNvSpPr txBox="1"/>
      </cdr:nvSpPr>
      <cdr:spPr bwMode="auto">
        <a:xfrm xmlns:a="http://schemas.openxmlformats.org/drawingml/2006/main">
          <a:off x="0" y="0"/>
          <a:ext cx="3705224" cy="6754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petroleum and other liquids consumption</a:t>
          </a: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million barrels per day</a:t>
          </a:r>
        </a:p>
        <a:p xmlns:a="http://schemas.openxmlformats.org/drawingml/2006/main">
          <a:pPr eaLnBrk="0" hangingPunct="0"/>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0.15406</cdr:x>
      <cdr:y>0.19178</cdr:y>
    </cdr:from>
    <cdr:to>
      <cdr:x>0.56715</cdr:x>
      <cdr:y>0.3286</cdr:y>
    </cdr:to>
    <cdr:sp macro="" textlink="">
      <cdr:nvSpPr>
        <cdr:cNvPr id="9" name="TextBox 1"/>
        <cdr:cNvSpPr txBox="1"/>
      </cdr:nvSpPr>
      <cdr:spPr bwMode="auto">
        <a:xfrm xmlns:a="http://schemas.openxmlformats.org/drawingml/2006/main">
          <a:off x="729595" y="861273"/>
          <a:ext cx="1956242" cy="6144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endParaRPr lang="en-US" sz="14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0.63889</cdr:x>
      <cdr:y>0.1746</cdr:y>
    </cdr:from>
    <cdr:to>
      <cdr:x>1</cdr:x>
      <cdr:y>0.98611</cdr:y>
    </cdr:to>
    <cdr:sp macro="" textlink="">
      <cdr:nvSpPr>
        <cdr:cNvPr id="4" name="TextBox 1"/>
        <cdr:cNvSpPr txBox="1"/>
      </cdr:nvSpPr>
      <cdr:spPr bwMode="auto">
        <a:xfrm xmlns:a="http://schemas.openxmlformats.org/drawingml/2006/main">
          <a:off x="2622819" y="784133"/>
          <a:ext cx="1482456" cy="36445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a:solidFill>
                <a:schemeClr val="accent1">
                  <a:lumMod val="75000"/>
                </a:schemeClr>
              </a:solidFill>
            </a:rPr>
            <a:t>High Economic </a:t>
          </a:r>
          <a:endParaRPr lang="en-US" sz="1400" dirty="0">
            <a:solidFill>
              <a:schemeClr val="accent1">
                <a:lumMod val="75000"/>
              </a:schemeClr>
            </a:solidFill>
          </a:endParaRPr>
        </a:p>
        <a:p xmlns:a="http://schemas.openxmlformats.org/drawingml/2006/main">
          <a:pPr eaLnBrk="0" hangingPunct="0"/>
          <a:r>
            <a:rPr lang="en-US" sz="1400" b="1" dirty="0" smtClean="0">
              <a:solidFill>
                <a:schemeClr val="accent1">
                  <a:lumMod val="75000"/>
                </a:schemeClr>
              </a:solidFill>
            </a:rPr>
            <a:t>Growth</a:t>
          </a:r>
          <a:endParaRPr lang="en-US" sz="1400" b="1" i="0" baseline="0" dirty="0" smtClean="0">
            <a:solidFill>
              <a:schemeClr val="accent1">
                <a:lumMod val="75000"/>
              </a:schemeClr>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accent5">
                  <a:lumMod val="40000"/>
                  <a:lumOff val="60000"/>
                </a:schemeClr>
              </a:solidFill>
              <a:effectLst/>
            </a:rPr>
            <a:t>Low Oil Price</a:t>
          </a:r>
          <a:endParaRPr lang="en-US" sz="1400" dirty="0" smtClean="0">
            <a:solidFill>
              <a:schemeClr val="accent5">
                <a:lumMod val="40000"/>
                <a:lumOff val="60000"/>
              </a:schemeClr>
            </a:solidFill>
            <a:effectLst/>
          </a:endParaRPr>
        </a:p>
        <a:p xmlns:a="http://schemas.openxmlformats.org/drawingml/2006/main">
          <a:pPr eaLnBrk="0" hangingPunct="0"/>
          <a:r>
            <a:rPr lang="en-US" sz="1400" b="1" i="0" baseline="0" dirty="0" smtClean="0">
              <a:solidFill>
                <a:schemeClr val="accent2">
                  <a:lumMod val="75000"/>
                </a:schemeClr>
              </a:solidFill>
              <a:latin typeface="+mn-lt"/>
              <a:ea typeface="Times New Roman" charset="0"/>
              <a:cs typeface="Times New Roman" charset="0"/>
            </a:rPr>
            <a:t>High Oil</a:t>
          </a:r>
          <a:r>
            <a:rPr lang="en-US" sz="1400" b="1" i="0" dirty="0" smtClean="0">
              <a:solidFill>
                <a:schemeClr val="accent2">
                  <a:lumMod val="75000"/>
                </a:schemeClr>
              </a:solidFill>
              <a:latin typeface="+mn-lt"/>
              <a:ea typeface="Times New Roman" charset="0"/>
              <a:cs typeface="Times New Roman" charset="0"/>
            </a:rPr>
            <a:t> and Gas Supply</a:t>
          </a:r>
          <a:endParaRPr lang="en-US" sz="1400" b="1" i="0" baseline="0" dirty="0">
            <a:solidFill>
              <a:schemeClr val="accent2">
                <a:lumMod val="75000"/>
              </a:schemeClr>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a:solidFill>
                <a:schemeClr val="tx1"/>
              </a:solidFill>
              <a:effectLst/>
            </a:rPr>
            <a:t>Reference</a:t>
          </a:r>
          <a:endParaRPr lang="en-US" sz="1400" dirty="0">
            <a:solidFill>
              <a:schemeClr val="tx1"/>
            </a:solidFill>
            <a:effectLst/>
          </a:endParaRPr>
        </a:p>
        <a:p xmlns:a="http://schemas.openxmlformats.org/drawingml/2006/main">
          <a:pPr eaLnBrk="0" hangingPunct="0"/>
          <a:r>
            <a:rPr lang="en-US" sz="1400" b="1" i="0" baseline="0" dirty="0" smtClean="0">
              <a:solidFill>
                <a:schemeClr val="accent2">
                  <a:lumMod val="40000"/>
                  <a:lumOff val="60000"/>
                </a:schemeClr>
              </a:solidFill>
              <a:effectLst/>
            </a:rPr>
            <a:t>Low Oil and Gas Supply</a:t>
          </a:r>
          <a:endParaRPr lang="en-US" sz="1400" dirty="0">
            <a:solidFill>
              <a:schemeClr val="accent2">
                <a:lumMod val="40000"/>
                <a:lumOff val="60000"/>
              </a:schemeClr>
            </a:solidFill>
            <a:effectLst/>
          </a:endParaRPr>
        </a:p>
        <a:p xmlns:a="http://schemas.openxmlformats.org/drawingml/2006/main">
          <a:pPr eaLnBrk="0" hangingPunct="0"/>
          <a:r>
            <a:rPr lang="en-US" sz="1400" b="1" i="0" baseline="0" dirty="0">
              <a:solidFill>
                <a:schemeClr val="accent1">
                  <a:lumMod val="40000"/>
                  <a:lumOff val="60000"/>
                </a:schemeClr>
              </a:solidFill>
              <a:latin typeface="+mn-lt"/>
              <a:ea typeface="Times New Roman" charset="0"/>
              <a:cs typeface="Times New Roman" charset="0"/>
            </a:rPr>
            <a:t>Low Economic</a:t>
          </a:r>
        </a:p>
        <a:p xmlns:a="http://schemas.openxmlformats.org/drawingml/2006/main">
          <a:pPr eaLnBrk="0" hangingPunct="0"/>
          <a:r>
            <a:rPr lang="en-US" sz="1400" b="1" i="0" baseline="0" dirty="0">
              <a:solidFill>
                <a:schemeClr val="accent1">
                  <a:lumMod val="40000"/>
                  <a:lumOff val="60000"/>
                </a:schemeClr>
              </a:solidFill>
              <a:latin typeface="+mn-lt"/>
              <a:ea typeface="Times New Roman" charset="0"/>
              <a:cs typeface="Times New Roman" charset="0"/>
            </a:rPr>
            <a:t>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a:solidFill>
                <a:schemeClr val="accent5">
                  <a:lumMod val="75000"/>
                </a:schemeClr>
              </a:solidFill>
              <a:effectLst/>
            </a:rPr>
            <a:t>High Oil Price</a:t>
          </a:r>
          <a:endParaRPr lang="en-US" sz="1400" dirty="0">
            <a:solidFill>
              <a:schemeClr val="accent5">
                <a:lumMod val="75000"/>
              </a:schemeClr>
            </a:solidFill>
            <a:effectLst/>
          </a:endParaRPr>
        </a:p>
        <a:p xmlns:a="http://schemas.openxmlformats.org/drawingml/2006/main">
          <a:pPr eaLnBrk="0" hangingPunct="0"/>
          <a:endParaRPr lang="en-US" sz="10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0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000" i="0" dirty="0">
            <a:solidFill>
              <a:schemeClr val="tx2"/>
            </a:solidFill>
            <a:latin typeface="+mn-lt"/>
            <a:ea typeface="Times New Roman" charset="0"/>
            <a:cs typeface="Times New Roman"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0.10608</cdr:x>
      <cdr:y>0.13229</cdr:y>
    </cdr:from>
    <cdr:to>
      <cdr:x>0.64775</cdr:x>
      <cdr:y>0.25743</cdr:y>
    </cdr:to>
    <cdr:sp macro="" textlink="">
      <cdr:nvSpPr>
        <cdr:cNvPr id="8" name="TextBox 1"/>
        <cdr:cNvSpPr txBox="1"/>
      </cdr:nvSpPr>
      <cdr:spPr bwMode="auto">
        <a:xfrm xmlns:a="http://schemas.openxmlformats.org/drawingml/2006/main">
          <a:off x="355703" y="594119"/>
          <a:ext cx="1816278" cy="562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dirty="0" smtClean="0">
              <a:solidFill>
                <a:schemeClr val="tx1"/>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algn="l" eaLnBrk="0" hangingPunct="0"/>
          <a:r>
            <a:rPr lang="en-US" sz="1400" b="1" dirty="0">
              <a:solidFill>
                <a:schemeClr val="tx1"/>
              </a:solidFill>
              <a:latin typeface="Arial" panose="020B0604020202020204" pitchFamily="34" charset="0"/>
              <a:ea typeface="Times New Roman" charset="0"/>
              <a:cs typeface="Arial" panose="020B0604020202020204" pitchFamily="34" charset="0"/>
            </a:rPr>
            <a:t> </a:t>
          </a:r>
          <a:r>
            <a:rPr lang="en-US" sz="1400" b="1" dirty="0" smtClean="0">
              <a:solidFill>
                <a:schemeClr val="tx1"/>
              </a:solidFill>
              <a:latin typeface="Arial" panose="020B0604020202020204" pitchFamily="34" charset="0"/>
              <a:ea typeface="Times New Roman" charset="0"/>
              <a:cs typeface="Arial" panose="020B0604020202020204" pitchFamily="34" charset="0"/>
            </a:rPr>
            <a:t>   </a:t>
          </a:r>
          <a:r>
            <a:rPr lang="en-US" sz="14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0.10108</cdr:x>
      <cdr:y>0.13229</cdr:y>
    </cdr:from>
    <cdr:to>
      <cdr:x>0.64275</cdr:x>
      <cdr:y>0.25743</cdr:y>
    </cdr:to>
    <cdr:sp macro="" textlink="">
      <cdr:nvSpPr>
        <cdr:cNvPr id="8" name="TextBox 1"/>
        <cdr:cNvSpPr txBox="1"/>
      </cdr:nvSpPr>
      <cdr:spPr bwMode="auto">
        <a:xfrm xmlns:a="http://schemas.openxmlformats.org/drawingml/2006/main">
          <a:off x="338948" y="594119"/>
          <a:ext cx="1816278" cy="562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dirty="0" smtClean="0">
              <a:solidFill>
                <a:schemeClr val="tx1"/>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algn="l" eaLnBrk="0" hangingPunct="0"/>
          <a:r>
            <a:rPr lang="en-US" sz="1400" b="1" dirty="0">
              <a:solidFill>
                <a:schemeClr val="tx1"/>
              </a:solidFill>
              <a:latin typeface="Arial" panose="020B0604020202020204" pitchFamily="34" charset="0"/>
              <a:ea typeface="Times New Roman" charset="0"/>
              <a:cs typeface="Arial" panose="020B0604020202020204" pitchFamily="34" charset="0"/>
            </a:rPr>
            <a:t> </a:t>
          </a:r>
          <a:r>
            <a:rPr lang="en-US" sz="1400" b="1" dirty="0" smtClean="0">
              <a:solidFill>
                <a:schemeClr val="tx1"/>
              </a:solidFill>
              <a:latin typeface="Arial" panose="020B0604020202020204" pitchFamily="34" charset="0"/>
              <a:ea typeface="Times New Roman" charset="0"/>
              <a:cs typeface="Arial" panose="020B0604020202020204" pitchFamily="34" charset="0"/>
            </a:rPr>
            <a:t>  </a:t>
          </a:r>
          <a:r>
            <a:rPr lang="en-US" sz="14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0.83333</cdr:x>
      <cdr:y>0.18837</cdr:y>
    </cdr:to>
    <cdr:sp macro="" textlink="">
      <cdr:nvSpPr>
        <cdr:cNvPr id="2" name="TextBox 1"/>
        <cdr:cNvSpPr txBox="1"/>
      </cdr:nvSpPr>
      <cdr:spPr bwMode="auto">
        <a:xfrm xmlns:a="http://schemas.openxmlformats.org/drawingml/2006/main">
          <a:off x="0" y="0"/>
          <a:ext cx="2285991" cy="6889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AEO2020 crude</a:t>
          </a:r>
          <a:r>
            <a:rPr lang="en-US" sz="1400" b="1" i="0" baseline="0" dirty="0" smtClean="0">
              <a:solidFill>
                <a:schemeClr val="tx1"/>
              </a:solidFill>
              <a:latin typeface="Arial" panose="020B0604020202020204" pitchFamily="34" charset="0"/>
              <a:ea typeface="Times New Roman" charset="0"/>
              <a:cs typeface="Arial" panose="020B0604020202020204" pitchFamily="34" charset="0"/>
            </a:rPr>
            <a:t> oil</a:t>
          </a:r>
          <a:r>
            <a:rPr lang="en-US" sz="1400" b="1" i="0" dirty="0" smtClean="0">
              <a:solidFill>
                <a:schemeClr val="tx1"/>
              </a:solidFill>
              <a:latin typeface="Arial" panose="020B0604020202020204" pitchFamily="34" charset="0"/>
              <a:ea typeface="Times New Roman" charset="0"/>
              <a:cs typeface="Arial" panose="020B0604020202020204" pitchFamily="34" charset="0"/>
            </a:rPr>
            <a:t> production</a:t>
          </a:r>
        </a:p>
        <a:p xmlns:a="http://schemas.openxmlformats.org/drawingml/2006/main">
          <a:pPr eaLnBrk="0" hangingPunct="0"/>
          <a:endParaRPr lang="en-US" sz="200" i="0" baseline="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i="0" baseline="0" dirty="0" smtClean="0">
              <a:solidFill>
                <a:schemeClr val="tx1"/>
              </a:solidFill>
              <a:latin typeface="Arial" panose="020B0604020202020204" pitchFamily="34" charset="0"/>
              <a:ea typeface="Times New Roman" charset="0"/>
              <a:cs typeface="Arial" panose="020B0604020202020204" pitchFamily="34" charset="0"/>
            </a:rPr>
            <a:t>million barrels per day</a:t>
          </a:r>
        </a:p>
        <a:p xmlns:a="http://schemas.openxmlformats.org/drawingml/2006/main">
          <a:pPr eaLnBrk="0" hangingPunct="0"/>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0.47636</cdr:x>
      <cdr:y>0.53758</cdr:y>
    </cdr:from>
    <cdr:to>
      <cdr:x>1</cdr:x>
      <cdr:y>0.93753</cdr:y>
    </cdr:to>
    <cdr:sp macro="" textlink="">
      <cdr:nvSpPr>
        <cdr:cNvPr id="7" name="TextBox 1"/>
        <cdr:cNvSpPr txBox="1"/>
      </cdr:nvSpPr>
      <cdr:spPr bwMode="auto">
        <a:xfrm xmlns:a="http://schemas.openxmlformats.org/drawingml/2006/main">
          <a:off x="1597287" y="2414279"/>
          <a:ext cx="1755821" cy="17961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bg1"/>
            </a:solidFill>
            <a:latin typeface="+mn-lt"/>
            <a:ea typeface="Times New Roman" charset="0"/>
            <a:cs typeface="Times New Roman" charset="0"/>
          </a:endParaRPr>
        </a:p>
        <a:p xmlns:a="http://schemas.openxmlformats.org/drawingml/2006/main">
          <a:pPr eaLnBrk="0" hangingPunct="0"/>
          <a:r>
            <a:rPr lang="en-US" sz="1400" b="1" i="0" dirty="0" smtClean="0">
              <a:solidFill>
                <a:schemeClr val="bg1"/>
              </a:solidFill>
              <a:latin typeface="+mn-lt"/>
              <a:ea typeface="Times New Roman" charset="0"/>
              <a:cs typeface="Times New Roman" charset="0"/>
            </a:rPr>
            <a:t>tight oil</a:t>
          </a:r>
        </a:p>
        <a:p xmlns:a="http://schemas.openxmlformats.org/drawingml/2006/main">
          <a:pPr eaLnBrk="0" hangingPunct="0"/>
          <a:endParaRPr lang="en-US" sz="1400" b="1" i="0" dirty="0" smtClean="0">
            <a:solidFill>
              <a:schemeClr val="bg1"/>
            </a:solidFill>
            <a:latin typeface="+mn-lt"/>
            <a:ea typeface="Times New Roman" charset="0"/>
            <a:cs typeface="Times New Roman" charset="0"/>
          </a:endParaRPr>
        </a:p>
        <a:p xmlns:a="http://schemas.openxmlformats.org/drawingml/2006/main">
          <a:pPr eaLnBrk="0" hangingPunct="0"/>
          <a:endParaRPr lang="en-US" sz="1300" b="1" i="0" baseline="0" dirty="0" smtClean="0">
            <a:solidFill>
              <a:schemeClr val="bg1"/>
            </a:solidFill>
            <a:latin typeface="+mn-lt"/>
            <a:ea typeface="Times New Roman" charset="0"/>
            <a:cs typeface="Times New Roman" charset="0"/>
          </a:endParaRPr>
        </a:p>
        <a:p xmlns:a="http://schemas.openxmlformats.org/drawingml/2006/main">
          <a:pPr eaLnBrk="0" hangingPunct="0"/>
          <a:endParaRPr lang="en-US" sz="600" b="1" i="0" baseline="0" dirty="0" smtClean="0">
            <a:solidFill>
              <a:schemeClr val="bg1"/>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bg1"/>
              </a:solidFill>
              <a:latin typeface="+mn-lt"/>
              <a:ea typeface="Times New Roman" charset="0"/>
              <a:cs typeface="Times New Roman" charset="0"/>
            </a:rPr>
            <a:t>Alaska</a:t>
          </a:r>
        </a:p>
        <a:p xmlns:a="http://schemas.openxmlformats.org/drawingml/2006/main">
          <a:pPr eaLnBrk="0" hangingPunct="0"/>
          <a:endParaRPr lang="en-US" sz="500" b="1" i="0" baseline="0" dirty="0" smtClean="0">
            <a:solidFill>
              <a:schemeClr val="bg1"/>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bg1"/>
              </a:solidFill>
              <a:latin typeface="+mn-lt"/>
              <a:ea typeface="Times New Roman" charset="0"/>
              <a:cs typeface="Times New Roman" charset="0"/>
            </a:rPr>
            <a:t>Gulf of Mexico</a:t>
          </a:r>
        </a:p>
        <a:p xmlns:a="http://schemas.openxmlformats.org/drawingml/2006/main">
          <a:pPr eaLnBrk="0" hangingPunct="0"/>
          <a:endParaRPr lang="en-US" sz="200" b="1" i="0" baseline="0" dirty="0" smtClean="0">
            <a:solidFill>
              <a:schemeClr val="bg1"/>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bg1"/>
              </a:solidFill>
              <a:latin typeface="+mn-lt"/>
              <a:ea typeface="Times New Roman" charset="0"/>
              <a:cs typeface="Times New Roman" charset="0"/>
            </a:rPr>
            <a:t>other</a:t>
          </a:r>
        </a:p>
      </cdr:txBody>
    </cdr:sp>
  </cdr:relSizeAnchor>
  <cdr:relSizeAnchor xmlns:cdr="http://schemas.openxmlformats.org/drawingml/2006/chartDrawing">
    <cdr:from>
      <cdr:x>0.63767</cdr:x>
      <cdr:y>0.06651</cdr:y>
    </cdr:from>
    <cdr:to>
      <cdr:x>1</cdr:x>
      <cdr:y>0.16303</cdr:y>
    </cdr:to>
    <cdr:sp macro="" textlink="">
      <cdr:nvSpPr>
        <cdr:cNvPr id="11" name="TextBox 1"/>
        <cdr:cNvSpPr txBox="1"/>
      </cdr:nvSpPr>
      <cdr:spPr bwMode="auto">
        <a:xfrm xmlns:a="http://schemas.openxmlformats.org/drawingml/2006/main">
          <a:off x="2332355" y="316120"/>
          <a:ext cx="1325245" cy="4587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Reference case</a:t>
          </a:r>
        </a:p>
      </cdr:txBody>
    </cdr:sp>
  </cdr:relSizeAnchor>
  <cdr:relSizeAnchor xmlns:cdr="http://schemas.openxmlformats.org/drawingml/2006/chartDrawing">
    <cdr:from>
      <cdr:x>0.22077</cdr:x>
      <cdr:y>0.14362</cdr:y>
    </cdr:from>
    <cdr:to>
      <cdr:x>0.76244</cdr:x>
      <cdr:y>0.26877</cdr:y>
    </cdr:to>
    <cdr:sp macro="" textlink="">
      <cdr:nvSpPr>
        <cdr:cNvPr id="8" name="TextBox 1"/>
        <cdr:cNvSpPr txBox="1"/>
      </cdr:nvSpPr>
      <cdr:spPr bwMode="auto">
        <a:xfrm xmlns:a="http://schemas.openxmlformats.org/drawingml/2006/main">
          <a:off x="740276" y="644983"/>
          <a:ext cx="1816278" cy="5620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dirty="0" smtClean="0">
              <a:solidFill>
                <a:schemeClr val="tx1"/>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algn="l" eaLnBrk="0" hangingPunct="0"/>
          <a:r>
            <a:rPr lang="en-US" sz="1400" b="1" dirty="0">
              <a:solidFill>
                <a:schemeClr val="tx1"/>
              </a:solidFill>
              <a:latin typeface="Arial" panose="020B0604020202020204" pitchFamily="34" charset="0"/>
              <a:ea typeface="Times New Roman" charset="0"/>
              <a:cs typeface="Arial" panose="020B0604020202020204" pitchFamily="34" charset="0"/>
            </a:rPr>
            <a:t> </a:t>
          </a:r>
          <a:r>
            <a:rPr lang="en-US" sz="1400" b="1" dirty="0" smtClean="0">
              <a:solidFill>
                <a:schemeClr val="tx1"/>
              </a:solidFill>
              <a:latin typeface="Arial" panose="020B0604020202020204" pitchFamily="34" charset="0"/>
              <a:ea typeface="Times New Roman" charset="0"/>
              <a:cs typeface="Arial" panose="020B0604020202020204" pitchFamily="34" charset="0"/>
            </a:rPr>
            <a:t>  </a:t>
          </a:r>
          <a:r>
            <a:rPr lang="en-US" sz="14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0.00096</cdr:y>
    </cdr:from>
    <cdr:to>
      <cdr:x>0.90365</cdr:x>
      <cdr:y>0.17511</cdr:y>
    </cdr:to>
    <cdr:sp macro="" textlink="">
      <cdr:nvSpPr>
        <cdr:cNvPr id="2" name="TextBox 1"/>
        <cdr:cNvSpPr txBox="1"/>
      </cdr:nvSpPr>
      <cdr:spPr bwMode="auto">
        <a:xfrm xmlns:a="http://schemas.openxmlformats.org/drawingml/2006/main">
          <a:off x="-309563" y="4551"/>
          <a:ext cx="10482215" cy="8277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Onshore crude</a:t>
          </a:r>
          <a:r>
            <a:rPr lang="en-US" sz="1400" b="1" i="0" baseline="0" dirty="0" smtClean="0">
              <a:solidFill>
                <a:sysClr val="windowText" lastClr="000000"/>
              </a:solidFill>
              <a:latin typeface="+mn-lt"/>
              <a:ea typeface="Times New Roman" charset="0"/>
              <a:cs typeface="Times New Roman" charset="0"/>
            </a:rPr>
            <a:t> oil</a:t>
          </a:r>
          <a:r>
            <a:rPr lang="en-US" sz="1400" b="1" i="0" dirty="0" smtClean="0">
              <a:solidFill>
                <a:sysClr val="windowText" lastClr="000000"/>
              </a:solidFill>
              <a:latin typeface="+mn-lt"/>
              <a:ea typeface="Times New Roman" charset="0"/>
              <a:cs typeface="Times New Roman" charset="0"/>
            </a:rPr>
            <a:t> production in the Lower 48 states </a:t>
          </a:r>
          <a:r>
            <a:rPr lang="en-US" sz="1400" b="1" i="0" dirty="0" smtClean="0">
              <a:solidFill>
                <a:schemeClr val="tx1"/>
              </a:solidFill>
              <a:latin typeface="+mn-lt"/>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case)</a:t>
          </a:r>
        </a:p>
        <a:p xmlns:a="http://schemas.openxmlformats.org/drawingml/2006/main">
          <a:pPr eaLnBrk="0" hangingPunct="0"/>
          <a:endParaRPr lang="en-US" sz="2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million barrels per day</a:t>
          </a:r>
        </a:p>
        <a:p xmlns:a="http://schemas.openxmlformats.org/drawingml/2006/main">
          <a:pPr eaLnBrk="0" hangingPunct="0"/>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0.23243</cdr:x>
      <cdr:y>0.13132</cdr:y>
    </cdr:from>
    <cdr:to>
      <cdr:x>0.49387</cdr:x>
      <cdr:y>0.25496</cdr:y>
    </cdr:to>
    <cdr:sp macro="" textlink="">
      <cdr:nvSpPr>
        <cdr:cNvPr id="6" name="TextBox 1"/>
        <cdr:cNvSpPr txBox="1"/>
      </cdr:nvSpPr>
      <cdr:spPr bwMode="auto">
        <a:xfrm xmlns:a="http://schemas.openxmlformats.org/drawingml/2006/main">
          <a:off x="2696179" y="624153"/>
          <a:ext cx="3032668" cy="5876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 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0.68638</cdr:x>
      <cdr:y>0.34756</cdr:y>
    </cdr:from>
    <cdr:to>
      <cdr:x>1</cdr:x>
      <cdr:y>0.98862</cdr:y>
    </cdr:to>
    <cdr:sp macro="" textlink="">
      <cdr:nvSpPr>
        <cdr:cNvPr id="7" name="TextBox 1"/>
        <cdr:cNvSpPr txBox="1"/>
      </cdr:nvSpPr>
      <cdr:spPr bwMode="auto">
        <a:xfrm xmlns:a="http://schemas.openxmlformats.org/drawingml/2006/main">
          <a:off x="5966804" y="1560905"/>
          <a:ext cx="2726346" cy="28790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1"/>
              </a:solidFill>
              <a:effectLst/>
              <a:uLnTx/>
              <a:uFillTx/>
              <a:latin typeface="+mn-lt"/>
              <a:ea typeface="Times New Roman" charset="0"/>
              <a:cs typeface="Times New Roman" charset="0"/>
            </a:rPr>
            <a:t>Southwest</a:t>
          </a:r>
        </a:p>
        <a:p xmlns:a="http://schemas.openxmlformats.org/drawingml/2006/main">
          <a:pPr eaLnBrk="0" hangingPunct="0"/>
          <a:endParaRPr lang="en-US" sz="2200" b="1" i="0" baseline="0" dirty="0" smtClean="0">
            <a:solidFill>
              <a:schemeClr val="accent5"/>
            </a:solidFill>
            <a:latin typeface="+mn-lt"/>
            <a:ea typeface="Times New Roman" charset="0"/>
            <a:cs typeface="Times New Roman" charset="0"/>
          </a:endParaRPr>
        </a:p>
        <a:p xmlns:a="http://schemas.openxmlformats.org/drawingml/2006/main">
          <a:pPr eaLnBrk="0" hangingPunct="0"/>
          <a:endParaRPr lang="en-US" sz="2700" b="1" i="0" baseline="0" dirty="0" smtClean="0">
            <a:solidFill>
              <a:schemeClr val="accent5"/>
            </a:solidFill>
            <a:latin typeface="+mn-lt"/>
            <a:ea typeface="Times New Roman" charset="0"/>
            <a:cs typeface="Times New Roman" charset="0"/>
          </a:endParaRPr>
        </a:p>
        <a:p xmlns:a="http://schemas.openxmlformats.org/drawingml/2006/main">
          <a:pPr eaLnBrk="0" hangingPunct="0"/>
          <a:endParaRPr lang="en-US" sz="500" b="1" dirty="0">
            <a:solidFill>
              <a:schemeClr val="accent5"/>
            </a:solidFill>
            <a:ea typeface="Times New Roman" charset="0"/>
            <a:cs typeface="Times New Roman" charset="0"/>
          </a:endParaRPr>
        </a:p>
        <a:p xmlns:a="http://schemas.openxmlformats.org/drawingml/2006/main">
          <a:pPr eaLnBrk="0" hangingPunct="0"/>
          <a:endParaRPr lang="en-US" sz="500" b="1" i="0" baseline="0" dirty="0" smtClean="0">
            <a:solidFill>
              <a:schemeClr val="accent5"/>
            </a:solidFill>
            <a:latin typeface="+mn-lt"/>
            <a:ea typeface="Times New Roman" charset="0"/>
            <a:cs typeface="Times New Roman" charset="0"/>
          </a:endParaRPr>
        </a:p>
        <a:p xmlns:a="http://schemas.openxmlformats.org/drawingml/2006/main">
          <a:pPr eaLnBrk="0" hangingPunct="0"/>
          <a:endParaRPr lang="en-US" sz="500" b="1" dirty="0">
            <a:solidFill>
              <a:schemeClr val="accent5"/>
            </a:solidFill>
            <a:ea typeface="Times New Roman" charset="0"/>
            <a:cs typeface="Times New Roman" charset="0"/>
          </a:endParaRPr>
        </a:p>
        <a:p xmlns:a="http://schemas.openxmlformats.org/drawingml/2006/main">
          <a:pPr eaLnBrk="0" hangingPunct="0"/>
          <a:endParaRPr lang="en-US" sz="500" b="1" i="0" baseline="0" dirty="0" smtClean="0">
            <a:solidFill>
              <a:schemeClr val="accent5"/>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3"/>
              </a:solidFill>
              <a:latin typeface="+mn-lt"/>
              <a:ea typeface="Times New Roman" charset="0"/>
              <a:cs typeface="Times New Roman" charset="0"/>
            </a:rPr>
            <a:t>Gulf Coast</a:t>
          </a:r>
        </a:p>
        <a:p xmlns:a="http://schemas.openxmlformats.org/drawingml/2006/main">
          <a:pPr eaLnBrk="0" hangingPunct="0"/>
          <a:r>
            <a:rPr kumimoji="0" lang="en-US" sz="1400" b="1" i="0" u="none" strike="noStrike" kern="0" cap="none" spc="0" normalizeH="0" baseline="0" noProof="0" dirty="0" smtClean="0">
              <a:ln>
                <a:noFill/>
              </a:ln>
              <a:solidFill>
                <a:schemeClr val="accent2">
                  <a:lumMod val="60000"/>
                  <a:lumOff val="40000"/>
                </a:schemeClr>
              </a:solidFill>
              <a:effectLst/>
              <a:uLnTx/>
              <a:uFillTx/>
              <a:latin typeface="+mn-lt"/>
              <a:ea typeface="Times New Roman" charset="0"/>
              <a:cs typeface="Times New Roman" charset="0"/>
            </a:rPr>
            <a:t>Northern Great Plains</a:t>
          </a:r>
        </a:p>
        <a:p xmlns:a="http://schemas.openxmlformats.org/drawingml/2006/main">
          <a:pPr eaLnBrk="0" hangingPunct="0"/>
          <a:endParaRPr kumimoji="0" lang="en-US" sz="800" b="1" i="0" u="none" strike="noStrike" kern="0" cap="none" spc="0" normalizeH="0" baseline="0" noProof="0" dirty="0" smtClean="0">
            <a:ln>
              <a:noFill/>
            </a:ln>
            <a:solidFill>
              <a:srgbClr val="BD732A"/>
            </a:solidFill>
            <a:effectLst/>
            <a:uLnTx/>
            <a:uFillTx/>
            <a:latin typeface="+mn-lt"/>
            <a:ea typeface="Times New Roman" charset="0"/>
            <a:cs typeface="Times New Roman" charset="0"/>
          </a:endParaRPr>
        </a:p>
        <a:p xmlns:a="http://schemas.openxmlformats.org/drawingml/2006/main">
          <a:pPr eaLnBrk="0" hangingPunct="0"/>
          <a:r>
            <a:rPr kumimoji="0" lang="en-US" sz="1400" b="1" i="0" u="none" strike="noStrike" kern="0" cap="none" spc="0" normalizeH="0" baseline="0" noProof="0" dirty="0" smtClean="0">
              <a:ln>
                <a:noFill/>
              </a:ln>
              <a:solidFill>
                <a:srgbClr val="BD732A"/>
              </a:solidFill>
              <a:effectLst/>
              <a:uLnTx/>
              <a:uFillTx/>
              <a:latin typeface="+mn-lt"/>
              <a:ea typeface="Times New Roman" charset="0"/>
              <a:cs typeface="Times New Roman" charset="0"/>
            </a:rPr>
            <a:t>Rocky Mountains </a:t>
          </a:r>
          <a:endParaRPr lang="en-US" sz="1400" b="1" i="0" baseline="0" dirty="0" smtClean="0">
            <a:solidFill>
              <a:schemeClr val="accent2"/>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4"/>
              </a:solidFill>
              <a:latin typeface="+mn-lt"/>
              <a:ea typeface="Times New Roman" charset="0"/>
              <a:cs typeface="Times New Roman" charset="0"/>
            </a:rPr>
            <a:t>Midcontinent</a:t>
          </a:r>
        </a:p>
        <a:p xmlns:a="http://schemas.openxmlformats.org/drawingml/2006/main">
          <a:pPr eaLnBrk="0" hangingPunct="0"/>
          <a:r>
            <a:rPr lang="en-US" sz="1400" b="1" i="0" baseline="0" dirty="0" smtClean="0">
              <a:solidFill>
                <a:schemeClr val="accent3">
                  <a:lumMod val="50000"/>
                </a:schemeClr>
              </a:solidFill>
              <a:latin typeface="+mn-lt"/>
              <a:ea typeface="Times New Roman" charset="0"/>
              <a:cs typeface="Times New Roman" charset="0"/>
            </a:rPr>
            <a:t>East </a:t>
          </a:r>
        </a:p>
        <a:p xmlns:a="http://schemas.openxmlformats.org/drawingml/2006/main">
          <a:pPr eaLnBrk="0" hangingPunct="0"/>
          <a:r>
            <a:rPr lang="en-US" sz="1400" b="1" i="0" baseline="0" dirty="0" smtClean="0">
              <a:solidFill>
                <a:schemeClr val="accent5"/>
              </a:solidFill>
              <a:latin typeface="+mn-lt"/>
              <a:ea typeface="Times New Roman" charset="0"/>
              <a:cs typeface="Times New Roman" charset="0"/>
            </a:rPr>
            <a:t>West Coast</a:t>
          </a:r>
        </a:p>
      </cdr:txBody>
    </cdr:sp>
  </cdr:relSizeAnchor>
  <cdr:relSizeAnchor xmlns:cdr="http://schemas.openxmlformats.org/drawingml/2006/chartDrawing">
    <cdr:from>
      <cdr:x>0.77127</cdr:x>
      <cdr:y>0.02274</cdr:y>
    </cdr:from>
    <cdr:to>
      <cdr:x>0.98325</cdr:x>
      <cdr:y>0.29761</cdr:y>
    </cdr:to>
    <cdr:pic>
      <cdr:nvPicPr>
        <cdr:cNvPr id="8" name="Picture 7" descr="image00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704765" y="102129"/>
          <a:ext cx="1842800" cy="12344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2.xml><?xml version="1.0" encoding="utf-8"?>
<c:userShapes xmlns:c="http://schemas.openxmlformats.org/drawingml/2006/chart">
  <cdr:relSizeAnchor xmlns:cdr="http://schemas.openxmlformats.org/drawingml/2006/chartDrawing">
    <cdr:from>
      <cdr:x>0.52267</cdr:x>
      <cdr:y>0.18747</cdr:y>
    </cdr:from>
    <cdr:to>
      <cdr:x>0.90025</cdr:x>
      <cdr:y>0.94039</cdr:y>
    </cdr:to>
    <cdr:sp macro="" textlink="">
      <cdr:nvSpPr>
        <cdr:cNvPr id="3" name="TextBox 1"/>
        <cdr:cNvSpPr txBox="1"/>
      </cdr:nvSpPr>
      <cdr:spPr bwMode="auto">
        <a:xfrm xmlns:a="http://schemas.openxmlformats.org/drawingml/2006/main">
          <a:off x="3001140" y="891033"/>
          <a:ext cx="2168060" cy="35786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a:solidFill>
                <a:srgbClr val="E1AB76"/>
              </a:solidFill>
              <a:latin typeface="+mn-lt"/>
              <a:ea typeface="Times New Roman" charset="0"/>
              <a:cs typeface="Times New Roman" charset="0"/>
            </a:rPr>
            <a:t>electric power</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200" b="1" dirty="0">
            <a:solidFill>
              <a:schemeClr val="accent3"/>
            </a:solidFill>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rPr>
            <a:t>industrial</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200" b="1" dirty="0">
            <a:solidFill>
              <a:srgbClr val="003953"/>
            </a:solidFill>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rPr>
            <a:t>transportation</a:t>
          </a: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1200" b="1" i="0" dirty="0">
            <a:solidFill>
              <a:srgbClr val="C00000"/>
            </a:solidFill>
            <a:latin typeface="+mn-lt"/>
            <a:ea typeface="Times New Roman" charset="0"/>
            <a:cs typeface="Times New Roman" charset="0"/>
          </a:endParaRPr>
        </a:p>
        <a:p xmlns:a="http://schemas.openxmlformats.org/drawingml/2006/main">
          <a:pPr algn="r" eaLnBrk="0" hangingPunct="0"/>
          <a:endParaRPr lang="en-US" sz="1200" b="1" dirty="0">
            <a:solidFill>
              <a:srgbClr val="C00000"/>
            </a:solidFill>
            <a:ea typeface="Times New Roman" charset="0"/>
            <a:cs typeface="Times New Roman" charset="0"/>
          </a:endParaRPr>
        </a:p>
        <a:p xmlns:a="http://schemas.openxmlformats.org/drawingml/2006/main">
          <a:pPr algn="r" eaLnBrk="0" hangingPunct="0"/>
          <a:r>
            <a:rPr lang="en-US" sz="1200" b="1" dirty="0">
              <a:solidFill>
                <a:srgbClr val="C00000"/>
              </a:solidFill>
              <a:ea typeface="Times New Roman" charset="0"/>
              <a:cs typeface="Times New Roman" charset="0"/>
            </a:rPr>
            <a:t>r</a:t>
          </a:r>
          <a:r>
            <a:rPr lang="en-US" sz="1200" b="1" i="0" dirty="0">
              <a:solidFill>
                <a:srgbClr val="C00000"/>
              </a:solidFill>
              <a:latin typeface="+mn-lt"/>
              <a:ea typeface="Times New Roman" charset="0"/>
              <a:cs typeface="Times New Roman" charset="0"/>
            </a:rPr>
            <a:t>esidential</a:t>
          </a:r>
          <a:endParaRPr lang="en-US" sz="1200" b="1" i="0" dirty="0">
            <a:solidFill>
              <a:srgbClr val="E3A5AC"/>
            </a:solidFill>
            <a:latin typeface="+mn-lt"/>
            <a:ea typeface="Times New Roman" charset="0"/>
            <a:cs typeface="Times New Roman" charset="0"/>
          </a:endParaRPr>
        </a:p>
        <a:p xmlns:a="http://schemas.openxmlformats.org/drawingml/2006/main">
          <a:pPr algn="r" eaLnBrk="0" hangingPunct="0"/>
          <a:r>
            <a:rPr lang="en-US" sz="1200" b="1" i="0" dirty="0">
              <a:solidFill>
                <a:srgbClr val="E3A5AC"/>
              </a:solidFill>
              <a:latin typeface="+mn-lt"/>
              <a:ea typeface="Times New Roman" charset="0"/>
              <a:cs typeface="Times New Roman" charset="0"/>
            </a:rPr>
            <a:t>commercial</a:t>
          </a:r>
        </a:p>
      </cdr:txBody>
    </cdr:sp>
  </cdr:relSizeAnchor>
  <cdr:relSizeAnchor xmlns:cdr="http://schemas.openxmlformats.org/drawingml/2006/chartDrawing">
    <cdr:from>
      <cdr:x>0</cdr:x>
      <cdr:y>0</cdr:y>
    </cdr:from>
    <cdr:to>
      <cdr:x>1</cdr:x>
      <cdr:y>0.18978</cdr:y>
    </cdr:to>
    <cdr:sp macro="" textlink="">
      <cdr:nvSpPr>
        <cdr:cNvPr id="8" name="TextBox 1"/>
        <cdr:cNvSpPr txBox="1"/>
      </cdr:nvSpPr>
      <cdr:spPr bwMode="auto">
        <a:xfrm xmlns:a="http://schemas.openxmlformats.org/drawingml/2006/main">
          <a:off x="0" y="0"/>
          <a:ext cx="3670035" cy="8604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00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Energy</a:t>
          </a:r>
          <a:r>
            <a:rPr lang="en-US" sz="1200" b="1" i="0" baseline="0" dirty="0">
              <a:solidFill>
                <a:schemeClr val="tx1"/>
              </a:solidFill>
              <a:latin typeface="+mn-lt"/>
              <a:ea typeface="Times New Roman" charset="0"/>
              <a:cs typeface="Times New Roman" charset="0"/>
            </a:rPr>
            <a:t> consumption by sector </a:t>
          </a:r>
          <a:r>
            <a:rPr lang="en-US" sz="1200" b="1" i="0" baseline="0" dirty="0" smtClean="0">
              <a:solidFill>
                <a:schemeClr val="tx1"/>
              </a:solidFill>
              <a:latin typeface="+mn-lt"/>
              <a:ea typeface="Times New Roman" charset="0"/>
              <a:cs typeface="Times New Roman" charset="0"/>
            </a:rPr>
            <a:t>(AEO2020 Reference </a:t>
          </a:r>
          <a:r>
            <a:rPr lang="en-US" sz="1200" b="1" i="0" baseline="0" dirty="0">
              <a:solidFill>
                <a:schemeClr val="tx1"/>
              </a:solidFill>
              <a:latin typeface="+mn-lt"/>
              <a:ea typeface="Times New Roman" charset="0"/>
              <a:cs typeface="Times New Roman" charset="0"/>
            </a:rPr>
            <a:t>case)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mn-lt"/>
              <a:ea typeface="Times New Roman" charset="0"/>
              <a:cs typeface="Times New Roman" charset="0"/>
            </a:rPr>
            <a:t> </a:t>
          </a:r>
          <a:r>
            <a:rPr kumimoji="0" lang="en-US" sz="1200" b="0" i="0" u="none" strike="noStrike" kern="0" cap="none" spc="0" normalizeH="0" baseline="0" noProof="0" dirty="0">
              <a:ln>
                <a:noFill/>
              </a:ln>
              <a:solidFill>
                <a:schemeClr val="tx1"/>
              </a:solidFill>
              <a:effectLst/>
              <a:uLnTx/>
              <a:uFillTx/>
              <a:latin typeface="+mn-lt"/>
              <a:ea typeface="Times New Roman" charset="0"/>
              <a:cs typeface="Times New Roman" charset="0"/>
            </a:rPr>
            <a:t>quadrillion British thermal units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0.35652</cdr:x>
      <cdr:y>0.14312</cdr:y>
    </cdr:from>
    <cdr:to>
      <cdr:x>0.59916</cdr:x>
      <cdr:y>0.27742</cdr:y>
    </cdr:to>
    <cdr:sp macro="" textlink="">
      <cdr:nvSpPr>
        <cdr:cNvPr id="9" name="TextBox 1"/>
        <cdr:cNvSpPr txBox="1"/>
      </cdr:nvSpPr>
      <cdr:spPr bwMode="auto">
        <a:xfrm xmlns:a="http://schemas.openxmlformats.org/drawingml/2006/main">
          <a:off x="2047125" y="680226"/>
          <a:ext cx="1393236" cy="6383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bg2"/>
              </a:solidFill>
              <a:latin typeface="+mn-lt"/>
              <a:ea typeface="Times New Roman" charset="0"/>
              <a:cs typeface="Times New Roman" charset="0"/>
            </a:rPr>
            <a:t>         </a:t>
          </a:r>
          <a:r>
            <a:rPr lang="en-US" sz="1200" b="1" i="0" dirty="0">
              <a:solidFill>
                <a:schemeClr val="bg2"/>
              </a:solidFill>
              <a:latin typeface="+mn-lt"/>
              <a:ea typeface="Times New Roman" charset="0"/>
              <a:cs typeface="Times New Roman" charset="0"/>
            </a:rPr>
            <a:t>2019</a:t>
          </a:r>
          <a:endParaRPr lang="en-US" sz="1050" b="0" i="0" dirty="0">
            <a:solidFill>
              <a:schemeClr val="bg2"/>
            </a:solidFill>
            <a:latin typeface="+mn-lt"/>
            <a:ea typeface="Times New Roman" charset="0"/>
            <a:cs typeface="Times New Roman" charset="0"/>
          </a:endParaRPr>
        </a:p>
        <a:p xmlns:a="http://schemas.openxmlformats.org/drawingml/2006/main">
          <a:pPr eaLnBrk="0" hangingPunct="0"/>
          <a:r>
            <a:rPr lang="en-US" sz="1200" b="0" i="0" dirty="0">
              <a:solidFill>
                <a:schemeClr val="bg2"/>
              </a:solidFill>
              <a:latin typeface="+mn-lt"/>
              <a:ea typeface="Times New Roman" charset="0"/>
              <a:cs typeface="Times New Roman" charset="0"/>
            </a:rPr>
            <a:t>history</a:t>
          </a:r>
          <a:r>
            <a:rPr lang="en-US" sz="1200" b="0" i="0" baseline="0" dirty="0">
              <a:solidFill>
                <a:schemeClr val="bg2"/>
              </a:solidFill>
              <a:latin typeface="+mn-lt"/>
              <a:ea typeface="Times New Roman" charset="0"/>
              <a:cs typeface="Times New Roman" charset="0"/>
            </a:rPr>
            <a:t>     projections</a:t>
          </a:r>
          <a:endParaRPr lang="en-US" sz="1200" b="0" i="0" dirty="0">
            <a:solidFill>
              <a:schemeClr val="bg2"/>
            </a:solidFill>
            <a:latin typeface="+mn-lt"/>
            <a:ea typeface="Times New Roman" charset="0"/>
            <a:cs typeface="Times New Roman"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0.24181</cdr:x>
      <cdr:y>0.15224</cdr:y>
    </cdr:from>
    <cdr:to>
      <cdr:x>0.72215</cdr:x>
      <cdr:y>0.30688</cdr:y>
    </cdr:to>
    <cdr:sp macro="" textlink="">
      <cdr:nvSpPr>
        <cdr:cNvPr id="3" name="TextBox 1"/>
        <cdr:cNvSpPr txBox="1"/>
      </cdr:nvSpPr>
      <cdr:spPr bwMode="auto">
        <a:xfrm xmlns:a="http://schemas.openxmlformats.org/drawingml/2006/main">
          <a:off x="1368486" y="723581"/>
          <a:ext cx="2718454" cy="735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0.3306</cdr:x>
      <cdr:y>0.36416</cdr:y>
    </cdr:from>
    <cdr:to>
      <cdr:x>0.66939</cdr:x>
      <cdr:y>0.87945</cdr:y>
    </cdr:to>
    <cdr:sp macro="" textlink="">
      <cdr:nvSpPr>
        <cdr:cNvPr id="4" name="TextBox 3"/>
        <cdr:cNvSpPr txBox="1"/>
      </cdr:nvSpPr>
      <cdr:spPr bwMode="auto">
        <a:xfrm xmlns:a="http://schemas.openxmlformats.org/drawingml/2006/main">
          <a:off x="1706684" y="1635470"/>
          <a:ext cx="1748938" cy="23141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i="0" dirty="0" smtClean="0">
              <a:solidFill>
                <a:schemeClr val="bg1"/>
              </a:solidFill>
              <a:latin typeface="+mn-lt"/>
              <a:ea typeface="Times New Roman" charset="0"/>
              <a:cs typeface="Times New Roman" charset="0"/>
            </a:rPr>
            <a:t>             </a:t>
          </a:r>
          <a:r>
            <a:rPr lang="en-US" sz="1400" b="1" i="0" dirty="0" smtClean="0">
              <a:solidFill>
                <a:schemeClr val="bg1"/>
              </a:solidFill>
              <a:latin typeface="+mn-lt"/>
              <a:ea typeface="Times New Roman" charset="0"/>
              <a:cs typeface="Times New Roman" charset="0"/>
            </a:rPr>
            <a:t>East</a:t>
          </a:r>
        </a:p>
        <a:p xmlns:a="http://schemas.openxmlformats.org/drawingml/2006/main">
          <a:pPr algn="r" eaLnBrk="0" hangingPunct="0"/>
          <a:endParaRPr lang="en-US" sz="1400" b="1" i="0" dirty="0" smtClean="0">
            <a:solidFill>
              <a:schemeClr val="bg1"/>
            </a:solidFill>
            <a:latin typeface="+mn-lt"/>
            <a:ea typeface="Times New Roman" charset="0"/>
            <a:cs typeface="Times New Roman" charset="0"/>
          </a:endParaRPr>
        </a:p>
        <a:p xmlns:a="http://schemas.openxmlformats.org/drawingml/2006/main">
          <a:pPr algn="r" eaLnBrk="0" hangingPunct="0"/>
          <a:endParaRPr lang="en-US" sz="1400" b="1" i="0" dirty="0" smtClean="0">
            <a:solidFill>
              <a:schemeClr val="bg1"/>
            </a:solidFill>
            <a:latin typeface="+mn-lt"/>
            <a:ea typeface="Times New Roman" charset="0"/>
            <a:cs typeface="Times New Roman" charset="0"/>
          </a:endParaRPr>
        </a:p>
        <a:p xmlns:a="http://schemas.openxmlformats.org/drawingml/2006/main">
          <a:pPr algn="r" eaLnBrk="0" hangingPunct="0"/>
          <a:r>
            <a:rPr lang="en-US" sz="1400" b="1" i="0" dirty="0" smtClean="0">
              <a:solidFill>
                <a:schemeClr val="bg1"/>
              </a:solidFill>
              <a:latin typeface="+mn-lt"/>
              <a:ea typeface="Times New Roman" charset="0"/>
              <a:cs typeface="Times New Roman" charset="0"/>
            </a:rPr>
            <a:t>Southwest</a:t>
          </a:r>
        </a:p>
        <a:p xmlns:a="http://schemas.openxmlformats.org/drawingml/2006/main">
          <a:pPr algn="r" eaLnBrk="0" hangingPunct="0"/>
          <a:endParaRPr lang="en-US" sz="1400" b="1" i="0" dirty="0" smtClean="0">
            <a:solidFill>
              <a:schemeClr val="bg1"/>
            </a:solidFill>
            <a:latin typeface="+mn-lt"/>
            <a:ea typeface="Times New Roman" charset="0"/>
            <a:cs typeface="Times New Roman" charset="0"/>
          </a:endParaRPr>
        </a:p>
        <a:p xmlns:a="http://schemas.openxmlformats.org/drawingml/2006/main">
          <a:pPr algn="r" eaLnBrk="0" hangingPunct="0"/>
          <a:endParaRPr lang="en-US" sz="1000" b="1" i="0" dirty="0" smtClean="0">
            <a:solidFill>
              <a:schemeClr val="bg1"/>
            </a:solidFill>
            <a:latin typeface="+mn-lt"/>
            <a:ea typeface="Times New Roman" charset="0"/>
            <a:cs typeface="Times New Roman" charset="0"/>
          </a:endParaRPr>
        </a:p>
        <a:p xmlns:a="http://schemas.openxmlformats.org/drawingml/2006/main">
          <a:pPr algn="r" eaLnBrk="0" hangingPunct="0"/>
          <a:endParaRPr lang="en-US" sz="1000" b="1" i="0" dirty="0" smtClean="0">
            <a:solidFill>
              <a:schemeClr val="bg1"/>
            </a:solidFill>
            <a:latin typeface="+mn-lt"/>
            <a:ea typeface="Times New Roman" charset="0"/>
            <a:cs typeface="Times New Roman" charset="0"/>
          </a:endParaRPr>
        </a:p>
        <a:p xmlns:a="http://schemas.openxmlformats.org/drawingml/2006/main">
          <a:pPr algn="r" eaLnBrk="0" hangingPunct="0"/>
          <a:endParaRPr lang="en-US" sz="1000" b="1" i="0" dirty="0" smtClean="0">
            <a:solidFill>
              <a:schemeClr val="bg1"/>
            </a:solidFill>
            <a:latin typeface="+mn-lt"/>
            <a:ea typeface="Times New Roman" charset="0"/>
            <a:cs typeface="Times New Roman" charset="0"/>
          </a:endParaRPr>
        </a:p>
        <a:p xmlns:a="http://schemas.openxmlformats.org/drawingml/2006/main">
          <a:pPr algn="r" eaLnBrk="0" hangingPunct="0"/>
          <a:r>
            <a:rPr lang="en-US" sz="1400" b="1" dirty="0">
              <a:solidFill>
                <a:schemeClr val="bg1"/>
              </a:solidFill>
              <a:ea typeface="Times New Roman" charset="0"/>
              <a:cs typeface="Times New Roman" charset="0"/>
            </a:rPr>
            <a:t>o</a:t>
          </a:r>
          <a:r>
            <a:rPr lang="en-US" sz="1400" b="1" i="0" dirty="0" smtClean="0">
              <a:solidFill>
                <a:schemeClr val="bg1"/>
              </a:solidFill>
              <a:latin typeface="+mn-lt"/>
              <a:ea typeface="Times New Roman" charset="0"/>
              <a:cs typeface="Times New Roman" charset="0"/>
            </a:rPr>
            <a:t>ther</a:t>
          </a:r>
          <a:r>
            <a:rPr lang="en-US" sz="1400" b="1" i="0" baseline="0" dirty="0" smtClean="0">
              <a:solidFill>
                <a:schemeClr val="bg1"/>
              </a:solidFill>
              <a:latin typeface="+mn-lt"/>
              <a:ea typeface="Times New Roman" charset="0"/>
              <a:cs typeface="Times New Roman" charset="0"/>
            </a:rPr>
            <a:t> United</a:t>
          </a:r>
          <a:r>
            <a:rPr lang="en-US" sz="1400" b="1" i="0" dirty="0" smtClean="0">
              <a:solidFill>
                <a:schemeClr val="bg1"/>
              </a:solidFill>
              <a:latin typeface="+mn-lt"/>
              <a:ea typeface="Times New Roman" charset="0"/>
              <a:cs typeface="Times New Roman" charset="0"/>
            </a:rPr>
            <a:t> States</a:t>
          </a:r>
        </a:p>
      </cdr:txBody>
    </cdr:sp>
  </cdr:relSizeAnchor>
  <cdr:relSizeAnchor xmlns:cdr="http://schemas.openxmlformats.org/drawingml/2006/chartDrawing">
    <cdr:from>
      <cdr:x>0.01587</cdr:x>
      <cdr:y>0.01389</cdr:y>
    </cdr:from>
    <cdr:to>
      <cdr:x>0.53164</cdr:x>
      <cdr:y>0.20178</cdr:y>
    </cdr:to>
    <cdr:sp macro="" textlink="">
      <cdr:nvSpPr>
        <cdr:cNvPr id="6" name="TextBox 1"/>
        <cdr:cNvSpPr txBox="1"/>
      </cdr:nvSpPr>
      <cdr:spPr bwMode="auto">
        <a:xfrm xmlns:a="http://schemas.openxmlformats.org/drawingml/2006/main">
          <a:off x="56595" y="50804"/>
          <a:ext cx="1839318" cy="6872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U.S. natural gas plant liquids production by region (Reference</a:t>
          </a:r>
          <a:r>
            <a:rPr lang="en-US" sz="1400" b="1" i="0" dirty="0" smtClean="0">
              <a:solidFill>
                <a:sysClr val="windowText" lastClr="000000"/>
              </a:solidFill>
              <a:latin typeface="+mn-lt"/>
              <a:ea typeface="Times New Roman" charset="0"/>
              <a:cs typeface="Times New Roman" charset="0"/>
            </a:rPr>
            <a:t> case)</a:t>
          </a:r>
          <a:endParaRPr lang="en-US" sz="14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million barrels per day</a:t>
          </a:r>
        </a:p>
        <a:p xmlns:a="http://schemas.openxmlformats.org/drawingml/2006/main">
          <a:pPr eaLnBrk="0" hangingPunct="0"/>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0.56635</cdr:x>
      <cdr:y>0.08847</cdr:y>
    </cdr:from>
    <cdr:to>
      <cdr:x>0.81178</cdr:x>
      <cdr:y>0.27782</cdr:y>
    </cdr:to>
    <cdr:pic>
      <cdr:nvPicPr>
        <cdr:cNvPr id="8" name="Picture 7" descr="image00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923670" y="397328"/>
          <a:ext cx="1266999" cy="8503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21.xml><?xml version="1.0" encoding="utf-8"?>
<c:userShapes xmlns:c="http://schemas.openxmlformats.org/drawingml/2006/chart">
  <cdr:relSizeAnchor xmlns:cdr="http://schemas.openxmlformats.org/drawingml/2006/chartDrawing">
    <cdr:from>
      <cdr:x>0.26759</cdr:x>
      <cdr:y>0.13331</cdr:y>
    </cdr:from>
    <cdr:to>
      <cdr:x>0.73241</cdr:x>
      <cdr:y>0.28711</cdr:y>
    </cdr:to>
    <cdr:sp macro="" textlink="">
      <cdr:nvSpPr>
        <cdr:cNvPr id="12" name="TextBox 1"/>
        <cdr:cNvSpPr txBox="1"/>
      </cdr:nvSpPr>
      <cdr:spPr bwMode="auto">
        <a:xfrm xmlns:a="http://schemas.openxmlformats.org/drawingml/2006/main">
          <a:off x="1536470" y="633619"/>
          <a:ext cx="2669048" cy="7310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0.5</cdr:x>
      <cdr:y>0.36628</cdr:y>
    </cdr:from>
    <cdr:to>
      <cdr:x>0.86884</cdr:x>
      <cdr:y>0.44684</cdr:y>
    </cdr:to>
    <cdr:sp macro="" textlink="">
      <cdr:nvSpPr>
        <cdr:cNvPr id="14" name="TextBox 1"/>
        <cdr:cNvSpPr txBox="1"/>
      </cdr:nvSpPr>
      <cdr:spPr bwMode="auto">
        <a:xfrm xmlns:a="http://schemas.openxmlformats.org/drawingml/2006/main">
          <a:off x="2052637" y="1644990"/>
          <a:ext cx="1514189" cy="3617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mn-lt"/>
              <a:ea typeface="Times New Roman" charset="0"/>
              <a:cs typeface="Times New Roman" charset="0"/>
            </a:rPr>
            <a:t>normal</a:t>
          </a:r>
          <a:r>
            <a:rPr lang="en-US" sz="1400" b="1" i="0" baseline="0" dirty="0" smtClean="0">
              <a:solidFill>
                <a:schemeClr val="bg1"/>
              </a:solidFill>
              <a:latin typeface="+mn-lt"/>
              <a:ea typeface="Times New Roman" charset="0"/>
              <a:cs typeface="Times New Roman" charset="0"/>
            </a:rPr>
            <a:t> butane</a:t>
          </a:r>
          <a:endParaRPr lang="en-US" sz="14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0.53414</cdr:x>
      <cdr:y>0.31371</cdr:y>
    </cdr:from>
    <cdr:to>
      <cdr:x>0.81521</cdr:x>
      <cdr:y>0.38376</cdr:y>
    </cdr:to>
    <cdr:sp macro="" textlink="">
      <cdr:nvSpPr>
        <cdr:cNvPr id="15" name="TextBox 1"/>
        <cdr:cNvSpPr txBox="1"/>
      </cdr:nvSpPr>
      <cdr:spPr bwMode="auto">
        <a:xfrm xmlns:a="http://schemas.openxmlformats.org/drawingml/2006/main">
          <a:off x="2192794" y="1408887"/>
          <a:ext cx="1153869" cy="314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mn-lt"/>
              <a:ea typeface="Times New Roman" charset="0"/>
              <a:cs typeface="Times New Roman" charset="0"/>
            </a:rPr>
            <a:t>isobutane</a:t>
          </a:r>
        </a:p>
      </cdr:txBody>
    </cdr:sp>
  </cdr:relSizeAnchor>
  <cdr:relSizeAnchor xmlns:cdr="http://schemas.openxmlformats.org/drawingml/2006/chartDrawing">
    <cdr:from>
      <cdr:x>0.53039</cdr:x>
      <cdr:y>0.49477</cdr:y>
    </cdr:from>
    <cdr:to>
      <cdr:x>0.81145</cdr:x>
      <cdr:y>0.56482</cdr:y>
    </cdr:to>
    <cdr:sp macro="" textlink="">
      <cdr:nvSpPr>
        <cdr:cNvPr id="16" name="TextBox 1"/>
        <cdr:cNvSpPr txBox="1"/>
      </cdr:nvSpPr>
      <cdr:spPr bwMode="auto">
        <a:xfrm xmlns:a="http://schemas.openxmlformats.org/drawingml/2006/main">
          <a:off x="2177397" y="2222035"/>
          <a:ext cx="1153828" cy="314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mn-lt"/>
              <a:ea typeface="Times New Roman" charset="0"/>
              <a:cs typeface="Times New Roman" charset="0"/>
            </a:rPr>
            <a:t>propane</a:t>
          </a:r>
        </a:p>
      </cdr:txBody>
    </cdr:sp>
  </cdr:relSizeAnchor>
  <cdr:relSizeAnchor xmlns:cdr="http://schemas.openxmlformats.org/drawingml/2006/chartDrawing">
    <cdr:from>
      <cdr:x>0.51739</cdr:x>
      <cdr:y>0.68658</cdr:y>
    </cdr:from>
    <cdr:to>
      <cdr:x>0.79845</cdr:x>
      <cdr:y>0.75663</cdr:y>
    </cdr:to>
    <cdr:sp macro="" textlink="">
      <cdr:nvSpPr>
        <cdr:cNvPr id="17" name="TextBox 1"/>
        <cdr:cNvSpPr txBox="1"/>
      </cdr:nvSpPr>
      <cdr:spPr bwMode="auto">
        <a:xfrm xmlns:a="http://schemas.openxmlformats.org/drawingml/2006/main">
          <a:off x="2124016" y="3083473"/>
          <a:ext cx="1153829" cy="314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mn-lt"/>
              <a:ea typeface="Times New Roman" charset="0"/>
              <a:cs typeface="Times New Roman" charset="0"/>
            </a:rPr>
            <a:t>ethane</a:t>
          </a:r>
        </a:p>
      </cdr:txBody>
    </cdr:sp>
  </cdr:relSizeAnchor>
  <cdr:relSizeAnchor xmlns:cdr="http://schemas.openxmlformats.org/drawingml/2006/chartDrawing">
    <cdr:from>
      <cdr:x>0.46782</cdr:x>
      <cdr:y>0.25304</cdr:y>
    </cdr:from>
    <cdr:to>
      <cdr:x>0.88154</cdr:x>
      <cdr:y>0.3336</cdr:y>
    </cdr:to>
    <cdr:sp macro="" textlink="">
      <cdr:nvSpPr>
        <cdr:cNvPr id="18" name="TextBox 1"/>
        <cdr:cNvSpPr txBox="1"/>
      </cdr:nvSpPr>
      <cdr:spPr bwMode="auto">
        <a:xfrm xmlns:a="http://schemas.openxmlformats.org/drawingml/2006/main">
          <a:off x="1920511" y="1136431"/>
          <a:ext cx="1698435" cy="3617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mn-lt"/>
              <a:ea typeface="Times New Roman" charset="0"/>
              <a:cs typeface="Times New Roman" charset="0"/>
            </a:rPr>
            <a:t>natural</a:t>
          </a:r>
          <a:r>
            <a:rPr lang="en-US" sz="1400" b="1" i="0" baseline="0" dirty="0" smtClean="0">
              <a:solidFill>
                <a:schemeClr val="bg1"/>
              </a:solidFill>
              <a:latin typeface="+mn-lt"/>
              <a:ea typeface="Times New Roman" charset="0"/>
              <a:cs typeface="Times New Roman" charset="0"/>
            </a:rPr>
            <a:t> gasoline</a:t>
          </a:r>
          <a:endParaRPr lang="en-US" sz="14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0.02039</cdr:x>
      <cdr:y>0.00134</cdr:y>
    </cdr:from>
    <cdr:to>
      <cdr:x>0.52875</cdr:x>
      <cdr:y>0.18923</cdr:y>
    </cdr:to>
    <cdr:sp macro="" textlink="">
      <cdr:nvSpPr>
        <cdr:cNvPr id="8" name="TextBox 1"/>
        <cdr:cNvSpPr txBox="1"/>
      </cdr:nvSpPr>
      <cdr:spPr bwMode="auto">
        <a:xfrm xmlns:a="http://schemas.openxmlformats.org/drawingml/2006/main">
          <a:off x="117093" y="6352"/>
          <a:ext cx="2918968" cy="893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U.S. natural gas plant liquids production by type (Reference</a:t>
          </a:r>
          <a:r>
            <a:rPr lang="en-US" sz="1400" b="1" i="0" dirty="0" smtClean="0">
              <a:solidFill>
                <a:sysClr val="windowText" lastClr="000000"/>
              </a:solidFill>
              <a:latin typeface="+mn-lt"/>
              <a:ea typeface="Times New Roman" charset="0"/>
              <a:cs typeface="Times New Roman" charset="0"/>
            </a:rPr>
            <a:t> case)</a:t>
          </a:r>
          <a:endParaRPr lang="en-US" sz="14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million barrels per day</a:t>
          </a:r>
        </a:p>
        <a:p xmlns:a="http://schemas.openxmlformats.org/drawingml/2006/main">
          <a:pPr eaLnBrk="0" hangingPunct="0"/>
          <a:endParaRPr lang="en-US" sz="1400" i="0" dirty="0" smtClean="0">
            <a:solidFill>
              <a:sysClr val="windowText" lastClr="000000"/>
            </a:solidFill>
            <a:latin typeface="+mn-lt"/>
            <a:ea typeface="Times New Roman" charset="0"/>
            <a:cs typeface="Times New Roman"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0.82372</cdr:x>
      <cdr:y>0.52323</cdr:y>
    </cdr:from>
    <cdr:to>
      <cdr:x>0.96884</cdr:x>
      <cdr:y>0.58577</cdr:y>
    </cdr:to>
    <cdr:sp macro="" textlink="">
      <cdr:nvSpPr>
        <cdr:cNvPr id="2" name="Rectangle 1"/>
        <cdr:cNvSpPr/>
      </cdr:nvSpPr>
      <cdr:spPr>
        <a:xfrm xmlns:a="http://schemas.openxmlformats.org/drawingml/2006/main">
          <a:off x="7489861" y="2574859"/>
          <a:ext cx="1319592"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eaLnBrk="0" hangingPunct="0"/>
          <a:r>
            <a:rPr lang="en-US" sz="1400" b="1" dirty="0">
              <a:solidFill>
                <a:schemeClr val="accent5">
                  <a:lumMod val="40000"/>
                  <a:lumOff val="60000"/>
                </a:schemeClr>
              </a:solidFill>
              <a:ea typeface="Times New Roman" charset="0"/>
              <a:cs typeface="Times New Roman" charset="0"/>
            </a:rPr>
            <a:t>Low Oil Price</a:t>
          </a:r>
          <a:endParaRPr lang="en-US" sz="1400" dirty="0">
            <a:solidFill>
              <a:schemeClr val="accent5">
                <a:lumMod val="40000"/>
                <a:lumOff val="60000"/>
              </a:schemeClr>
            </a:solidFill>
            <a:ea typeface="Times New Roman" charset="0"/>
            <a:cs typeface="Times New Roman" charset="0"/>
          </a:endParaRPr>
        </a:p>
      </cdr:txBody>
    </cdr:sp>
  </cdr:relSizeAnchor>
  <cdr:relSizeAnchor xmlns:cdr="http://schemas.openxmlformats.org/drawingml/2006/chartDrawing">
    <cdr:from>
      <cdr:x>0.85231</cdr:x>
      <cdr:y>0.37935</cdr:y>
    </cdr:from>
    <cdr:to>
      <cdr:x>0.96782</cdr:x>
      <cdr:y>0.44189</cdr:y>
    </cdr:to>
    <cdr:sp macro="" textlink="">
      <cdr:nvSpPr>
        <cdr:cNvPr id="3" name="Rectangle 2"/>
        <cdr:cNvSpPr/>
      </cdr:nvSpPr>
      <cdr:spPr>
        <a:xfrm xmlns:a="http://schemas.openxmlformats.org/drawingml/2006/main">
          <a:off x="7749890" y="1866819"/>
          <a:ext cx="1050288"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Reference</a:t>
          </a:r>
          <a:endParaRPr lang="en-US" sz="1400" dirty="0"/>
        </a:p>
      </cdr:txBody>
    </cdr:sp>
  </cdr:relSizeAnchor>
  <cdr:relSizeAnchor xmlns:cdr="http://schemas.openxmlformats.org/drawingml/2006/chartDrawing">
    <cdr:from>
      <cdr:x>0.82332</cdr:x>
      <cdr:y>0.13791</cdr:y>
    </cdr:from>
    <cdr:to>
      <cdr:x>0.97172</cdr:x>
      <cdr:y>0.25674</cdr:y>
    </cdr:to>
    <cdr:sp macro="" textlink="">
      <cdr:nvSpPr>
        <cdr:cNvPr id="4" name="TextBox 1"/>
        <cdr:cNvSpPr txBox="1"/>
      </cdr:nvSpPr>
      <cdr:spPr>
        <a:xfrm xmlns:a="http://schemas.openxmlformats.org/drawingml/2006/main">
          <a:off x="7486281" y="678673"/>
          <a:ext cx="1349304"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accent5">
                  <a:lumMod val="75000"/>
                </a:schemeClr>
              </a:solidFill>
              <a:ea typeface="Times New Roman" charset="0"/>
              <a:cs typeface="Times New Roman" charset="0"/>
            </a:rPr>
            <a:t>High Oil Price</a:t>
          </a:r>
        </a:p>
        <a:p xmlns:a="http://schemas.openxmlformats.org/drawingml/2006/main">
          <a:endParaRPr lang="en-US" dirty="0"/>
        </a:p>
      </cdr:txBody>
    </cdr:sp>
  </cdr:relSizeAnchor>
  <cdr:relSizeAnchor xmlns:cdr="http://schemas.openxmlformats.org/drawingml/2006/chartDrawing">
    <cdr:from>
      <cdr:x>0</cdr:x>
      <cdr:y>0.00139</cdr:y>
    </cdr:from>
    <cdr:to>
      <cdr:x>0.66</cdr:x>
      <cdr:y>0.16975</cdr:y>
    </cdr:to>
    <cdr:sp macro="" textlink="">
      <cdr:nvSpPr>
        <cdr:cNvPr id="5" name="TextBox 9"/>
        <cdr:cNvSpPr txBox="1"/>
      </cdr:nvSpPr>
      <cdr:spPr>
        <a:xfrm xmlns:a="http://schemas.openxmlformats.org/drawingml/2006/main">
          <a:off x="0" y="6607"/>
          <a:ext cx="7655909" cy="800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862" b="0" i="0" u="none" strike="noStrike" kern="1200" spc="0" baseline="0">
              <a:solidFill>
                <a:sysClr val="windowText" lastClr="000000">
                  <a:lumMod val="65000"/>
                  <a:lumOff val="35000"/>
                </a:sysClr>
              </a:solidFill>
              <a:latin typeface="+mn-lt"/>
              <a:ea typeface="+mn-ea"/>
              <a:cs typeface="+mn-cs"/>
            </a:defRPr>
          </a:pPr>
          <a:r>
            <a:rPr lang="en-US" sz="1400" b="1" dirty="0" smtClean="0">
              <a:solidFill>
                <a:schemeClr val="tx1"/>
              </a:solidFill>
            </a:rPr>
            <a:t>AEO2020 projected biofuel </a:t>
          </a:r>
          <a:r>
            <a:rPr lang="en-US" sz="1400" b="1" dirty="0">
              <a:solidFill>
                <a:schemeClr val="tx1"/>
              </a:solidFill>
            </a:rPr>
            <a:t>percentage of gasoline, distillate, </a:t>
          </a:r>
          <a:r>
            <a:rPr lang="en-US" sz="1400" b="1" dirty="0" smtClean="0">
              <a:solidFill>
                <a:schemeClr val="tx1"/>
              </a:solidFill>
            </a:rPr>
            <a:t>and jet </a:t>
          </a:r>
          <a:r>
            <a:rPr lang="en-US" sz="1400" b="1" dirty="0">
              <a:solidFill>
                <a:schemeClr val="tx1"/>
              </a:solidFill>
            </a:rPr>
            <a:t>fuel consumption</a:t>
          </a:r>
          <a:endParaRPr lang="en-US" sz="1400" dirty="0">
            <a:solidFill>
              <a:schemeClr val="tx1"/>
            </a:solidFill>
          </a:endParaRPr>
        </a:p>
        <a:p xmlns:a="http://schemas.openxmlformats.org/drawingml/2006/main">
          <a:pPr>
            <a:defRPr sz="1862" b="0" i="0" u="none" strike="noStrike" kern="1200" spc="0" baseline="0">
              <a:solidFill>
                <a:sysClr val="windowText" lastClr="000000">
                  <a:lumMod val="65000"/>
                  <a:lumOff val="35000"/>
                </a:sysClr>
              </a:solidFill>
              <a:latin typeface="+mn-lt"/>
              <a:ea typeface="+mn-ea"/>
              <a:cs typeface="+mn-cs"/>
            </a:defRPr>
          </a:pPr>
          <a:r>
            <a:rPr lang="en-US" sz="1400" dirty="0" smtClean="0">
              <a:solidFill>
                <a:schemeClr val="tx1"/>
              </a:solidFill>
            </a:rPr>
            <a:t>percent</a:t>
          </a:r>
        </a:p>
        <a:p xmlns:a="http://schemas.openxmlformats.org/drawingml/2006/main">
          <a:endParaRPr lang="en-US" dirty="0">
            <a:solidFill>
              <a:schemeClr val="tx1"/>
            </a:solidFill>
          </a:endParaRPr>
        </a:p>
      </cdr:txBody>
    </cdr:sp>
  </cdr:relSizeAnchor>
  <cdr:relSizeAnchor xmlns:cdr="http://schemas.openxmlformats.org/drawingml/2006/chartDrawing">
    <cdr:from>
      <cdr:x>0.21946</cdr:x>
      <cdr:y>0.09226</cdr:y>
    </cdr:from>
    <cdr:to>
      <cdr:x>0.40653</cdr:x>
      <cdr:y>0.193</cdr:y>
    </cdr:to>
    <cdr:sp macro="" textlink="">
      <cdr:nvSpPr>
        <cdr:cNvPr id="6" name="TextBox 1"/>
        <cdr:cNvSpPr txBox="1"/>
      </cdr:nvSpPr>
      <cdr:spPr bwMode="auto">
        <a:xfrm xmlns:a="http://schemas.openxmlformats.org/drawingml/2006/main">
          <a:off x="2545690" y="438506"/>
          <a:ext cx="2169986" cy="4788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400" dirty="0">
              <a:ea typeface="Times New Roman" charset="0"/>
              <a:cs typeface="Times New Roman" charset="0"/>
            </a:rPr>
            <a:t>         </a:t>
          </a:r>
          <a:r>
            <a:rPr lang="en-US" sz="1400" b="1" dirty="0">
              <a:ea typeface="Times New Roman" charset="0"/>
              <a:cs typeface="Times New Roman" charset="0"/>
            </a:rPr>
            <a:t>2019</a:t>
          </a:r>
        </a:p>
        <a:p xmlns:a="http://schemas.openxmlformats.org/drawingml/2006/main">
          <a:pPr eaLnBrk="0" hangingPunct="0"/>
          <a:r>
            <a:rPr lang="en-US" sz="1400" dirty="0">
              <a:ea typeface="Times New Roman" charset="0"/>
              <a:cs typeface="Times New Roman" charset="0"/>
            </a:rPr>
            <a:t> history    projections</a:t>
          </a:r>
        </a:p>
      </cdr:txBody>
    </cdr:sp>
  </cdr:relSizeAnchor>
</c:userShapes>
</file>

<file path=ppt/drawings/drawing23.xml><?xml version="1.0" encoding="utf-8"?>
<c:userShapes xmlns:c="http://schemas.openxmlformats.org/drawingml/2006/chart">
  <cdr:relSizeAnchor xmlns:cdr="http://schemas.openxmlformats.org/drawingml/2006/chartDrawing">
    <cdr:from>
      <cdr:x>0.51802</cdr:x>
      <cdr:y>0.29707</cdr:y>
    </cdr:from>
    <cdr:to>
      <cdr:x>0.84927</cdr:x>
      <cdr:y>0.47994</cdr:y>
    </cdr:to>
    <cdr:sp macro="" textlink="">
      <cdr:nvSpPr>
        <cdr:cNvPr id="2" name="TextBox 1"/>
        <cdr:cNvSpPr txBox="1"/>
      </cdr:nvSpPr>
      <cdr:spPr bwMode="auto">
        <a:xfrm xmlns:a="http://schemas.openxmlformats.org/drawingml/2006/main">
          <a:off x="1658566" y="1094495"/>
          <a:ext cx="1060574" cy="6737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mn-lt"/>
              <a:ea typeface="Times New Roman" charset="0"/>
              <a:cs typeface="Times New Roman" charset="0"/>
            </a:rPr>
            <a:t>portion of throughput</a:t>
          </a:r>
          <a:r>
            <a:rPr lang="en-US" sz="1400" b="1" i="0" baseline="0" dirty="0" smtClean="0">
              <a:solidFill>
                <a:schemeClr val="bg1"/>
              </a:solidFill>
              <a:latin typeface="+mn-lt"/>
              <a:ea typeface="Times New Roman" charset="0"/>
              <a:cs typeface="Times New Roman" charset="0"/>
            </a:rPr>
            <a:t> exported</a:t>
          </a:r>
          <a:endParaRPr lang="en-US" sz="14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0.47986</cdr:x>
      <cdr:y>0.56713</cdr:y>
    </cdr:from>
    <cdr:to>
      <cdr:x>0.85417</cdr:x>
      <cdr:y>0.75</cdr:y>
    </cdr:to>
    <cdr:sp macro="" textlink="">
      <cdr:nvSpPr>
        <cdr:cNvPr id="3" name="TextBox 1"/>
        <cdr:cNvSpPr txBox="1"/>
      </cdr:nvSpPr>
      <cdr:spPr bwMode="auto">
        <a:xfrm xmlns:a="http://schemas.openxmlformats.org/drawingml/2006/main">
          <a:off x="2193925" y="1555750"/>
          <a:ext cx="1711325" cy="5016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mn-lt"/>
              <a:ea typeface="Times New Roman" charset="0"/>
              <a:cs typeface="Times New Roman" charset="0"/>
            </a:rPr>
            <a:t>portion of throughput</a:t>
          </a:r>
          <a:r>
            <a:rPr lang="en-US" sz="1400" b="1" i="0" baseline="0" dirty="0" smtClean="0">
              <a:solidFill>
                <a:schemeClr val="bg1"/>
              </a:solidFill>
              <a:latin typeface="+mn-lt"/>
              <a:ea typeface="Times New Roman" charset="0"/>
              <a:cs typeface="Times New Roman" charset="0"/>
            </a:rPr>
            <a:t> consumed domestically</a:t>
          </a:r>
          <a:endParaRPr lang="en-US" sz="14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0.5409</cdr:x>
      <cdr:y>0.2188</cdr:y>
    </cdr:from>
    <cdr:to>
      <cdr:x>0.83828</cdr:x>
      <cdr:y>0.29924</cdr:y>
    </cdr:to>
    <cdr:sp macro="" textlink="">
      <cdr:nvSpPr>
        <cdr:cNvPr id="4" name="TextBox 1"/>
        <cdr:cNvSpPr txBox="1"/>
      </cdr:nvSpPr>
      <cdr:spPr bwMode="auto">
        <a:xfrm xmlns:a="http://schemas.openxmlformats.org/drawingml/2006/main">
          <a:off x="1731818" y="806115"/>
          <a:ext cx="952125" cy="2963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accent2"/>
              </a:solidFill>
              <a:latin typeface="+mn-lt"/>
              <a:ea typeface="Times New Roman" charset="0"/>
              <a:cs typeface="Times New Roman" charset="0"/>
            </a:rPr>
            <a:t>utilization</a:t>
          </a:r>
        </a:p>
      </cdr:txBody>
    </cdr:sp>
  </cdr:relSizeAnchor>
  <cdr:relSizeAnchor xmlns:cdr="http://schemas.openxmlformats.org/drawingml/2006/chartDrawing">
    <cdr:from>
      <cdr:x>0</cdr:x>
      <cdr:y>0.02034</cdr:y>
    </cdr:from>
    <cdr:to>
      <cdr:x>0.68083</cdr:x>
      <cdr:y>0.13543</cdr:y>
    </cdr:to>
    <cdr:sp macro="" textlink="">
      <cdr:nvSpPr>
        <cdr:cNvPr id="9" name="TextBox 1"/>
        <cdr:cNvSpPr txBox="1"/>
      </cdr:nvSpPr>
      <cdr:spPr bwMode="auto">
        <a:xfrm xmlns:a="http://schemas.openxmlformats.org/drawingml/2006/main">
          <a:off x="0" y="96676"/>
          <a:ext cx="3853114" cy="5470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Arial" panose="020B0604020202020204" pitchFamily="34" charset="0"/>
              <a:ea typeface="Times New Roman" charset="0"/>
              <a:cs typeface="Arial" panose="020B0604020202020204" pitchFamily="34" charset="0"/>
            </a:rPr>
            <a:t>U.S. refinery utilization (Reference</a:t>
          </a:r>
          <a:r>
            <a:rPr lang="en-US" sz="1400" b="1" i="0" dirty="0" smtClean="0">
              <a:solidFill>
                <a:sysClr val="windowText" lastClr="000000"/>
              </a:solidFill>
              <a:latin typeface="Arial" panose="020B0604020202020204" pitchFamily="34" charset="0"/>
              <a:ea typeface="Times New Roman" charset="0"/>
              <a:cs typeface="Arial" panose="020B0604020202020204" pitchFamily="34" charset="0"/>
            </a:rPr>
            <a:t> case)</a:t>
          </a:r>
          <a:endParaRPr lang="en-US" sz="1400" b="1" i="0" baseline="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200" b="1" i="0" baseline="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i="0" baseline="0" dirty="0" smtClean="0">
              <a:solidFill>
                <a:sysClr val="windowText" lastClr="000000"/>
              </a:solidFill>
              <a:latin typeface="Arial" panose="020B0604020202020204" pitchFamily="34" charset="0"/>
              <a:ea typeface="Times New Roman" charset="0"/>
              <a:cs typeface="Arial" panose="020B0604020202020204" pitchFamily="34" charset="0"/>
            </a:rPr>
            <a:t>percent</a:t>
          </a:r>
        </a:p>
        <a:p xmlns:a="http://schemas.openxmlformats.org/drawingml/2006/main">
          <a:pPr eaLnBrk="0" hangingPunct="0"/>
          <a:r>
            <a:rPr lang="en-US" sz="1400" i="0" dirty="0" smtClean="0">
              <a:solidFill>
                <a:sysClr val="windowText" lastClr="000000"/>
              </a:solidFill>
              <a:latin typeface="+mn-lt"/>
              <a:ea typeface="Times New Roman" charset="0"/>
              <a:cs typeface="Times New Roman" charset="0"/>
            </a:rPr>
            <a:t> </a:t>
          </a:r>
        </a:p>
      </cdr:txBody>
    </cdr:sp>
  </cdr:relSizeAnchor>
  <cdr:relSizeAnchor xmlns:cdr="http://schemas.openxmlformats.org/drawingml/2006/chartDrawing">
    <cdr:from>
      <cdr:x>0.19001</cdr:x>
      <cdr:y>0.16051</cdr:y>
    </cdr:from>
    <cdr:to>
      <cdr:x>0.76862</cdr:x>
      <cdr:y>0.29272</cdr:y>
    </cdr:to>
    <cdr:sp macro="" textlink="">
      <cdr:nvSpPr>
        <cdr:cNvPr id="10" name="TextBox 1"/>
        <cdr:cNvSpPr txBox="1"/>
      </cdr:nvSpPr>
      <cdr:spPr bwMode="auto">
        <a:xfrm xmlns:a="http://schemas.openxmlformats.org/drawingml/2006/main">
          <a:off x="1075360" y="762910"/>
          <a:ext cx="3274607" cy="628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history</a:t>
          </a:r>
          <a:r>
            <a:rPr lang="en-US" sz="14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4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0.03184</cdr:x>
      <cdr:y>0.02788</cdr:y>
    </cdr:from>
    <cdr:to>
      <cdr:x>1</cdr:x>
      <cdr:y>0.23036</cdr:y>
    </cdr:to>
    <cdr:sp macro="" textlink="">
      <cdr:nvSpPr>
        <cdr:cNvPr id="2" name="TextBox 1"/>
        <cdr:cNvSpPr txBox="1"/>
      </cdr:nvSpPr>
      <cdr:spPr bwMode="auto">
        <a:xfrm xmlns:a="http://schemas.openxmlformats.org/drawingml/2006/main">
          <a:off x="174779" y="125216"/>
          <a:ext cx="3974563" cy="9093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a:effectLst/>
              <a:latin typeface="Arial" panose="020B0604020202020204" pitchFamily="34" charset="0"/>
              <a:cs typeface="Arial" panose="020B0604020202020204" pitchFamily="34" charset="0"/>
            </a:rPr>
            <a:t>U.S.</a:t>
          </a:r>
          <a:r>
            <a:rPr lang="en-US" sz="1400" b="1" i="0" baseline="0" dirty="0">
              <a:effectLst/>
              <a:latin typeface="Arial" panose="020B0604020202020204" pitchFamily="34" charset="0"/>
              <a:cs typeface="Arial" panose="020B0604020202020204" pitchFamily="34" charset="0"/>
            </a:rPr>
            <a:t> diesel and residual fuel exports </a:t>
          </a:r>
        </a:p>
        <a:p xmlns:a="http://schemas.openxmlformats.org/drawingml/2006/main">
          <a:pPr eaLnBrk="0" hangingPunct="0"/>
          <a:r>
            <a:rPr lang="en-US" sz="1400" b="1" i="0" baseline="0" dirty="0">
              <a:effectLst/>
              <a:latin typeface="Arial" panose="020B0604020202020204" pitchFamily="34" charset="0"/>
              <a:cs typeface="Arial" panose="020B0604020202020204" pitchFamily="34" charset="0"/>
            </a:rPr>
            <a:t>and unfinished oils </a:t>
          </a:r>
          <a:r>
            <a:rPr lang="en-US" sz="1400" b="1" i="0" baseline="0" dirty="0" smtClean="0">
              <a:effectLst/>
              <a:latin typeface="Arial" panose="020B0604020202020204" pitchFamily="34" charset="0"/>
              <a:cs typeface="Arial" panose="020B0604020202020204" pitchFamily="34" charset="0"/>
            </a:rPr>
            <a:t>imports (Reference</a:t>
          </a:r>
          <a:r>
            <a:rPr lang="en-US" sz="1400" b="1" i="0" dirty="0" smtClean="0">
              <a:effectLst/>
              <a:latin typeface="Arial" panose="020B0604020202020204" pitchFamily="34" charset="0"/>
              <a:cs typeface="Arial" panose="020B0604020202020204" pitchFamily="34" charset="0"/>
            </a:rPr>
            <a:t> case)</a:t>
          </a:r>
          <a:endParaRPr lang="en-US" sz="1400" b="1" i="0" baseline="0" dirty="0" smtClean="0">
            <a:effectLst/>
            <a:latin typeface="Arial" panose="020B0604020202020204" pitchFamily="34" charset="0"/>
            <a:cs typeface="Arial" panose="020B0604020202020204" pitchFamily="34" charset="0"/>
          </a:endParaRPr>
        </a:p>
        <a:p xmlns:a="http://schemas.openxmlformats.org/drawingml/2006/main">
          <a:pPr eaLnBrk="0" hangingPunct="0"/>
          <a:endParaRPr lang="en-US" sz="200" dirty="0">
            <a:effectLst/>
            <a:latin typeface="Arial" panose="020B0604020202020204" pitchFamily="34" charset="0"/>
            <a:cs typeface="Arial" panose="020B0604020202020204" pitchFamily="34" charset="0"/>
          </a:endParaRPr>
        </a:p>
        <a:p xmlns:a="http://schemas.openxmlformats.org/drawingml/2006/main">
          <a:pPr eaLnBrk="0" hangingPunct="0"/>
          <a:r>
            <a:rPr lang="en-US" sz="1400" b="0" i="0" baseline="0" dirty="0">
              <a:effectLst/>
              <a:latin typeface="Arial" panose="020B0604020202020204" pitchFamily="34" charset="0"/>
              <a:cs typeface="Arial" panose="020B0604020202020204" pitchFamily="34" charset="0"/>
            </a:rPr>
            <a:t>million barrels per </a:t>
          </a:r>
          <a:r>
            <a:rPr lang="en-US" sz="1400" b="0" i="0" baseline="0" dirty="0" smtClean="0">
              <a:effectLst/>
              <a:latin typeface="Arial" panose="020B0604020202020204" pitchFamily="34" charset="0"/>
              <a:cs typeface="Arial" panose="020B0604020202020204" pitchFamily="34" charset="0"/>
            </a:rPr>
            <a:t>day</a:t>
          </a:r>
        </a:p>
        <a:p xmlns:a="http://schemas.openxmlformats.org/drawingml/2006/main">
          <a:pPr eaLnBrk="0" hangingPunct="0"/>
          <a:endParaRPr lang="en-US" sz="1400" dirty="0">
            <a:effectLst/>
          </a:endParaRPr>
        </a:p>
      </cdr:txBody>
    </cdr:sp>
  </cdr:relSizeAnchor>
  <cdr:relSizeAnchor xmlns:cdr="http://schemas.openxmlformats.org/drawingml/2006/chartDrawing">
    <cdr:from>
      <cdr:x>0.19468</cdr:x>
      <cdr:y>0.18393</cdr:y>
    </cdr:from>
    <cdr:to>
      <cdr:x>0.76498</cdr:x>
      <cdr:y>0.31614</cdr:y>
    </cdr:to>
    <cdr:sp macro="" textlink="">
      <cdr:nvSpPr>
        <cdr:cNvPr id="3" name="TextBox 1"/>
        <cdr:cNvSpPr txBox="1"/>
      </cdr:nvSpPr>
      <cdr:spPr bwMode="auto">
        <a:xfrm xmlns:a="http://schemas.openxmlformats.org/drawingml/2006/main">
          <a:off x="1117878" y="874219"/>
          <a:ext cx="3274656" cy="628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history</a:t>
          </a:r>
          <a:r>
            <a:rPr lang="en-US" sz="14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4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0.41228</cdr:x>
      <cdr:y>0.41085</cdr:y>
    </cdr:from>
    <cdr:to>
      <cdr:x>0.85883</cdr:x>
      <cdr:y>0.75774</cdr:y>
    </cdr:to>
    <cdr:sp macro="" textlink="">
      <cdr:nvSpPr>
        <cdr:cNvPr id="4" name="TextBox 1"/>
        <cdr:cNvSpPr txBox="1"/>
      </cdr:nvSpPr>
      <cdr:spPr bwMode="auto">
        <a:xfrm xmlns:a="http://schemas.openxmlformats.org/drawingml/2006/main">
          <a:off x="1692541" y="1845149"/>
          <a:ext cx="1833210" cy="15578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2"/>
              </a:solidFill>
              <a:latin typeface="Arial" panose="020B0604020202020204" pitchFamily="34" charset="0"/>
              <a:ea typeface="Times New Roman" charset="0"/>
              <a:cs typeface="Arial" panose="020B0604020202020204" pitchFamily="34" charset="0"/>
            </a:rPr>
            <a:t>diesel and</a:t>
          </a:r>
          <a:r>
            <a:rPr lang="en-US" sz="1400" b="1" i="0" baseline="0" dirty="0" smtClean="0">
              <a:solidFill>
                <a:schemeClr val="accent2"/>
              </a:solidFill>
              <a:latin typeface="Arial" panose="020B0604020202020204" pitchFamily="34" charset="0"/>
              <a:ea typeface="Times New Roman" charset="0"/>
              <a:cs typeface="Arial" panose="020B0604020202020204" pitchFamily="34" charset="0"/>
            </a:rPr>
            <a:t> </a:t>
          </a:r>
          <a:r>
            <a:rPr lang="en-US" sz="1400" b="1" i="0" dirty="0" smtClean="0">
              <a:solidFill>
                <a:schemeClr val="accent2"/>
              </a:solidFill>
              <a:latin typeface="Arial" panose="020B0604020202020204" pitchFamily="34" charset="0"/>
              <a:ea typeface="Times New Roman" charset="0"/>
              <a:cs typeface="Arial" panose="020B0604020202020204" pitchFamily="34" charset="0"/>
            </a:rPr>
            <a:t>residual</a:t>
          </a:r>
          <a:r>
            <a:rPr lang="en-US" sz="1400" b="1" i="0" baseline="0" dirty="0" smtClean="0">
              <a:solidFill>
                <a:schemeClr val="accent2"/>
              </a:solidFill>
              <a:latin typeface="Arial" panose="020B0604020202020204" pitchFamily="34" charset="0"/>
              <a:ea typeface="Times New Roman" charset="0"/>
              <a:cs typeface="Arial" panose="020B0604020202020204" pitchFamily="34" charset="0"/>
            </a:rPr>
            <a:t> fuel exports</a:t>
          </a:r>
        </a:p>
        <a:p xmlns:a="http://schemas.openxmlformats.org/drawingml/2006/main">
          <a:pPr eaLnBrk="0" hangingPunct="0"/>
          <a:endParaRPr lang="en-US" sz="1000" i="0" baseline="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00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800" i="0" baseline="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000" i="0" baseline="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dirty="0" smtClean="0">
              <a:solidFill>
                <a:schemeClr val="accent6"/>
              </a:solidFill>
              <a:latin typeface="Arial" panose="020B0604020202020204" pitchFamily="34" charset="0"/>
              <a:ea typeface="Times New Roman" charset="0"/>
              <a:cs typeface="Arial" panose="020B0604020202020204" pitchFamily="34" charset="0"/>
            </a:rPr>
            <a:t>unfinished</a:t>
          </a:r>
          <a:r>
            <a:rPr lang="en-US" sz="1400" b="1" i="0" baseline="0" dirty="0" smtClean="0">
              <a:solidFill>
                <a:schemeClr val="accent6"/>
              </a:solidFill>
              <a:latin typeface="Arial" panose="020B0604020202020204" pitchFamily="34" charset="0"/>
              <a:ea typeface="Times New Roman" charset="0"/>
              <a:cs typeface="Arial" panose="020B0604020202020204" pitchFamily="34" charset="0"/>
            </a:rPr>
            <a:t> oils imports</a:t>
          </a:r>
          <a:endParaRPr lang="en-US" sz="1400" b="1" i="0" dirty="0" smtClean="0">
            <a:solidFill>
              <a:schemeClr val="accent6"/>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0.01022</cdr:x>
      <cdr:y>0</cdr:y>
    </cdr:from>
    <cdr:to>
      <cdr:x>0.86786</cdr:x>
      <cdr:y>0.1896</cdr:y>
    </cdr:to>
    <cdr:sp macro="" textlink="">
      <cdr:nvSpPr>
        <cdr:cNvPr id="2" name="TextBox 1"/>
        <cdr:cNvSpPr txBox="1"/>
      </cdr:nvSpPr>
      <cdr:spPr bwMode="auto">
        <a:xfrm xmlns:a="http://schemas.openxmlformats.org/drawingml/2006/main">
          <a:off x="88844" y="0"/>
          <a:ext cx="7455593" cy="8515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U.S.</a:t>
          </a:r>
          <a:r>
            <a:rPr lang="en-US" sz="1400" b="1" i="0" baseline="0" dirty="0" smtClean="0">
              <a:solidFill>
                <a:schemeClr val="tx1"/>
              </a:solidFill>
              <a:latin typeface="+mn-lt"/>
              <a:ea typeface="Times New Roman" charset="0"/>
              <a:cs typeface="Times New Roman" charset="0"/>
            </a:rPr>
            <a:t> p</a:t>
          </a:r>
          <a:r>
            <a:rPr lang="en-US" sz="1400" b="1" i="0" dirty="0" smtClean="0">
              <a:solidFill>
                <a:schemeClr val="tx1"/>
              </a:solidFill>
              <a:latin typeface="+mn-lt"/>
              <a:ea typeface="Times New Roman" charset="0"/>
              <a:cs typeface="Times New Roman" charset="0"/>
            </a:rPr>
            <a:t>etroleum and other</a:t>
          </a:r>
          <a:r>
            <a:rPr lang="en-US" sz="1400" b="1" i="0" baseline="0" dirty="0" smtClean="0">
              <a:solidFill>
                <a:schemeClr val="tx1"/>
              </a:solidFill>
              <a:latin typeface="+mn-lt"/>
              <a:ea typeface="Times New Roman" charset="0"/>
              <a:cs typeface="Times New Roman" charset="0"/>
            </a:rPr>
            <a:t> liquids </a:t>
          </a:r>
          <a:r>
            <a:rPr lang="en-US" sz="1400" b="1" dirty="0" smtClean="0">
              <a:solidFill>
                <a:schemeClr val="tx1"/>
              </a:solidFill>
              <a:ea typeface="Times New Roman" charset="0"/>
              <a:cs typeface="Times New Roman" charset="0"/>
            </a:rPr>
            <a:t>trade</a:t>
          </a:r>
          <a:endParaRPr lang="en-US" sz="1400" b="1" i="0" baseline="0" dirty="0" smtClean="0">
            <a:solidFill>
              <a:schemeClr val="tx1"/>
            </a:solidFill>
            <a:latin typeface="+mn-lt"/>
            <a:ea typeface="Times New Roman" charset="0"/>
            <a:cs typeface="Times New Roman" charset="0"/>
          </a:endParaRP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million barrels per day</a:t>
          </a:r>
        </a:p>
        <a:p xmlns:a="http://schemas.openxmlformats.org/drawingml/2006/main">
          <a:pPr eaLnBrk="0" hangingPunct="0"/>
          <a:endParaRPr lang="en-US" sz="1400" i="0" baseline="0" dirty="0" smtClean="0">
            <a:solidFill>
              <a:schemeClr val="tx1"/>
            </a:solidFill>
            <a:latin typeface="+mn-lt"/>
            <a:ea typeface="Times New Roman" charset="0"/>
            <a:cs typeface="Times New Roman" charset="0"/>
          </a:endParaRPr>
        </a:p>
        <a:p xmlns:a="http://schemas.openxmlformats.org/drawingml/2006/main">
          <a:pPr eaLnBrk="0" hangingPunct="0"/>
          <a:endParaRPr lang="en-US" sz="10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0.26093</cdr:x>
      <cdr:y>0.13644</cdr:y>
    </cdr:from>
    <cdr:to>
      <cdr:x>0.45409</cdr:x>
      <cdr:y>0.26638</cdr:y>
    </cdr:to>
    <cdr:sp macro="" textlink="">
      <cdr:nvSpPr>
        <cdr:cNvPr id="6" name="TextBox 1"/>
        <cdr:cNvSpPr txBox="1"/>
      </cdr:nvSpPr>
      <cdr:spPr bwMode="auto">
        <a:xfrm xmlns:a="http://schemas.openxmlformats.org/drawingml/2006/main">
          <a:off x="3026745" y="648504"/>
          <a:ext cx="2240630" cy="6176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  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0.375</cdr:x>
      <cdr:y>0.32623</cdr:y>
    </cdr:from>
    <cdr:to>
      <cdr:x>0.54827</cdr:x>
      <cdr:y>0.92266</cdr:y>
    </cdr:to>
    <cdr:sp macro="" textlink="">
      <cdr:nvSpPr>
        <cdr:cNvPr id="10" name="TextBox 9"/>
        <cdr:cNvSpPr txBox="1"/>
      </cdr:nvSpPr>
      <cdr:spPr bwMode="auto">
        <a:xfrm xmlns:a="http://schemas.openxmlformats.org/drawingml/2006/main">
          <a:off x="4349967" y="1550569"/>
          <a:ext cx="2009908" cy="28348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bg2"/>
              </a:solidFill>
              <a:latin typeface="+mn-lt"/>
              <a:ea typeface="Times New Roman" charset="0"/>
              <a:cs typeface="Times New Roman" charset="0"/>
            </a:rPr>
            <a:t>net</a:t>
          </a:r>
          <a:r>
            <a:rPr lang="en-US" sz="1400" b="1" i="0" baseline="0" dirty="0" smtClean="0">
              <a:solidFill>
                <a:schemeClr val="bg2"/>
              </a:solidFill>
              <a:latin typeface="+mn-lt"/>
              <a:ea typeface="Times New Roman" charset="0"/>
              <a:cs typeface="Times New Roman" charset="0"/>
            </a:rPr>
            <a:t> imports </a:t>
          </a:r>
        </a:p>
        <a:p xmlns:a="http://schemas.openxmlformats.org/drawingml/2006/main">
          <a:pPr eaLnBrk="0" hangingPunct="0"/>
          <a:r>
            <a:rPr lang="en-US" sz="1400" i="0" baseline="0" dirty="0" smtClean="0">
              <a:solidFill>
                <a:schemeClr val="bg2"/>
              </a:solidFill>
              <a:latin typeface="+mn-lt"/>
              <a:ea typeface="Times New Roman" charset="0"/>
              <a:cs typeface="Times New Roman" charset="0"/>
            </a:rPr>
            <a:t>(imports greater than exports)</a:t>
          </a:r>
        </a:p>
        <a:p xmlns:a="http://schemas.openxmlformats.org/drawingml/2006/main">
          <a:pPr eaLnBrk="0" hangingPunct="0"/>
          <a:endParaRPr lang="en-US" sz="14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50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1"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net exports </a:t>
          </a:r>
        </a:p>
        <a:p xmlns:a="http://schemas.openxmlformats.org/drawingml/2006/main">
          <a:pPr eaLnBrk="0" hangingPunct="0"/>
          <a:r>
            <a:rPr lang="en-US" sz="1400" i="0" baseline="0" dirty="0" smtClean="0">
              <a:solidFill>
                <a:schemeClr val="bg2"/>
              </a:solidFill>
              <a:latin typeface="+mn-lt"/>
              <a:ea typeface="Times New Roman" charset="0"/>
              <a:cs typeface="Times New Roman" charset="0"/>
            </a:rPr>
            <a:t>(exports greater than imports)</a:t>
          </a:r>
          <a:endParaRPr lang="en-US" sz="140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0.81353</cdr:x>
      <cdr:y>0.20341</cdr:y>
    </cdr:from>
    <cdr:to>
      <cdr:x>1</cdr:x>
      <cdr:y>0.88404</cdr:y>
    </cdr:to>
    <cdr:sp macro="" textlink="">
      <cdr:nvSpPr>
        <cdr:cNvPr id="5" name="TextBox 1"/>
        <cdr:cNvSpPr txBox="1"/>
      </cdr:nvSpPr>
      <cdr:spPr bwMode="auto">
        <a:xfrm xmlns:a="http://schemas.openxmlformats.org/drawingml/2006/main">
          <a:off x="5579189" y="743992"/>
          <a:ext cx="1278811" cy="24894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baseline="0" dirty="0" smtClean="0">
            <a:solidFill>
              <a:schemeClr val="accent5"/>
            </a:solidFill>
            <a:effectLst/>
            <a:latin typeface="+mn-lt"/>
            <a:ea typeface="+mn-ea"/>
            <a:cs typeface="+mn-cs"/>
          </a:endParaRPr>
        </a:p>
        <a:p xmlns:a="http://schemas.openxmlformats.org/drawingml/2006/main">
          <a:pPr eaLnBrk="0" hangingPunct="0"/>
          <a:endParaRPr lang="en-US" sz="500" b="1" i="0" baseline="0" dirty="0" smtClean="0">
            <a:solidFill>
              <a:schemeClr val="accent5"/>
            </a:solidFill>
            <a:effectLst/>
            <a:latin typeface="+mn-lt"/>
            <a:ea typeface="+mn-ea"/>
            <a:cs typeface="+mn-cs"/>
          </a:endParaRPr>
        </a:p>
        <a:p xmlns:a="http://schemas.openxmlformats.org/drawingml/2006/main">
          <a:pPr eaLnBrk="0" hangingPunct="0"/>
          <a:endParaRPr lang="en-US" sz="500" b="1" dirty="0">
            <a:solidFill>
              <a:schemeClr val="accent5"/>
            </a:solidFill>
          </a:endParaRPr>
        </a:p>
        <a:p xmlns:a="http://schemas.openxmlformats.org/drawingml/2006/main">
          <a:pPr eaLnBrk="0" hangingPunct="0"/>
          <a:endParaRPr lang="en-US" sz="500" b="1" i="0" baseline="0" dirty="0" smtClean="0">
            <a:solidFill>
              <a:schemeClr val="accent5"/>
            </a:solidFill>
            <a:effectLst/>
            <a:latin typeface="+mn-lt"/>
            <a:ea typeface="+mn-ea"/>
            <a:cs typeface="+mn-cs"/>
          </a:endParaRPr>
        </a:p>
        <a:p xmlns:a="http://schemas.openxmlformats.org/drawingml/2006/main">
          <a:pPr eaLnBrk="0" hangingPunct="0"/>
          <a:endParaRPr lang="en-US" sz="500" b="1" dirty="0">
            <a:solidFill>
              <a:schemeClr val="accent5"/>
            </a:solidFill>
          </a:endParaRPr>
        </a:p>
        <a:p xmlns:a="http://schemas.openxmlformats.org/drawingml/2006/main">
          <a:pPr eaLnBrk="0" hangingPunct="0"/>
          <a:endParaRPr lang="en-US" sz="500" b="1" i="0" baseline="0" dirty="0" smtClean="0">
            <a:solidFill>
              <a:schemeClr val="accent5"/>
            </a:solidFill>
            <a:effectLst/>
            <a:latin typeface="+mn-lt"/>
            <a:ea typeface="+mn-ea"/>
            <a:cs typeface="+mn-cs"/>
          </a:endParaRPr>
        </a:p>
        <a:p xmlns:a="http://schemas.openxmlformats.org/drawingml/2006/main">
          <a:pPr eaLnBrk="0" hangingPunct="0"/>
          <a:r>
            <a:rPr lang="en-US" sz="1400" b="1" i="0" baseline="0" dirty="0" smtClean="0">
              <a:solidFill>
                <a:schemeClr val="accent5">
                  <a:lumMod val="40000"/>
                  <a:lumOff val="60000"/>
                </a:schemeClr>
              </a:solidFill>
              <a:effectLst/>
              <a:latin typeface="+mn-lt"/>
              <a:ea typeface="+mn-ea"/>
              <a:cs typeface="+mn-cs"/>
            </a:rPr>
            <a:t>Low </a:t>
          </a:r>
          <a:r>
            <a:rPr lang="en-US" sz="1400" b="1" i="0" baseline="0" dirty="0">
              <a:solidFill>
                <a:schemeClr val="accent5">
                  <a:lumMod val="40000"/>
                  <a:lumOff val="60000"/>
                </a:schemeClr>
              </a:solidFill>
              <a:effectLst/>
            </a:rPr>
            <a:t>Oil Price</a:t>
          </a:r>
          <a:endParaRPr lang="en-US" sz="1400" dirty="0">
            <a:solidFill>
              <a:schemeClr val="accent5">
                <a:lumMod val="40000"/>
                <a:lumOff val="60000"/>
              </a:schemeClr>
            </a:solidFill>
            <a:effectLst/>
          </a:endParaRPr>
        </a:p>
        <a:p xmlns:a="http://schemas.openxmlformats.org/drawingml/2006/main">
          <a:pPr eaLnBrk="0" fontAlgn="auto" latinLnBrk="0" hangingPunct="0"/>
          <a:r>
            <a:rPr lang="en-US" sz="1400" b="1" i="0" baseline="0" dirty="0">
              <a:solidFill>
                <a:schemeClr val="accent2">
                  <a:lumMod val="40000"/>
                  <a:lumOff val="60000"/>
                </a:schemeClr>
              </a:solidFill>
              <a:effectLst/>
            </a:rPr>
            <a:t>Low Oil and Gas</a:t>
          </a:r>
          <a:endParaRPr lang="en-US" sz="1400" dirty="0">
            <a:solidFill>
              <a:schemeClr val="accent2">
                <a:lumMod val="40000"/>
                <a:lumOff val="60000"/>
              </a:schemeClr>
            </a:solidFill>
            <a:effectLst/>
          </a:endParaRPr>
        </a:p>
        <a:p xmlns:a="http://schemas.openxmlformats.org/drawingml/2006/main">
          <a:pPr eaLnBrk="0" fontAlgn="auto" latinLnBrk="0" hangingPunct="0"/>
          <a:r>
            <a:rPr lang="en-US" sz="1400" b="1" i="0" baseline="0" dirty="0" smtClean="0">
              <a:solidFill>
                <a:schemeClr val="accent2">
                  <a:lumMod val="40000"/>
                  <a:lumOff val="60000"/>
                </a:schemeClr>
              </a:solidFill>
              <a:effectLst/>
            </a:rPr>
            <a:t>Supply</a:t>
          </a:r>
          <a:endParaRPr lang="en-US" sz="1400" dirty="0">
            <a:solidFill>
              <a:schemeClr val="accent2">
                <a:lumMod val="40000"/>
                <a:lumOff val="60000"/>
              </a:schemeClr>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Times New Roman" charset="0"/>
              <a:cs typeface="Times New Roman"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300" b="1" i="0" baseline="0" dirty="0">
            <a:solidFill>
              <a:schemeClr val="accent4"/>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300" b="1" i="0" baseline="0" dirty="0">
            <a:solidFill>
              <a:schemeClr val="accent4"/>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300" b="1" i="0" baseline="0" dirty="0" smtClean="0">
            <a:solidFill>
              <a:schemeClr val="accent4"/>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300" b="1" dirty="0">
            <a:solidFill>
              <a:schemeClr val="accent4"/>
            </a:solidFill>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300" b="1" i="0" baseline="0" dirty="0">
            <a:solidFill>
              <a:schemeClr val="accent4"/>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a:solidFill>
                <a:schemeClr val="accent5">
                  <a:lumMod val="75000"/>
                </a:schemeClr>
              </a:solidFill>
              <a:effectLst/>
            </a:rPr>
            <a:t>High Oil Price</a:t>
          </a:r>
          <a:endParaRPr lang="en-US" sz="1400" dirty="0">
            <a:solidFill>
              <a:schemeClr val="accent5">
                <a:lumMod val="75000"/>
              </a:schemeClr>
            </a:solidFill>
            <a:effectLst/>
          </a:endParaRPr>
        </a:p>
        <a:p xmlns:a="http://schemas.openxmlformats.org/drawingml/2006/main">
          <a:pPr eaLnBrk="0" fontAlgn="auto" latinLnBrk="0" hangingPunct="0"/>
          <a:r>
            <a:rPr lang="en-US" sz="1400" b="1" i="0" baseline="0" dirty="0">
              <a:solidFill>
                <a:schemeClr val="accent2">
                  <a:lumMod val="75000"/>
                </a:schemeClr>
              </a:solidFill>
              <a:effectLst/>
            </a:rPr>
            <a:t>High Oil and Gas</a:t>
          </a:r>
          <a:endParaRPr lang="en-US" sz="1400" dirty="0">
            <a:solidFill>
              <a:schemeClr val="accent2">
                <a:lumMod val="75000"/>
              </a:schemeClr>
            </a:solidFill>
            <a:effectLst/>
          </a:endParaRPr>
        </a:p>
        <a:p xmlns:a="http://schemas.openxmlformats.org/drawingml/2006/main">
          <a:pPr eaLnBrk="0" fontAlgn="auto" latinLnBrk="0" hangingPunct="0"/>
          <a:r>
            <a:rPr lang="en-US" sz="1400" b="1" i="0" baseline="0" dirty="0" smtClean="0">
              <a:solidFill>
                <a:schemeClr val="accent2">
                  <a:lumMod val="75000"/>
                </a:schemeClr>
              </a:solidFill>
              <a:effectLst/>
            </a:rPr>
            <a:t>Supply</a:t>
          </a:r>
          <a:endParaRPr lang="en-US" sz="1400" dirty="0">
            <a:solidFill>
              <a:schemeClr val="accent2">
                <a:lumMod val="75000"/>
              </a:schemeClr>
            </a:solidFill>
            <a:effectLst/>
          </a:endParaRPr>
        </a:p>
        <a:p xmlns:a="http://schemas.openxmlformats.org/drawingml/2006/main">
          <a:pPr eaLnBrk="0" hangingPunct="0"/>
          <a:endParaRPr lang="en-US" sz="600" b="1" i="0" dirty="0">
            <a:solidFill>
              <a:schemeClr val="tx2"/>
            </a:solidFill>
            <a:latin typeface="+mn-lt"/>
            <a:ea typeface="Times New Roman" charset="0"/>
            <a:cs typeface="Times New Roman" charset="0"/>
          </a:endParaRPr>
        </a:p>
        <a:p xmlns:a="http://schemas.openxmlformats.org/drawingml/2006/main">
          <a:pPr eaLnBrk="0" hangingPunct="0"/>
          <a:endParaRPr lang="en-US" sz="400" b="1" i="0" baseline="0" dirty="0">
            <a:solidFill>
              <a:schemeClr val="tx2">
                <a:lumMod val="50000"/>
                <a:lumOff val="50000"/>
              </a:schemeClr>
            </a:solidFill>
            <a:latin typeface="+mn-lt"/>
            <a:ea typeface="Times New Roman" charset="0"/>
            <a:cs typeface="Times New Roman"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0.25231</cdr:x>
      <cdr:y>0.15786</cdr:y>
    </cdr:from>
    <cdr:to>
      <cdr:x>0.57797</cdr:x>
      <cdr:y>0.2906</cdr:y>
    </cdr:to>
    <cdr:sp macro="" textlink="">
      <cdr:nvSpPr>
        <cdr:cNvPr id="17" name="TextBox 1"/>
        <cdr:cNvSpPr txBox="1"/>
      </cdr:nvSpPr>
      <cdr:spPr bwMode="auto">
        <a:xfrm xmlns:a="http://schemas.openxmlformats.org/drawingml/2006/main">
          <a:off x="1427942" y="750305"/>
          <a:ext cx="1843052" cy="6309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 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0.03356</cdr:x>
      <cdr:y>0.33042</cdr:y>
    </cdr:from>
    <cdr:to>
      <cdr:x>0.32582</cdr:x>
      <cdr:y>0.50568</cdr:y>
    </cdr:to>
    <cdr:sp macro="" textlink="">
      <cdr:nvSpPr>
        <cdr:cNvPr id="5" name="TextBox 1"/>
        <cdr:cNvSpPr txBox="1"/>
      </cdr:nvSpPr>
      <cdr:spPr bwMode="auto">
        <a:xfrm xmlns:a="http://schemas.openxmlformats.org/drawingml/2006/main">
          <a:off x="137773" y="1483946"/>
          <a:ext cx="1199808" cy="7870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baseline="0" dirty="0">
              <a:solidFill>
                <a:schemeClr val="bg2"/>
              </a:solidFill>
              <a:latin typeface="+mn-lt"/>
              <a:ea typeface="Times New Roman" charset="0"/>
              <a:cs typeface="Times New Roman" charset="0"/>
            </a:rPr>
            <a:t>motor gasoline</a:t>
          </a:r>
          <a:endParaRPr lang="en-US" sz="1400" i="0" dirty="0">
            <a:solidFill>
              <a:schemeClr val="bg2"/>
            </a:solidFill>
            <a:latin typeface="+mn-lt"/>
            <a:ea typeface="Times New Roman" charset="0"/>
            <a:cs typeface="Times New Roman" charset="0"/>
          </a:endParaRPr>
        </a:p>
      </cdr:txBody>
    </cdr:sp>
  </cdr:relSizeAnchor>
  <cdr:relSizeAnchor xmlns:cdr="http://schemas.openxmlformats.org/drawingml/2006/chartDrawing">
    <cdr:from>
      <cdr:x>0.60456</cdr:x>
      <cdr:y>0.38696</cdr:y>
    </cdr:from>
    <cdr:to>
      <cdr:x>0.94727</cdr:x>
      <cdr:y>0.91402</cdr:y>
    </cdr:to>
    <cdr:sp macro="" textlink="">
      <cdr:nvSpPr>
        <cdr:cNvPr id="6" name="TextBox 1"/>
        <cdr:cNvSpPr txBox="1"/>
      </cdr:nvSpPr>
      <cdr:spPr bwMode="auto">
        <a:xfrm xmlns:a="http://schemas.openxmlformats.org/drawingml/2006/main">
          <a:off x="2481900" y="1737845"/>
          <a:ext cx="1406918" cy="23670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baseline="0" dirty="0">
              <a:solidFill>
                <a:schemeClr val="accent5">
                  <a:lumMod val="75000"/>
                </a:schemeClr>
              </a:solidFill>
              <a:latin typeface="+mn-lt"/>
              <a:ea typeface="Times New Roman" charset="0"/>
              <a:cs typeface="Times New Roman" charset="0"/>
            </a:rPr>
            <a:t>High Oil Price</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000" b="1" i="0" baseline="0" dirty="0">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400" b="1" i="0" baseline="0" dirty="0">
            <a:solidFill>
              <a:schemeClr val="tx2"/>
            </a:solidFill>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500" b="1" i="0" baseline="0" dirty="0">
            <a:solidFill>
              <a:schemeClr val="tx2"/>
            </a:solidFill>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tx1"/>
              </a:solidFill>
              <a:effectLst/>
              <a:latin typeface="+mn-lt"/>
              <a:ea typeface="+mn-ea"/>
              <a:cs typeface="+mn-cs"/>
            </a:rPr>
            <a:t>Reference</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400" b="1" i="0" baseline="0" dirty="0">
            <a:solidFill>
              <a:schemeClr val="tx2"/>
            </a:solidFill>
            <a:effectLst/>
            <a:latin typeface="+mn-lt"/>
            <a:ea typeface="+mn-ea"/>
            <a:cs typeface="+mn-cs"/>
          </a:endParaRPr>
        </a:p>
        <a:p xmlns:a="http://schemas.openxmlformats.org/drawingml/2006/main">
          <a:pPr algn="r" eaLnBrk="0" hangingPunct="0"/>
          <a:endParaRPr lang="en-US" sz="500" b="1" i="0" baseline="0" dirty="0">
            <a:solidFill>
              <a:schemeClr val="accent5"/>
            </a:solidFill>
            <a:latin typeface="+mn-lt"/>
            <a:ea typeface="Times New Roman" charset="0"/>
            <a:cs typeface="Times New Roman" charset="0"/>
          </a:endParaRPr>
        </a:p>
        <a:p xmlns:a="http://schemas.openxmlformats.org/drawingml/2006/main">
          <a:pPr algn="r" eaLnBrk="0" hangingPunct="0"/>
          <a:r>
            <a:rPr lang="en-US" sz="1400" b="1" i="0" baseline="0" dirty="0">
              <a:solidFill>
                <a:schemeClr val="accent5">
                  <a:lumMod val="40000"/>
                  <a:lumOff val="60000"/>
                </a:schemeClr>
              </a:solidFill>
              <a:latin typeface="+mn-lt"/>
              <a:ea typeface="Times New Roman" charset="0"/>
              <a:cs typeface="Times New Roman" charset="0"/>
            </a:rPr>
            <a:t>Low Oil Price</a:t>
          </a:r>
          <a:endParaRPr lang="en-US" sz="1400" i="0" dirty="0">
            <a:solidFill>
              <a:schemeClr val="accent5">
                <a:lumMod val="40000"/>
                <a:lumOff val="60000"/>
              </a:schemeClr>
            </a:solidFill>
            <a:latin typeface="+mn-lt"/>
            <a:ea typeface="Times New Roman" charset="0"/>
            <a:cs typeface="Times New Roman" charset="0"/>
          </a:endParaRPr>
        </a:p>
      </cdr:txBody>
    </cdr:sp>
  </cdr:relSizeAnchor>
  <cdr:relSizeAnchor xmlns:cdr="http://schemas.openxmlformats.org/drawingml/2006/chartDrawing">
    <cdr:from>
      <cdr:x>0</cdr:x>
      <cdr:y>0.01836</cdr:y>
    </cdr:from>
    <cdr:to>
      <cdr:x>1</cdr:x>
      <cdr:y>0.20399</cdr:y>
    </cdr:to>
    <cdr:sp macro="" textlink="">
      <cdr:nvSpPr>
        <cdr:cNvPr id="7" name="TextBox 1"/>
        <cdr:cNvSpPr txBox="1"/>
      </cdr:nvSpPr>
      <cdr:spPr bwMode="auto">
        <a:xfrm xmlns:a="http://schemas.openxmlformats.org/drawingml/2006/main">
          <a:off x="0" y="67154"/>
          <a:ext cx="3849688" cy="6789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retail </a:t>
          </a:r>
          <a:r>
            <a:rPr lang="en-US" sz="1400" b="1" i="0" baseline="0" dirty="0">
              <a:solidFill>
                <a:schemeClr val="tx1"/>
              </a:solidFill>
              <a:latin typeface="+mn-lt"/>
              <a:ea typeface="Times New Roman" charset="0"/>
              <a:cs typeface="Times New Roman" charset="0"/>
            </a:rPr>
            <a:t>prices of </a:t>
          </a:r>
          <a:r>
            <a:rPr lang="en-US" sz="1400" b="1" i="0" baseline="0" dirty="0" smtClean="0">
              <a:solidFill>
                <a:schemeClr val="tx1"/>
              </a:solidFill>
              <a:latin typeface="+mn-lt"/>
              <a:ea typeface="Times New Roman" charset="0"/>
              <a:cs typeface="Times New Roman" charset="0"/>
            </a:rPr>
            <a:t>motor gasoline</a:t>
          </a:r>
          <a:endParaRPr lang="en-US" sz="1400" b="1" i="0" baseline="0" dirty="0">
            <a:solidFill>
              <a:schemeClr val="tx1"/>
            </a:solidFill>
            <a:latin typeface="+mn-lt"/>
            <a:ea typeface="Times New Roman" charset="0"/>
            <a:cs typeface="Times New Roman" charset="0"/>
          </a:endParaRPr>
        </a:p>
        <a:p xmlns:a="http://schemas.openxmlformats.org/drawingml/2006/main">
          <a:pPr eaLnBrk="0" hangingPunct="0"/>
          <a:endParaRPr lang="en-US" sz="200" b="1" i="0" baseline="0" dirty="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2019 </a:t>
          </a:r>
          <a:r>
            <a:rPr lang="en-US" sz="1400" i="0" baseline="0" dirty="0">
              <a:solidFill>
                <a:schemeClr val="tx1"/>
              </a:solidFill>
              <a:latin typeface="+mn-lt"/>
              <a:ea typeface="Times New Roman" charset="0"/>
              <a:cs typeface="Times New Roman" charset="0"/>
            </a:rPr>
            <a:t>dollars per gallon</a:t>
          </a:r>
        </a:p>
        <a:p xmlns:a="http://schemas.openxmlformats.org/drawingml/2006/main">
          <a:pPr eaLnBrk="0" hangingPunct="0"/>
          <a:endParaRPr lang="en-US" sz="1400" i="0" baseline="0" dirty="0">
            <a:solidFill>
              <a:schemeClr val="tx1"/>
            </a:solidFill>
            <a:latin typeface="+mn-lt"/>
            <a:ea typeface="Times New Roman" charset="0"/>
            <a:cs typeface="Times New Roman"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0.12488</cdr:x>
      <cdr:y>0.31476</cdr:y>
    </cdr:from>
    <cdr:to>
      <cdr:x>0.36902</cdr:x>
      <cdr:y>0.40782</cdr:y>
    </cdr:to>
    <cdr:sp macro="" textlink="">
      <cdr:nvSpPr>
        <cdr:cNvPr id="10" name="TextBox 1"/>
        <cdr:cNvSpPr txBox="1"/>
      </cdr:nvSpPr>
      <cdr:spPr bwMode="auto">
        <a:xfrm xmlns:a="http://schemas.openxmlformats.org/drawingml/2006/main">
          <a:off x="512667" y="1413608"/>
          <a:ext cx="1002262" cy="4179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baseline="0" dirty="0">
              <a:solidFill>
                <a:schemeClr val="bg2"/>
              </a:solidFill>
              <a:latin typeface="+mn-lt"/>
              <a:ea typeface="Times New Roman" charset="0"/>
              <a:cs typeface="Times New Roman" charset="0"/>
            </a:rPr>
            <a:t>diesel</a:t>
          </a:r>
          <a:endParaRPr lang="en-US" sz="1400" i="0" dirty="0">
            <a:solidFill>
              <a:schemeClr val="bg2"/>
            </a:solidFill>
            <a:latin typeface="+mn-lt"/>
            <a:ea typeface="Times New Roman" charset="0"/>
            <a:cs typeface="Times New Roman" charset="0"/>
          </a:endParaRPr>
        </a:p>
      </cdr:txBody>
    </cdr:sp>
  </cdr:relSizeAnchor>
  <cdr:relSizeAnchor xmlns:cdr="http://schemas.openxmlformats.org/drawingml/2006/chartDrawing">
    <cdr:from>
      <cdr:x>0.25399</cdr:x>
      <cdr:y>0.13203</cdr:y>
    </cdr:from>
    <cdr:to>
      <cdr:x>0.72231</cdr:x>
      <cdr:y>0.26316</cdr:y>
    </cdr:to>
    <cdr:sp macro="" textlink="">
      <cdr:nvSpPr>
        <cdr:cNvPr id="5" name="TextBox 1"/>
        <cdr:cNvSpPr txBox="1"/>
      </cdr:nvSpPr>
      <cdr:spPr bwMode="auto">
        <a:xfrm xmlns:a="http://schemas.openxmlformats.org/drawingml/2006/main">
          <a:off x="1458386" y="627555"/>
          <a:ext cx="2689088" cy="6232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0.40686</cdr:x>
      <cdr:y>0.2643</cdr:y>
    </cdr:from>
    <cdr:to>
      <cdr:x>0.90091</cdr:x>
      <cdr:y>0.76388</cdr:y>
    </cdr:to>
    <cdr:sp macro="" textlink="">
      <cdr:nvSpPr>
        <cdr:cNvPr id="6" name="TextBox 1"/>
        <cdr:cNvSpPr txBox="1"/>
      </cdr:nvSpPr>
      <cdr:spPr bwMode="auto">
        <a:xfrm xmlns:a="http://schemas.openxmlformats.org/drawingml/2006/main">
          <a:off x="1670272" y="1186962"/>
          <a:ext cx="2028211" cy="22436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baseline="0" dirty="0">
              <a:solidFill>
                <a:schemeClr val="accent5">
                  <a:lumMod val="75000"/>
                </a:schemeClr>
              </a:solidFill>
              <a:latin typeface="+mn-lt"/>
              <a:ea typeface="Times New Roman" charset="0"/>
              <a:cs typeface="Times New Roman" charset="0"/>
            </a:rPr>
            <a:t>High Oil Price</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000" b="1" i="0" baseline="0" dirty="0">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000" b="1" i="0" baseline="0" dirty="0">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000" b="1" i="0" baseline="0" dirty="0">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800" b="1" i="0" baseline="0" dirty="0">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500" b="1" i="0" baseline="0" dirty="0">
            <a:solidFill>
              <a:schemeClr val="tx2"/>
            </a:solidFill>
            <a:effectLst/>
            <a:latin typeface="+mn-lt"/>
            <a:ea typeface="+mn-ea"/>
            <a:cs typeface="+mn-cs"/>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tx1"/>
              </a:solidFill>
              <a:effectLst/>
              <a:latin typeface="+mn-lt"/>
              <a:ea typeface="+mn-ea"/>
              <a:cs typeface="+mn-cs"/>
            </a:rPr>
            <a:t>Reference</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lang="en-US" sz="1400" b="1" dirty="0">
            <a:solidFill>
              <a:schemeClr val="tx2"/>
            </a:solidFill>
            <a:effectLst/>
          </a:endParaRPr>
        </a:p>
        <a:p xmlns:a="http://schemas.openxmlformats.org/drawingml/2006/main">
          <a:pPr algn="r" eaLnBrk="0" hangingPunct="0"/>
          <a:endParaRPr lang="en-US" sz="500" b="1" i="0" baseline="0" dirty="0">
            <a:solidFill>
              <a:schemeClr val="accent5"/>
            </a:solidFill>
            <a:latin typeface="+mn-lt"/>
            <a:ea typeface="Times New Roman" charset="0"/>
            <a:cs typeface="Times New Roman" charset="0"/>
          </a:endParaRPr>
        </a:p>
        <a:p xmlns:a="http://schemas.openxmlformats.org/drawingml/2006/main">
          <a:pPr algn="r" eaLnBrk="0" hangingPunct="0"/>
          <a:endParaRPr lang="en-US" sz="500" b="1" i="0" baseline="0" dirty="0">
            <a:solidFill>
              <a:schemeClr val="accent5"/>
            </a:solidFill>
            <a:latin typeface="+mn-lt"/>
            <a:ea typeface="Times New Roman" charset="0"/>
            <a:cs typeface="Times New Roman" charset="0"/>
          </a:endParaRPr>
        </a:p>
        <a:p xmlns:a="http://schemas.openxmlformats.org/drawingml/2006/main">
          <a:pPr algn="r" eaLnBrk="0" hangingPunct="0"/>
          <a:endParaRPr lang="en-US" sz="300" b="1" i="0" baseline="0" dirty="0">
            <a:solidFill>
              <a:schemeClr val="accent5"/>
            </a:solidFill>
            <a:latin typeface="+mn-lt"/>
            <a:ea typeface="Times New Roman" charset="0"/>
            <a:cs typeface="Times New Roman" charset="0"/>
          </a:endParaRPr>
        </a:p>
        <a:p xmlns:a="http://schemas.openxmlformats.org/drawingml/2006/main">
          <a:pPr algn="r" eaLnBrk="0" hangingPunct="0"/>
          <a:r>
            <a:rPr lang="en-US" sz="1400" b="1" i="0" baseline="0" dirty="0">
              <a:solidFill>
                <a:schemeClr val="accent5">
                  <a:lumMod val="40000"/>
                  <a:lumOff val="60000"/>
                </a:schemeClr>
              </a:solidFill>
              <a:latin typeface="+mn-lt"/>
              <a:ea typeface="Times New Roman" charset="0"/>
              <a:cs typeface="Times New Roman" charset="0"/>
            </a:rPr>
            <a:t>Low Oil Price</a:t>
          </a:r>
          <a:endParaRPr lang="en-US" sz="1400" i="0" dirty="0">
            <a:solidFill>
              <a:schemeClr val="accent5">
                <a:lumMod val="40000"/>
                <a:lumOff val="60000"/>
              </a:schemeClr>
            </a:solidFill>
            <a:latin typeface="+mn-lt"/>
            <a:ea typeface="Times New Roman" charset="0"/>
            <a:cs typeface="Times New Roman" charset="0"/>
          </a:endParaRPr>
        </a:p>
      </cdr:txBody>
    </cdr:sp>
  </cdr:relSizeAnchor>
  <cdr:relSizeAnchor xmlns:cdr="http://schemas.openxmlformats.org/drawingml/2006/chartDrawing">
    <cdr:from>
      <cdr:x>0.00885</cdr:x>
      <cdr:y>0.02905</cdr:y>
    </cdr:from>
    <cdr:to>
      <cdr:x>0.99447</cdr:x>
      <cdr:y>0.21468</cdr:y>
    </cdr:to>
    <cdr:sp macro="" textlink="">
      <cdr:nvSpPr>
        <cdr:cNvPr id="7" name="TextBox 1"/>
        <cdr:cNvSpPr txBox="1"/>
      </cdr:nvSpPr>
      <cdr:spPr bwMode="auto">
        <a:xfrm xmlns:a="http://schemas.openxmlformats.org/drawingml/2006/main">
          <a:off x="50800" y="138065"/>
          <a:ext cx="5659437" cy="882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a:t>
          </a:r>
          <a:r>
            <a:rPr lang="en-US" sz="1400" b="1" i="0" dirty="0" smtClean="0">
              <a:solidFill>
                <a:schemeClr val="tx1"/>
              </a:solidFill>
              <a:latin typeface="+mn-lt"/>
              <a:ea typeface="Times New Roman" charset="0"/>
              <a:cs typeface="Times New Roman" charset="0"/>
            </a:rPr>
            <a:t> </a:t>
          </a:r>
          <a:r>
            <a:rPr lang="en-US" sz="1400" b="1" dirty="0">
              <a:solidFill>
                <a:schemeClr val="tx1"/>
              </a:solidFill>
              <a:ea typeface="Times New Roman" charset="0"/>
              <a:cs typeface="Times New Roman" charset="0"/>
            </a:rPr>
            <a:t>r</a:t>
          </a:r>
          <a:r>
            <a:rPr lang="en-US" sz="1400" b="1" i="0" baseline="0" dirty="0" smtClean="0">
              <a:solidFill>
                <a:schemeClr val="tx1"/>
              </a:solidFill>
              <a:latin typeface="+mn-lt"/>
              <a:ea typeface="Times New Roman" charset="0"/>
              <a:cs typeface="Times New Roman" charset="0"/>
            </a:rPr>
            <a:t>etail </a:t>
          </a:r>
          <a:r>
            <a:rPr lang="en-US" sz="1400" b="1" i="0" baseline="0" dirty="0">
              <a:solidFill>
                <a:schemeClr val="tx1"/>
              </a:solidFill>
              <a:latin typeface="+mn-lt"/>
              <a:ea typeface="Times New Roman" charset="0"/>
              <a:cs typeface="Times New Roman" charset="0"/>
            </a:rPr>
            <a:t>prices of </a:t>
          </a:r>
          <a:r>
            <a:rPr lang="en-US" sz="1400" b="1" i="0" baseline="0" dirty="0" smtClean="0">
              <a:solidFill>
                <a:schemeClr val="tx1"/>
              </a:solidFill>
              <a:latin typeface="+mn-lt"/>
              <a:ea typeface="Times New Roman" charset="0"/>
              <a:cs typeface="Times New Roman" charset="0"/>
            </a:rPr>
            <a:t>diesel</a:t>
          </a:r>
          <a:endParaRPr lang="en-US" sz="1400" b="1" i="0" baseline="0" dirty="0">
            <a:solidFill>
              <a:schemeClr val="tx1"/>
            </a:solidFill>
            <a:latin typeface="+mn-lt"/>
            <a:ea typeface="Times New Roman" charset="0"/>
            <a:cs typeface="Times New Roman" charset="0"/>
          </a:endParaRPr>
        </a:p>
        <a:p xmlns:a="http://schemas.openxmlformats.org/drawingml/2006/main">
          <a:pPr eaLnBrk="0" hangingPunct="0"/>
          <a:endParaRPr lang="en-US" sz="200" b="1" i="0" baseline="0" dirty="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2019 </a:t>
          </a:r>
          <a:r>
            <a:rPr lang="en-US" sz="1400" i="0" baseline="0" dirty="0">
              <a:solidFill>
                <a:schemeClr val="tx1"/>
              </a:solidFill>
              <a:latin typeface="+mn-lt"/>
              <a:ea typeface="Times New Roman" charset="0"/>
              <a:cs typeface="Times New Roman" charset="0"/>
            </a:rPr>
            <a:t>dollars per gallon</a:t>
          </a:r>
        </a:p>
        <a:p xmlns:a="http://schemas.openxmlformats.org/drawingml/2006/main">
          <a:pPr eaLnBrk="0" hangingPunct="0"/>
          <a:endParaRPr lang="en-US" sz="1400" i="0" baseline="0" dirty="0">
            <a:solidFill>
              <a:schemeClr val="tx1"/>
            </a:solidFill>
            <a:latin typeface="+mn-lt"/>
            <a:ea typeface="Times New Roman" charset="0"/>
            <a:cs typeface="Times New Roman"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0.00521</cdr:x>
      <cdr:y>0</cdr:y>
    </cdr:from>
    <cdr:to>
      <cdr:x>0.46875</cdr:x>
      <cdr:y>0.17637</cdr:y>
    </cdr:to>
    <cdr:sp macro="" textlink="">
      <cdr:nvSpPr>
        <cdr:cNvPr id="2" name="TextBox 1"/>
        <cdr:cNvSpPr txBox="1"/>
      </cdr:nvSpPr>
      <cdr:spPr bwMode="auto">
        <a:xfrm xmlns:a="http://schemas.openxmlformats.org/drawingml/2006/main">
          <a:off x="16674" y="0"/>
          <a:ext cx="1483514" cy="6451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dry</a:t>
          </a:r>
          <a:r>
            <a:rPr lang="en-US" sz="1400" b="1" i="0" baseline="0" dirty="0" smtClean="0">
              <a:solidFill>
                <a:schemeClr val="tx1"/>
              </a:solidFill>
              <a:latin typeface="+mn-lt"/>
              <a:ea typeface="Times New Roman" charset="0"/>
              <a:cs typeface="Times New Roman" charset="0"/>
            </a:rPr>
            <a:t> n</a:t>
          </a:r>
          <a:r>
            <a:rPr lang="en-US" sz="1400" b="1" i="0" dirty="0" smtClean="0">
              <a:solidFill>
                <a:schemeClr val="tx1"/>
              </a:solidFill>
              <a:latin typeface="+mn-lt"/>
              <a:ea typeface="Times New Roman" charset="0"/>
              <a:cs typeface="Times New Roman" charset="0"/>
            </a:rPr>
            <a:t>atural gas production</a:t>
          </a: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trillion cubic feet</a:t>
          </a:r>
        </a:p>
        <a:p xmlns:a="http://schemas.openxmlformats.org/drawingml/2006/main">
          <a:pPr eaLnBrk="0" hangingPunct="0"/>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0.26955</cdr:x>
      <cdr:y>0.12893</cdr:y>
    </cdr:from>
    <cdr:to>
      <cdr:x>0.76867</cdr:x>
      <cdr:y>0.25137</cdr:y>
    </cdr:to>
    <cdr:sp macro="" textlink="">
      <cdr:nvSpPr>
        <cdr:cNvPr id="6" name="TextBox 1"/>
        <cdr:cNvSpPr txBox="1"/>
      </cdr:nvSpPr>
      <cdr:spPr bwMode="auto">
        <a:xfrm xmlns:a="http://schemas.openxmlformats.org/drawingml/2006/main">
          <a:off x="1525516" y="612794"/>
          <a:ext cx="2824739" cy="5819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0.73181</cdr:x>
      <cdr:y>0.38718</cdr:y>
    </cdr:from>
    <cdr:to>
      <cdr:x>1</cdr:x>
      <cdr:y>0.46272</cdr:y>
    </cdr:to>
    <cdr:sp macro="" textlink="">
      <cdr:nvSpPr>
        <cdr:cNvPr id="8" name="TextBox 1"/>
        <cdr:cNvSpPr txBox="1"/>
      </cdr:nvSpPr>
      <cdr:spPr bwMode="auto">
        <a:xfrm xmlns:a="http://schemas.openxmlformats.org/drawingml/2006/main">
          <a:off x="3004276" y="1738833"/>
          <a:ext cx="1100999" cy="339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Reference</a:t>
          </a:r>
        </a:p>
        <a:p xmlns:a="http://schemas.openxmlformats.org/drawingml/2006/main">
          <a:pPr eaLnBrk="0" hangingPunct="0"/>
          <a:endParaRPr lang="en-US" sz="1400"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0.51334</cdr:x>
      <cdr:y>0.12772</cdr:y>
    </cdr:from>
    <cdr:to>
      <cdr:x>0.97095</cdr:x>
      <cdr:y>0.31948</cdr:y>
    </cdr:to>
    <cdr:sp macro="" textlink="">
      <cdr:nvSpPr>
        <cdr:cNvPr id="9" name="TextBox 1"/>
        <cdr:cNvSpPr txBox="1"/>
      </cdr:nvSpPr>
      <cdr:spPr bwMode="auto">
        <a:xfrm xmlns:a="http://schemas.openxmlformats.org/drawingml/2006/main">
          <a:off x="2905212" y="607049"/>
          <a:ext cx="2589814" cy="9114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accent2">
                  <a:lumMod val="75000"/>
                </a:schemeClr>
              </a:solidFill>
              <a:latin typeface="+mn-lt"/>
              <a:ea typeface="Times New Roman" charset="0"/>
              <a:cs typeface="Times New Roman" charset="0"/>
            </a:rPr>
            <a:t>High Oil and </a:t>
          </a:r>
        </a:p>
        <a:p xmlns:a="http://schemas.openxmlformats.org/drawingml/2006/main">
          <a:pPr algn="r" eaLnBrk="0" hangingPunct="0"/>
          <a:r>
            <a:rPr lang="en-US" sz="1400" b="1" i="0" dirty="0" smtClean="0">
              <a:solidFill>
                <a:schemeClr val="accent2">
                  <a:lumMod val="75000"/>
                </a:schemeClr>
              </a:solidFill>
              <a:latin typeface="+mn-lt"/>
              <a:ea typeface="Times New Roman" charset="0"/>
              <a:cs typeface="Times New Roman" charset="0"/>
            </a:rPr>
            <a:t>Gas Supply</a:t>
          </a:r>
        </a:p>
        <a:p xmlns:a="http://schemas.openxmlformats.org/drawingml/2006/main">
          <a:pPr algn="r" eaLnBrk="0" hangingPunct="0"/>
          <a:endParaRPr lang="en-US" sz="1400" i="0" dirty="0" smtClean="0">
            <a:solidFill>
              <a:schemeClr val="accent2">
                <a:lumMod val="75000"/>
              </a:schemeClr>
            </a:solidFill>
            <a:latin typeface="+mn-lt"/>
            <a:ea typeface="Times New Roman" charset="0"/>
            <a:cs typeface="Times New Roman" charset="0"/>
          </a:endParaRPr>
        </a:p>
      </cdr:txBody>
    </cdr:sp>
  </cdr:relSizeAnchor>
  <cdr:relSizeAnchor xmlns:cdr="http://schemas.openxmlformats.org/drawingml/2006/chartDrawing">
    <cdr:from>
      <cdr:x>0.75316</cdr:x>
      <cdr:y>0.52929</cdr:y>
    </cdr:from>
    <cdr:to>
      <cdr:x>1</cdr:x>
      <cdr:y>0.72492</cdr:y>
    </cdr:to>
    <cdr:sp macro="" textlink="">
      <cdr:nvSpPr>
        <cdr:cNvPr id="10" name="TextBox 1"/>
        <cdr:cNvSpPr txBox="1"/>
      </cdr:nvSpPr>
      <cdr:spPr bwMode="auto">
        <a:xfrm xmlns:a="http://schemas.openxmlformats.org/drawingml/2006/main">
          <a:off x="4262437" y="2515702"/>
          <a:ext cx="1397000" cy="9298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2">
                  <a:lumMod val="40000"/>
                  <a:lumOff val="60000"/>
                </a:schemeClr>
              </a:solidFill>
              <a:effectLst/>
              <a:latin typeface="+mn-lt"/>
              <a:ea typeface="+mn-ea"/>
              <a:cs typeface="+mn-cs"/>
            </a:rPr>
            <a:t>Low Oil and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2">
                  <a:lumMod val="40000"/>
                  <a:lumOff val="60000"/>
                </a:schemeClr>
              </a:solidFill>
              <a:effectLst/>
              <a:latin typeface="+mn-lt"/>
              <a:ea typeface="+mn-ea"/>
              <a:cs typeface="+mn-cs"/>
            </a:rPr>
            <a:t>Gas </a:t>
          </a:r>
          <a:r>
            <a:rPr lang="en-US" sz="1400" b="1" i="0" dirty="0" smtClean="0">
              <a:solidFill>
                <a:schemeClr val="accent2">
                  <a:lumMod val="40000"/>
                  <a:lumOff val="60000"/>
                </a:schemeClr>
              </a:solidFill>
              <a:effectLst/>
            </a:rPr>
            <a:t>Supply</a:t>
          </a:r>
          <a:endParaRPr lang="en-US" sz="1400" dirty="0">
            <a:solidFill>
              <a:schemeClr val="accent2">
                <a:lumMod val="40000"/>
                <a:lumOff val="60000"/>
              </a:schemeClr>
            </a:solidFill>
            <a:effectLst/>
          </a:endParaRPr>
        </a:p>
        <a:p xmlns:a="http://schemas.openxmlformats.org/drawingml/2006/main">
          <a:pPr eaLnBrk="0" hangingPunct="0"/>
          <a:endParaRPr lang="en-US" sz="1400" i="0" dirty="0" smtClean="0">
            <a:solidFill>
              <a:schemeClr val="tx2"/>
            </a:solidFill>
            <a:latin typeface="+mn-lt"/>
            <a:ea typeface="Times New Roman" charset="0"/>
            <a:cs typeface="Times New Roman"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cdr:y>
    </cdr:from>
    <cdr:to>
      <cdr:x>0.89868</cdr:x>
      <cdr:y>0.17992</cdr:y>
    </cdr:to>
    <cdr:sp macro="" textlink="">
      <cdr:nvSpPr>
        <cdr:cNvPr id="2" name="TextBox 1"/>
        <cdr:cNvSpPr txBox="1"/>
      </cdr:nvSpPr>
      <cdr:spPr bwMode="auto">
        <a:xfrm xmlns:a="http://schemas.openxmlformats.org/drawingml/2006/main">
          <a:off x="0" y="0"/>
          <a:ext cx="3040486" cy="658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natural gas spot price at Henry Hub</a:t>
          </a:r>
        </a:p>
        <a:p xmlns:a="http://schemas.openxmlformats.org/drawingml/2006/main">
          <a:pPr eaLnBrk="0" hangingPunct="0"/>
          <a:r>
            <a:rPr lang="en-US" sz="200" b="1" i="0" dirty="0" smtClean="0">
              <a:solidFill>
                <a:schemeClr val="tx1"/>
              </a:solidFill>
              <a:latin typeface="+mn-lt"/>
              <a:ea typeface="Times New Roman" charset="0"/>
              <a:cs typeface="Times New Roman" charset="0"/>
            </a:rPr>
            <a:t>2</a:t>
          </a:r>
          <a:endParaRPr lang="en-US" sz="14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2019 dollars per million British</a:t>
          </a:r>
          <a:r>
            <a:rPr lang="en-US" sz="1400" i="0" dirty="0" smtClean="0">
              <a:solidFill>
                <a:schemeClr val="tx1"/>
              </a:solidFill>
              <a:latin typeface="+mn-lt"/>
              <a:ea typeface="Times New Roman" charset="0"/>
              <a:cs typeface="Times New Roman" charset="0"/>
            </a:rPr>
            <a:t> thermal units</a:t>
          </a:r>
          <a:endParaRPr lang="en-US" sz="1400" i="0" baseline="0" dirty="0" smtClean="0">
            <a:solidFill>
              <a:schemeClr val="tx1"/>
            </a:solidFill>
            <a:latin typeface="+mn-lt"/>
            <a:ea typeface="Times New Roman" charset="0"/>
            <a:cs typeface="Times New Roman" charset="0"/>
          </a:endParaRPr>
        </a:p>
        <a:p xmlns:a="http://schemas.openxmlformats.org/drawingml/2006/main">
          <a:pPr eaLnBrk="0" hangingPunct="0"/>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0.27621</cdr:x>
      <cdr:y>0.11717</cdr:y>
    </cdr:from>
    <cdr:to>
      <cdr:x>0.72074</cdr:x>
      <cdr:y>0.25142</cdr:y>
    </cdr:to>
    <cdr:sp macro="" textlink="">
      <cdr:nvSpPr>
        <cdr:cNvPr id="6" name="TextBox 1"/>
        <cdr:cNvSpPr txBox="1"/>
      </cdr:nvSpPr>
      <cdr:spPr bwMode="auto">
        <a:xfrm xmlns:a="http://schemas.openxmlformats.org/drawingml/2006/main">
          <a:off x="1585990" y="556927"/>
          <a:ext cx="2552486" cy="6380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2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0.52559</cdr:x>
      <cdr:y>0.45429</cdr:y>
    </cdr:from>
    <cdr:to>
      <cdr:x>1</cdr:x>
      <cdr:y>0.62674</cdr:y>
    </cdr:to>
    <cdr:sp macro="" textlink="">
      <cdr:nvSpPr>
        <cdr:cNvPr id="7" name="TextBox 1"/>
        <cdr:cNvSpPr txBox="1"/>
      </cdr:nvSpPr>
      <cdr:spPr bwMode="auto">
        <a:xfrm xmlns:a="http://schemas.openxmlformats.org/drawingml/2006/main">
          <a:off x="3017931" y="2159215"/>
          <a:ext cx="2724057" cy="8196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0.67177</cdr:x>
      <cdr:y>0.60675</cdr:y>
    </cdr:from>
    <cdr:to>
      <cdr:x>1</cdr:x>
      <cdr:y>0.70023</cdr:y>
    </cdr:to>
    <cdr:sp macro="" textlink="">
      <cdr:nvSpPr>
        <cdr:cNvPr id="8" name="TextBox 1"/>
        <cdr:cNvSpPr txBox="1"/>
      </cdr:nvSpPr>
      <cdr:spPr bwMode="auto">
        <a:xfrm xmlns:a="http://schemas.openxmlformats.org/drawingml/2006/main">
          <a:off x="3857295" y="2883853"/>
          <a:ext cx="1884693" cy="4443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Reference</a:t>
          </a:r>
        </a:p>
      </cdr:txBody>
    </cdr:sp>
  </cdr:relSizeAnchor>
  <cdr:relSizeAnchor xmlns:cdr="http://schemas.openxmlformats.org/drawingml/2006/chartDrawing">
    <cdr:from>
      <cdr:x>0.45098</cdr:x>
      <cdr:y>0.78027</cdr:y>
    </cdr:from>
    <cdr:to>
      <cdr:x>0.90201</cdr:x>
      <cdr:y>0.97203</cdr:y>
    </cdr:to>
    <cdr:sp macro="" textlink="">
      <cdr:nvSpPr>
        <cdr:cNvPr id="9" name="TextBox 1"/>
        <cdr:cNvSpPr txBox="1"/>
      </cdr:nvSpPr>
      <cdr:spPr bwMode="auto">
        <a:xfrm xmlns:a="http://schemas.openxmlformats.org/drawingml/2006/main">
          <a:off x="2589513" y="3708606"/>
          <a:ext cx="2589809" cy="911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algn="r" eaLnBrk="0" hangingPunct="0"/>
          <a:endParaRPr lang="en-US" sz="1400" i="0" dirty="0" smtClean="0">
            <a:solidFill>
              <a:schemeClr val="accent2">
                <a:lumMod val="75000"/>
              </a:schemeClr>
            </a:solidFill>
            <a:latin typeface="+mn-lt"/>
            <a:ea typeface="Times New Roman" charset="0"/>
            <a:cs typeface="Times New Roman"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8575" y="0"/>
          <a:ext cx="2543175" cy="6381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Gross energy trade (AEO2020</a:t>
          </a:r>
          <a:r>
            <a:rPr lang="en-US" sz="1400" b="1" i="0" dirty="0" smtClean="0">
              <a:solidFill>
                <a:schemeClr val="tx1"/>
              </a:solidFill>
              <a:latin typeface="+mn-lt"/>
              <a:ea typeface="Times New Roman" charset="0"/>
              <a:cs typeface="Times New Roman" charset="0"/>
            </a:rPr>
            <a:t> </a:t>
          </a:r>
          <a:r>
            <a:rPr lang="en-US" sz="1400" b="1" i="0" baseline="0" dirty="0" smtClean="0">
              <a:solidFill>
                <a:schemeClr val="tx1"/>
              </a:solidFill>
              <a:latin typeface="+mn-lt"/>
              <a:ea typeface="Times New Roman" charset="0"/>
              <a:cs typeface="Times New Roman" charset="0"/>
            </a:rPr>
            <a:t>Reference case)</a:t>
          </a: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quadrillion British thermal units</a:t>
          </a:r>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0.79951</cdr:x>
      <cdr:y>0.19609</cdr:y>
    </cdr:from>
    <cdr:to>
      <cdr:x>1</cdr:x>
      <cdr:y>0.46394</cdr:y>
    </cdr:to>
    <cdr:sp macro="" textlink="">
      <cdr:nvSpPr>
        <cdr:cNvPr id="3" name="TextBox 1"/>
        <cdr:cNvSpPr txBox="1"/>
      </cdr:nvSpPr>
      <cdr:spPr bwMode="auto">
        <a:xfrm xmlns:a="http://schemas.openxmlformats.org/drawingml/2006/main">
          <a:off x="3282209" y="880627"/>
          <a:ext cx="823066" cy="1202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exports</a:t>
          </a:r>
        </a:p>
        <a:p xmlns:a="http://schemas.openxmlformats.org/drawingml/2006/main">
          <a:pPr eaLnBrk="0" hangingPunct="0"/>
          <a:endParaRPr lang="en-US" sz="9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9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9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tx2"/>
            </a:solidFill>
            <a:latin typeface="+mn-lt"/>
            <a:ea typeface="Times New Roman" charset="0"/>
            <a:cs typeface="Times New Roman" charset="0"/>
          </a:endParaRPr>
        </a:p>
        <a:p xmlns:a="http://schemas.openxmlformats.org/drawingml/2006/main">
          <a:pPr eaLnBrk="0" hangingPunct="0"/>
          <a:r>
            <a:rPr lang="en-US" sz="1400" b="1" i="0" dirty="0" smtClean="0">
              <a:solidFill>
                <a:schemeClr val="tx2"/>
              </a:solidFill>
              <a:latin typeface="+mn-lt"/>
              <a:ea typeface="Times New Roman" charset="0"/>
              <a:cs typeface="Times New Roman" charset="0"/>
            </a:rPr>
            <a:t>imports</a:t>
          </a:r>
        </a:p>
      </cdr:txBody>
    </cdr:sp>
  </cdr:relSizeAnchor>
  <cdr:relSizeAnchor xmlns:cdr="http://schemas.openxmlformats.org/drawingml/2006/chartDrawing">
    <cdr:from>
      <cdr:x>0.3516</cdr:x>
      <cdr:y>0.10979</cdr:y>
    </cdr:from>
    <cdr:to>
      <cdr:x>0.56456</cdr:x>
      <cdr:y>0.24403</cdr:y>
    </cdr:to>
    <cdr:sp macro="" textlink="">
      <cdr:nvSpPr>
        <cdr:cNvPr id="6" name="TextBox 1"/>
        <cdr:cNvSpPr txBox="1"/>
      </cdr:nvSpPr>
      <cdr:spPr bwMode="auto">
        <a:xfrm xmlns:a="http://schemas.openxmlformats.org/drawingml/2006/main">
          <a:off x="1989865" y="521829"/>
          <a:ext cx="1205234" cy="6380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3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0.00521</cdr:x>
      <cdr:y>0</cdr:y>
    </cdr:from>
    <cdr:to>
      <cdr:x>1</cdr:x>
      <cdr:y>0.18296</cdr:y>
    </cdr:to>
    <cdr:sp macro="" textlink="">
      <cdr:nvSpPr>
        <cdr:cNvPr id="2" name="TextBox 1"/>
        <cdr:cNvSpPr txBox="1"/>
      </cdr:nvSpPr>
      <cdr:spPr bwMode="auto">
        <a:xfrm xmlns:a="http://schemas.openxmlformats.org/drawingml/2006/main">
          <a:off x="18966" y="0"/>
          <a:ext cx="3621277" cy="6728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dry</a:t>
          </a:r>
          <a:r>
            <a:rPr lang="en-US" sz="1400" b="1" i="0" baseline="0" dirty="0" smtClean="0">
              <a:solidFill>
                <a:schemeClr val="tx1"/>
              </a:solidFill>
              <a:latin typeface="+mn-lt"/>
              <a:ea typeface="Times New Roman" charset="0"/>
              <a:cs typeface="Times New Roman" charset="0"/>
            </a:rPr>
            <a:t> n</a:t>
          </a:r>
          <a:r>
            <a:rPr lang="en-US" sz="1400" b="1" i="0" dirty="0" smtClean="0">
              <a:solidFill>
                <a:schemeClr val="tx1"/>
              </a:solidFill>
              <a:latin typeface="+mn-lt"/>
              <a:ea typeface="Times New Roman" charset="0"/>
              <a:cs typeface="Times New Roman" charset="0"/>
            </a:rPr>
            <a:t>atural gas production by type</a:t>
          </a:r>
        </a:p>
        <a:p xmlns:a="http://schemas.openxmlformats.org/drawingml/2006/main">
          <a:pPr eaLnBrk="0" hangingPunct="0"/>
          <a:endParaRPr lang="en-US" sz="2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trillion cubic feet</a:t>
          </a:r>
        </a:p>
        <a:p xmlns:a="http://schemas.openxmlformats.org/drawingml/2006/main">
          <a:pPr eaLnBrk="0" hangingPunct="0"/>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0.61489</cdr:x>
      <cdr:y>0.09351</cdr:y>
    </cdr:from>
    <cdr:to>
      <cdr:x>0.97227</cdr:x>
      <cdr:y>0.17227</cdr:y>
    </cdr:to>
    <cdr:sp macro="" textlink="">
      <cdr:nvSpPr>
        <cdr:cNvPr id="5" name="TextBox 1"/>
        <cdr:cNvSpPr txBox="1"/>
      </cdr:nvSpPr>
      <cdr:spPr bwMode="auto">
        <a:xfrm xmlns:a="http://schemas.openxmlformats.org/drawingml/2006/main">
          <a:off x="2449126" y="444450"/>
          <a:ext cx="1423463" cy="3743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tx1"/>
              </a:solidFill>
              <a:effectLst/>
              <a:latin typeface="+mn-lt"/>
              <a:ea typeface="+mn-ea"/>
              <a:cs typeface="+mn-cs"/>
            </a:rPr>
            <a:t>Reference </a:t>
          </a:r>
          <a:r>
            <a:rPr lang="en-US" sz="1400" b="1" i="0" baseline="0" dirty="0" smtClean="0">
              <a:solidFill>
                <a:schemeClr val="tx1"/>
              </a:solidFill>
              <a:effectLst/>
            </a:rPr>
            <a:t>case</a:t>
          </a:r>
          <a:endParaRPr lang="en-US" sz="1400" b="1" dirty="0">
            <a:solidFill>
              <a:schemeClr val="tx1"/>
            </a:solidFill>
            <a:effectLst/>
          </a:endParaRPr>
        </a:p>
        <a:p xmlns:a="http://schemas.openxmlformats.org/drawingml/2006/main">
          <a:pPr eaLnBrk="0" hangingPunct="0"/>
          <a:endParaRPr lang="en-US" sz="1600" i="1" dirty="0" smtClean="0">
            <a:solidFill>
              <a:schemeClr val="tx1"/>
            </a:solidFill>
            <a:latin typeface="Times New Roman" charset="0"/>
            <a:ea typeface="Times New Roman" charset="0"/>
            <a:cs typeface="Times New Roman" charset="0"/>
          </a:endParaRPr>
        </a:p>
      </cdr:txBody>
    </cdr:sp>
  </cdr:relSizeAnchor>
  <cdr:relSizeAnchor xmlns:cdr="http://schemas.openxmlformats.org/drawingml/2006/chartDrawing">
    <cdr:from>
      <cdr:x>0.73834</cdr:x>
      <cdr:y>0.49052</cdr:y>
    </cdr:from>
    <cdr:to>
      <cdr:x>1</cdr:x>
      <cdr:y>1</cdr:y>
    </cdr:to>
    <cdr:sp macro="" textlink="">
      <cdr:nvSpPr>
        <cdr:cNvPr id="7" name="TextBox 6"/>
        <cdr:cNvSpPr txBox="1"/>
      </cdr:nvSpPr>
      <cdr:spPr bwMode="auto">
        <a:xfrm xmlns:a="http://schemas.openxmlformats.org/drawingml/2006/main">
          <a:off x="3051624" y="2202962"/>
          <a:ext cx="1081464" cy="22880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solidFill>
              <a:latin typeface="+mn-lt"/>
              <a:ea typeface="Times New Roman" charset="0"/>
              <a:cs typeface="Times New Roman" charset="0"/>
            </a:rPr>
            <a:t>tight/shale </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gas</a:t>
          </a:r>
        </a:p>
        <a:p xmlns:a="http://schemas.openxmlformats.org/drawingml/2006/main">
          <a:pPr eaLnBrk="0" hangingPunct="0"/>
          <a:r>
            <a:rPr lang="en-US" sz="1400" b="1" i="0" dirty="0" smtClean="0">
              <a:solidFill>
                <a:srgbClr val="714519"/>
              </a:solidFill>
              <a:latin typeface="+mn-lt"/>
              <a:ea typeface="Times New Roman" charset="0"/>
              <a:cs typeface="Times New Roman" charset="0"/>
            </a:rPr>
            <a:t>other</a:t>
          </a:r>
          <a:r>
            <a:rPr lang="en-US" sz="1400" b="1" i="0" baseline="0" dirty="0" smtClean="0">
              <a:solidFill>
                <a:srgbClr val="714519"/>
              </a:solidFill>
              <a:latin typeface="+mn-lt"/>
              <a:ea typeface="Times New Roman" charset="0"/>
              <a:cs typeface="Times New Roman" charset="0"/>
            </a:rPr>
            <a:t> </a:t>
          </a:r>
        </a:p>
        <a:p xmlns:a="http://schemas.openxmlformats.org/drawingml/2006/main">
          <a:pPr eaLnBrk="0" hangingPunct="0"/>
          <a:r>
            <a:rPr lang="en-US" sz="1400" b="1" i="0" baseline="0" dirty="0" smtClean="0">
              <a:solidFill>
                <a:srgbClr val="714519"/>
              </a:solidFill>
              <a:latin typeface="+mn-lt"/>
              <a:ea typeface="Times New Roman" charset="0"/>
              <a:cs typeface="Times New Roman" charset="0"/>
            </a:rPr>
            <a:t>Lower </a:t>
          </a:r>
        </a:p>
        <a:p xmlns:a="http://schemas.openxmlformats.org/drawingml/2006/main">
          <a:pPr eaLnBrk="0" hangingPunct="0"/>
          <a:r>
            <a:rPr lang="en-US" sz="1400" b="1" i="0" baseline="0" dirty="0" smtClean="0">
              <a:solidFill>
                <a:srgbClr val="714519"/>
              </a:solidFill>
              <a:latin typeface="+mn-lt"/>
              <a:ea typeface="Times New Roman" charset="0"/>
              <a:cs typeface="Times New Roman" charset="0"/>
            </a:rPr>
            <a:t>48 </a:t>
          </a:r>
        </a:p>
        <a:p xmlns:a="http://schemas.openxmlformats.org/drawingml/2006/main">
          <a:pPr eaLnBrk="0" hangingPunct="0"/>
          <a:r>
            <a:rPr lang="en-US" sz="1400" b="1" i="0" baseline="0" dirty="0" smtClean="0">
              <a:solidFill>
                <a:srgbClr val="714519"/>
              </a:solidFill>
              <a:latin typeface="+mn-lt"/>
              <a:ea typeface="Times New Roman" charset="0"/>
              <a:cs typeface="Times New Roman" charset="0"/>
            </a:rPr>
            <a:t>onshore</a:t>
          </a:r>
        </a:p>
        <a:p xmlns:a="http://schemas.openxmlformats.org/drawingml/2006/main">
          <a:pPr eaLnBrk="0" hangingPunct="0"/>
          <a:r>
            <a:rPr lang="en-US" sz="1400" b="1" dirty="0">
              <a:solidFill>
                <a:schemeClr val="accent1"/>
              </a:solidFill>
              <a:ea typeface="Times New Roman" charset="0"/>
              <a:cs typeface="Times New Roman" charset="0"/>
            </a:rPr>
            <a:t>L</a:t>
          </a:r>
          <a:r>
            <a:rPr lang="en-US" sz="1400" b="1" i="0" dirty="0" smtClean="0">
              <a:solidFill>
                <a:schemeClr val="accent1"/>
              </a:solidFill>
              <a:latin typeface="+mn-lt"/>
              <a:ea typeface="Times New Roman" charset="0"/>
              <a:cs typeface="Times New Roman" charset="0"/>
            </a:rPr>
            <a:t>ower 48 offshore</a:t>
          </a:r>
        </a:p>
        <a:p xmlns:a="http://schemas.openxmlformats.org/drawingml/2006/main">
          <a:pPr eaLnBrk="0" hangingPunct="0"/>
          <a:r>
            <a:rPr lang="en-US" sz="1400" b="1" i="0" dirty="0" smtClean="0">
              <a:solidFill>
                <a:schemeClr val="bg2">
                  <a:lumMod val="60000"/>
                  <a:lumOff val="40000"/>
                </a:schemeClr>
              </a:solidFill>
              <a:latin typeface="+mn-lt"/>
              <a:ea typeface="Times New Roman" charset="0"/>
              <a:cs typeface="Times New Roman" charset="0"/>
            </a:rPr>
            <a:t>other</a:t>
          </a:r>
        </a:p>
      </cdr:txBody>
    </cdr:sp>
  </cdr:relSizeAnchor>
  <cdr:relSizeAnchor xmlns:cdr="http://schemas.openxmlformats.org/drawingml/2006/chartDrawing">
    <cdr:from>
      <cdr:x>0.15845</cdr:x>
      <cdr:y>0.12443</cdr:y>
    </cdr:from>
    <cdr:to>
      <cdr:x>0.66082</cdr:x>
      <cdr:y>0.24464</cdr:y>
    </cdr:to>
    <cdr:sp macro="" textlink="">
      <cdr:nvSpPr>
        <cdr:cNvPr id="8" name="TextBox 1"/>
        <cdr:cNvSpPr txBox="1"/>
      </cdr:nvSpPr>
      <cdr:spPr bwMode="auto">
        <a:xfrm xmlns:a="http://schemas.openxmlformats.org/drawingml/2006/main">
          <a:off x="579541" y="591417"/>
          <a:ext cx="1837468" cy="5713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600" b="1" i="0" baseline="0" dirty="0" smtClean="0">
            <a:solidFill>
              <a:schemeClr val="bg2"/>
            </a:solidFill>
            <a:latin typeface="+mn-lt"/>
            <a:ea typeface="Times New Roman" charset="0"/>
            <a:cs typeface="Times New Roman"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0.47774</cdr:x>
      <cdr:y>0.05674</cdr:y>
    </cdr:from>
    <cdr:to>
      <cdr:x>1</cdr:x>
      <cdr:y>0.24933</cdr:y>
    </cdr:to>
    <cdr:sp macro="" textlink="">
      <cdr:nvSpPr>
        <cdr:cNvPr id="4" name="TextBox 1"/>
        <cdr:cNvSpPr txBox="1"/>
      </cdr:nvSpPr>
      <cdr:spPr bwMode="auto">
        <a:xfrm xmlns:a="http://schemas.openxmlformats.org/drawingml/2006/main">
          <a:off x="1747397" y="269670"/>
          <a:ext cx="1910203" cy="9153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a:solidFill>
                <a:schemeClr val="tx1"/>
              </a:solidFill>
              <a:effectLst/>
              <a:latin typeface="+mn-lt"/>
              <a:ea typeface="+mn-ea"/>
              <a:cs typeface="+mn-cs"/>
            </a:rPr>
            <a:t>High Oil and Gas </a:t>
          </a:r>
          <a:r>
            <a:rPr lang="en-US" sz="1400" b="1" i="0" baseline="0" dirty="0" smtClean="0">
              <a:solidFill>
                <a:schemeClr val="tx1"/>
              </a:solidFill>
              <a:effectLst/>
              <a:latin typeface="+mn-lt"/>
              <a:ea typeface="+mn-ea"/>
              <a:cs typeface="+mn-cs"/>
            </a:rPr>
            <a:t>Supply </a:t>
          </a:r>
          <a:r>
            <a:rPr lang="en-US" sz="1400" b="1" i="0" baseline="0" dirty="0" smtClean="0">
              <a:solidFill>
                <a:schemeClr val="tx1"/>
              </a:solidFill>
              <a:effectLst/>
            </a:rPr>
            <a:t>case</a:t>
          </a:r>
          <a:endParaRPr lang="en-US" sz="1400" dirty="0">
            <a:solidFill>
              <a:schemeClr val="tx1"/>
            </a:solidFill>
            <a:effectLst/>
          </a:endParaRPr>
        </a:p>
        <a:p xmlns:a="http://schemas.openxmlformats.org/drawingml/2006/main">
          <a:pPr eaLnBrk="0" hangingPunct="0"/>
          <a:endParaRPr lang="en-US" sz="1600" i="1" dirty="0" smtClean="0">
            <a:solidFill>
              <a:schemeClr val="tx1"/>
            </a:solidFill>
            <a:latin typeface="Times New Roman" charset="0"/>
            <a:ea typeface="Times New Roman" charset="0"/>
            <a:cs typeface="Times New Roman" charset="0"/>
          </a:endParaRPr>
        </a:p>
      </cdr:txBody>
    </cdr:sp>
  </cdr:relSizeAnchor>
  <cdr:relSizeAnchor xmlns:cdr="http://schemas.openxmlformats.org/drawingml/2006/chartDrawing">
    <cdr:from>
      <cdr:x>0.11033</cdr:x>
      <cdr:y>0.10489</cdr:y>
    </cdr:from>
    <cdr:to>
      <cdr:x>0.88966</cdr:x>
      <cdr:y>0.22662</cdr:y>
    </cdr:to>
    <cdr:sp macro="" textlink="">
      <cdr:nvSpPr>
        <cdr:cNvPr id="5" name="TextBox 1"/>
        <cdr:cNvSpPr txBox="1"/>
      </cdr:nvSpPr>
      <cdr:spPr bwMode="auto">
        <a:xfrm xmlns:a="http://schemas.openxmlformats.org/drawingml/2006/main">
          <a:off x="403561" y="498532"/>
          <a:ext cx="2850477" cy="5785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600" b="1" i="0" baseline="0" dirty="0" smtClean="0">
            <a:solidFill>
              <a:schemeClr val="bg2"/>
            </a:solidFill>
            <a:latin typeface="+mn-lt"/>
            <a:ea typeface="Times New Roman" charset="0"/>
            <a:cs typeface="Times New Roman"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0.11033</cdr:x>
      <cdr:y>0.12375</cdr:y>
    </cdr:from>
    <cdr:to>
      <cdr:x>0.88967</cdr:x>
      <cdr:y>0.24396</cdr:y>
    </cdr:to>
    <cdr:sp macro="" textlink="">
      <cdr:nvSpPr>
        <cdr:cNvPr id="6" name="TextBox 1"/>
        <cdr:cNvSpPr txBox="1"/>
      </cdr:nvSpPr>
      <cdr:spPr bwMode="auto">
        <a:xfrm xmlns:a="http://schemas.openxmlformats.org/drawingml/2006/main">
          <a:off x="403543" y="588181"/>
          <a:ext cx="2850514" cy="5713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600" b="1" i="0" baseline="0" dirty="0" smtClean="0">
            <a:solidFill>
              <a:schemeClr val="bg2"/>
            </a:solidFill>
            <a:latin typeface="+mn-lt"/>
            <a:ea typeface="Times New Roman" charset="0"/>
            <a:cs typeface="Times New Roman"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0.55655</cdr:x>
      <cdr:y>0.03605</cdr:y>
    </cdr:from>
    <cdr:to>
      <cdr:x>0.98258</cdr:x>
      <cdr:y>0.19727</cdr:y>
    </cdr:to>
    <cdr:sp macro="" textlink="">
      <cdr:nvSpPr>
        <cdr:cNvPr id="5" name="TextBox 3"/>
        <cdr:cNvSpPr txBox="1"/>
      </cdr:nvSpPr>
      <cdr:spPr bwMode="auto">
        <a:xfrm xmlns:a="http://schemas.openxmlformats.org/drawingml/2006/main">
          <a:off x="2035638" y="171348"/>
          <a:ext cx="1558263" cy="766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solidFill>
                <a:schemeClr val="tx1"/>
              </a:solidFill>
              <a:latin typeface="+mn-lt"/>
              <a:ea typeface="Times New Roman" charset="0"/>
              <a:cs typeface="Times New Roman" charset="0"/>
            </a:rPr>
            <a:t>High Oil and Gas Supply case</a:t>
          </a:r>
        </a:p>
      </cdr:txBody>
    </cdr:sp>
  </cdr:relSizeAnchor>
  <cdr:relSizeAnchor xmlns:cdr="http://schemas.openxmlformats.org/drawingml/2006/chartDrawing">
    <cdr:from>
      <cdr:x>0.14506</cdr:x>
      <cdr:y>0.1243</cdr:y>
    </cdr:from>
    <cdr:to>
      <cdr:x>0.97114</cdr:x>
      <cdr:y>0.28073</cdr:y>
    </cdr:to>
    <cdr:sp macro="" textlink="">
      <cdr:nvSpPr>
        <cdr:cNvPr id="4" name="TextBox 1"/>
        <cdr:cNvSpPr txBox="1"/>
      </cdr:nvSpPr>
      <cdr:spPr bwMode="auto">
        <a:xfrm xmlns:a="http://schemas.openxmlformats.org/drawingml/2006/main">
          <a:off x="530581" y="590784"/>
          <a:ext cx="3021470" cy="7435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history  projections</a:t>
          </a:r>
          <a:endParaRPr lang="en-US" sz="1400" b="0" i="0" dirty="0" smtClean="0">
            <a:solidFill>
              <a:schemeClr val="tx1"/>
            </a:solidFill>
            <a:latin typeface="+mn-lt"/>
            <a:ea typeface="Times New Roman" charset="0"/>
            <a:cs typeface="Times New Roman"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0.59141</cdr:x>
      <cdr:y>0.03605</cdr:y>
    </cdr:from>
    <cdr:to>
      <cdr:x>0.99675</cdr:x>
      <cdr:y>0.23394</cdr:y>
    </cdr:to>
    <cdr:sp macro="" textlink="">
      <cdr:nvSpPr>
        <cdr:cNvPr id="5" name="TextBox 3"/>
        <cdr:cNvSpPr txBox="1"/>
      </cdr:nvSpPr>
      <cdr:spPr bwMode="auto">
        <a:xfrm xmlns:a="http://schemas.openxmlformats.org/drawingml/2006/main">
          <a:off x="2163152" y="171348"/>
          <a:ext cx="1482576" cy="9405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solidFill>
                <a:schemeClr val="tx1"/>
              </a:solidFill>
              <a:latin typeface="+mn-lt"/>
              <a:ea typeface="Times New Roman" charset="0"/>
              <a:cs typeface="Times New Roman" charset="0"/>
            </a:rPr>
            <a:t>Low Oil and Gas Supply case</a:t>
          </a:r>
        </a:p>
      </cdr:txBody>
    </cdr:sp>
  </cdr:relSizeAnchor>
  <cdr:relSizeAnchor xmlns:cdr="http://schemas.openxmlformats.org/drawingml/2006/chartDrawing">
    <cdr:from>
      <cdr:x>0.12612</cdr:x>
      <cdr:y>0.13122</cdr:y>
    </cdr:from>
    <cdr:to>
      <cdr:x>0.953</cdr:x>
      <cdr:y>0.28766</cdr:y>
    </cdr:to>
    <cdr:sp macro="" textlink="">
      <cdr:nvSpPr>
        <cdr:cNvPr id="4" name="TextBox 1"/>
        <cdr:cNvSpPr txBox="1"/>
      </cdr:nvSpPr>
      <cdr:spPr bwMode="auto">
        <a:xfrm xmlns:a="http://schemas.openxmlformats.org/drawingml/2006/main">
          <a:off x="461309" y="623694"/>
          <a:ext cx="3024396" cy="7435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history   projections</a:t>
          </a:r>
          <a:endParaRPr lang="en-US" sz="1400" b="0" i="0" dirty="0" smtClean="0">
            <a:solidFill>
              <a:schemeClr val="tx1"/>
            </a:solidFill>
            <a:latin typeface="+mn-lt"/>
            <a:ea typeface="Times New Roman" charset="0"/>
            <a:cs typeface="Times New Roman"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0.00677</cdr:x>
      <cdr:y>0</cdr:y>
    </cdr:from>
    <cdr:to>
      <cdr:x>0.98751</cdr:x>
      <cdr:y>0.16659</cdr:y>
    </cdr:to>
    <cdr:sp macro="" textlink="">
      <cdr:nvSpPr>
        <cdr:cNvPr id="5" name="TextBox 4"/>
        <cdr:cNvSpPr txBox="1"/>
      </cdr:nvSpPr>
      <cdr:spPr bwMode="auto">
        <a:xfrm xmlns:a="http://schemas.openxmlformats.org/drawingml/2006/main">
          <a:off x="27954" y="0"/>
          <a:ext cx="4049639" cy="7481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AEO2020 dry</a:t>
          </a:r>
          <a:r>
            <a:rPr lang="en-US" sz="1400" b="1" i="0" baseline="0" dirty="0" smtClean="0">
              <a:solidFill>
                <a:schemeClr val="tx1"/>
              </a:solidFill>
              <a:latin typeface="Arial" panose="020B0604020202020204" pitchFamily="34" charset="0"/>
              <a:ea typeface="Times New Roman" charset="0"/>
              <a:cs typeface="Arial" panose="020B0604020202020204" pitchFamily="34" charset="0"/>
            </a:rPr>
            <a:t> natural gas production from oil formations</a:t>
          </a:r>
        </a:p>
        <a:p xmlns:a="http://schemas.openxmlformats.org/drawingml/2006/main">
          <a:pPr eaLnBrk="0" hangingPunct="0"/>
          <a:endParaRPr lang="en-US" sz="200" b="1" i="0" baseline="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0" i="0" baseline="0" dirty="0" smtClean="0">
              <a:solidFill>
                <a:schemeClr val="tx1"/>
              </a:solidFill>
              <a:latin typeface="Arial" panose="020B0604020202020204" pitchFamily="34" charset="0"/>
              <a:ea typeface="Times New Roman" charset="0"/>
              <a:cs typeface="Arial" panose="020B0604020202020204" pitchFamily="34" charset="0"/>
            </a:rPr>
            <a:t>trillion cubic feet</a:t>
          </a:r>
        </a:p>
        <a:p xmlns:a="http://schemas.openxmlformats.org/drawingml/2006/main">
          <a:pPr eaLnBrk="0" hangingPunct="0"/>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0.21795</cdr:x>
      <cdr:y>0.13057</cdr:y>
    </cdr:from>
    <cdr:to>
      <cdr:x>0.73207</cdr:x>
      <cdr:y>0.25274</cdr:y>
    </cdr:to>
    <cdr:sp macro="" textlink="">
      <cdr:nvSpPr>
        <cdr:cNvPr id="2" name="TextBox 1"/>
        <cdr:cNvSpPr txBox="1"/>
      </cdr:nvSpPr>
      <cdr:spPr bwMode="auto">
        <a:xfrm xmlns:a="http://schemas.openxmlformats.org/drawingml/2006/main">
          <a:off x="797172" y="620613"/>
          <a:ext cx="1880445" cy="5806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        2019</a:t>
          </a: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history   projections</a:t>
          </a:r>
        </a:p>
      </cdr:txBody>
    </cdr:sp>
  </cdr:relSizeAnchor>
  <cdr:relSizeAnchor xmlns:cdr="http://schemas.openxmlformats.org/drawingml/2006/chartDrawing">
    <cdr:from>
      <cdr:x>0.4118</cdr:x>
      <cdr:y>0.45046</cdr:y>
    </cdr:from>
    <cdr:to>
      <cdr:x>0.75868</cdr:x>
      <cdr:y>0.90711</cdr:y>
    </cdr:to>
    <cdr:sp macro="" textlink="">
      <cdr:nvSpPr>
        <cdr:cNvPr id="4" name="TextBox 2"/>
        <cdr:cNvSpPr txBox="1"/>
      </cdr:nvSpPr>
      <cdr:spPr bwMode="auto">
        <a:xfrm xmlns:a="http://schemas.openxmlformats.org/drawingml/2006/main">
          <a:off x="1656830" y="2023013"/>
          <a:ext cx="1395623" cy="20508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smtClean="0">
              <a:solidFill>
                <a:schemeClr val="bg1"/>
              </a:solidFill>
              <a:latin typeface="Arial" panose="020B0604020202020204" pitchFamily="34" charset="0"/>
              <a:ea typeface="Times New Roman" charset="0"/>
              <a:cs typeface="Arial" panose="020B0604020202020204" pitchFamily="34" charset="0"/>
            </a:rPr>
            <a:t>Southwest</a:t>
          </a:r>
        </a:p>
        <a:p xmlns:a="http://schemas.openxmlformats.org/drawingml/2006/main">
          <a:pPr algn="r" eaLnBrk="0" hangingPunct="0"/>
          <a:endParaRPr lang="en-US" sz="14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400" b="1" i="0" dirty="0" smtClean="0">
              <a:solidFill>
                <a:schemeClr val="bg1"/>
              </a:solidFill>
              <a:latin typeface="Arial" panose="020B0604020202020204" pitchFamily="34" charset="0"/>
              <a:ea typeface="Times New Roman" charset="0"/>
              <a:cs typeface="Arial" panose="020B0604020202020204" pitchFamily="34" charset="0"/>
            </a:rPr>
            <a:t>Gulf Coast</a:t>
          </a:r>
        </a:p>
        <a:p xmlns:a="http://schemas.openxmlformats.org/drawingml/2006/main">
          <a:pPr algn="r" eaLnBrk="0" hangingPunct="0"/>
          <a:endParaRPr lang="en-US" sz="14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400" b="1" dirty="0">
              <a:solidFill>
                <a:schemeClr val="bg1"/>
              </a:solidFill>
              <a:latin typeface="Arial" panose="020B0604020202020204" pitchFamily="34" charset="0"/>
              <a:ea typeface="Times New Roman" charset="0"/>
              <a:cs typeface="Arial" panose="020B0604020202020204" pitchFamily="34" charset="0"/>
            </a:rPr>
            <a:t>o</a:t>
          </a:r>
          <a:r>
            <a:rPr lang="en-US" sz="1400" b="1" i="0" dirty="0" smtClean="0">
              <a:solidFill>
                <a:schemeClr val="bg1"/>
              </a:solidFill>
              <a:latin typeface="Arial" panose="020B0604020202020204" pitchFamily="34" charset="0"/>
              <a:ea typeface="Times New Roman" charset="0"/>
              <a:cs typeface="Arial" panose="020B0604020202020204" pitchFamily="34" charset="0"/>
            </a:rPr>
            <a:t>ther</a:t>
          </a:r>
        </a:p>
      </cdr:txBody>
    </cdr:sp>
  </cdr:relSizeAnchor>
  <cdr:relSizeAnchor xmlns:cdr="http://schemas.openxmlformats.org/drawingml/2006/chartDrawing">
    <cdr:from>
      <cdr:x>0.67627</cdr:x>
      <cdr:y>0.1745</cdr:y>
    </cdr:from>
    <cdr:to>
      <cdr:x>0.91318</cdr:x>
      <cdr:y>0.31703</cdr:y>
    </cdr:to>
    <cdr:pic>
      <cdr:nvPicPr>
        <cdr:cNvPr id="6" name="Picture 5" descr="image00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473539" y="829401"/>
          <a:ext cx="866522" cy="6774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0.66974</cdr:x>
      <cdr:y>0.07536</cdr:y>
    </cdr:from>
    <cdr:to>
      <cdr:x>1</cdr:x>
      <cdr:y>0.15252</cdr:y>
    </cdr:to>
    <cdr:sp macro="" textlink="">
      <cdr:nvSpPr>
        <cdr:cNvPr id="7" name="TextBox 8"/>
        <cdr:cNvSpPr txBox="1"/>
      </cdr:nvSpPr>
      <cdr:spPr bwMode="auto">
        <a:xfrm xmlns:a="http://schemas.openxmlformats.org/drawingml/2006/main">
          <a:off x="2906802" y="358184"/>
          <a:ext cx="1433423" cy="3667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Reference case</a:t>
          </a:r>
        </a:p>
      </cdr:txBody>
    </cdr:sp>
  </cdr:relSizeAnchor>
</c:userShapes>
</file>

<file path=ppt/drawings/drawing36.xml><?xml version="1.0" encoding="utf-8"?>
<c:userShapes xmlns:c="http://schemas.openxmlformats.org/drawingml/2006/chart">
  <cdr:relSizeAnchor xmlns:cdr="http://schemas.openxmlformats.org/drawingml/2006/chartDrawing">
    <cdr:from>
      <cdr:x>0.12667</cdr:x>
      <cdr:y>0.13206</cdr:y>
    </cdr:from>
    <cdr:to>
      <cdr:x>0.87332</cdr:x>
      <cdr:y>0.25361</cdr:y>
    </cdr:to>
    <cdr:sp macro="" textlink="">
      <cdr:nvSpPr>
        <cdr:cNvPr id="5" name="TextBox 1"/>
        <cdr:cNvSpPr txBox="1"/>
      </cdr:nvSpPr>
      <cdr:spPr bwMode="auto">
        <a:xfrm xmlns:a="http://schemas.openxmlformats.org/drawingml/2006/main">
          <a:off x="463326" y="627662"/>
          <a:ext cx="2730947" cy="5777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history     projections</a:t>
          </a:r>
        </a:p>
      </cdr:txBody>
    </cdr:sp>
  </cdr:relSizeAnchor>
  <cdr:relSizeAnchor xmlns:cdr="http://schemas.openxmlformats.org/drawingml/2006/chartDrawing">
    <cdr:from>
      <cdr:x>0.74153</cdr:x>
      <cdr:y>0.05787</cdr:y>
    </cdr:from>
    <cdr:to>
      <cdr:x>1</cdr:x>
      <cdr:y>0.13374</cdr:y>
    </cdr:to>
    <cdr:sp macro="" textlink="">
      <cdr:nvSpPr>
        <cdr:cNvPr id="6" name="TextBox 8"/>
        <cdr:cNvSpPr txBox="1"/>
      </cdr:nvSpPr>
      <cdr:spPr bwMode="auto">
        <a:xfrm xmlns:a="http://schemas.openxmlformats.org/drawingml/2006/main">
          <a:off x="2712220" y="275062"/>
          <a:ext cx="945380" cy="3606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High Oil Price case</a:t>
          </a:r>
        </a:p>
      </cdr:txBody>
    </cdr:sp>
  </cdr:relSizeAnchor>
</c:userShapes>
</file>

<file path=ppt/drawings/drawing37.xml><?xml version="1.0" encoding="utf-8"?>
<c:userShapes xmlns:c="http://schemas.openxmlformats.org/drawingml/2006/chart">
  <cdr:relSizeAnchor xmlns:cdr="http://schemas.openxmlformats.org/drawingml/2006/chartDrawing">
    <cdr:from>
      <cdr:x>0.70462</cdr:x>
      <cdr:y>0.05946</cdr:y>
    </cdr:from>
    <cdr:to>
      <cdr:x>0.99675</cdr:x>
      <cdr:y>0.13684</cdr:y>
    </cdr:to>
    <cdr:sp macro="" textlink="">
      <cdr:nvSpPr>
        <cdr:cNvPr id="4" name="TextBox 8"/>
        <cdr:cNvSpPr txBox="1"/>
      </cdr:nvSpPr>
      <cdr:spPr bwMode="auto">
        <a:xfrm xmlns:a="http://schemas.openxmlformats.org/drawingml/2006/main">
          <a:off x="2577233" y="282598"/>
          <a:ext cx="1068495" cy="367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Low Oil Price case</a:t>
          </a:r>
        </a:p>
      </cdr:txBody>
    </cdr:sp>
  </cdr:relSizeAnchor>
  <cdr:relSizeAnchor xmlns:cdr="http://schemas.openxmlformats.org/drawingml/2006/chartDrawing">
    <cdr:from>
      <cdr:x>0.12757</cdr:x>
      <cdr:y>0.12269</cdr:y>
    </cdr:from>
    <cdr:to>
      <cdr:x>0.87422</cdr:x>
      <cdr:y>0.2456</cdr:y>
    </cdr:to>
    <cdr:sp macro="" textlink="">
      <cdr:nvSpPr>
        <cdr:cNvPr id="5" name="TextBox 1"/>
        <cdr:cNvSpPr txBox="1"/>
      </cdr:nvSpPr>
      <cdr:spPr bwMode="auto">
        <a:xfrm xmlns:a="http://schemas.openxmlformats.org/drawingml/2006/main">
          <a:off x="466600" y="583127"/>
          <a:ext cx="2730947" cy="5841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history   projections</a:t>
          </a:r>
        </a:p>
      </cdr:txBody>
    </cdr:sp>
  </cdr:relSizeAnchor>
</c:userShapes>
</file>

<file path=ppt/drawings/drawing38.xml><?xml version="1.0" encoding="utf-8"?>
<c:userShapes xmlns:c="http://schemas.openxmlformats.org/drawingml/2006/chart">
  <cdr:relSizeAnchor xmlns:cdr="http://schemas.openxmlformats.org/drawingml/2006/chartDrawing">
    <cdr:from>
      <cdr:x>0.26513</cdr:x>
      <cdr:y>0.10516</cdr:y>
    </cdr:from>
    <cdr:to>
      <cdr:x>0.53803</cdr:x>
      <cdr:y>0.24773</cdr:y>
    </cdr:to>
    <cdr:sp macro="" textlink="">
      <cdr:nvSpPr>
        <cdr:cNvPr id="3" name="TextBox 1"/>
        <cdr:cNvSpPr txBox="1"/>
      </cdr:nvSpPr>
      <cdr:spPr bwMode="auto">
        <a:xfrm xmlns:a="http://schemas.openxmlformats.org/drawingml/2006/main">
          <a:off x="1229150" y="472119"/>
          <a:ext cx="1265153" cy="6401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0.92761</cdr:x>
      <cdr:y>0.18644</cdr:y>
    </cdr:to>
    <cdr:sp macro="" textlink="">
      <cdr:nvSpPr>
        <cdr:cNvPr id="5" name="TextBox 1"/>
        <cdr:cNvSpPr txBox="1"/>
      </cdr:nvSpPr>
      <cdr:spPr bwMode="auto">
        <a:xfrm xmlns:a="http://schemas.openxmlformats.org/drawingml/2006/main">
          <a:off x="0" y="0"/>
          <a:ext cx="4300424" cy="8370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liquefied</a:t>
          </a:r>
          <a:r>
            <a:rPr lang="en-US" sz="1400" b="1" i="0" baseline="0" dirty="0" smtClean="0">
              <a:solidFill>
                <a:schemeClr val="tx1"/>
              </a:solidFill>
              <a:latin typeface="+mn-lt"/>
              <a:ea typeface="Times New Roman" charset="0"/>
              <a:cs typeface="Times New Roman" charset="0"/>
            </a:rPr>
            <a:t> natural gas exports</a:t>
          </a: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trillion cubic feet</a:t>
          </a:r>
          <a:endParaRPr lang="en-US" sz="1400" i="0" dirty="0" smtClean="0">
            <a:solidFill>
              <a:schemeClr val="tx1"/>
            </a:solidFill>
            <a:latin typeface="+mn-lt"/>
            <a:ea typeface="Times New Roman" charset="0"/>
            <a:cs typeface="Times New Roman"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0.00885</cdr:x>
      <cdr:y>0.01069</cdr:y>
    </cdr:from>
    <cdr:to>
      <cdr:x>0.92312</cdr:x>
      <cdr:y>0.19713</cdr:y>
    </cdr:to>
    <cdr:sp macro="" textlink="">
      <cdr:nvSpPr>
        <cdr:cNvPr id="3" name="TextBox 1"/>
        <cdr:cNvSpPr txBox="1"/>
      </cdr:nvSpPr>
      <cdr:spPr bwMode="auto">
        <a:xfrm xmlns:a="http://schemas.openxmlformats.org/drawingml/2006/main">
          <a:off x="50800" y="50800"/>
          <a:ext cx="5249750" cy="8861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Ratio of Brent crude</a:t>
          </a:r>
          <a:r>
            <a:rPr lang="en-US" sz="1400" b="1" i="0" dirty="0" smtClean="0">
              <a:solidFill>
                <a:schemeClr val="tx1"/>
              </a:solidFill>
              <a:latin typeface="+mn-lt"/>
              <a:ea typeface="Times New Roman" charset="0"/>
              <a:cs typeface="Times New Roman" charset="0"/>
            </a:rPr>
            <a:t> oil price to natural gas price at Henry Hub </a:t>
          </a:r>
        </a:p>
        <a:p xmlns:a="http://schemas.openxmlformats.org/drawingml/2006/main">
          <a:pPr eaLnBrk="0" hangingPunct="0"/>
          <a:r>
            <a:rPr lang="en-US" sz="1400" b="1" i="0" dirty="0" smtClean="0">
              <a:solidFill>
                <a:schemeClr val="tx1"/>
              </a:solidFill>
              <a:latin typeface="+mn-lt"/>
              <a:ea typeface="Times New Roman" charset="0"/>
              <a:cs typeface="Times New Roman" charset="0"/>
            </a:rPr>
            <a:t>in AEO2020</a:t>
          </a:r>
          <a:endParaRPr lang="en-US" sz="1400" b="1" i="0" baseline="0" dirty="0" smtClean="0">
            <a:solidFill>
              <a:schemeClr val="tx1"/>
            </a:solidFill>
            <a:latin typeface="+mn-lt"/>
            <a:ea typeface="Times New Roman" charset="0"/>
            <a:cs typeface="Times New Roman" charset="0"/>
          </a:endParaRPr>
        </a:p>
        <a:p xmlns:a="http://schemas.openxmlformats.org/drawingml/2006/main">
          <a:pPr eaLnBrk="0" hangingPunct="0"/>
          <a:endParaRPr lang="en-US" sz="2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energy-equivalent terms</a:t>
          </a:r>
          <a:endParaRPr lang="en-US" sz="1400" i="0" dirty="0" smtClean="0">
            <a:solidFill>
              <a:schemeClr val="tx1"/>
            </a:solidFill>
            <a:latin typeface="+mn-lt"/>
            <a:ea typeface="Times New Roman" charset="0"/>
            <a:cs typeface="Times New Roman"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8575" y="0"/>
          <a:ext cx="2543175" cy="6381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Net energy imports (AEO2020 Reference case)</a:t>
          </a:r>
        </a:p>
        <a:p xmlns:a="http://schemas.openxmlformats.org/drawingml/2006/main">
          <a:pPr eaLnBrk="0" hangingPunct="0"/>
          <a:r>
            <a:rPr lang="en-US" sz="1400" i="0" baseline="0" dirty="0" smtClean="0">
              <a:solidFill>
                <a:schemeClr val="tx1"/>
              </a:solidFill>
              <a:latin typeface="+mn-lt"/>
              <a:ea typeface="Times New Roman" charset="0"/>
              <a:cs typeface="Times New Roman" charset="0"/>
            </a:rPr>
            <a:t>quadrillion British thermal units</a:t>
          </a:r>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0.75681</cdr:x>
      <cdr:y>0.31162</cdr:y>
    </cdr:from>
    <cdr:to>
      <cdr:x>1</cdr:x>
      <cdr:y>0.67392</cdr:y>
    </cdr:to>
    <cdr:sp macro="" textlink="">
      <cdr:nvSpPr>
        <cdr:cNvPr id="3" name="TextBox 1"/>
        <cdr:cNvSpPr txBox="1"/>
      </cdr:nvSpPr>
      <cdr:spPr bwMode="auto">
        <a:xfrm xmlns:a="http://schemas.openxmlformats.org/drawingml/2006/main">
          <a:off x="3287129" y="1309153"/>
          <a:ext cx="1056271" cy="15220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2"/>
              </a:solidFill>
              <a:latin typeface="+mn-lt"/>
              <a:ea typeface="Times New Roman" charset="0"/>
              <a:cs typeface="Times New Roman" charset="0"/>
            </a:rPr>
            <a:t>petroleum</a:t>
          </a:r>
          <a:r>
            <a:rPr lang="en-US" sz="1400" b="1" i="0" baseline="0" dirty="0" smtClean="0">
              <a:solidFill>
                <a:schemeClr val="accent2"/>
              </a:solidFill>
              <a:latin typeface="+mn-lt"/>
              <a:ea typeface="Times New Roman" charset="0"/>
              <a:cs typeface="Times New Roman" charset="0"/>
            </a:rPr>
            <a:t> and other l</a:t>
          </a:r>
          <a:r>
            <a:rPr lang="en-US" sz="1400" b="1" i="0" dirty="0" smtClean="0">
              <a:solidFill>
                <a:schemeClr val="accent2"/>
              </a:solidFill>
              <a:latin typeface="+mn-lt"/>
              <a:ea typeface="Times New Roman" charset="0"/>
              <a:cs typeface="Times New Roman" charset="0"/>
            </a:rPr>
            <a:t>iquids</a:t>
          </a:r>
        </a:p>
        <a:p xmlns:a="http://schemas.openxmlformats.org/drawingml/2006/main">
          <a:pPr eaLnBrk="0" hangingPunct="0"/>
          <a:r>
            <a:rPr lang="en-US" sz="1400" b="1" i="0" dirty="0" smtClean="0">
              <a:solidFill>
                <a:schemeClr val="accent4"/>
              </a:solidFill>
              <a:latin typeface="+mn-lt"/>
              <a:ea typeface="Times New Roman" charset="0"/>
              <a:cs typeface="Times New Roman" charset="0"/>
            </a:rPr>
            <a:t>electricity</a:t>
          </a:r>
        </a:p>
        <a:p xmlns:a="http://schemas.openxmlformats.org/drawingml/2006/main">
          <a:pPr eaLnBrk="0" hangingPunct="0"/>
          <a:r>
            <a:rPr lang="en-US" sz="1400" b="1" i="0" dirty="0" smtClean="0">
              <a:solidFill>
                <a:srgbClr val="7F7F7F"/>
              </a:solidFill>
              <a:latin typeface="+mn-lt"/>
              <a:ea typeface="Times New Roman" charset="0"/>
              <a:cs typeface="Times New Roman" charset="0"/>
            </a:rPr>
            <a:t>coal and coke</a:t>
          </a: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p>
      </cdr:txBody>
    </cdr:sp>
  </cdr:relSizeAnchor>
  <cdr:relSizeAnchor xmlns:cdr="http://schemas.openxmlformats.org/drawingml/2006/chartDrawing">
    <cdr:from>
      <cdr:x>0.27519</cdr:x>
      <cdr:y>0.12159</cdr:y>
    </cdr:from>
    <cdr:to>
      <cdr:x>0.48815</cdr:x>
      <cdr:y>0.25583</cdr:y>
    </cdr:to>
    <cdr:sp macro="" textlink="">
      <cdr:nvSpPr>
        <cdr:cNvPr id="6" name="TextBox 1"/>
        <cdr:cNvSpPr txBox="1"/>
      </cdr:nvSpPr>
      <cdr:spPr bwMode="auto">
        <a:xfrm xmlns:a="http://schemas.openxmlformats.org/drawingml/2006/main">
          <a:off x="1580116" y="577914"/>
          <a:ext cx="1222814" cy="6380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9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3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0.14989</cdr:x>
      <cdr:y>0.59144</cdr:y>
    </cdr:from>
    <cdr:to>
      <cdr:x>0.27952</cdr:x>
      <cdr:y>0.78125</cdr:y>
    </cdr:to>
    <cdr:sp macro="" textlink="">
      <cdr:nvSpPr>
        <cdr:cNvPr id="7" name="TextBox 1"/>
        <cdr:cNvSpPr txBox="1"/>
      </cdr:nvSpPr>
      <cdr:spPr bwMode="auto">
        <a:xfrm xmlns:a="http://schemas.openxmlformats.org/drawingml/2006/main">
          <a:off x="411169" y="1622426"/>
          <a:ext cx="355601" cy="520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net</a:t>
          </a:r>
          <a:r>
            <a:rPr lang="en-US" sz="1400" b="0" i="0" baseline="0" dirty="0" smtClean="0">
              <a:solidFill>
                <a:schemeClr val="bg2"/>
              </a:solidFill>
              <a:latin typeface="+mn-lt"/>
              <a:ea typeface="Times New Roman" charset="0"/>
              <a:cs typeface="Times New Roman" charset="0"/>
            </a:rPr>
            <a:t> imports</a:t>
          </a: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net exports</a:t>
          </a:r>
          <a:endParaRPr lang="en-US" sz="1400" b="0" i="0" dirty="0" smtClean="0">
            <a:solidFill>
              <a:schemeClr val="bg2"/>
            </a:solidFill>
            <a:latin typeface="+mn-lt"/>
            <a:ea typeface="Times New Roman" charset="0"/>
            <a:cs typeface="Times New Roman"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0.14326</cdr:x>
      <cdr:y>0.16956</cdr:y>
    </cdr:from>
    <cdr:to>
      <cdr:x>0.37014</cdr:x>
      <cdr:y>0.32715</cdr:y>
    </cdr:to>
    <cdr:sp macro="" textlink="">
      <cdr:nvSpPr>
        <cdr:cNvPr id="6" name="TextBox 1"/>
        <cdr:cNvSpPr txBox="1"/>
      </cdr:nvSpPr>
      <cdr:spPr bwMode="auto">
        <a:xfrm xmlns:a="http://schemas.openxmlformats.org/drawingml/2006/main">
          <a:off x="810783" y="805914"/>
          <a:ext cx="1284001" cy="7490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endParaRPr lang="en-US" sz="14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3.64538E-7</cdr:y>
    </cdr:from>
    <cdr:to>
      <cdr:x>1</cdr:x>
      <cdr:y>0.1007</cdr:y>
    </cdr:to>
    <cdr:sp macro="" textlink="">
      <cdr:nvSpPr>
        <cdr:cNvPr id="7" name="TextBox 5"/>
        <cdr:cNvSpPr txBox="1"/>
      </cdr:nvSpPr>
      <cdr:spPr bwMode="auto">
        <a:xfrm xmlns:a="http://schemas.openxmlformats.org/drawingml/2006/main">
          <a:off x="0" y="1"/>
          <a:ext cx="3054096" cy="2762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Electricity generation </a:t>
          </a:r>
          <a:r>
            <a:rPr lang="en-US" sz="1400" b="1" i="0" baseline="0" dirty="0" smtClean="0">
              <a:solidFill>
                <a:schemeClr val="tx1"/>
              </a:solidFill>
              <a:latin typeface="+mn-lt"/>
              <a:ea typeface="Times New Roman" charset="0"/>
              <a:cs typeface="Times New Roman" charset="0"/>
            </a:rPr>
            <a:t>from selected fuels </a:t>
          </a:r>
        </a:p>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Reference </a:t>
          </a:r>
          <a:r>
            <a:rPr lang="en-US" sz="1400" b="1" dirty="0" smtClean="0">
              <a:solidFill>
                <a:schemeClr val="tx1"/>
              </a:solidFill>
              <a:ea typeface="Times New Roman" charset="0"/>
              <a:cs typeface="Times New Roman" charset="0"/>
            </a:rPr>
            <a:t>case)</a:t>
          </a:r>
          <a:endParaRPr lang="en-US" sz="1400" b="1"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billion kilowatthours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0.76803</cdr:x>
      <cdr:y>0.34957</cdr:y>
    </cdr:from>
    <cdr:to>
      <cdr:x>0.93616</cdr:x>
      <cdr:y>0.7648</cdr:y>
    </cdr:to>
    <cdr:sp macro="" textlink="">
      <cdr:nvSpPr>
        <cdr:cNvPr id="9" name="TextBox 1"/>
        <cdr:cNvSpPr txBox="1"/>
      </cdr:nvSpPr>
      <cdr:spPr bwMode="auto">
        <a:xfrm xmlns:a="http://schemas.openxmlformats.org/drawingml/2006/main">
          <a:off x="4346617" y="1661497"/>
          <a:ext cx="951522" cy="19735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accent1">
                <a:lumMod val="40000"/>
                <a:lumOff val="60000"/>
              </a:schemeClr>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renewables</a:t>
          </a:r>
        </a:p>
        <a:p xmlns:a="http://schemas.openxmlformats.org/drawingml/2006/main">
          <a:pPr eaLnBrk="0" hangingPunct="0"/>
          <a:r>
            <a:rPr lang="en-US" sz="1400" b="1" i="0" dirty="0" smtClean="0">
              <a:solidFill>
                <a:schemeClr val="accent5"/>
              </a:solidFill>
              <a:latin typeface="+mn-lt"/>
              <a:ea typeface="Times New Roman" charset="0"/>
              <a:cs typeface="Times New Roman" charset="0"/>
            </a:rPr>
            <a:t>nuclear</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coal</a:t>
          </a:r>
        </a:p>
      </cdr:txBody>
    </cdr:sp>
  </cdr:relSizeAnchor>
  <cdr:relSizeAnchor xmlns:cdr="http://schemas.openxmlformats.org/drawingml/2006/chartDrawing">
    <cdr:from>
      <cdr:x>0.67927</cdr:x>
      <cdr:y>0.38544</cdr:y>
    </cdr:from>
    <cdr:to>
      <cdr:x>0.75583</cdr:x>
      <cdr:y>0.44367</cdr:y>
    </cdr:to>
    <cdr:sp macro="" textlink="">
      <cdr:nvSpPr>
        <cdr:cNvPr id="2" name="TextBox 1"/>
        <cdr:cNvSpPr txBox="1"/>
      </cdr:nvSpPr>
      <cdr:spPr bwMode="auto">
        <a:xfrm xmlns:a="http://schemas.openxmlformats.org/drawingml/2006/main">
          <a:off x="3064200" y="1639044"/>
          <a:ext cx="345377" cy="2476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chemeClr val="bg1"/>
              </a:solidFill>
              <a:latin typeface="+mn-lt"/>
              <a:ea typeface="Times New Roman" charset="0"/>
              <a:cs typeface="Times New Roman" charset="0"/>
            </a:rPr>
            <a:t>36%</a:t>
          </a:r>
        </a:p>
      </cdr:txBody>
    </cdr:sp>
  </cdr:relSizeAnchor>
  <cdr:relSizeAnchor xmlns:cdr="http://schemas.openxmlformats.org/drawingml/2006/chartDrawing">
    <cdr:from>
      <cdr:x>0.67927</cdr:x>
      <cdr:y>0.59091</cdr:y>
    </cdr:from>
    <cdr:to>
      <cdr:x>0.75463</cdr:x>
      <cdr:y>0.64994</cdr:y>
    </cdr:to>
    <cdr:sp macro="" textlink="">
      <cdr:nvSpPr>
        <cdr:cNvPr id="12" name="TextBox 1"/>
        <cdr:cNvSpPr txBox="1"/>
      </cdr:nvSpPr>
      <cdr:spPr bwMode="auto">
        <a:xfrm xmlns:a="http://schemas.openxmlformats.org/drawingml/2006/main">
          <a:off x="3844281" y="2808594"/>
          <a:ext cx="426495" cy="2805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38%</a:t>
          </a:r>
        </a:p>
      </cdr:txBody>
    </cdr:sp>
  </cdr:relSizeAnchor>
  <cdr:relSizeAnchor xmlns:cdr="http://schemas.openxmlformats.org/drawingml/2006/chartDrawing">
    <cdr:from>
      <cdr:x>0.67551</cdr:x>
      <cdr:y>0.75437</cdr:y>
    </cdr:from>
    <cdr:to>
      <cdr:x>0.75261</cdr:x>
      <cdr:y>0.80814</cdr:y>
    </cdr:to>
    <cdr:sp macro="" textlink="">
      <cdr:nvSpPr>
        <cdr:cNvPr id="13" name="TextBox 1"/>
        <cdr:cNvSpPr txBox="1"/>
      </cdr:nvSpPr>
      <cdr:spPr bwMode="auto">
        <a:xfrm xmlns:a="http://schemas.openxmlformats.org/drawingml/2006/main">
          <a:off x="3823009" y="3585517"/>
          <a:ext cx="436342" cy="2555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12%</a:t>
          </a:r>
        </a:p>
      </cdr:txBody>
    </cdr:sp>
  </cdr:relSizeAnchor>
  <cdr:relSizeAnchor xmlns:cdr="http://schemas.openxmlformats.org/drawingml/2006/chartDrawing">
    <cdr:from>
      <cdr:x>0.67375</cdr:x>
      <cdr:y>0.83198</cdr:y>
    </cdr:from>
    <cdr:to>
      <cdr:x>0.74729</cdr:x>
      <cdr:y>0.88745</cdr:y>
    </cdr:to>
    <cdr:sp macro="" textlink="">
      <cdr:nvSpPr>
        <cdr:cNvPr id="14" name="TextBox 1"/>
        <cdr:cNvSpPr txBox="1"/>
      </cdr:nvSpPr>
      <cdr:spPr bwMode="auto">
        <a:xfrm xmlns:a="http://schemas.openxmlformats.org/drawingml/2006/main">
          <a:off x="3813061" y="3954380"/>
          <a:ext cx="416195" cy="263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13%</a:t>
          </a:r>
        </a:p>
      </cdr:txBody>
    </cdr:sp>
  </cdr:relSizeAnchor>
  <cdr:relSizeAnchor xmlns:cdr="http://schemas.openxmlformats.org/drawingml/2006/chartDrawing">
    <cdr:from>
      <cdr:x>0.26159</cdr:x>
      <cdr:y>0.72421</cdr:y>
    </cdr:from>
    <cdr:to>
      <cdr:x>0.34919</cdr:x>
      <cdr:y>0.78109</cdr:y>
    </cdr:to>
    <cdr:sp macro="" textlink="">
      <cdr:nvSpPr>
        <cdr:cNvPr id="15" name="TextBox 1"/>
        <cdr:cNvSpPr txBox="1"/>
      </cdr:nvSpPr>
      <cdr:spPr bwMode="auto">
        <a:xfrm xmlns:a="http://schemas.openxmlformats.org/drawingml/2006/main">
          <a:off x="1480429" y="3442138"/>
          <a:ext cx="495766" cy="270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0.26182</cdr:x>
      <cdr:y>0.61659</cdr:y>
    </cdr:from>
    <cdr:to>
      <cdr:x>0.34941</cdr:x>
      <cdr:y>0.667</cdr:y>
    </cdr:to>
    <cdr:sp macro="" textlink="">
      <cdr:nvSpPr>
        <cdr:cNvPr id="16" name="TextBox 1"/>
        <cdr:cNvSpPr txBox="1"/>
      </cdr:nvSpPr>
      <cdr:spPr bwMode="auto">
        <a:xfrm xmlns:a="http://schemas.openxmlformats.org/drawingml/2006/main">
          <a:off x="1481749" y="2930637"/>
          <a:ext cx="495710" cy="239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0.26182</cdr:x>
      <cdr:y>0.47467</cdr:y>
    </cdr:from>
    <cdr:to>
      <cdr:x>0.34775</cdr:x>
      <cdr:y>0.52533</cdr:y>
    </cdr:to>
    <cdr:sp macro="" textlink="">
      <cdr:nvSpPr>
        <cdr:cNvPr id="17" name="TextBox 1"/>
        <cdr:cNvSpPr txBox="1"/>
      </cdr:nvSpPr>
      <cdr:spPr bwMode="auto">
        <a:xfrm xmlns:a="http://schemas.openxmlformats.org/drawingml/2006/main">
          <a:off x="1481749" y="2256094"/>
          <a:ext cx="486315" cy="24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37%</a:t>
          </a:r>
        </a:p>
      </cdr:txBody>
    </cdr:sp>
  </cdr:relSizeAnchor>
  <cdr:relSizeAnchor xmlns:cdr="http://schemas.openxmlformats.org/drawingml/2006/chartDrawing">
    <cdr:from>
      <cdr:x>0.26182</cdr:x>
      <cdr:y>0.82577</cdr:y>
    </cdr:from>
    <cdr:to>
      <cdr:x>0.35239</cdr:x>
      <cdr:y>0.88369</cdr:y>
    </cdr:to>
    <cdr:sp macro="" textlink="">
      <cdr:nvSpPr>
        <cdr:cNvPr id="18" name="TextBox 1"/>
        <cdr:cNvSpPr txBox="1"/>
      </cdr:nvSpPr>
      <cdr:spPr bwMode="auto">
        <a:xfrm xmlns:a="http://schemas.openxmlformats.org/drawingml/2006/main">
          <a:off x="1481749" y="3924843"/>
          <a:ext cx="512576" cy="2752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24%</a:t>
          </a:r>
        </a:p>
      </cdr:txBody>
    </cdr:sp>
  </cdr:relSizeAnchor>
</c:userShapes>
</file>

<file path=ppt/drawings/drawing41.xml><?xml version="1.0" encoding="utf-8"?>
<c:userShapes xmlns:c="http://schemas.openxmlformats.org/drawingml/2006/chart">
  <cdr:relSizeAnchor xmlns:cdr="http://schemas.openxmlformats.org/drawingml/2006/chartDrawing">
    <cdr:from>
      <cdr:x>0</cdr:x>
      <cdr:y>0</cdr:y>
    </cdr:from>
    <cdr:to>
      <cdr:x>0.98999</cdr:x>
      <cdr:y>0.23264</cdr:y>
    </cdr:to>
    <cdr:sp macro="" textlink="">
      <cdr:nvSpPr>
        <cdr:cNvPr id="2" name="TextBox 1"/>
        <cdr:cNvSpPr txBox="1"/>
      </cdr:nvSpPr>
      <cdr:spPr bwMode="auto">
        <a:xfrm xmlns:a="http://schemas.openxmlformats.org/drawingml/2006/main">
          <a:off x="0" y="0"/>
          <a:ext cx="4264480" cy="9892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Renewable electricity generation, including </a:t>
          </a:r>
          <a:r>
            <a:rPr lang="en-US" sz="1400" b="1" dirty="0" smtClean="0">
              <a:ea typeface="Times New Roman" charset="0"/>
              <a:cs typeface="Times New Roman" charset="0"/>
            </a:rPr>
            <a:t>e</a:t>
          </a:r>
          <a:r>
            <a:rPr lang="en-US" sz="1400" b="1" i="0" dirty="0" smtClean="0">
              <a:solidFill>
                <a:sysClr val="windowText" lastClr="000000"/>
              </a:solidFill>
              <a:latin typeface="+mn-lt"/>
              <a:ea typeface="Times New Roman" charset="0"/>
              <a:cs typeface="Times New Roman" charset="0"/>
            </a:rPr>
            <a:t>nd use </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a:t>
          </a:r>
          <a:r>
            <a:rPr lang="en-US" sz="1400" b="1" i="0" dirty="0" smtClean="0">
              <a:solidFill>
                <a:schemeClr val="tx1"/>
              </a:solidFill>
              <a:latin typeface="+mn-lt"/>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kilowatthours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0.13809</cdr:x>
      <cdr:y>0.16644</cdr:y>
    </cdr:from>
    <cdr:to>
      <cdr:x>0.35105</cdr:x>
      <cdr:y>0.30729</cdr:y>
    </cdr:to>
    <cdr:sp macro="" textlink="">
      <cdr:nvSpPr>
        <cdr:cNvPr id="6" name="TextBox 1"/>
        <cdr:cNvSpPr txBox="1"/>
      </cdr:nvSpPr>
      <cdr:spPr bwMode="auto">
        <a:xfrm xmlns:a="http://schemas.openxmlformats.org/drawingml/2006/main">
          <a:off x="792915" y="791104"/>
          <a:ext cx="1222814" cy="6694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0.71285</cdr:x>
      <cdr:y>0.34316</cdr:y>
    </cdr:from>
    <cdr:to>
      <cdr:x>1</cdr:x>
      <cdr:y>0.81396</cdr:y>
    </cdr:to>
    <cdr:sp macro="" textlink="">
      <cdr:nvSpPr>
        <cdr:cNvPr id="7" name="TextBox 1"/>
        <cdr:cNvSpPr txBox="1"/>
      </cdr:nvSpPr>
      <cdr:spPr>
        <a:xfrm xmlns:a="http://schemas.openxmlformats.org/drawingml/2006/main">
          <a:off x="3084880" y="1541147"/>
          <a:ext cx="1242645" cy="2114381"/>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smtClean="0">
              <a:solidFill>
                <a:schemeClr val="accent4"/>
              </a:solidFill>
            </a:rPr>
            <a:t>solar </a:t>
          </a:r>
          <a:endParaRPr lang="en-US" sz="1400" b="1" dirty="0" smtClean="0">
            <a:solidFill>
              <a:schemeClr val="accent4"/>
            </a:solidFill>
          </a:endParaRPr>
        </a:p>
        <a:p xmlns:a="http://schemas.openxmlformats.org/drawingml/2006/main">
          <a:r>
            <a:rPr lang="en-US" sz="1400" b="1" dirty="0" smtClean="0">
              <a:solidFill>
                <a:schemeClr val="accent3"/>
              </a:solidFill>
            </a:rPr>
            <a:t>wind</a:t>
          </a:r>
        </a:p>
        <a:p xmlns:a="http://schemas.openxmlformats.org/drawingml/2006/main">
          <a:r>
            <a:rPr lang="en-US" sz="1400" b="1" dirty="0" smtClean="0">
              <a:solidFill>
                <a:schemeClr val="accent2"/>
              </a:solidFill>
            </a:rPr>
            <a:t>geothermal</a:t>
          </a:r>
        </a:p>
        <a:p xmlns:a="http://schemas.openxmlformats.org/drawingml/2006/main">
          <a:r>
            <a:rPr lang="en-US" sz="1400" b="1" dirty="0" smtClean="0">
              <a:solidFill>
                <a:schemeClr val="accent1">
                  <a:lumMod val="75000"/>
                </a:schemeClr>
              </a:solidFill>
            </a:rPr>
            <a:t>hydroelectric</a:t>
          </a:r>
        </a:p>
        <a:p xmlns:a="http://schemas.openxmlformats.org/drawingml/2006/main">
          <a:r>
            <a:rPr lang="en-US" sz="1400" b="1" dirty="0" smtClean="0">
              <a:solidFill>
                <a:schemeClr val="bg1">
                  <a:lumMod val="75000"/>
                </a:schemeClr>
              </a:solidFill>
            </a:rPr>
            <a:t>other</a:t>
          </a:r>
        </a:p>
        <a:p xmlns:a="http://schemas.openxmlformats.org/drawingml/2006/main">
          <a:endParaRPr lang="en-US" sz="900" b="1" dirty="0">
            <a:solidFill>
              <a:schemeClr val="accent4"/>
            </a:solidFill>
          </a:endParaRPr>
        </a:p>
      </cdr:txBody>
    </cdr:sp>
  </cdr:relSizeAnchor>
  <cdr:relSizeAnchor xmlns:cdr="http://schemas.openxmlformats.org/drawingml/2006/chartDrawing">
    <cdr:from>
      <cdr:x>0.62148</cdr:x>
      <cdr:y>0.44318</cdr:y>
    </cdr:from>
    <cdr:to>
      <cdr:x>0.69759</cdr:x>
      <cdr:y>0.5</cdr:y>
    </cdr:to>
    <cdr:sp macro="" textlink="">
      <cdr:nvSpPr>
        <cdr:cNvPr id="5" name="TextBox 1"/>
        <cdr:cNvSpPr txBox="1"/>
      </cdr:nvSpPr>
      <cdr:spPr bwMode="auto">
        <a:xfrm xmlns:a="http://schemas.openxmlformats.org/drawingml/2006/main">
          <a:off x="3568554" y="2106422"/>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46%</a:t>
          </a:r>
        </a:p>
      </cdr:txBody>
    </cdr:sp>
  </cdr:relSizeAnchor>
  <cdr:relSizeAnchor xmlns:cdr="http://schemas.openxmlformats.org/drawingml/2006/chartDrawing">
    <cdr:from>
      <cdr:x>0.2482</cdr:x>
      <cdr:y>0.71594</cdr:y>
    </cdr:from>
    <cdr:to>
      <cdr:x>0.32563</cdr:x>
      <cdr:y>0.77276</cdr:y>
    </cdr:to>
    <cdr:sp macro="" textlink="">
      <cdr:nvSpPr>
        <cdr:cNvPr id="8" name="TextBox 1"/>
        <cdr:cNvSpPr txBox="1"/>
      </cdr:nvSpPr>
      <cdr:spPr bwMode="auto">
        <a:xfrm xmlns:a="http://schemas.openxmlformats.org/drawingml/2006/main">
          <a:off x="1425148" y="3402830"/>
          <a:ext cx="444603"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38%</a:t>
          </a:r>
        </a:p>
      </cdr:txBody>
    </cdr:sp>
  </cdr:relSizeAnchor>
  <cdr:relSizeAnchor xmlns:cdr="http://schemas.openxmlformats.org/drawingml/2006/chartDrawing">
    <cdr:from>
      <cdr:x>0.62515</cdr:x>
      <cdr:y>0.79945</cdr:y>
    </cdr:from>
    <cdr:to>
      <cdr:x>0.69926</cdr:x>
      <cdr:y>0.85627</cdr:y>
    </cdr:to>
    <cdr:sp macro="" textlink="">
      <cdr:nvSpPr>
        <cdr:cNvPr id="9" name="TextBox 1"/>
        <cdr:cNvSpPr txBox="1"/>
      </cdr:nvSpPr>
      <cdr:spPr bwMode="auto">
        <a:xfrm xmlns:a="http://schemas.openxmlformats.org/drawingml/2006/main">
          <a:off x="3589589" y="3799766"/>
          <a:ext cx="425539"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14%</a:t>
          </a:r>
        </a:p>
      </cdr:txBody>
    </cdr:sp>
  </cdr:relSizeAnchor>
  <cdr:relSizeAnchor xmlns:cdr="http://schemas.openxmlformats.org/drawingml/2006/chartDrawing">
    <cdr:from>
      <cdr:x>0.62641</cdr:x>
      <cdr:y>0.64401</cdr:y>
    </cdr:from>
    <cdr:to>
      <cdr:x>0.70253</cdr:x>
      <cdr:y>0.70083</cdr:y>
    </cdr:to>
    <cdr:sp macro="" textlink="">
      <cdr:nvSpPr>
        <cdr:cNvPr id="10" name="TextBox 1"/>
        <cdr:cNvSpPr txBox="1"/>
      </cdr:nvSpPr>
      <cdr:spPr bwMode="auto">
        <a:xfrm xmlns:a="http://schemas.openxmlformats.org/drawingml/2006/main">
          <a:off x="3596831" y="3060963"/>
          <a:ext cx="437080"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33</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0.25348</cdr:x>
      <cdr:y>0.81281</cdr:y>
    </cdr:from>
    <cdr:to>
      <cdr:x>0.33189</cdr:x>
      <cdr:y>0.86963</cdr:y>
    </cdr:to>
    <cdr:sp macro="" textlink="">
      <cdr:nvSpPr>
        <cdr:cNvPr id="11" name="TextBox 1"/>
        <cdr:cNvSpPr txBox="1"/>
      </cdr:nvSpPr>
      <cdr:spPr bwMode="auto">
        <a:xfrm xmlns:a="http://schemas.openxmlformats.org/drawingml/2006/main">
          <a:off x="1455481" y="3863278"/>
          <a:ext cx="450230"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37%</a:t>
          </a:r>
        </a:p>
      </cdr:txBody>
    </cdr:sp>
  </cdr:relSizeAnchor>
  <cdr:relSizeAnchor xmlns:cdr="http://schemas.openxmlformats.org/drawingml/2006/chartDrawing">
    <cdr:from>
      <cdr:x>0.30931</cdr:x>
      <cdr:y>0.86087</cdr:y>
    </cdr:from>
    <cdr:to>
      <cdr:x>0.37491</cdr:x>
      <cdr:y>0.91769</cdr:y>
    </cdr:to>
    <cdr:sp macro="" textlink="">
      <cdr:nvSpPr>
        <cdr:cNvPr id="12" name="TextBox 1"/>
        <cdr:cNvSpPr txBox="1"/>
      </cdr:nvSpPr>
      <cdr:spPr bwMode="auto">
        <a:xfrm xmlns:a="http://schemas.openxmlformats.org/drawingml/2006/main">
          <a:off x="1776034" y="4091693"/>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7%</a:t>
          </a:r>
        </a:p>
      </cdr:txBody>
    </cdr:sp>
  </cdr:relSizeAnchor>
  <cdr:relSizeAnchor xmlns:cdr="http://schemas.openxmlformats.org/drawingml/2006/chartDrawing">
    <cdr:from>
      <cdr:x>0.27802</cdr:x>
      <cdr:y>0.62297</cdr:y>
    </cdr:from>
    <cdr:to>
      <cdr:x>0.3761</cdr:x>
      <cdr:y>0.67979</cdr:y>
    </cdr:to>
    <cdr:sp macro="" textlink="">
      <cdr:nvSpPr>
        <cdr:cNvPr id="13" name="TextBox 1"/>
        <cdr:cNvSpPr txBox="1"/>
      </cdr:nvSpPr>
      <cdr:spPr bwMode="auto">
        <a:xfrm xmlns:a="http://schemas.openxmlformats.org/drawingml/2006/main">
          <a:off x="1596361" y="2960940"/>
          <a:ext cx="563174"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15%</a:t>
          </a:r>
        </a:p>
      </cdr:txBody>
    </cdr:sp>
  </cdr:relSizeAnchor>
  <cdr:relSizeAnchor xmlns:cdr="http://schemas.openxmlformats.org/drawingml/2006/chartDrawing">
    <cdr:from>
      <cdr:x>0.71097</cdr:x>
      <cdr:y>0.76766</cdr:y>
    </cdr:from>
    <cdr:to>
      <cdr:x>0.77657</cdr:x>
      <cdr:y>0.82448</cdr:y>
    </cdr:to>
    <cdr:sp macro="" textlink="">
      <cdr:nvSpPr>
        <cdr:cNvPr id="14" name="TextBox 1"/>
        <cdr:cNvSpPr txBox="1"/>
      </cdr:nvSpPr>
      <cdr:spPr bwMode="auto">
        <a:xfrm xmlns:a="http://schemas.openxmlformats.org/drawingml/2006/main">
          <a:off x="4082354" y="3648668"/>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3%</a:t>
          </a:r>
        </a:p>
      </cdr:txBody>
    </cdr:sp>
  </cdr:relSizeAnchor>
  <cdr:relSizeAnchor xmlns:cdr="http://schemas.openxmlformats.org/drawingml/2006/chartDrawing">
    <cdr:from>
      <cdr:x>0.71097</cdr:x>
      <cdr:y>0.8684</cdr:y>
    </cdr:from>
    <cdr:to>
      <cdr:x>0.77657</cdr:x>
      <cdr:y>0.92522</cdr:y>
    </cdr:to>
    <cdr:sp macro="" textlink="">
      <cdr:nvSpPr>
        <cdr:cNvPr id="15" name="TextBox 1"/>
        <cdr:cNvSpPr txBox="1"/>
      </cdr:nvSpPr>
      <cdr:spPr bwMode="auto">
        <a:xfrm xmlns:a="http://schemas.openxmlformats.org/drawingml/2006/main">
          <a:off x="4082355" y="4127504"/>
          <a:ext cx="376674"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5%</a:t>
          </a:r>
        </a:p>
      </cdr:txBody>
    </cdr:sp>
  </cdr:relSizeAnchor>
  <cdr:relSizeAnchor xmlns:cdr="http://schemas.openxmlformats.org/drawingml/2006/chartDrawing">
    <cdr:from>
      <cdr:x>0.30931</cdr:x>
      <cdr:y>0.77103</cdr:y>
    </cdr:from>
    <cdr:to>
      <cdr:x>0.37491</cdr:x>
      <cdr:y>0.82785</cdr:y>
    </cdr:to>
    <cdr:sp macro="" textlink="">
      <cdr:nvSpPr>
        <cdr:cNvPr id="16" name="TextBox 1"/>
        <cdr:cNvSpPr txBox="1"/>
      </cdr:nvSpPr>
      <cdr:spPr bwMode="auto">
        <a:xfrm xmlns:a="http://schemas.openxmlformats.org/drawingml/2006/main">
          <a:off x="1776034" y="3664673"/>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a:t>
          </a:r>
        </a:p>
      </cdr:txBody>
    </cdr:sp>
  </cdr:relSizeAnchor>
  <cdr:relSizeAnchor xmlns:cdr="http://schemas.openxmlformats.org/drawingml/2006/chartDrawing">
    <cdr:from>
      <cdr:x>0.24342</cdr:x>
      <cdr:y>0.66011</cdr:y>
    </cdr:from>
    <cdr:to>
      <cdr:x>0.2867</cdr:x>
      <cdr:y>0.7065</cdr:y>
    </cdr:to>
    <cdr:cxnSp macro="">
      <cdr:nvCxnSpPr>
        <cdr:cNvPr id="4" name="Straight Connector 3"/>
        <cdr:cNvCxnSpPr/>
      </cdr:nvCxnSpPr>
      <cdr:spPr bwMode="auto">
        <a:xfrm xmlns:a="http://schemas.openxmlformats.org/drawingml/2006/main" flipH="1">
          <a:off x="1397719" y="3137500"/>
          <a:ext cx="248513" cy="22049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0.24478</cdr:x>
      <cdr:y>0.79394</cdr:y>
    </cdr:from>
    <cdr:to>
      <cdr:x>0.30931</cdr:x>
      <cdr:y>0.80562</cdr:y>
    </cdr:to>
    <cdr:cxnSp macro="">
      <cdr:nvCxnSpPr>
        <cdr:cNvPr id="20" name="Straight Connector 19"/>
        <cdr:cNvCxnSpPr/>
      </cdr:nvCxnSpPr>
      <cdr:spPr bwMode="auto">
        <a:xfrm xmlns:a="http://schemas.openxmlformats.org/drawingml/2006/main" flipH="1">
          <a:off x="1405504" y="3773590"/>
          <a:ext cx="370530" cy="5551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0.66887</cdr:x>
      <cdr:y>0.88536</cdr:y>
    </cdr:from>
    <cdr:to>
      <cdr:x>0.70727</cdr:x>
      <cdr:y>0.8882</cdr:y>
    </cdr:to>
    <cdr:cxnSp macro="">
      <cdr:nvCxnSpPr>
        <cdr:cNvPr id="23" name="Straight Connector 22"/>
        <cdr:cNvCxnSpPr/>
      </cdr:nvCxnSpPr>
      <cdr:spPr bwMode="auto">
        <a:xfrm xmlns:a="http://schemas.openxmlformats.org/drawingml/2006/main">
          <a:off x="3840666" y="4208094"/>
          <a:ext cx="220493" cy="1349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0.67127</cdr:x>
      <cdr:y>0.78888</cdr:y>
    </cdr:from>
    <cdr:to>
      <cdr:x>0.70487</cdr:x>
      <cdr:y>0.78889</cdr:y>
    </cdr:to>
    <cdr:cxnSp macro="">
      <cdr:nvCxnSpPr>
        <cdr:cNvPr id="24" name="Straight Connector 23"/>
        <cdr:cNvCxnSpPr/>
      </cdr:nvCxnSpPr>
      <cdr:spPr bwMode="auto">
        <a:xfrm xmlns:a="http://schemas.openxmlformats.org/drawingml/2006/main">
          <a:off x="3854447" y="3749533"/>
          <a:ext cx="192931" cy="4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0.24311</cdr:x>
      <cdr:y>0.88332</cdr:y>
    </cdr:from>
    <cdr:to>
      <cdr:x>0.30931</cdr:x>
      <cdr:y>0.89461</cdr:y>
    </cdr:to>
    <cdr:cxnSp macro="">
      <cdr:nvCxnSpPr>
        <cdr:cNvPr id="30" name="Straight Connector 29"/>
        <cdr:cNvCxnSpPr/>
      </cdr:nvCxnSpPr>
      <cdr:spPr bwMode="auto">
        <a:xfrm xmlns:a="http://schemas.openxmlformats.org/drawingml/2006/main" flipH="1">
          <a:off x="1395948" y="4198385"/>
          <a:ext cx="380086" cy="53667"/>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userShapes>
</file>

<file path=ppt/drawings/drawing42.xml><?xml version="1.0" encoding="utf-8"?>
<c:userShapes xmlns:c="http://schemas.openxmlformats.org/drawingml/2006/chart">
  <cdr:relSizeAnchor xmlns:cdr="http://schemas.openxmlformats.org/drawingml/2006/chartDrawing">
    <cdr:from>
      <cdr:x>0.00528</cdr:x>
      <cdr:y>0</cdr:y>
    </cdr:from>
    <cdr:to>
      <cdr:x>0.84222</cdr:x>
      <cdr:y>0.16233</cdr:y>
    </cdr:to>
    <cdr:sp macro="" textlink="">
      <cdr:nvSpPr>
        <cdr:cNvPr id="2" name="TextBox 1"/>
        <cdr:cNvSpPr txBox="1"/>
      </cdr:nvSpPr>
      <cdr:spPr bwMode="auto">
        <a:xfrm xmlns:a="http://schemas.openxmlformats.org/drawingml/2006/main">
          <a:off x="27039" y="0"/>
          <a:ext cx="4282838" cy="707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ea typeface="Times New Roman" charset="0"/>
              <a:cs typeface="Times New Roman" charset="0"/>
            </a:rPr>
            <a:t>AEO2020 </a:t>
          </a:r>
          <a:r>
            <a:rPr lang="en-US" sz="1400" b="1" i="0" baseline="0" dirty="0" smtClean="0">
              <a:solidFill>
                <a:sysClr val="windowText" lastClr="000000"/>
              </a:solidFill>
              <a:latin typeface="+mn-lt"/>
              <a:ea typeface="Times New Roman" charset="0"/>
              <a:cs typeface="Times New Roman" charset="0"/>
            </a:rPr>
            <a:t>Electricity use growth rate </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percentage growth (three-year rolling average)</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0.30671</cdr:x>
      <cdr:y>0.09039</cdr:y>
    </cdr:from>
    <cdr:to>
      <cdr:x>0.51967</cdr:x>
      <cdr:y>0.20172</cdr:y>
    </cdr:to>
    <cdr:grpSp>
      <cdr:nvGrpSpPr>
        <cdr:cNvPr id="4" name="Group 3"/>
        <cdr:cNvGrpSpPr/>
      </cdr:nvGrpSpPr>
      <cdr:grpSpPr>
        <a:xfrm xmlns:a="http://schemas.openxmlformats.org/drawingml/2006/main">
          <a:off x="1735806" y="429621"/>
          <a:ext cx="1205234" cy="529149"/>
          <a:chOff x="2485367" y="399371"/>
          <a:chExt cx="1168384" cy="318718"/>
        </a:xfrm>
      </cdr:grpSpPr>
      <cdr:sp macro="" textlink="">
        <cdr:nvSpPr>
          <cdr:cNvPr id="6" name="TextBox 1"/>
          <cdr:cNvSpPr txBox="1"/>
        </cdr:nvSpPr>
        <cdr:spPr bwMode="auto">
          <a:xfrm xmlns:a="http://schemas.openxmlformats.org/drawingml/2006/main">
            <a:off x="2485367" y="399371"/>
            <a:ext cx="1168384" cy="3187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ysClr val="windowText" lastClr="000000"/>
                </a:solidFill>
                <a:latin typeface="+mn-lt"/>
                <a:ea typeface="Times New Roman" charset="0"/>
                <a:cs typeface="Times New Roman" charset="0"/>
              </a:rPr>
              <a:t>2019</a:t>
            </a:r>
            <a:endParaRPr lang="en-US" sz="1400" b="0"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dirty="0" smtClean="0">
                <a:solidFill>
                  <a:sysClr val="windowText" lastClr="000000"/>
                </a:solidFill>
                <a:latin typeface="+mn-lt"/>
                <a:ea typeface="Times New Roman" charset="0"/>
                <a:cs typeface="Times New Roman" charset="0"/>
              </a:rPr>
              <a:t>   history</a:t>
            </a:r>
            <a:r>
              <a:rPr lang="en-US" sz="1400" b="0" i="0" baseline="0" dirty="0" smtClean="0">
                <a:solidFill>
                  <a:sysClr val="windowText" lastClr="000000"/>
                </a:solidFill>
                <a:latin typeface="+mn-lt"/>
                <a:ea typeface="Times New Roman" charset="0"/>
                <a:cs typeface="Times New Roman" charset="0"/>
              </a:rPr>
              <a:t>   projections</a:t>
            </a:r>
            <a:endParaRPr lang="en-US" sz="1400" b="0" i="0" dirty="0" smtClean="0">
              <a:solidFill>
                <a:sysClr val="windowText" lastClr="000000"/>
              </a:solidFill>
              <a:latin typeface="+mn-lt"/>
              <a:ea typeface="Times New Roman" charset="0"/>
              <a:cs typeface="Times New Roman" charset="0"/>
            </a:endParaRPr>
          </a:p>
        </cdr:txBody>
      </cdr:sp>
    </cdr:grpSp>
  </cdr:relSizeAnchor>
  <cdr:relSizeAnchor xmlns:cdr="http://schemas.openxmlformats.org/drawingml/2006/chartDrawing">
    <cdr:from>
      <cdr:x>0.81597</cdr:x>
      <cdr:y>0.452</cdr:y>
    </cdr:from>
    <cdr:to>
      <cdr:x>1</cdr:x>
      <cdr:y>0.84363</cdr:y>
    </cdr:to>
    <cdr:sp macro="" textlink="">
      <cdr:nvSpPr>
        <cdr:cNvPr id="3" name="TextBox 2"/>
        <cdr:cNvSpPr txBox="1"/>
      </cdr:nvSpPr>
      <cdr:spPr bwMode="auto">
        <a:xfrm xmlns:a="http://schemas.openxmlformats.org/drawingml/2006/main">
          <a:off x="4617931" y="2148367"/>
          <a:ext cx="1041506" cy="18614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solidFill>
                <a:schemeClr val="accent1">
                  <a:lumMod val="75000"/>
                </a:schemeClr>
              </a:solidFill>
              <a:latin typeface="+mn-lt"/>
              <a:ea typeface="Times New Roman" charset="0"/>
              <a:cs typeface="Times New Roman" charset="0"/>
            </a:rPr>
            <a:t>High Economic 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Reference</a:t>
          </a:r>
          <a:endParaRPr lang="en-US" sz="1400" b="1" i="0" dirty="0" smtClean="0">
            <a:solidFill>
              <a:schemeClr val="tx1"/>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Low Economic Growth</a:t>
          </a:r>
        </a:p>
        <a:p xmlns:a="http://schemas.openxmlformats.org/drawingml/2006/main">
          <a:pPr eaLnBrk="0" hangingPunct="0"/>
          <a:endParaRPr lang="en-US" sz="1400" b="1" i="0" dirty="0" smtClean="0">
            <a:solidFill>
              <a:srgbClr val="333333"/>
            </a:solidFill>
            <a:latin typeface="+mn-lt"/>
            <a:ea typeface="Times New Roman" charset="0"/>
            <a:cs typeface="Times New Roman"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0.00521</cdr:x>
      <cdr:y>0</cdr:y>
    </cdr:from>
    <cdr:to>
      <cdr:x>0.96791</cdr:x>
      <cdr:y>0.19097</cdr:y>
    </cdr:to>
    <cdr:sp macro="" textlink="">
      <cdr:nvSpPr>
        <cdr:cNvPr id="2" name="TextBox 1"/>
        <cdr:cNvSpPr txBox="1"/>
      </cdr:nvSpPr>
      <cdr:spPr bwMode="auto">
        <a:xfrm xmlns:a="http://schemas.openxmlformats.org/drawingml/2006/main">
          <a:off x="14304" y="0"/>
          <a:ext cx="2643172" cy="523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Electricity use by end-use sector (</a:t>
          </a:r>
          <a:r>
            <a:rPr lang="en-US" sz="1400" b="1" dirty="0">
              <a:ea typeface="Times New Roman" charset="0"/>
              <a:cs typeface="Times New Roman" charset="0"/>
            </a:rPr>
            <a:t>AEO2020</a:t>
          </a:r>
          <a:r>
            <a:rPr lang="en-US" sz="1400" b="1" i="0" baseline="0" dirty="0" smtClean="0">
              <a:solidFill>
                <a:sysClr val="windowText" lastClr="000000"/>
              </a:solidFill>
              <a:latin typeface="+mn-lt"/>
              <a:ea typeface="Times New Roman" charset="0"/>
              <a:cs typeface="Times New Roman" charset="0"/>
            </a:rPr>
            <a:t> Reference case) </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billion kilowatthours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0.70452</cdr:x>
      <cdr:y>0.17912</cdr:y>
    </cdr:from>
    <cdr:to>
      <cdr:x>0.8745</cdr:x>
      <cdr:y>0.35121</cdr:y>
    </cdr:to>
    <cdr:sp macro="" textlink="">
      <cdr:nvSpPr>
        <cdr:cNvPr id="8" name="TextBox 1"/>
        <cdr:cNvSpPr txBox="1"/>
      </cdr:nvSpPr>
      <cdr:spPr bwMode="auto">
        <a:xfrm xmlns:a="http://schemas.openxmlformats.org/drawingml/2006/main">
          <a:off x="4045343" y="851346"/>
          <a:ext cx="976023" cy="8179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direct use</a:t>
          </a:r>
        </a:p>
        <a:p xmlns:a="http://schemas.openxmlformats.org/drawingml/2006/main">
          <a:pPr eaLnBrk="0" hangingPunct="0"/>
          <a:endParaRPr lang="en-US" sz="1400" b="1" i="0" dirty="0" smtClean="0">
            <a:solidFill>
              <a:schemeClr val="bg1">
                <a:lumMod val="65000"/>
              </a:schemeClr>
            </a:solidFill>
            <a:latin typeface="+mn-lt"/>
            <a:ea typeface="Times New Roman" charset="0"/>
            <a:cs typeface="Times New Roman" charset="0"/>
          </a:endParaRPr>
        </a:p>
        <a:p xmlns:a="http://schemas.openxmlformats.org/drawingml/2006/main">
          <a:pPr eaLnBrk="0" hangingPunct="0"/>
          <a:r>
            <a:rPr lang="en-US" sz="1400" b="1" i="0" dirty="0" smtClean="0">
              <a:solidFill>
                <a:schemeClr val="tx2"/>
              </a:solidFill>
              <a:latin typeface="+mn-lt"/>
              <a:ea typeface="Times New Roman" charset="0"/>
              <a:cs typeface="Times New Roman" charset="0"/>
            </a:rPr>
            <a:t>electricity </a:t>
          </a:r>
        </a:p>
        <a:p xmlns:a="http://schemas.openxmlformats.org/drawingml/2006/main">
          <a:pPr eaLnBrk="0" hangingPunct="0"/>
          <a:r>
            <a:rPr lang="en-US" sz="1400" b="1" i="0" dirty="0" smtClean="0">
              <a:solidFill>
                <a:schemeClr val="tx2"/>
              </a:solidFill>
              <a:latin typeface="+mn-lt"/>
              <a:ea typeface="Times New Roman" charset="0"/>
              <a:cs typeface="Times New Roman" charset="0"/>
            </a:rPr>
            <a:t>sales</a:t>
          </a:r>
          <a:endParaRPr lang="en-US" sz="14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0.13234</cdr:x>
      <cdr:y>0.86295</cdr:y>
    </cdr:from>
    <cdr:to>
      <cdr:x>0.99849</cdr:x>
      <cdr:y>0.96522</cdr:y>
    </cdr:to>
    <cdr:sp macro="" textlink="">
      <cdr:nvSpPr>
        <cdr:cNvPr id="4" name="TextBox 1"/>
        <cdr:cNvSpPr txBox="1"/>
      </cdr:nvSpPr>
      <cdr:spPr bwMode="auto">
        <a:xfrm xmlns:a="http://schemas.openxmlformats.org/drawingml/2006/main">
          <a:off x="759868" y="4101570"/>
          <a:ext cx="4973423" cy="4861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bg2"/>
              </a:solidFill>
              <a:latin typeface="+mn-lt"/>
              <a:ea typeface="Times New Roman" charset="0"/>
              <a:cs typeface="Times New Roman" charset="0"/>
            </a:rPr>
            <a:t>residential                              industrial</a:t>
          </a:r>
        </a:p>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commercial                         transportation</a:t>
          </a:r>
          <a:endParaRPr lang="en-US" sz="1400" b="1" i="0" dirty="0" smtClean="0">
            <a:solidFill>
              <a:schemeClr val="bg2"/>
            </a:solidFill>
            <a:latin typeface="+mn-lt"/>
            <a:ea typeface="Times New Roman" charset="0"/>
            <a:cs typeface="Times New Roman"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0.14458</cdr:x>
      <cdr:y>0.15762</cdr:y>
    </cdr:from>
    <cdr:to>
      <cdr:x>0.42422</cdr:x>
      <cdr:y>0.29703</cdr:y>
    </cdr:to>
    <cdr:sp macro="" textlink="">
      <cdr:nvSpPr>
        <cdr:cNvPr id="3" name="TextBox 1"/>
        <cdr:cNvSpPr txBox="1"/>
      </cdr:nvSpPr>
      <cdr:spPr bwMode="auto">
        <a:xfrm xmlns:a="http://schemas.openxmlformats.org/drawingml/2006/main">
          <a:off x="1586447" y="720623"/>
          <a:ext cx="3068434" cy="6373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tx1"/>
              </a:solidFill>
              <a:latin typeface="+mn-lt"/>
              <a:ea typeface="Times New Roman" charset="0"/>
              <a:cs typeface="Times New Roman" charset="0"/>
            </a:rPr>
            <a:t>         </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0.02857</cdr:y>
    </cdr:from>
    <cdr:to>
      <cdr:x>0.8755</cdr:x>
      <cdr:y>0.29753</cdr:y>
    </cdr:to>
    <cdr:sp macro="" textlink="">
      <cdr:nvSpPr>
        <cdr:cNvPr id="4" name="TextBox 1"/>
        <cdr:cNvSpPr txBox="1"/>
      </cdr:nvSpPr>
      <cdr:spPr>
        <a:xfrm xmlns:a="http://schemas.openxmlformats.org/drawingml/2006/main">
          <a:off x="-622480" y="130628"/>
          <a:ext cx="9606686" cy="12296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rPr>
            <a:t>Electricity generation, end-use solar photovoltaic share (AEO2020 Reference case)</a:t>
          </a:r>
        </a:p>
        <a:p xmlns:a="http://schemas.openxmlformats.org/drawingml/2006/main">
          <a:r>
            <a:rPr lang="en-US" sz="1400" dirty="0" smtClean="0">
              <a:solidFill>
                <a:schemeClr val="tx1"/>
              </a:solidFill>
            </a:rPr>
            <a:t>billion </a:t>
          </a:r>
          <a:r>
            <a:rPr lang="en-US" sz="1400" dirty="0" err="1" smtClean="0">
              <a:solidFill>
                <a:schemeClr val="tx1"/>
              </a:solidFill>
            </a:rPr>
            <a:t>kilowatthours</a:t>
          </a:r>
          <a:r>
            <a:rPr lang="en-US" sz="1400" dirty="0" smtClean="0">
              <a:solidFill>
                <a:schemeClr val="tx1"/>
              </a:solidFill>
            </a:rPr>
            <a:t>                                                                                                                               percent share</a:t>
          </a:r>
          <a:endParaRPr lang="en-US" sz="1400" dirty="0">
            <a:solidFill>
              <a:schemeClr val="tx1"/>
            </a:solidFill>
          </a:endParaRPr>
        </a:p>
      </cdr:txBody>
    </cdr:sp>
  </cdr:relSizeAnchor>
  <cdr:relSizeAnchor xmlns:cdr="http://schemas.openxmlformats.org/drawingml/2006/chartDrawing">
    <cdr:from>
      <cdr:x>0.83272</cdr:x>
      <cdr:y>0.16583</cdr:y>
    </cdr:from>
    <cdr:to>
      <cdr:x>1</cdr:x>
      <cdr:y>0.81349</cdr:y>
    </cdr:to>
    <cdr:sp macro="" textlink="">
      <cdr:nvSpPr>
        <cdr:cNvPr id="5" name="TextBox 1"/>
        <cdr:cNvSpPr txBox="1"/>
      </cdr:nvSpPr>
      <cdr:spPr bwMode="auto">
        <a:xfrm xmlns:a="http://schemas.openxmlformats.org/drawingml/2006/main">
          <a:off x="9137270" y="758175"/>
          <a:ext cx="1835530" cy="29611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400" b="1" dirty="0">
              <a:ea typeface="Times New Roman" charset="0"/>
              <a:cs typeface="Times New Roman" charset="0"/>
            </a:rPr>
            <a:t>end-use solar photovoltaic</a:t>
          </a:r>
          <a:br>
            <a:rPr lang="en-US" sz="1400" b="1" dirty="0">
              <a:ea typeface="Times New Roman" charset="0"/>
              <a:cs typeface="Times New Roman" charset="0"/>
            </a:rPr>
          </a:br>
          <a:r>
            <a:rPr lang="en-US" sz="1400" b="1" dirty="0">
              <a:ea typeface="Times New Roman" charset="0"/>
              <a:cs typeface="Times New Roman" charset="0"/>
            </a:rPr>
            <a:t>share of generation</a:t>
          </a:r>
        </a:p>
        <a:p xmlns:a="http://schemas.openxmlformats.org/drawingml/2006/main">
          <a:pPr eaLnBrk="0" hangingPunct="0"/>
          <a:endParaRPr lang="en-US" sz="14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4"/>
              </a:solidFill>
              <a:latin typeface="+mn-lt"/>
              <a:ea typeface="Times New Roman" charset="0"/>
              <a:cs typeface="Times New Roman" charset="0"/>
            </a:rPr>
            <a:t>end-use PV generation</a:t>
          </a:r>
        </a:p>
        <a:p xmlns:a="http://schemas.openxmlformats.org/drawingml/2006/main">
          <a:pPr eaLnBrk="0" hangingPunct="0"/>
          <a:endParaRPr lang="en-US" sz="1400" b="1" dirty="0" smtClean="0">
            <a:solidFill>
              <a:schemeClr val="accent4"/>
            </a:solidFill>
            <a:ea typeface="Times New Roman" charset="0"/>
            <a:cs typeface="Times New Roman" charset="0"/>
          </a:endParaRPr>
        </a:p>
        <a:p xmlns:a="http://schemas.openxmlformats.org/drawingml/2006/main">
          <a:pPr eaLnBrk="0" hangingPunct="0"/>
          <a:r>
            <a:rPr lang="en-US" sz="1400" b="1" dirty="0" smtClean="0">
              <a:solidFill>
                <a:schemeClr val="accent3"/>
              </a:solidFill>
              <a:ea typeface="Times New Roman" charset="0"/>
              <a:cs typeface="Times New Roman" charset="0"/>
            </a:rPr>
            <a:t>other end-use generation</a:t>
          </a:r>
          <a:endParaRPr lang="en-US" sz="1400" b="1" dirty="0">
            <a:solidFill>
              <a:schemeClr val="accent3"/>
            </a:solidFill>
            <a:ea typeface="Times New Roman" charset="0"/>
            <a:cs typeface="Times New Roman" charset="0"/>
          </a:endParaRPr>
        </a:p>
        <a:p xmlns:a="http://schemas.openxmlformats.org/drawingml/2006/main">
          <a:pPr eaLnBrk="0" hangingPunct="0"/>
          <a:endParaRPr lang="en-US" sz="1400" b="1" dirty="0" smtClean="0">
            <a:solidFill>
              <a:schemeClr val="accent2"/>
            </a:solidFill>
            <a:ea typeface="Times New Roman" charset="0"/>
            <a:cs typeface="Times New Roman" charset="0"/>
          </a:endParaRPr>
        </a:p>
        <a:p xmlns:a="http://schemas.openxmlformats.org/drawingml/2006/main">
          <a:pPr eaLnBrk="0" hangingPunct="0"/>
          <a:r>
            <a:rPr lang="en-US" sz="1400" b="1" dirty="0" smtClean="0">
              <a:solidFill>
                <a:schemeClr val="accent2"/>
              </a:solidFill>
              <a:ea typeface="Times New Roman" charset="0"/>
              <a:cs typeface="Times New Roman" charset="0"/>
            </a:rPr>
            <a:t>electricity generation</a:t>
          </a:r>
          <a:r>
            <a:rPr lang="en-US" sz="1400" b="1" i="0" dirty="0" smtClean="0">
              <a:solidFill>
                <a:schemeClr val="accent2"/>
              </a:solidFill>
              <a:latin typeface="+mn-lt"/>
              <a:ea typeface="Times New Roman" charset="0"/>
              <a:cs typeface="Times New Roman" charset="0"/>
            </a:rPr>
            <a:t> from the power sector</a:t>
          </a:r>
        </a:p>
        <a:p xmlns:a="http://schemas.openxmlformats.org/drawingml/2006/main">
          <a:pPr eaLnBrk="0" hangingPunct="0"/>
          <a:endParaRPr lang="en-US" sz="1400" b="1" dirty="0">
            <a:solidFill>
              <a:schemeClr val="accent2"/>
            </a:solidFill>
            <a:ea typeface="Times New Roman" charset="0"/>
            <a:cs typeface="Times New Roman" charset="0"/>
          </a:endParaRPr>
        </a:p>
        <a:p xmlns:a="http://schemas.openxmlformats.org/drawingml/2006/main">
          <a:pPr eaLnBrk="0" hangingPunct="0"/>
          <a:endParaRPr lang="en-US" sz="1400" b="1" dirty="0">
            <a:solidFill>
              <a:schemeClr val="accent2"/>
            </a:solidFill>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0.77602</cdr:x>
      <cdr:y>0.20176</cdr:y>
    </cdr:from>
    <cdr:to>
      <cdr:x>0.79286</cdr:x>
      <cdr:y>0.26908</cdr:y>
    </cdr:to>
    <cdr:sp macro="" textlink="">
      <cdr:nvSpPr>
        <cdr:cNvPr id="6" name="Rectangle 5"/>
        <cdr:cNvSpPr/>
      </cdr:nvSpPr>
      <cdr:spPr>
        <a:xfrm xmlns:a="http://schemas.openxmlformats.org/drawingml/2006/main">
          <a:off x="8515112" y="922454"/>
          <a:ext cx="184731"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endParaRPr lang="en-US" sz="1400" b="1" dirty="0">
            <a:ea typeface="Times New Roman" charset="0"/>
            <a:cs typeface="Times New Roman" charset="0"/>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0.04943</cdr:x>
      <cdr:y>0.08357</cdr:y>
    </cdr:from>
    <cdr:to>
      <cdr:x>0.73441</cdr:x>
      <cdr:y>0.28711</cdr:y>
    </cdr:to>
    <cdr:sp macro="" textlink="">
      <cdr:nvSpPr>
        <cdr:cNvPr id="4" name="TextBox 1"/>
        <cdr:cNvSpPr txBox="1"/>
      </cdr:nvSpPr>
      <cdr:spPr bwMode="auto">
        <a:xfrm xmlns:a="http://schemas.openxmlformats.org/drawingml/2006/main">
          <a:off x="137809" y="397213"/>
          <a:ext cx="1909715" cy="9674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r>
            <a:rPr lang="en-US" sz="1400" b="1" i="0" baseline="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dirty="0" smtClean="0">
            <a:solidFill>
              <a:schemeClr val="bg2"/>
            </a:solidFill>
            <a:latin typeface="+mn-lt"/>
            <a:ea typeface="Times New Roman" charset="0"/>
            <a:cs typeface="Times New Roman" charset="0"/>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0.11131</cdr:x>
      <cdr:y>0.12281</cdr:y>
    </cdr:from>
    <cdr:to>
      <cdr:x>0.82397</cdr:x>
      <cdr:y>0.27325</cdr:y>
    </cdr:to>
    <cdr:sp macro="" textlink="">
      <cdr:nvSpPr>
        <cdr:cNvPr id="4" name="TextBox 1"/>
        <cdr:cNvSpPr txBox="1"/>
      </cdr:nvSpPr>
      <cdr:spPr bwMode="auto">
        <a:xfrm xmlns:a="http://schemas.openxmlformats.org/drawingml/2006/main">
          <a:off x="327142" y="583736"/>
          <a:ext cx="2094524" cy="715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2019</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baseline="0" dirty="0" smtClean="0">
            <a:solidFill>
              <a:schemeClr val="bg2"/>
            </a:solidFill>
            <a:latin typeface="+mn-lt"/>
            <a:ea typeface="Times New Roman" charset="0"/>
            <a:cs typeface="Times New Roman" charset="0"/>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0.3142</cdr:x>
      <cdr:y>0.13525</cdr:y>
    </cdr:from>
    <cdr:to>
      <cdr:x>0.95263</cdr:x>
      <cdr:y>0.29971</cdr:y>
    </cdr:to>
    <cdr:sp macro="" textlink="">
      <cdr:nvSpPr>
        <cdr:cNvPr id="6" name="TextBox 1"/>
        <cdr:cNvSpPr txBox="1"/>
      </cdr:nvSpPr>
      <cdr:spPr bwMode="auto">
        <a:xfrm xmlns:a="http://schemas.openxmlformats.org/drawingml/2006/main">
          <a:off x="861258" y="642843"/>
          <a:ext cx="1750036" cy="7816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dirty="0">
              <a:solidFill>
                <a:schemeClr val="bg2"/>
              </a:solidFill>
              <a:ea typeface="Times New Roman" charset="0"/>
              <a:cs typeface="Times New Roman" charset="0"/>
            </a:rPr>
            <a:t>h</a:t>
          </a:r>
          <a:r>
            <a:rPr lang="en-US" sz="1400" b="0" i="0" dirty="0" smtClean="0">
              <a:solidFill>
                <a:schemeClr val="bg2"/>
              </a:solidFill>
              <a:latin typeface="+mn-lt"/>
              <a:ea typeface="Times New Roman" charset="0"/>
              <a:cs typeface="Times New Roman" charset="0"/>
            </a:rPr>
            <a:t>istory </a:t>
          </a:r>
          <a:r>
            <a:rPr lang="en-US" sz="14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       </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2.84055E-7</cdr:y>
    </cdr:from>
    <cdr:to>
      <cdr:x>1</cdr:x>
      <cdr:y>0.1007</cdr:y>
    </cdr:to>
    <cdr:sp macro="" textlink="">
      <cdr:nvSpPr>
        <cdr:cNvPr id="7" name="TextBox 5"/>
        <cdr:cNvSpPr txBox="1"/>
      </cdr:nvSpPr>
      <cdr:spPr bwMode="auto">
        <a:xfrm xmlns:a="http://schemas.openxmlformats.org/drawingml/2006/main">
          <a:off x="0" y="1"/>
          <a:ext cx="5743575" cy="3545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Electricity generation </a:t>
          </a:r>
          <a:r>
            <a:rPr lang="en-US" sz="1400" b="1" i="0" baseline="0" dirty="0" smtClean="0">
              <a:solidFill>
                <a:sysClr val="windowText" lastClr="000000"/>
              </a:solidFill>
              <a:latin typeface="+mn-lt"/>
              <a:ea typeface="Times New Roman" charset="0"/>
              <a:cs typeface="Times New Roman" charset="0"/>
            </a:rPr>
            <a:t>from selected fuels</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billion kilowatthours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0.47642</cdr:x>
      <cdr:y>0.42425</cdr:y>
    </cdr:from>
    <cdr:to>
      <cdr:x>0.6488</cdr:x>
      <cdr:y>0.5</cdr:y>
    </cdr:to>
    <cdr:sp macro="" textlink="">
      <cdr:nvSpPr>
        <cdr:cNvPr id="9" name="TextBox 1"/>
        <cdr:cNvSpPr txBox="1"/>
      </cdr:nvSpPr>
      <cdr:spPr bwMode="auto">
        <a:xfrm xmlns:a="http://schemas.openxmlformats.org/drawingml/2006/main">
          <a:off x="1305927" y="2016449"/>
          <a:ext cx="472518" cy="360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0.72313</cdr:x>
      <cdr:y>0.67712</cdr:y>
    </cdr:from>
    <cdr:to>
      <cdr:x>0.82501</cdr:x>
      <cdr:y>0.74541</cdr:y>
    </cdr:to>
    <cdr:sp macro="" textlink="">
      <cdr:nvSpPr>
        <cdr:cNvPr id="10" name="TextBox 1"/>
        <cdr:cNvSpPr txBox="1"/>
      </cdr:nvSpPr>
      <cdr:spPr bwMode="auto">
        <a:xfrm xmlns:a="http://schemas.openxmlformats.org/drawingml/2006/main">
          <a:off x="2792467" y="3040056"/>
          <a:ext cx="393422" cy="306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0.72437</cdr:x>
      <cdr:y>0.77692</cdr:y>
    </cdr:from>
    <cdr:to>
      <cdr:x>0.85219</cdr:x>
      <cdr:y>0.85332</cdr:y>
    </cdr:to>
    <cdr:sp macro="" textlink="">
      <cdr:nvSpPr>
        <cdr:cNvPr id="8" name="TextBox 1"/>
        <cdr:cNvSpPr txBox="1"/>
      </cdr:nvSpPr>
      <cdr:spPr bwMode="auto">
        <a:xfrm xmlns:a="http://schemas.openxmlformats.org/drawingml/2006/main">
          <a:off x="2797250" y="3488158"/>
          <a:ext cx="493592" cy="3430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0.62661</cdr:x>
      <cdr:y>0.59853</cdr:y>
    </cdr:from>
    <cdr:to>
      <cdr:x>0.79898</cdr:x>
      <cdr:y>0.67428</cdr:y>
    </cdr:to>
    <cdr:sp macro="" textlink="">
      <cdr:nvSpPr>
        <cdr:cNvPr id="11" name="TextBox 1"/>
        <cdr:cNvSpPr txBox="1"/>
      </cdr:nvSpPr>
      <cdr:spPr bwMode="auto">
        <a:xfrm xmlns:a="http://schemas.openxmlformats.org/drawingml/2006/main">
          <a:off x="1717637" y="2844793"/>
          <a:ext cx="472491" cy="360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solidFill>
              <a:latin typeface="+mn-lt"/>
              <a:ea typeface="Times New Roman" charset="0"/>
              <a:cs typeface="Times New Roman" charset="0"/>
            </a:rPr>
            <a:t>renewables</a:t>
          </a:r>
        </a:p>
      </cdr:txBody>
    </cdr:sp>
  </cdr:relSizeAnchor>
</c:userShapes>
</file>

<file path=ppt/drawings/drawing48.xml><?xml version="1.0" encoding="utf-8"?>
<c:userShapes xmlns:c="http://schemas.openxmlformats.org/drawingml/2006/chart">
  <cdr:relSizeAnchor xmlns:cdr="http://schemas.openxmlformats.org/drawingml/2006/chartDrawing">
    <cdr:from>
      <cdr:x>0</cdr:x>
      <cdr:y>0.00426</cdr:y>
    </cdr:from>
    <cdr:to>
      <cdr:x>0.93673</cdr:x>
      <cdr:y>0.1561</cdr:y>
    </cdr:to>
    <cdr:sp macro="" textlink="">
      <cdr:nvSpPr>
        <cdr:cNvPr id="2" name="TextBox 1"/>
        <cdr:cNvSpPr txBox="1"/>
      </cdr:nvSpPr>
      <cdr:spPr bwMode="auto">
        <a:xfrm xmlns:a="http://schemas.openxmlformats.org/drawingml/2006/main">
          <a:off x="0" y="20340"/>
          <a:ext cx="3114322" cy="724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Arial" panose="020B0604020202020204" pitchFamily="34" charset="0"/>
              <a:ea typeface="Times New Roman" charset="0"/>
              <a:cs typeface="Arial" panose="020B0604020202020204" pitchFamily="34" charset="0"/>
            </a:rPr>
            <a:t>Natural gas price at Henry Hub</a:t>
          </a:r>
        </a:p>
        <a:p xmlns:a="http://schemas.openxmlformats.org/drawingml/2006/main">
          <a:pPr eaLnBrk="0" hangingPunct="0"/>
          <a:endParaRPr lang="en-US" sz="200" b="1" i="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i="0" baseline="0" dirty="0" smtClean="0">
              <a:solidFill>
                <a:sysClr val="windowText" lastClr="000000"/>
              </a:solidFill>
              <a:latin typeface="Arial" panose="020B0604020202020204" pitchFamily="34" charset="0"/>
              <a:ea typeface="Times New Roman" charset="0"/>
              <a:cs typeface="Arial" panose="020B0604020202020204" pitchFamily="34" charset="0"/>
            </a:rPr>
            <a:t>2019 dollars per million British thermal </a:t>
          </a:r>
        </a:p>
        <a:p xmlns:a="http://schemas.openxmlformats.org/drawingml/2006/main">
          <a:pPr eaLnBrk="0" hangingPunct="0"/>
          <a:r>
            <a:rPr lang="en-US" sz="1400" i="0" baseline="0" dirty="0" smtClean="0">
              <a:solidFill>
                <a:sysClr val="windowText" lastClr="000000"/>
              </a:solidFill>
              <a:latin typeface="Arial" panose="020B0604020202020204" pitchFamily="34" charset="0"/>
              <a:ea typeface="Times New Roman" charset="0"/>
              <a:cs typeface="Arial" panose="020B0604020202020204" pitchFamily="34" charset="0"/>
            </a:rPr>
            <a:t>units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cdr:x>
      <cdr:y>0.13736</cdr:y>
    </cdr:from>
    <cdr:to>
      <cdr:x>0.42683</cdr:x>
      <cdr:y>0.27161</cdr:y>
    </cdr:to>
    <cdr:sp macro="" textlink="">
      <cdr:nvSpPr>
        <cdr:cNvPr id="6" name="TextBox 1"/>
        <cdr:cNvSpPr txBox="1"/>
      </cdr:nvSpPr>
      <cdr:spPr bwMode="auto">
        <a:xfrm xmlns:a="http://schemas.openxmlformats.org/drawingml/2006/main">
          <a:off x="-8659518" y="655651"/>
          <a:ext cx="1340636" cy="6408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endParaRPr lang="en-US" sz="200"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  history</a:t>
          </a:r>
          <a:r>
            <a:rPr lang="en-US" sz="14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4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0.67609</cdr:x>
      <cdr:y>0.15245</cdr:y>
    </cdr:from>
    <cdr:to>
      <cdr:x>0.99785</cdr:x>
      <cdr:y>0.78125</cdr:y>
    </cdr:to>
    <cdr:sp macro="" textlink="">
      <cdr:nvSpPr>
        <cdr:cNvPr id="9" name="TextBox 1"/>
        <cdr:cNvSpPr txBox="1"/>
      </cdr:nvSpPr>
      <cdr:spPr bwMode="auto">
        <a:xfrm xmlns:a="http://schemas.openxmlformats.org/drawingml/2006/main">
          <a:off x="2123541" y="727692"/>
          <a:ext cx="1010620" cy="30014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2">
                  <a:lumMod val="40000"/>
                  <a:lumOff val="60000"/>
                </a:schemeClr>
              </a:solidFill>
              <a:effectLst/>
              <a:latin typeface="Arial" panose="020B0604020202020204" pitchFamily="34" charset="0"/>
              <a:ea typeface="+mn-ea"/>
              <a:cs typeface="Arial" panose="020B0604020202020204" pitchFamily="34" charset="0"/>
            </a:rPr>
            <a:t>Low Oil and Gas </a:t>
          </a:r>
          <a:r>
            <a:rPr lang="en-US" sz="1400" b="1" dirty="0" smtClean="0">
              <a:solidFill>
                <a:schemeClr val="accent2">
                  <a:lumMod val="40000"/>
                  <a:lumOff val="60000"/>
                </a:schemeClr>
              </a:solidFill>
              <a:latin typeface="Arial" panose="020B0604020202020204" pitchFamily="34" charset="0"/>
              <a:cs typeface="Arial" panose="020B0604020202020204" pitchFamily="34" charset="0"/>
            </a:rPr>
            <a:t>Supply</a:t>
          </a:r>
          <a:endParaRPr lang="en-US" sz="1400" dirty="0">
            <a:solidFill>
              <a:schemeClr val="accent2">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dirty="0" smtClean="0">
            <a:solidFill>
              <a:schemeClr val="accent4"/>
            </a:solidFill>
            <a:effectLst/>
            <a:latin typeface="Arial" panose="020B0604020202020204" pitchFamily="34" charset="0"/>
            <a:ea typeface="+mn-ea"/>
            <a:cs typeface="Arial" panose="020B0604020202020204" pitchFamily="34" charset="0"/>
          </a:endParaRPr>
        </a:p>
        <a:p xmlns:a="http://schemas.openxmlformats.org/drawingml/2006/main">
          <a:pPr eaLnBrk="0" hangingPunct="0"/>
          <a:endParaRPr lang="en-US" sz="1400" b="1"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Reference</a:t>
          </a:r>
        </a:p>
        <a:p xmlns:a="http://schemas.openxmlformats.org/drawingml/2006/main">
          <a:pPr eaLnBrk="0" hangingPunct="0"/>
          <a:endParaRPr lang="en-US" sz="1400" b="1" i="0" dirty="0" smtClean="0">
            <a:solidFill>
              <a:schemeClr val="accent3"/>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dirty="0" smtClean="0">
              <a:solidFill>
                <a:schemeClr val="accent2">
                  <a:lumMod val="75000"/>
                </a:schemeClr>
              </a:solidFill>
              <a:latin typeface="Arial" panose="020B0604020202020204" pitchFamily="34" charset="0"/>
              <a:ea typeface="Times New Roman" charset="0"/>
              <a:cs typeface="Arial" panose="020B0604020202020204" pitchFamily="34" charset="0"/>
            </a:rPr>
            <a:t>High Oil and Gas Supply</a:t>
          </a:r>
          <a:endParaRPr lang="en-US" sz="1400" i="0" dirty="0" smtClean="0">
            <a:solidFill>
              <a:schemeClr val="accent2">
                <a:lumMod val="75000"/>
              </a:schemeClr>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cdr:x>
      <cdr:y>0</cdr:y>
    </cdr:from>
    <cdr:to>
      <cdr:x>0.35256</cdr:x>
      <cdr:y>0.09609</cdr:y>
    </cdr:to>
    <cdr:sp macro="" textlink="">
      <cdr:nvSpPr>
        <cdr:cNvPr id="2" name="TextBox 1"/>
        <cdr:cNvSpPr txBox="1"/>
      </cdr:nvSpPr>
      <cdr:spPr>
        <a:xfrm xmlns:a="http://schemas.openxmlformats.org/drawingml/2006/main">
          <a:off x="0" y="0"/>
          <a:ext cx="3233905" cy="453858"/>
        </a:xfrm>
        <a:prstGeom xmlns:a="http://schemas.openxmlformats.org/drawingml/2006/main" prst="rect">
          <a:avLst/>
        </a:prstGeom>
      </cdr:spPr>
      <cdr:txBody>
        <a:bodyPr xmlns:a="http://schemas.openxmlformats.org/drawingml/2006/main" vertOverflow="overflow" horzOverflow="overflow"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latin typeface="Arial" panose="020B0604020202020204" pitchFamily="34" charset="0"/>
              <a:cs typeface="Arial" panose="020B0604020202020204" pitchFamily="34" charset="0"/>
            </a:rPr>
            <a:t>AEO2020 </a:t>
          </a:r>
          <a:r>
            <a:rPr lang="en-US" sz="1400" b="1" dirty="0">
              <a:latin typeface="Arial" panose="020B0604020202020204" pitchFamily="34" charset="0"/>
              <a:cs typeface="Arial" panose="020B0604020202020204" pitchFamily="34" charset="0"/>
            </a:rPr>
            <a:t>o</a:t>
          </a:r>
          <a:r>
            <a:rPr lang="en-US" sz="1400" b="1" dirty="0" smtClean="0">
              <a:solidFill>
                <a:sysClr val="windowText" lastClr="000000"/>
              </a:solidFill>
              <a:latin typeface="Arial" panose="020B0604020202020204" pitchFamily="34" charset="0"/>
              <a:cs typeface="Arial" panose="020B0604020202020204" pitchFamily="34" charset="0"/>
            </a:rPr>
            <a:t>vernight </a:t>
          </a:r>
          <a:r>
            <a:rPr lang="en-US" sz="1400" b="1" dirty="0">
              <a:solidFill>
                <a:sysClr val="windowText" lastClr="000000"/>
              </a:solidFill>
              <a:latin typeface="Arial" panose="020B0604020202020204" pitchFamily="34" charset="0"/>
              <a:cs typeface="Arial" panose="020B0604020202020204" pitchFamily="34" charset="0"/>
            </a:rPr>
            <a:t>installed cost </a:t>
          </a:r>
          <a:r>
            <a:rPr lang="en-US" sz="1400" b="1" baseline="0" dirty="0">
              <a:solidFill>
                <a:sysClr val="windowText" lastClr="000000"/>
              </a:solidFill>
              <a:latin typeface="Arial" panose="020B0604020202020204" pitchFamily="34" charset="0"/>
              <a:cs typeface="Arial" panose="020B0604020202020204" pitchFamily="34" charset="0"/>
            </a:rPr>
            <a:t>by technology</a:t>
          </a:r>
          <a:endParaRPr lang="en-US" sz="1400" b="1" dirty="0">
            <a:solidFill>
              <a:sysClr val="windowText" lastClr="000000"/>
            </a:solidFill>
            <a:latin typeface="Arial" panose="020B0604020202020204" pitchFamily="34" charset="0"/>
            <a:cs typeface="Arial" panose="020B0604020202020204" pitchFamily="34" charset="0"/>
          </a:endParaRPr>
        </a:p>
        <a:p xmlns:a="http://schemas.openxmlformats.org/drawingml/2006/main">
          <a:r>
            <a:rPr lang="en-US" sz="1400" dirty="0">
              <a:solidFill>
                <a:sysClr val="windowText" lastClr="000000"/>
              </a:solidFill>
              <a:latin typeface="Arial" panose="020B0604020202020204" pitchFamily="34" charset="0"/>
              <a:cs typeface="Arial" panose="020B0604020202020204" pitchFamily="34" charset="0"/>
            </a:rPr>
            <a:t>2019</a:t>
          </a:r>
          <a:r>
            <a:rPr lang="en-US" sz="1400" baseline="0" dirty="0">
              <a:solidFill>
                <a:sysClr val="windowText" lastClr="000000"/>
              </a:solidFill>
              <a:latin typeface="Arial" panose="020B0604020202020204" pitchFamily="34" charset="0"/>
              <a:cs typeface="Arial" panose="020B0604020202020204" pitchFamily="34" charset="0"/>
            </a:rPr>
            <a:t> dollars per </a:t>
          </a:r>
          <a:r>
            <a:rPr lang="en-US" sz="1400" baseline="0" dirty="0" smtClean="0">
              <a:solidFill>
                <a:sysClr val="windowText" lastClr="000000"/>
              </a:solidFill>
              <a:latin typeface="Arial" panose="020B0604020202020204" pitchFamily="34" charset="0"/>
              <a:cs typeface="Arial" panose="020B0604020202020204" pitchFamily="34" charset="0"/>
            </a:rPr>
            <a:t>kilowatt</a:t>
          </a:r>
          <a:endParaRPr lang="en-US" sz="14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0.12774</cdr:x>
      <cdr:y>0.18853</cdr:y>
    </cdr:from>
    <cdr:to>
      <cdr:x>0.24232</cdr:x>
      <cdr:y>0.27186</cdr:y>
    </cdr:to>
    <cdr:sp macro="" textlink="">
      <cdr:nvSpPr>
        <cdr:cNvPr id="3" name="TextBox 2"/>
        <cdr:cNvSpPr txBox="1"/>
      </cdr:nvSpPr>
      <cdr:spPr>
        <a:xfrm xmlns:a="http://schemas.openxmlformats.org/drawingml/2006/main">
          <a:off x="1481749" y="896101"/>
          <a:ext cx="1329112" cy="396066"/>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Reference case</a:t>
          </a:r>
        </a:p>
      </cdr:txBody>
    </cdr:sp>
  </cdr:relSizeAnchor>
  <cdr:relSizeAnchor xmlns:cdr="http://schemas.openxmlformats.org/drawingml/2006/chartDrawing">
    <cdr:from>
      <cdr:x>0.42545</cdr:x>
      <cdr:y>0.19067</cdr:y>
    </cdr:from>
    <cdr:to>
      <cdr:x>0.54004</cdr:x>
      <cdr:y>0.274</cdr:y>
    </cdr:to>
    <cdr:sp macro="" textlink="">
      <cdr:nvSpPr>
        <cdr:cNvPr id="4" name="TextBox 3"/>
        <cdr:cNvSpPr txBox="1"/>
      </cdr:nvSpPr>
      <cdr:spPr>
        <a:xfrm xmlns:a="http://schemas.openxmlformats.org/drawingml/2006/main">
          <a:off x="4935131" y="906250"/>
          <a:ext cx="1329228" cy="396065"/>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Low Renewables </a:t>
          </a:r>
          <a:r>
            <a:rPr lang="en-US" sz="1400" b="1" dirty="0">
              <a:latin typeface="Arial" panose="020B0604020202020204" pitchFamily="34" charset="0"/>
              <a:cs typeface="Arial" panose="020B0604020202020204" pitchFamily="34" charset="0"/>
            </a:rPr>
            <a:t>Cost case</a:t>
          </a:r>
        </a:p>
      </cdr:txBody>
    </cdr:sp>
  </cdr:relSizeAnchor>
  <cdr:relSizeAnchor xmlns:cdr="http://schemas.openxmlformats.org/drawingml/2006/chartDrawing">
    <cdr:from>
      <cdr:x>0.71192</cdr:x>
      <cdr:y>0.19205</cdr:y>
    </cdr:from>
    <cdr:to>
      <cdr:x>0.82651</cdr:x>
      <cdr:y>0.27538</cdr:y>
    </cdr:to>
    <cdr:sp macro="" textlink="">
      <cdr:nvSpPr>
        <cdr:cNvPr id="5" name="TextBox 4"/>
        <cdr:cNvSpPr txBox="1"/>
      </cdr:nvSpPr>
      <cdr:spPr>
        <a:xfrm xmlns:a="http://schemas.openxmlformats.org/drawingml/2006/main">
          <a:off x="8258186" y="912786"/>
          <a:ext cx="1329228" cy="396065"/>
        </a:xfrm>
        <a:prstGeom xmlns:a="http://schemas.openxmlformats.org/drawingml/2006/main" prst="rect">
          <a:avLst/>
        </a:prstGeom>
      </cdr:spPr>
      <cdr:txBody>
        <a:bodyPr xmlns:a="http://schemas.openxmlformats.org/drawingml/2006/main" vertOverflow="overflow" horzOverflow="overflow"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ysClr val="windowText" lastClr="000000"/>
              </a:solidFill>
              <a:latin typeface="Arial" panose="020B0604020202020204" pitchFamily="34" charset="0"/>
              <a:cs typeface="Arial" panose="020B0604020202020204" pitchFamily="34" charset="0"/>
            </a:rPr>
            <a:t>High Renewables Cost </a:t>
          </a:r>
          <a:r>
            <a:rPr lang="en-US" sz="1400" b="1" dirty="0">
              <a:latin typeface="Arial" panose="020B0604020202020204" pitchFamily="34" charset="0"/>
              <a:cs typeface="Arial" panose="020B0604020202020204" pitchFamily="34" charset="0"/>
            </a:rPr>
            <a:t>case</a:t>
          </a:r>
        </a:p>
      </cdr:txBody>
    </cdr:sp>
  </cdr:relSizeAnchor>
  <cdr:relSizeAnchor xmlns:cdr="http://schemas.openxmlformats.org/drawingml/2006/chartDrawing">
    <cdr:from>
      <cdr:x>0.04726</cdr:x>
      <cdr:y>0.93558</cdr:y>
    </cdr:from>
    <cdr:to>
      <cdr:x>0.92414</cdr:x>
      <cdr:y>0.99549</cdr:y>
    </cdr:to>
    <cdr:sp macro="" textlink="">
      <cdr:nvSpPr>
        <cdr:cNvPr id="8" name="TextBox 7"/>
        <cdr:cNvSpPr txBox="1"/>
      </cdr:nvSpPr>
      <cdr:spPr>
        <a:xfrm xmlns:a="http://schemas.openxmlformats.org/drawingml/2006/main">
          <a:off x="548206" y="4446805"/>
          <a:ext cx="10171687" cy="284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 2019</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2050              </a:t>
          </a:r>
          <a:r>
            <a:rPr lang="en-US" sz="1400" baseline="0" dirty="0" smtClean="0">
              <a:latin typeface="Arial" panose="020B0604020202020204" pitchFamily="34" charset="0"/>
              <a:cs typeface="Arial" panose="020B0604020202020204" pitchFamily="34" charset="0"/>
            </a:rPr>
            <a:t>2019                          	</a:t>
          </a:r>
          <a:r>
            <a:rPr lang="en-US" sz="1400" dirty="0" smtClean="0">
              <a:latin typeface="Arial" panose="020B0604020202020204" pitchFamily="34" charset="0"/>
              <a:cs typeface="Arial" panose="020B0604020202020204" pitchFamily="34" charset="0"/>
            </a:rPr>
            <a:t>     </a:t>
          </a:r>
          <a:r>
            <a:rPr lang="en-US" sz="1400" baseline="0" dirty="0" smtClean="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2050     </a:t>
          </a:r>
          <a:r>
            <a:rPr lang="en-US" sz="1400" baseline="0" dirty="0" smtClean="0">
              <a:latin typeface="Arial" panose="020B0604020202020204" pitchFamily="34" charset="0"/>
              <a:cs typeface="Arial" panose="020B0604020202020204" pitchFamily="34" charset="0"/>
            </a:rPr>
            <a:t>        2019                                         </a:t>
          </a:r>
          <a:r>
            <a:rPr lang="en-US" sz="1400" baseline="0" dirty="0">
              <a:latin typeface="Arial" panose="020B0604020202020204" pitchFamily="34" charset="0"/>
              <a:cs typeface="Arial" panose="020B0604020202020204" pitchFamily="34" charset="0"/>
            </a:rPr>
            <a:t>2050         </a:t>
          </a:r>
          <a:endParaRPr lang="en-US" sz="14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0.58613</cdr:x>
      <cdr:y>0.27074</cdr:y>
    </cdr:from>
    <cdr:to>
      <cdr:x>0.88816</cdr:x>
      <cdr:y>0.84979</cdr:y>
    </cdr:to>
    <cdr:sp macro="" textlink="">
      <cdr:nvSpPr>
        <cdr:cNvPr id="3" name="TextBox 1"/>
        <cdr:cNvSpPr txBox="1"/>
      </cdr:nvSpPr>
      <cdr:spPr bwMode="auto">
        <a:xfrm xmlns:a="http://schemas.openxmlformats.org/drawingml/2006/main">
          <a:off x="3545347" y="1286829"/>
          <a:ext cx="1826891" cy="27522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400" b="1" i="0" dirty="0">
            <a:solidFill>
              <a:schemeClr val="tx2"/>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r>
            <a:rPr lang="en-US" sz="1400" b="1" i="0" dirty="0">
              <a:solidFill>
                <a:srgbClr val="E1AB76"/>
              </a:solidFill>
              <a:latin typeface="+mn-lt"/>
              <a:ea typeface="Times New Roman" charset="0"/>
              <a:cs typeface="Times New Roman" charset="0"/>
            </a:rPr>
            <a:t>  </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953"/>
              </a:solidFill>
              <a:effectLst/>
              <a:uLnTx/>
              <a:uFillTx/>
              <a:latin typeface="+mn-lt"/>
              <a:ea typeface="Times New Roman" charset="0"/>
              <a:cs typeface="Times New Roman" charset="0"/>
            </a:rPr>
            <a:t>transportation</a:t>
          </a:r>
        </a:p>
        <a:p xmlns:a="http://schemas.openxmlformats.org/drawingml/2006/main">
          <a:pPr algn="r" eaLnBrk="0" hangingPunct="0"/>
          <a:endParaRPr lang="en-US" sz="1400" b="1" i="0" dirty="0">
            <a:solidFill>
              <a:schemeClr val="accent2"/>
            </a:solidFill>
            <a:latin typeface="+mn-lt"/>
            <a:ea typeface="Times New Roman" charset="0"/>
            <a:cs typeface="Times New Roman" charset="0"/>
          </a:endParaRPr>
        </a:p>
        <a:p xmlns:a="http://schemas.openxmlformats.org/drawingml/2006/main">
          <a:pPr algn="r" eaLnBrk="0" hangingPunct="0"/>
          <a:r>
            <a:rPr lang="en-US" sz="1400" b="1" dirty="0">
              <a:solidFill>
                <a:srgbClr val="E1AB76"/>
              </a:solidFill>
              <a:ea typeface="Times New Roman" charset="0"/>
              <a:cs typeface="Times New Roman" charset="0"/>
            </a:rPr>
            <a:t>electric power</a:t>
          </a:r>
          <a:endParaRPr lang="en-US" sz="1400" b="1" i="0" dirty="0">
            <a:solidFill>
              <a:schemeClr val="accent3"/>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3"/>
            </a:solidFill>
            <a:latin typeface="+mn-lt"/>
            <a:ea typeface="Times New Roman" charset="0"/>
            <a:cs typeface="Times New Roman" charset="0"/>
          </a:endParaRPr>
        </a:p>
        <a:p xmlns:a="http://schemas.openxmlformats.org/drawingml/2006/main">
          <a:pPr algn="r" eaLnBrk="0" hangingPunct="0"/>
          <a:r>
            <a:rPr lang="en-US" sz="1400" b="1" i="0" dirty="0">
              <a:solidFill>
                <a:schemeClr val="accent3"/>
              </a:solidFill>
              <a:latin typeface="+mn-lt"/>
              <a:ea typeface="Times New Roman" charset="0"/>
              <a:cs typeface="Times New Roman" charset="0"/>
            </a:rPr>
            <a:t>industrial</a:t>
          </a:r>
        </a:p>
        <a:p xmlns:a="http://schemas.openxmlformats.org/drawingml/2006/main">
          <a:pPr algn="r"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r>
            <a:rPr lang="en-US" sz="1400" b="1" i="0" dirty="0">
              <a:solidFill>
                <a:srgbClr val="893F48"/>
              </a:solidFill>
              <a:latin typeface="+mn-lt"/>
              <a:ea typeface="Times New Roman" charset="0"/>
              <a:cs typeface="Times New Roman" charset="0"/>
            </a:rPr>
            <a:t>residential</a:t>
          </a:r>
        </a:p>
        <a:p xmlns:a="http://schemas.openxmlformats.org/drawingml/2006/main">
          <a:pPr algn="r" eaLnBrk="0" hangingPunct="0"/>
          <a:endParaRPr lang="en-US" sz="1400" b="1" i="0" dirty="0" smtClean="0">
            <a:solidFill>
              <a:srgbClr val="E9B8BD"/>
            </a:solidFill>
            <a:latin typeface="+mn-lt"/>
            <a:ea typeface="Times New Roman" charset="0"/>
            <a:cs typeface="Times New Roman" charset="0"/>
          </a:endParaRPr>
        </a:p>
        <a:p xmlns:a="http://schemas.openxmlformats.org/drawingml/2006/main">
          <a:pPr algn="r" eaLnBrk="0" hangingPunct="0"/>
          <a:r>
            <a:rPr lang="en-US" sz="1400" b="1" i="0" dirty="0" smtClean="0">
              <a:solidFill>
                <a:srgbClr val="E9B8BD"/>
              </a:solidFill>
              <a:latin typeface="+mn-lt"/>
              <a:ea typeface="Times New Roman" charset="0"/>
              <a:cs typeface="Times New Roman" charset="0"/>
            </a:rPr>
            <a:t>commercial</a:t>
          </a:r>
          <a:endParaRPr lang="en-US" sz="1400" b="1" i="0" dirty="0">
            <a:solidFill>
              <a:srgbClr val="E9B8BD"/>
            </a:solidFill>
            <a:latin typeface="+mn-lt"/>
            <a:ea typeface="Times New Roman" charset="0"/>
            <a:cs typeface="Times New Roman" charset="0"/>
          </a:endParaRPr>
        </a:p>
      </cdr:txBody>
    </cdr:sp>
  </cdr:relSizeAnchor>
  <cdr:relSizeAnchor xmlns:cdr="http://schemas.openxmlformats.org/drawingml/2006/chartDrawing">
    <cdr:from>
      <cdr:x>0</cdr:x>
      <cdr:y>0.01874</cdr:y>
    </cdr:from>
    <cdr:to>
      <cdr:x>1</cdr:x>
      <cdr:y>0.20852</cdr:y>
    </cdr:to>
    <cdr:sp macro="" textlink="">
      <cdr:nvSpPr>
        <cdr:cNvPr id="8" name="TextBox 1"/>
        <cdr:cNvSpPr txBox="1"/>
      </cdr:nvSpPr>
      <cdr:spPr bwMode="auto">
        <a:xfrm xmlns:a="http://schemas.openxmlformats.org/drawingml/2006/main">
          <a:off x="0" y="89071"/>
          <a:ext cx="5956558" cy="9020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ysClr val="windowText" lastClr="000000"/>
              </a:solidFill>
              <a:latin typeface="+mn-lt"/>
              <a:ea typeface="Times New Roman" charset="0"/>
              <a:cs typeface="Times New Roman" charset="0"/>
            </a:rPr>
            <a:t>Energy-related </a:t>
          </a:r>
          <a:r>
            <a:rPr lang="en-US" sz="1400" b="1" i="0" dirty="0" smtClean="0">
              <a:solidFill>
                <a:sysClr val="windowText" lastClr="000000"/>
              </a:solidFill>
              <a:latin typeface="+mn-lt"/>
              <a:ea typeface="Times New Roman" charset="0"/>
              <a:cs typeface="Times New Roman" charset="0"/>
            </a:rPr>
            <a:t>CO2 emissions </a:t>
          </a:r>
          <a:r>
            <a:rPr lang="en-US" sz="1400" b="1" i="0" dirty="0">
              <a:solidFill>
                <a:sysClr val="windowText" lastClr="000000"/>
              </a:solidFill>
              <a:latin typeface="+mn-lt"/>
              <a:ea typeface="Times New Roman" charset="0"/>
              <a:cs typeface="Times New Roman" charset="0"/>
            </a:rPr>
            <a:t>by </a:t>
          </a:r>
          <a:r>
            <a:rPr lang="en-US" sz="1400" b="1" i="0" dirty="0" smtClean="0">
              <a:solidFill>
                <a:sysClr val="windowText" lastClr="000000"/>
              </a:solidFill>
              <a:latin typeface="+mn-lt"/>
              <a:ea typeface="Times New Roman" charset="0"/>
              <a:cs typeface="Times New Roman" charset="0"/>
            </a:rPr>
            <a:t>energy </a:t>
          </a:r>
          <a:r>
            <a:rPr lang="en-US" sz="1400" b="1" i="0" dirty="0">
              <a:solidFill>
                <a:sysClr val="windowText" lastClr="000000"/>
              </a:solidFill>
              <a:latin typeface="+mn-lt"/>
              <a:ea typeface="Times New Roman" charset="0"/>
              <a:cs typeface="Times New Roman" charset="0"/>
            </a:rPr>
            <a:t>sector </a:t>
          </a:r>
          <a:r>
            <a:rPr lang="en-US" sz="1400" b="1" i="0" dirty="0" smtClean="0">
              <a:solidFill>
                <a:sysClr val="windowText" lastClr="000000"/>
              </a:solidFill>
              <a:latin typeface="+mn-lt"/>
              <a:ea typeface="Times New Roman" charset="0"/>
              <a:cs typeface="Times New Roman" charset="0"/>
            </a:rPr>
            <a:t>(</a:t>
          </a:r>
          <a:r>
            <a:rPr lang="en-US" sz="1400" b="1" i="0" dirty="0" smtClean="0">
              <a:solidFill>
                <a:schemeClr val="tx1"/>
              </a:solidFill>
              <a:latin typeface="+mn-lt"/>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a:t>
          </a:r>
          <a:r>
            <a:rPr lang="en-US" sz="1400" b="1" i="0" dirty="0">
              <a:solidFill>
                <a:sysClr val="windowText" lastClr="000000"/>
              </a:solidFill>
              <a:latin typeface="+mn-lt"/>
              <a:ea typeface="Times New Roman" charset="0"/>
              <a:cs typeface="Times New Roman" charset="0"/>
            </a:rPr>
            <a:t>case)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ea typeface="Times New Roman" charset="0"/>
              <a:cs typeface="Times New Roman" charset="0"/>
            </a:rPr>
            <a:t>billion metric </a:t>
          </a:r>
          <a:r>
            <a:rPr kumimoji="0" lang="en-US" sz="1400" b="0" i="0" u="none" strike="noStrike" kern="0" cap="none" spc="0" normalizeH="0" baseline="0" noProof="0" dirty="0" smtClean="0">
              <a:ln>
                <a:noFill/>
              </a:ln>
              <a:solidFill>
                <a:sysClr val="windowText" lastClr="000000"/>
              </a:solidFill>
              <a:effectLst/>
              <a:uLnTx/>
              <a:uFillTx/>
              <a:latin typeface="+mn-lt"/>
              <a:ea typeface="Times New Roman" charset="0"/>
              <a:cs typeface="Times New Roman" charset="0"/>
            </a:rPr>
            <a:t>tons</a:t>
          </a:r>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0.36521</cdr:x>
      <cdr:y>0.16922</cdr:y>
    </cdr:from>
    <cdr:to>
      <cdr:x>0.65589</cdr:x>
      <cdr:y>0.3709</cdr:y>
    </cdr:to>
    <cdr:sp macro="" textlink="">
      <cdr:nvSpPr>
        <cdr:cNvPr id="2" name="TextBox 1"/>
        <cdr:cNvSpPr txBox="1"/>
      </cdr:nvSpPr>
      <cdr:spPr bwMode="auto">
        <a:xfrm xmlns:a="http://schemas.openxmlformats.org/drawingml/2006/main">
          <a:off x="2209029" y="804312"/>
          <a:ext cx="1758239" cy="9585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i="0" dirty="0">
              <a:solidFill>
                <a:srgbClr val="333333"/>
              </a:solidFill>
              <a:latin typeface="+mn-lt"/>
              <a:ea typeface="Times New Roman" charset="0"/>
              <a:cs typeface="Times New Roman" charset="0"/>
            </a:rPr>
            <a:t>        </a:t>
          </a:r>
          <a:r>
            <a:rPr lang="en-US" sz="1400" b="1" i="0" dirty="0">
              <a:solidFill>
                <a:srgbClr val="333333"/>
              </a:solidFill>
              <a:latin typeface="+mn-lt"/>
              <a:ea typeface="Times New Roman" charset="0"/>
              <a:cs typeface="Times New Roman" charset="0"/>
            </a:rPr>
            <a:t>2019</a:t>
          </a:r>
        </a:p>
        <a:p xmlns:a="http://schemas.openxmlformats.org/drawingml/2006/main">
          <a:pPr eaLnBrk="0" hangingPunct="0"/>
          <a:r>
            <a:rPr lang="en-US" sz="1400" i="0" dirty="0">
              <a:solidFill>
                <a:srgbClr val="333333"/>
              </a:solidFill>
              <a:latin typeface="+mn-lt"/>
              <a:ea typeface="Times New Roman" charset="0"/>
              <a:cs typeface="Times New Roman" charset="0"/>
            </a:rPr>
            <a:t>history     projections  </a:t>
          </a:r>
        </a:p>
      </cdr:txBody>
    </cdr:sp>
  </cdr:relSizeAnchor>
</c:userShapes>
</file>

<file path=ppt/drawings/drawing50.xml><?xml version="1.0" encoding="utf-8"?>
<c:userShapes xmlns:c="http://schemas.openxmlformats.org/drawingml/2006/chart">
  <cdr:relSizeAnchor xmlns:cdr="http://schemas.openxmlformats.org/drawingml/2006/chartDrawing">
    <cdr:from>
      <cdr:x>0.36588</cdr:x>
      <cdr:y>0.12174</cdr:y>
    </cdr:from>
    <cdr:to>
      <cdr:x>0.54447</cdr:x>
      <cdr:y>0.65887</cdr:y>
    </cdr:to>
    <cdr:sp macro="" textlink="">
      <cdr:nvSpPr>
        <cdr:cNvPr id="6" name="TextBox 1"/>
        <cdr:cNvSpPr txBox="1"/>
      </cdr:nvSpPr>
      <cdr:spPr bwMode="auto">
        <a:xfrm xmlns:a="http://schemas.openxmlformats.org/drawingml/2006/main">
          <a:off x="1338242" y="578609"/>
          <a:ext cx="653211" cy="25529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dirty="0">
              <a:solidFill>
                <a:schemeClr val="bg2"/>
              </a:solidFill>
              <a:ea typeface="Times New Roman" charset="0"/>
              <a:cs typeface="Times New Roman" charset="0"/>
            </a:rPr>
            <a:t>h</a:t>
          </a:r>
          <a:r>
            <a:rPr lang="en-US" sz="1400" b="0" i="0" dirty="0" smtClean="0">
              <a:solidFill>
                <a:schemeClr val="bg2"/>
              </a:solidFill>
              <a:latin typeface="+mn-lt"/>
              <a:ea typeface="Times New Roman" charset="0"/>
              <a:cs typeface="Times New Roman" charset="0"/>
            </a:rPr>
            <a:t>istory </a:t>
          </a:r>
          <a:r>
            <a:rPr lang="en-US" sz="14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            </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2.84055E-7</cdr:y>
    </cdr:from>
    <cdr:to>
      <cdr:x>1</cdr:x>
      <cdr:y>0.1007</cdr:y>
    </cdr:to>
    <cdr:sp macro="" textlink="">
      <cdr:nvSpPr>
        <cdr:cNvPr id="7" name="TextBox 5"/>
        <cdr:cNvSpPr txBox="1"/>
      </cdr:nvSpPr>
      <cdr:spPr bwMode="auto">
        <a:xfrm xmlns:a="http://schemas.openxmlformats.org/drawingml/2006/main">
          <a:off x="0" y="1"/>
          <a:ext cx="5743575" cy="3545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a:ea typeface="Times New Roman" charset="0"/>
              <a:cs typeface="Times New Roman" charset="0"/>
            </a:rPr>
            <a:t>AEO2020 </a:t>
          </a:r>
          <a:r>
            <a:rPr lang="en-US" sz="1400" b="1" dirty="0" smtClean="0">
              <a:ea typeface="Times New Roman" charset="0"/>
              <a:cs typeface="Times New Roman" charset="0"/>
            </a:rPr>
            <a:t>e</a:t>
          </a:r>
          <a:r>
            <a:rPr lang="en-US" sz="1400" b="1" i="0" dirty="0" smtClean="0">
              <a:solidFill>
                <a:sysClr val="windowText" lastClr="000000"/>
              </a:solidFill>
              <a:latin typeface="+mn-lt"/>
              <a:ea typeface="Times New Roman" charset="0"/>
              <a:cs typeface="Times New Roman" charset="0"/>
            </a:rPr>
            <a:t>lectricity generation </a:t>
          </a:r>
          <a:r>
            <a:rPr lang="en-US" sz="1400" b="1" i="0" baseline="0" dirty="0" smtClean="0">
              <a:solidFill>
                <a:sysClr val="windowText" lastClr="000000"/>
              </a:solidFill>
              <a:latin typeface="+mn-lt"/>
              <a:ea typeface="Times New Roman" charset="0"/>
              <a:cs typeface="Times New Roman" charset="0"/>
            </a:rPr>
            <a:t>from selected fuels</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billion kilowatthours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0.56008</cdr:x>
      <cdr:y>0.42425</cdr:y>
    </cdr:from>
    <cdr:to>
      <cdr:x>0.73246</cdr:x>
      <cdr:y>0.5</cdr:y>
    </cdr:to>
    <cdr:sp macro="" textlink="">
      <cdr:nvSpPr>
        <cdr:cNvPr id="9" name="TextBox 1"/>
        <cdr:cNvSpPr txBox="1"/>
      </cdr:nvSpPr>
      <cdr:spPr bwMode="auto">
        <a:xfrm xmlns:a="http://schemas.openxmlformats.org/drawingml/2006/main">
          <a:off x="2162803" y="1904757"/>
          <a:ext cx="665665" cy="3400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natural gas</a:t>
          </a:r>
          <a:endParaRPr lang="en-US" sz="14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0.72313</cdr:x>
      <cdr:y>0.67712</cdr:y>
    </cdr:from>
    <cdr:to>
      <cdr:x>0.82501</cdr:x>
      <cdr:y>0.74541</cdr:y>
    </cdr:to>
    <cdr:sp macro="" textlink="">
      <cdr:nvSpPr>
        <cdr:cNvPr id="10" name="TextBox 1"/>
        <cdr:cNvSpPr txBox="1"/>
      </cdr:nvSpPr>
      <cdr:spPr bwMode="auto">
        <a:xfrm xmlns:a="http://schemas.openxmlformats.org/drawingml/2006/main">
          <a:off x="2792467" y="3040056"/>
          <a:ext cx="393422" cy="306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0.72437</cdr:x>
      <cdr:y>0.77692</cdr:y>
    </cdr:from>
    <cdr:to>
      <cdr:x>0.85219</cdr:x>
      <cdr:y>0.85332</cdr:y>
    </cdr:to>
    <cdr:sp macro="" textlink="">
      <cdr:nvSpPr>
        <cdr:cNvPr id="8" name="TextBox 1"/>
        <cdr:cNvSpPr txBox="1"/>
      </cdr:nvSpPr>
      <cdr:spPr bwMode="auto">
        <a:xfrm xmlns:a="http://schemas.openxmlformats.org/drawingml/2006/main">
          <a:off x="2797250" y="3488158"/>
          <a:ext cx="493592" cy="3430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0.69605</cdr:x>
      <cdr:y>0.56223</cdr:y>
    </cdr:from>
    <cdr:to>
      <cdr:x>0.86842</cdr:x>
      <cdr:y>0.63798</cdr:y>
    </cdr:to>
    <cdr:sp macro="" textlink="">
      <cdr:nvSpPr>
        <cdr:cNvPr id="11" name="TextBox 1"/>
        <cdr:cNvSpPr txBox="1"/>
      </cdr:nvSpPr>
      <cdr:spPr bwMode="auto">
        <a:xfrm xmlns:a="http://schemas.openxmlformats.org/drawingml/2006/main">
          <a:off x="2687873" y="2524233"/>
          <a:ext cx="665627" cy="3400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solidFill>
              <a:latin typeface="+mn-lt"/>
              <a:ea typeface="Times New Roman" charset="0"/>
              <a:cs typeface="Times New Roman" charset="0"/>
            </a:rPr>
            <a:t>renewables</a:t>
          </a:r>
        </a:p>
      </cdr:txBody>
    </cdr:sp>
  </cdr:relSizeAnchor>
</c:userShapes>
</file>

<file path=ppt/drawings/drawing51.xml><?xml version="1.0" encoding="utf-8"?>
<c:userShapes xmlns:c="http://schemas.openxmlformats.org/drawingml/2006/chart">
  <cdr:relSizeAnchor xmlns:cdr="http://schemas.openxmlformats.org/drawingml/2006/chartDrawing">
    <cdr:from>
      <cdr:x>0.14367</cdr:x>
      <cdr:y>0.12772</cdr:y>
    </cdr:from>
    <cdr:to>
      <cdr:x>0.85633</cdr:x>
      <cdr:y>0.27816</cdr:y>
    </cdr:to>
    <cdr:sp macro="" textlink="">
      <cdr:nvSpPr>
        <cdr:cNvPr id="4" name="TextBox 1"/>
        <cdr:cNvSpPr txBox="1"/>
      </cdr:nvSpPr>
      <cdr:spPr bwMode="auto">
        <a:xfrm xmlns:a="http://schemas.openxmlformats.org/drawingml/2006/main">
          <a:off x="525487" y="607063"/>
          <a:ext cx="2606626" cy="715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 2019</a:t>
          </a:r>
        </a:p>
        <a:p xmlns:a="http://schemas.openxmlformats.org/drawingml/2006/main">
          <a:pPr eaLnBrk="0" hangingPunct="0"/>
          <a:endParaRPr lang="en-US" sz="1400" b="1"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baseline="0" dirty="0" smtClean="0">
            <a:solidFill>
              <a:schemeClr val="bg2"/>
            </a:solidFill>
            <a:latin typeface="+mn-lt"/>
            <a:ea typeface="Times New Roman" charset="0"/>
            <a:cs typeface="Times New Roman" charset="0"/>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0.07029</cdr:x>
      <cdr:y>0.08515</cdr:y>
    </cdr:from>
    <cdr:to>
      <cdr:x>0.75527</cdr:x>
      <cdr:y>0.28869</cdr:y>
    </cdr:to>
    <cdr:sp macro="" textlink="">
      <cdr:nvSpPr>
        <cdr:cNvPr id="4" name="TextBox 1"/>
        <cdr:cNvSpPr txBox="1"/>
      </cdr:nvSpPr>
      <cdr:spPr bwMode="auto">
        <a:xfrm xmlns:a="http://schemas.openxmlformats.org/drawingml/2006/main">
          <a:off x="257079" y="404719"/>
          <a:ext cx="2505383" cy="9674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a:t>
          </a:r>
          <a:r>
            <a:rPr lang="en-US" sz="1400" b="1" i="0" baseline="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b="1"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bg2"/>
              </a:solidFill>
              <a:latin typeface="+mn-lt"/>
              <a:ea typeface="Times New Roman" charset="0"/>
              <a:cs typeface="Times New Roman" charset="0"/>
            </a:rPr>
            <a:t>           projections</a:t>
          </a:r>
          <a:endParaRPr lang="en-US" sz="1400" b="1" i="0" dirty="0" smtClean="0">
            <a:solidFill>
              <a:schemeClr val="bg2"/>
            </a:solidFill>
            <a:latin typeface="+mn-lt"/>
            <a:ea typeface="Times New Roman" charset="0"/>
            <a:cs typeface="Times New Roman" charset="0"/>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0.00297</cdr:x>
      <cdr:y>0.03598</cdr:y>
    </cdr:from>
    <cdr:to>
      <cdr:x>0.70659</cdr:x>
      <cdr:y>0.15907</cdr:y>
    </cdr:to>
    <cdr:sp macro="" textlink="">
      <cdr:nvSpPr>
        <cdr:cNvPr id="2" name="TextBox 1"/>
        <cdr:cNvSpPr txBox="1"/>
      </cdr:nvSpPr>
      <cdr:spPr bwMode="auto">
        <a:xfrm xmlns:a="http://schemas.openxmlformats.org/drawingml/2006/main">
          <a:off x="30404" y="175540"/>
          <a:ext cx="7193311" cy="6005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Arial" panose="020B0604020202020204" pitchFamily="34" charset="0"/>
              <a:ea typeface="Times New Roman" charset="0"/>
              <a:cs typeface="Arial" panose="020B0604020202020204" pitchFamily="34" charset="0"/>
            </a:rPr>
            <a:t>Annual electricity generating capacity additions and retirements (Reference case) </a:t>
          </a:r>
        </a:p>
        <a:p xmlns:a="http://schemas.openxmlformats.org/drawingml/2006/main">
          <a:pPr eaLnBrk="0" hangingPunct="0"/>
          <a:r>
            <a:rPr lang="en-US" sz="1400" b="0" i="0" baseline="0" dirty="0" smtClean="0">
              <a:solidFill>
                <a:sysClr val="windowText" lastClr="000000"/>
              </a:solidFill>
              <a:latin typeface="Arial" panose="020B0604020202020204" pitchFamily="34" charset="0"/>
              <a:ea typeface="Times New Roman" charset="0"/>
              <a:cs typeface="Arial" panose="020B0604020202020204" pitchFamily="34" charset="0"/>
            </a:rPr>
            <a:t>gigawatts</a:t>
          </a:r>
        </a:p>
      </cdr:txBody>
    </cdr:sp>
  </cdr:relSizeAnchor>
  <cdr:relSizeAnchor xmlns:cdr="http://schemas.openxmlformats.org/drawingml/2006/chartDrawing">
    <cdr:from>
      <cdr:x>0.21562</cdr:x>
      <cdr:y>0.16828</cdr:y>
    </cdr:from>
    <cdr:to>
      <cdr:x>0.42858</cdr:x>
      <cdr:y>0.30253</cdr:y>
    </cdr:to>
    <cdr:sp macro="" textlink="">
      <cdr:nvSpPr>
        <cdr:cNvPr id="6" name="TextBox 1"/>
        <cdr:cNvSpPr txBox="1"/>
      </cdr:nvSpPr>
      <cdr:spPr bwMode="auto">
        <a:xfrm xmlns:a="http://schemas.openxmlformats.org/drawingml/2006/main">
          <a:off x="2501212" y="799838"/>
          <a:ext cx="2470306" cy="6380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                </a:t>
          </a:r>
          <a:r>
            <a:rPr lang="en-US" sz="1400" b="1" i="0" dirty="0" smtClean="0">
              <a:solidFill>
                <a:schemeClr val="bg2"/>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 history</a:t>
          </a:r>
          <a:r>
            <a:rPr lang="en-US" sz="1400" b="0" i="0" baseline="0" dirty="0" smtClean="0">
              <a:solidFill>
                <a:schemeClr val="bg2"/>
              </a:solidFill>
              <a:latin typeface="Arial" panose="020B0604020202020204" pitchFamily="34" charset="0"/>
              <a:ea typeface="Times New Roman" charset="0"/>
              <a:cs typeface="Arial" panose="020B0604020202020204" pitchFamily="34" charset="0"/>
            </a:rPr>
            <a:t>          </a:t>
          </a:r>
          <a:r>
            <a:rPr lang="en-US" sz="1400" b="0" i="0" dirty="0" smtClean="0">
              <a:solidFill>
                <a:schemeClr val="bg2"/>
              </a:solidFill>
              <a:latin typeface="Arial" panose="020B0604020202020204" pitchFamily="34" charset="0"/>
              <a:ea typeface="Times New Roman" charset="0"/>
              <a:cs typeface="Arial" panose="020B0604020202020204" pitchFamily="34" charset="0"/>
            </a:rPr>
            <a:t>               </a:t>
          </a:r>
          <a:r>
            <a:rPr lang="en-US" sz="1400" b="0" i="0" baseline="0" dirty="0" smtClean="0">
              <a:solidFill>
                <a:schemeClr val="bg2"/>
              </a:solidFill>
              <a:latin typeface="Arial" panose="020B0604020202020204" pitchFamily="34" charset="0"/>
              <a:ea typeface="Times New Roman" charset="0"/>
              <a:cs typeface="Arial" panose="020B0604020202020204" pitchFamily="34" charset="0"/>
            </a:rPr>
            <a:t>projections</a:t>
          </a:r>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0.84357</cdr:x>
      <cdr:y>0.3125</cdr:y>
    </cdr:from>
    <cdr:to>
      <cdr:x>0.96133</cdr:x>
      <cdr:y>0.95457</cdr:y>
    </cdr:to>
    <cdr:sp macro="" textlink="">
      <cdr:nvSpPr>
        <cdr:cNvPr id="7" name="TextBox 1"/>
        <cdr:cNvSpPr txBox="1"/>
      </cdr:nvSpPr>
      <cdr:spPr bwMode="auto">
        <a:xfrm xmlns:a="http://schemas.openxmlformats.org/drawingml/2006/main">
          <a:off x="5495927" y="1145977"/>
          <a:ext cx="767235" cy="23545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4"/>
              </a:solidFill>
              <a:effectLst/>
              <a:latin typeface="Arial" panose="020B0604020202020204" pitchFamily="34" charset="0"/>
              <a:ea typeface="+mn-ea"/>
              <a:cs typeface="Arial" panose="020B0604020202020204" pitchFamily="34" charset="0"/>
            </a:rPr>
            <a:t>solar</a:t>
          </a:r>
          <a:endParaRPr lang="en-US" sz="1400" b="1" dirty="0">
            <a:solidFill>
              <a:schemeClr val="accent4"/>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400" b="1" i="0" dirty="0" smtClean="0">
              <a:solidFill>
                <a:schemeClr val="accent3"/>
              </a:solidFill>
              <a:latin typeface="Arial" panose="020B0604020202020204" pitchFamily="34" charset="0"/>
              <a:ea typeface="Times New Roman" charset="0"/>
              <a:cs typeface="Arial" panose="020B0604020202020204" pitchFamily="34" charset="0"/>
            </a:rPr>
            <a:t>wind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1"/>
              </a:solidFill>
              <a:effectLst/>
              <a:latin typeface="Arial" panose="020B0604020202020204" pitchFamily="34" charset="0"/>
              <a:ea typeface="+mn-ea"/>
              <a:cs typeface="Arial" panose="020B0604020202020204" pitchFamily="34" charset="0"/>
            </a:rPr>
            <a:t>oil and 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5"/>
              </a:solidFill>
              <a:effectLst/>
              <a:latin typeface="Arial" panose="020B0604020202020204" pitchFamily="34" charset="0"/>
              <a:ea typeface="+mn-ea"/>
              <a:cs typeface="Arial" panose="020B0604020202020204" pitchFamily="34" charset="0"/>
            </a:rPr>
            <a:t>nuclear</a:t>
          </a:r>
          <a:endParaRPr lang="en-US" sz="1400" b="1" dirty="0">
            <a:solidFill>
              <a:schemeClr val="accent5"/>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400" b="1" i="0" dirty="0" smtClean="0">
              <a:solidFill>
                <a:schemeClr val="tx1">
                  <a:lumMod val="50000"/>
                  <a:lumOff val="50000"/>
                </a:schemeClr>
              </a:solidFill>
              <a:latin typeface="Arial" panose="020B0604020202020204" pitchFamily="34" charset="0"/>
              <a:ea typeface="Times New Roman" charset="0"/>
              <a:cs typeface="Arial" panose="020B0604020202020204" pitchFamily="34" charset="0"/>
            </a:rPr>
            <a:t>other</a:t>
          </a:r>
        </a:p>
        <a:p xmlns:a="http://schemas.openxmlformats.org/drawingml/2006/main">
          <a:pPr eaLnBrk="0" hangingPunct="0"/>
          <a:r>
            <a:rPr lang="en-US" sz="1400" b="1" i="0" dirty="0" smtClean="0">
              <a:solidFill>
                <a:sysClr val="windowText" lastClr="000000"/>
              </a:solidFill>
              <a:latin typeface="Arial" panose="020B0604020202020204" pitchFamily="34" charset="0"/>
              <a:ea typeface="Times New Roman" charset="0"/>
              <a:cs typeface="Arial" panose="020B0604020202020204" pitchFamily="34" charset="0"/>
            </a:rPr>
            <a:t>coal</a:t>
          </a:r>
        </a:p>
        <a:p xmlns:a="http://schemas.openxmlformats.org/drawingml/2006/main">
          <a:pPr eaLnBrk="0" hangingPunct="0"/>
          <a:endParaRPr lang="en-US" sz="900" b="1"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9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0.68919</cdr:x>
      <cdr:y>0.2195</cdr:y>
    </cdr:from>
    <cdr:to>
      <cdr:x>0.81071</cdr:x>
      <cdr:y>0.86071</cdr:y>
    </cdr:to>
    <cdr:sp macro="" textlink="">
      <cdr:nvSpPr>
        <cdr:cNvPr id="8" name="TextBox 1"/>
        <cdr:cNvSpPr txBox="1"/>
      </cdr:nvSpPr>
      <cdr:spPr bwMode="auto">
        <a:xfrm xmlns:a="http://schemas.openxmlformats.org/drawingml/2006/main">
          <a:off x="5993163" y="985485"/>
          <a:ext cx="1056732" cy="28788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additions</a:t>
          </a: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400" b="0" i="0" dirty="0" smtClean="0">
              <a:solidFill>
                <a:schemeClr val="bg2"/>
              </a:solidFill>
              <a:latin typeface="Arial" panose="020B0604020202020204" pitchFamily="34" charset="0"/>
              <a:ea typeface="Times New Roman" charset="0"/>
              <a:cs typeface="Arial" panose="020B0604020202020204" pitchFamily="34" charset="0"/>
            </a:rPr>
            <a:t>retirements</a:t>
          </a:r>
        </a:p>
      </cdr:txBody>
    </cdr:sp>
  </cdr:relSizeAnchor>
</c:userShapes>
</file>

<file path=ppt/drawings/drawing54.xml><?xml version="1.0" encoding="utf-8"?>
<c:userShapes xmlns:c="http://schemas.openxmlformats.org/drawingml/2006/chart">
  <cdr:relSizeAnchor xmlns:cdr="http://schemas.openxmlformats.org/drawingml/2006/chartDrawing">
    <cdr:from>
      <cdr:x>0</cdr:x>
      <cdr:y>0</cdr:y>
    </cdr:from>
    <cdr:to>
      <cdr:x>0.85273</cdr:x>
      <cdr:y>0.23264</cdr:y>
    </cdr:to>
    <cdr:sp macro="" textlink="">
      <cdr:nvSpPr>
        <cdr:cNvPr id="2" name="TextBox 1"/>
        <cdr:cNvSpPr txBox="1"/>
      </cdr:nvSpPr>
      <cdr:spPr bwMode="auto">
        <a:xfrm xmlns:a="http://schemas.openxmlformats.org/drawingml/2006/main">
          <a:off x="0" y="0"/>
          <a:ext cx="5962652" cy="8504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t>AEO2020 c</a:t>
          </a:r>
          <a:r>
            <a:rPr lang="en-US" sz="1400" b="1" i="0" baseline="0" dirty="0" smtClean="0">
              <a:effectLst/>
              <a:latin typeface="+mn-lt"/>
              <a:ea typeface="+mn-ea"/>
              <a:cs typeface="+mn-cs"/>
            </a:rPr>
            <a:t>umulative </a:t>
          </a:r>
          <a:r>
            <a:rPr lang="en-US" sz="1400" b="1" i="0" baseline="0" dirty="0">
              <a:effectLst/>
              <a:latin typeface="+mn-lt"/>
              <a:ea typeface="+mn-ea"/>
              <a:cs typeface="+mn-cs"/>
            </a:rPr>
            <a:t>electricity generating capacity additions and retirements </a:t>
          </a:r>
          <a:r>
            <a:rPr lang="en-US" sz="1400" b="1" i="0" baseline="0" dirty="0" smtClean="0">
              <a:effectLst/>
              <a:latin typeface="+mn-lt"/>
              <a:ea typeface="+mn-ea"/>
              <a:cs typeface="+mn-cs"/>
            </a:rPr>
            <a:t>(2020</a:t>
          </a:r>
          <a:r>
            <a:rPr lang="en-US" sz="1400" b="1" i="0" baseline="0" dirty="0" smtClean="0">
              <a:effectLst/>
              <a:latin typeface="Arial" panose="020B0604020202020204" pitchFamily="34" charset="0"/>
              <a:cs typeface="Arial" panose="020B0604020202020204" pitchFamily="34" charset="0"/>
            </a:rPr>
            <a:t>–</a:t>
          </a:r>
          <a:r>
            <a:rPr lang="en-US" sz="1400" b="1" i="0" baseline="0" dirty="0" smtClean="0">
              <a:effectLst/>
              <a:latin typeface="+mn-lt"/>
              <a:ea typeface="+mn-ea"/>
              <a:cs typeface="+mn-cs"/>
            </a:rPr>
            <a:t>2050</a:t>
          </a:r>
          <a:r>
            <a:rPr lang="en-US" sz="1400" b="1" i="0" baseline="0" dirty="0">
              <a:effectLst/>
              <a:latin typeface="+mn-lt"/>
              <a:ea typeface="+mn-ea"/>
              <a:cs typeface="+mn-cs"/>
            </a:rPr>
            <a:t>)</a:t>
          </a:r>
          <a:r>
            <a:rPr lang="en-US" sz="1400" b="1" i="0" baseline="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gigawatts</a:t>
          </a:r>
        </a:p>
      </cdr:txBody>
    </cdr:sp>
  </cdr:relSizeAnchor>
  <cdr:relSizeAnchor xmlns:cdr="http://schemas.openxmlformats.org/drawingml/2006/chartDrawing">
    <cdr:from>
      <cdr:x>0.86794</cdr:x>
      <cdr:y>0.2342</cdr:y>
    </cdr:from>
    <cdr:to>
      <cdr:x>0.98841</cdr:x>
      <cdr:y>0.33421</cdr:y>
    </cdr:to>
    <cdr:sp macro="" textlink="">
      <cdr:nvSpPr>
        <cdr:cNvPr id="8" name="TextBox 1"/>
        <cdr:cNvSpPr txBox="1"/>
      </cdr:nvSpPr>
      <cdr:spPr bwMode="auto">
        <a:xfrm xmlns:a="http://schemas.openxmlformats.org/drawingml/2006/main">
          <a:off x="8344949" y="848849"/>
          <a:ext cx="1158278" cy="3624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0" i="0" dirty="0" smtClean="0">
              <a:solidFill>
                <a:schemeClr val="bg2"/>
              </a:solidFill>
              <a:latin typeface="+mn-lt"/>
              <a:ea typeface="Times New Roman" charset="0"/>
              <a:cs typeface="Times New Roman" charset="0"/>
            </a:rPr>
            <a:t>additions</a:t>
          </a: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0.13432</cdr:x>
      <cdr:y>0.8583</cdr:y>
    </cdr:from>
    <cdr:to>
      <cdr:x>0.30535</cdr:x>
      <cdr:y>0.95065</cdr:y>
    </cdr:to>
    <cdr:sp macro="" textlink="">
      <cdr:nvSpPr>
        <cdr:cNvPr id="3" name="TextBox 2"/>
        <cdr:cNvSpPr txBox="1"/>
      </cdr:nvSpPr>
      <cdr:spPr bwMode="auto">
        <a:xfrm xmlns:a="http://schemas.openxmlformats.org/drawingml/2006/main">
          <a:off x="1249524" y="2961675"/>
          <a:ext cx="1590965" cy="3186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nchor="ctr">
          <a:prstTxWarp prst="textNoShape">
            <a:avLst/>
          </a:prstTxWarp>
        </a:bodyPr>
        <a:lstStyle xmlns:a="http://schemas.openxmlformats.org/drawingml/2006/main"/>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Reference </a:t>
          </a:r>
          <a:r>
            <a:rPr lang="en-US" sz="14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0.37488</cdr:x>
      <cdr:y>0.83232</cdr:y>
    </cdr:from>
    <cdr:to>
      <cdr:x>0.58468</cdr:x>
      <cdr:y>1</cdr:y>
    </cdr:to>
    <cdr:sp macro="" textlink="">
      <cdr:nvSpPr>
        <cdr:cNvPr id="9" name="TextBox 1"/>
        <cdr:cNvSpPr txBox="1"/>
      </cdr:nvSpPr>
      <cdr:spPr bwMode="auto">
        <a:xfrm xmlns:a="http://schemas.openxmlformats.org/drawingml/2006/main">
          <a:off x="3487245" y="2872035"/>
          <a:ext cx="1951613" cy="5786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Low Oil and </a:t>
          </a:r>
        </a:p>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Gas Supply </a:t>
          </a:r>
          <a:r>
            <a:rPr lang="en-US" sz="14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0.65695</cdr:x>
      <cdr:y>0.83714</cdr:y>
    </cdr:from>
    <cdr:to>
      <cdr:x>0.81607</cdr:x>
      <cdr:y>1</cdr:y>
    </cdr:to>
    <cdr:sp macro="" textlink="">
      <cdr:nvSpPr>
        <cdr:cNvPr id="10" name="TextBox 1"/>
        <cdr:cNvSpPr txBox="1"/>
      </cdr:nvSpPr>
      <cdr:spPr bwMode="auto">
        <a:xfrm xmlns:a="http://schemas.openxmlformats.org/drawingml/2006/main">
          <a:off x="6111146" y="2888667"/>
          <a:ext cx="1480151" cy="5619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High Oil and Gas Supply </a:t>
          </a:r>
          <a:r>
            <a:rPr lang="en-US" sz="14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0.8693</cdr:x>
      <cdr:y>0.36156</cdr:y>
    </cdr:from>
    <cdr:to>
      <cdr:x>0.98706</cdr:x>
      <cdr:y>0.72509</cdr:y>
    </cdr:to>
    <cdr:sp macro="" textlink="">
      <cdr:nvSpPr>
        <cdr:cNvPr id="7" name="TextBox 1"/>
        <cdr:cNvSpPr txBox="1"/>
      </cdr:nvSpPr>
      <cdr:spPr bwMode="auto">
        <a:xfrm xmlns:a="http://schemas.openxmlformats.org/drawingml/2006/main">
          <a:off x="8357976" y="1310485"/>
          <a:ext cx="1132223" cy="13176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4"/>
              </a:solidFill>
              <a:effectLst/>
              <a:latin typeface="+mn-lt"/>
              <a:ea typeface="+mn-ea"/>
              <a:cs typeface="+mn-cs"/>
            </a:rPr>
            <a:t>solar</a:t>
          </a:r>
          <a:endParaRPr lang="en-US" sz="1400" b="1" dirty="0">
            <a:solidFill>
              <a:schemeClr val="accent4"/>
            </a:solidFill>
            <a:effectLst/>
          </a:endParaRP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wind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1"/>
              </a:solidFill>
              <a:effectLst/>
              <a:latin typeface="+mn-lt"/>
              <a:ea typeface="+mn-ea"/>
              <a:cs typeface="+mn-cs"/>
            </a:rPr>
            <a:t>oil </a:t>
          </a:r>
          <a:r>
            <a:rPr lang="en-US" sz="1400" b="1" i="0" dirty="0" smtClean="0">
              <a:solidFill>
                <a:schemeClr val="accent1"/>
              </a:solidFill>
              <a:effectLst/>
              <a:latin typeface="+mn-lt"/>
              <a:ea typeface="+mn-ea"/>
              <a:cs typeface="+mn-cs"/>
            </a:rPr>
            <a:t>and </a:t>
          </a:r>
          <a:r>
            <a:rPr lang="en-US" sz="1400" b="1" i="0" dirty="0">
              <a:solidFill>
                <a:schemeClr val="accent1"/>
              </a:solidFill>
              <a:effectLst/>
              <a:latin typeface="+mn-lt"/>
              <a:ea typeface="+mn-ea"/>
              <a:cs typeface="+mn-cs"/>
            </a:rPr>
            <a:t>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5"/>
              </a:solidFill>
              <a:effectLst/>
              <a:latin typeface="+mn-lt"/>
              <a:ea typeface="+mn-ea"/>
              <a:cs typeface="+mn-cs"/>
            </a:rPr>
            <a:t>nuclear</a:t>
          </a:r>
          <a:endParaRPr lang="en-US" sz="1400" b="1" dirty="0">
            <a:solidFill>
              <a:schemeClr val="accent5"/>
            </a:solidFill>
            <a:effectLst/>
          </a:endParaRPr>
        </a:p>
        <a:p xmlns:a="http://schemas.openxmlformats.org/drawingml/2006/main">
          <a:pPr eaLnBrk="0" hangingPunct="0"/>
          <a:r>
            <a:rPr lang="en-US" sz="1400" b="1" i="0" dirty="0" smtClean="0">
              <a:solidFill>
                <a:schemeClr val="tx1">
                  <a:lumMod val="50000"/>
                  <a:lumOff val="50000"/>
                </a:schemeClr>
              </a:solidFill>
              <a:latin typeface="+mn-lt"/>
              <a:ea typeface="Times New Roman" charset="0"/>
              <a:cs typeface="Times New Roman" charset="0"/>
            </a:rPr>
            <a:t>other</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coal</a:t>
          </a:r>
        </a:p>
        <a:p xmlns:a="http://schemas.openxmlformats.org/drawingml/2006/main">
          <a:pPr eaLnBrk="0" hangingPunct="0"/>
          <a:endParaRPr lang="en-US" sz="9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9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900" b="0"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0.42395</cdr:x>
      <cdr:y>0.07596</cdr:y>
    </cdr:from>
    <cdr:to>
      <cdr:x>0.53825</cdr:x>
      <cdr:y>0.17984</cdr:y>
    </cdr:to>
    <cdr:sp macro="" textlink="">
      <cdr:nvSpPr>
        <cdr:cNvPr id="25" name="TextBox 1"/>
        <cdr:cNvSpPr txBox="1"/>
      </cdr:nvSpPr>
      <cdr:spPr bwMode="auto">
        <a:xfrm xmlns:a="http://schemas.openxmlformats.org/drawingml/2006/main">
          <a:off x="3943694" y="262108"/>
          <a:ext cx="1063248" cy="3584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more solar and wind additions,</a:t>
          </a:r>
        </a:p>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higher total installed capacity</a:t>
          </a:r>
        </a:p>
      </cdr:txBody>
    </cdr:sp>
  </cdr:relSizeAnchor>
  <cdr:relSizeAnchor xmlns:cdr="http://schemas.openxmlformats.org/drawingml/2006/chartDrawing">
    <cdr:from>
      <cdr:x>0.67739</cdr:x>
      <cdr:y>0.07353</cdr:y>
    </cdr:from>
    <cdr:to>
      <cdr:x>0.79168</cdr:x>
      <cdr:y>0.17741</cdr:y>
    </cdr:to>
    <cdr:sp macro="" textlink="">
      <cdr:nvSpPr>
        <cdr:cNvPr id="26" name="TextBox 1"/>
        <cdr:cNvSpPr txBox="1"/>
      </cdr:nvSpPr>
      <cdr:spPr bwMode="auto">
        <a:xfrm xmlns:a="http://schemas.openxmlformats.org/drawingml/2006/main">
          <a:off x="6301287" y="253725"/>
          <a:ext cx="1063155" cy="3584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more natural gas additions,</a:t>
          </a:r>
        </a:p>
        <a:p xmlns:a="http://schemas.openxmlformats.org/drawingml/2006/main">
          <a:pPr algn="ctr" eaLnBrk="0" hangingPunct="0"/>
          <a:r>
            <a:rPr lang="en-US" sz="1000" b="0" i="1" dirty="0" smtClean="0">
              <a:solidFill>
                <a:schemeClr val="bg2"/>
              </a:solidFill>
              <a:latin typeface="+mn-lt"/>
              <a:ea typeface="Times New Roman" charset="0"/>
              <a:cs typeface="Times New Roman" charset="0"/>
            </a:rPr>
            <a:t>more nuclear</a:t>
          </a:r>
          <a:r>
            <a:rPr lang="en-US" sz="1000" b="0" i="1" baseline="0" dirty="0" smtClean="0">
              <a:solidFill>
                <a:schemeClr val="bg2"/>
              </a:solidFill>
              <a:latin typeface="+mn-lt"/>
              <a:ea typeface="Times New Roman" charset="0"/>
              <a:cs typeface="Times New Roman" charset="0"/>
            </a:rPr>
            <a:t> and coal retirements</a:t>
          </a:r>
          <a:endParaRPr lang="en-US" sz="1000" b="0" i="1" dirty="0" smtClean="0">
            <a:solidFill>
              <a:schemeClr val="bg2"/>
            </a:solidFill>
            <a:latin typeface="+mn-lt"/>
            <a:ea typeface="Times New Roman" charset="0"/>
            <a:cs typeface="Times New Roman" charset="0"/>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0.86134</cdr:x>
      <cdr:y>0.23249</cdr:y>
    </cdr:from>
    <cdr:to>
      <cdr:x>0.98547</cdr:x>
      <cdr:y>0.5</cdr:y>
    </cdr:to>
    <cdr:sp macro="" textlink="">
      <cdr:nvSpPr>
        <cdr:cNvPr id="2" name="TextBox 1"/>
        <cdr:cNvSpPr txBox="1"/>
      </cdr:nvSpPr>
      <cdr:spPr bwMode="auto">
        <a:xfrm xmlns:a="http://schemas.openxmlformats.org/drawingml/2006/main">
          <a:off x="8037438" y="300834"/>
          <a:ext cx="1158301" cy="34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0" i="0" dirty="0" smtClean="0">
              <a:solidFill>
                <a:schemeClr val="bg2"/>
              </a:solidFill>
              <a:latin typeface="+mn-lt"/>
              <a:ea typeface="Times New Roman" charset="0"/>
              <a:cs typeface="Times New Roman" charset="0"/>
            </a:rPr>
            <a:t>retirements</a:t>
          </a:r>
        </a:p>
      </cdr:txBody>
    </cdr:sp>
  </cdr:relSizeAnchor>
</c:userShapes>
</file>

<file path=ppt/drawings/drawing56.xml><?xml version="1.0" encoding="utf-8"?>
<c:userShapes xmlns:c="http://schemas.openxmlformats.org/drawingml/2006/chart">
  <cdr:relSizeAnchor xmlns:cdr="http://schemas.openxmlformats.org/drawingml/2006/chartDrawing">
    <cdr:from>
      <cdr:x>0.01111</cdr:x>
      <cdr:y>0.01852</cdr:y>
    </cdr:from>
    <cdr:to>
      <cdr:x>0.8119</cdr:x>
      <cdr:y>0.11922</cdr:y>
    </cdr:to>
    <cdr:sp macro="" textlink="">
      <cdr:nvSpPr>
        <cdr:cNvPr id="2" name="TextBox 5"/>
        <cdr:cNvSpPr txBox="1"/>
      </cdr:nvSpPr>
      <cdr:spPr bwMode="auto">
        <a:xfrm xmlns:a="http://schemas.openxmlformats.org/drawingml/2006/main">
          <a:off x="84129" y="65571"/>
          <a:ext cx="6063882" cy="356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Electricity prices by service category (</a:t>
          </a:r>
          <a:r>
            <a:rPr lang="en-US" sz="1400" b="1" dirty="0">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case)</a:t>
          </a:r>
          <a:endParaRPr lang="en-US" sz="14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2019 cents per </a:t>
          </a:r>
          <a:r>
            <a:rPr lang="en-US" sz="1400" b="0" i="0" baseline="0" dirty="0" err="1" smtClean="0">
              <a:solidFill>
                <a:sysClr val="windowText" lastClr="000000"/>
              </a:solidFill>
              <a:latin typeface="+mn-lt"/>
              <a:ea typeface="Times New Roman" charset="0"/>
              <a:cs typeface="Times New Roman" charset="0"/>
            </a:rPr>
            <a:t>kilowatthour</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0.72494</cdr:x>
      <cdr:y>0.44362</cdr:y>
    </cdr:from>
    <cdr:to>
      <cdr:x>1</cdr:x>
      <cdr:y>0.81444</cdr:y>
    </cdr:to>
    <cdr:sp macro="" textlink="">
      <cdr:nvSpPr>
        <cdr:cNvPr id="3" name="TextBox 2"/>
        <cdr:cNvSpPr txBox="1"/>
      </cdr:nvSpPr>
      <cdr:spPr bwMode="auto">
        <a:xfrm xmlns:a="http://schemas.openxmlformats.org/drawingml/2006/main">
          <a:off x="3115395" y="1991729"/>
          <a:ext cx="1182057" cy="16648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b="1" dirty="0">
              <a:solidFill>
                <a:schemeClr val="accent3"/>
              </a:solidFill>
              <a:ea typeface="Times New Roman" charset="0"/>
              <a:cs typeface="Times New Roman" charset="0"/>
            </a:rPr>
            <a:t>d</a:t>
          </a:r>
          <a:r>
            <a:rPr lang="en-US" sz="1400" b="1" i="0" dirty="0" smtClean="0">
              <a:solidFill>
                <a:schemeClr val="accent3"/>
              </a:solidFill>
              <a:latin typeface="+mn-lt"/>
              <a:ea typeface="Times New Roman" charset="0"/>
              <a:cs typeface="Times New Roman" charset="0"/>
            </a:rPr>
            <a:t>istribution</a:t>
          </a: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400" b="1" dirty="0">
              <a:solidFill>
                <a:schemeClr val="accent2"/>
              </a:solidFill>
              <a:ea typeface="Times New Roman" charset="0"/>
              <a:cs typeface="Times New Roman" charset="0"/>
            </a:rPr>
            <a:t>t</a:t>
          </a:r>
          <a:r>
            <a:rPr lang="en-US" sz="1400" b="1" i="0" dirty="0" smtClean="0">
              <a:solidFill>
                <a:schemeClr val="accent2"/>
              </a:solidFill>
              <a:latin typeface="+mn-lt"/>
              <a:ea typeface="Times New Roman" charset="0"/>
              <a:cs typeface="Times New Roman" charset="0"/>
            </a:rPr>
            <a:t>ransmission</a:t>
          </a:r>
        </a:p>
        <a:p xmlns:a="http://schemas.openxmlformats.org/drawingml/2006/main">
          <a:pPr eaLnBrk="0" hangingPunct="0"/>
          <a:endParaRPr lang="en-US" sz="1400" b="1" i="0" dirty="0" smtClean="0">
            <a:solidFill>
              <a:schemeClr val="accent1"/>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generation</a:t>
          </a:r>
        </a:p>
      </cdr:txBody>
    </cdr:sp>
  </cdr:relSizeAnchor>
</c:userShapes>
</file>

<file path=ppt/drawings/drawing57.xml><?xml version="1.0" encoding="utf-8"?>
<c:userShapes xmlns:c="http://schemas.openxmlformats.org/drawingml/2006/chart">
  <cdr:relSizeAnchor xmlns:cdr="http://schemas.openxmlformats.org/drawingml/2006/chartDrawing">
    <cdr:from>
      <cdr:x>0.00521</cdr:x>
      <cdr:y>0.00257</cdr:y>
    </cdr:from>
    <cdr:to>
      <cdr:x>0.46875</cdr:x>
      <cdr:y>0.23521</cdr:y>
    </cdr:to>
    <cdr:sp macro="" textlink="">
      <cdr:nvSpPr>
        <cdr:cNvPr id="2" name="TextBox 1"/>
        <cdr:cNvSpPr txBox="1"/>
      </cdr:nvSpPr>
      <cdr:spPr bwMode="auto">
        <a:xfrm xmlns:a="http://schemas.openxmlformats.org/drawingml/2006/main">
          <a:off x="29916" y="12192"/>
          <a:ext cx="2661641" cy="11057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ea typeface="Times New Roman" charset="0"/>
              <a:cs typeface="Times New Roman" charset="0"/>
            </a:rPr>
            <a:t>AEO2020 </a:t>
          </a:r>
          <a:r>
            <a:rPr lang="en-US" sz="1400" b="1" dirty="0" smtClean="0">
              <a:ea typeface="Times New Roman" charset="0"/>
              <a:cs typeface="Times New Roman" charset="0"/>
            </a:rPr>
            <a:t>average </a:t>
          </a:r>
          <a:r>
            <a:rPr lang="en-US" sz="1400" b="1" i="0" baseline="0" dirty="0" smtClean="0">
              <a:solidFill>
                <a:sysClr val="windowText" lastClr="000000"/>
              </a:solidFill>
              <a:latin typeface="+mn-lt"/>
              <a:ea typeface="Times New Roman" charset="0"/>
              <a:cs typeface="Times New Roman" charset="0"/>
            </a:rPr>
            <a:t>electricity price</a:t>
          </a:r>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2019 cents per kilowatthour</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0.11385</cdr:x>
      <cdr:y>0.12918</cdr:y>
    </cdr:from>
    <cdr:to>
      <cdr:x>0.57123</cdr:x>
      <cdr:y>0.27553</cdr:y>
    </cdr:to>
    <cdr:sp macro="" textlink="">
      <cdr:nvSpPr>
        <cdr:cNvPr id="6" name="TextBox 1"/>
        <cdr:cNvSpPr txBox="1"/>
      </cdr:nvSpPr>
      <cdr:spPr bwMode="auto">
        <a:xfrm xmlns:a="http://schemas.openxmlformats.org/drawingml/2006/main">
          <a:off x="653736" y="614012"/>
          <a:ext cx="2626271"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400" dirty="0">
            <a:solidFill>
              <a:schemeClr val="bg2"/>
            </a:solidFill>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 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0.03324</cdr:x>
      <cdr:y>0.75125</cdr:y>
    </cdr:from>
    <cdr:to>
      <cdr:x>0.07018</cdr:x>
      <cdr:y>0.88071</cdr:y>
    </cdr:to>
    <cdr:sp macro="" textlink="">
      <cdr:nvSpPr>
        <cdr:cNvPr id="5" name="TextBox 4"/>
        <cdr:cNvSpPr txBox="1"/>
      </cdr:nvSpPr>
      <cdr:spPr bwMode="auto">
        <a:xfrm xmlns:a="http://schemas.openxmlformats.org/drawingml/2006/main">
          <a:off x="190838" y="3570664"/>
          <a:ext cx="212109" cy="615321"/>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dirty="0" smtClean="0">
              <a:ea typeface="Times New Roman" charset="0"/>
              <a:cs typeface="Times New Roman" charset="0"/>
            </a:rPr>
            <a:t>//</a:t>
          </a:r>
          <a:r>
            <a:rPr lang="en-US" sz="1400" i="0" dirty="0" smtClean="0">
              <a:solidFill>
                <a:sysClr val="windowText" lastClr="000000"/>
              </a:solidFill>
              <a:latin typeface="+mn-lt"/>
              <a:ea typeface="Times New Roman" charset="0"/>
              <a:cs typeface="Times New Roman" charset="0"/>
            </a:rPr>
            <a:t/>
          </a:r>
          <a:br>
            <a:rPr lang="en-US" sz="1400" i="0" dirty="0" smtClean="0">
              <a:solidFill>
                <a:sysClr val="windowText" lastClr="000000"/>
              </a:solidFill>
              <a:latin typeface="+mn-lt"/>
              <a:ea typeface="Times New Roman" charset="0"/>
              <a:cs typeface="Times New Roman" charset="0"/>
            </a:rPr>
          </a:br>
          <a:endParaRPr lang="en-US" sz="700"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dirty="0" smtClean="0">
              <a:solidFill>
                <a:sysClr val="windowText" lastClr="000000"/>
              </a:solidFill>
              <a:latin typeface="+mn-lt"/>
              <a:ea typeface="Times New Roman" charset="0"/>
              <a:cs typeface="Times New Roman" charset="0"/>
            </a:rPr>
            <a:t>0</a:t>
          </a:r>
        </a:p>
      </cdr:txBody>
    </cdr:sp>
  </cdr:relSizeAnchor>
  <cdr:relSizeAnchor xmlns:cdr="http://schemas.openxmlformats.org/drawingml/2006/chartDrawing">
    <cdr:from>
      <cdr:x>0.70869</cdr:x>
      <cdr:y>0.33367</cdr:y>
    </cdr:from>
    <cdr:to>
      <cdr:x>0.98108</cdr:x>
      <cdr:y>0.9567</cdr:y>
    </cdr:to>
    <cdr:sp macro="" textlink="">
      <cdr:nvSpPr>
        <cdr:cNvPr id="7" name="TextBox 1"/>
        <cdr:cNvSpPr txBox="1"/>
      </cdr:nvSpPr>
      <cdr:spPr bwMode="auto">
        <a:xfrm xmlns:a="http://schemas.openxmlformats.org/drawingml/2006/main">
          <a:off x="4069292" y="1585925"/>
          <a:ext cx="1564058" cy="2961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Low Oil and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Gas Supply</a:t>
          </a:r>
        </a:p>
        <a:p xmlns:a="http://schemas.openxmlformats.org/drawingml/2006/main">
          <a:pPr eaLnBrk="0" hangingPunct="0">
            <a:defRPr/>
          </a:pPr>
          <a:endParaRPr lang="en-US" sz="1400" b="1" dirty="0" smtClean="0">
            <a:solidFill>
              <a:schemeClr val="accent3">
                <a:lumMod val="75000"/>
              </a:schemeClr>
            </a:solidFill>
            <a:ea typeface="Times New Roman" charset="0"/>
            <a:cs typeface="Times New Roman" charset="0"/>
          </a:endParaRPr>
        </a:p>
        <a:p xmlns:a="http://schemas.openxmlformats.org/drawingml/2006/main">
          <a:pPr eaLnBrk="0" hangingPunct="0">
            <a:defRPr/>
          </a:pPr>
          <a:r>
            <a:rPr lang="en-US" sz="1400" b="1" dirty="0" smtClean="0">
              <a:solidFill>
                <a:schemeClr val="accent3">
                  <a:lumMod val="75000"/>
                </a:schemeClr>
              </a:solidFill>
              <a:ea typeface="Times New Roman" charset="0"/>
              <a:cs typeface="Times New Roman" charset="0"/>
            </a:rPr>
            <a:t>High Renewables Cost</a:t>
          </a:r>
        </a:p>
        <a:p xmlns:a="http://schemas.openxmlformats.org/drawingml/2006/main">
          <a:pPr eaLnBrk="0" hangingPunct="0">
            <a:defRPr/>
          </a:pPr>
          <a:r>
            <a:rPr lang="en-US" sz="1400" b="1" dirty="0" smtClean="0">
              <a:ea typeface="Times New Roman" charset="0"/>
              <a:cs typeface="Times New Roman" charset="0"/>
            </a:rPr>
            <a:t>Reference</a:t>
          </a:r>
          <a:endParaRPr lang="en-US" sz="1400" b="1" dirty="0">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accent3">
                  <a:lumMod val="40000"/>
                  <a:lumOff val="60000"/>
                </a:schemeClr>
              </a:solidFill>
              <a:effectLst/>
              <a:latin typeface="+mn-lt"/>
              <a:ea typeface="+mn-ea"/>
              <a:cs typeface="+mn-cs"/>
            </a:rPr>
            <a:t>Low Renewables Cost</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accent2">
                  <a:lumMod val="75000"/>
                </a:schemeClr>
              </a:solidFill>
              <a:effectLst/>
            </a:rPr>
            <a:t>High Oil and Gas Supply</a:t>
          </a:r>
          <a:endParaRPr lang="en-US" sz="1400" b="1" dirty="0">
            <a:solidFill>
              <a:schemeClr val="accent2">
                <a:lumMod val="75000"/>
              </a:schemeClr>
            </a:solidFill>
            <a:effectLst/>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cdr:x>
      <cdr:y>0.04732</cdr:y>
    </cdr:from>
    <cdr:to>
      <cdr:x>0.98062</cdr:x>
      <cdr:y>0.3064</cdr:y>
    </cdr:to>
    <cdr:sp macro="" textlink="">
      <cdr:nvSpPr>
        <cdr:cNvPr id="2" name="TextBox 1"/>
        <cdr:cNvSpPr txBox="1"/>
      </cdr:nvSpPr>
      <cdr:spPr bwMode="auto">
        <a:xfrm xmlns:a="http://schemas.openxmlformats.org/drawingml/2006/main">
          <a:off x="0" y="94781"/>
          <a:ext cx="1986570" cy="5189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natural gas combined-cycle</a:t>
          </a:r>
        </a:p>
      </cdr:txBody>
    </cdr:sp>
  </cdr:relSizeAnchor>
</c:userShapes>
</file>

<file path=ppt/drawings/drawing59.xml><?xml version="1.0" encoding="utf-8"?>
<c:userShapes xmlns:c="http://schemas.openxmlformats.org/drawingml/2006/chart">
  <cdr:relSizeAnchor xmlns:cdr="http://schemas.openxmlformats.org/drawingml/2006/chartDrawing">
    <cdr:from>
      <cdr:x>0.06345</cdr:x>
      <cdr:y>0.04497</cdr:y>
    </cdr:from>
    <cdr:to>
      <cdr:x>0.99864</cdr:x>
      <cdr:y>0.16534</cdr:y>
    </cdr:to>
    <cdr:sp macro="" textlink="">
      <cdr:nvSpPr>
        <cdr:cNvPr id="2" name="TextBox 1"/>
        <cdr:cNvSpPr txBox="1"/>
      </cdr:nvSpPr>
      <cdr:spPr bwMode="auto">
        <a:xfrm xmlns:a="http://schemas.openxmlformats.org/drawingml/2006/main">
          <a:off x="130549" y="92526"/>
          <a:ext cx="1924050" cy="2476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coal</a:t>
          </a:r>
        </a:p>
      </cdr:txBody>
    </cdr:sp>
  </cdr:relSizeAnchor>
</c:userShapes>
</file>

<file path=ppt/drawings/drawing6.xml><?xml version="1.0" encoding="utf-8"?>
<c:userShapes xmlns:c="http://schemas.openxmlformats.org/drawingml/2006/chart">
  <cdr:relSizeAnchor xmlns:cdr="http://schemas.openxmlformats.org/drawingml/2006/chartDrawing">
    <cdr:from>
      <cdr:x>0.65897</cdr:x>
      <cdr:y>0.32971</cdr:y>
    </cdr:from>
    <cdr:to>
      <cdr:x>0.90879</cdr:x>
      <cdr:y>0.84617</cdr:y>
    </cdr:to>
    <cdr:sp macro="" textlink="">
      <cdr:nvSpPr>
        <cdr:cNvPr id="3" name="TextBox 1"/>
        <cdr:cNvSpPr txBox="1"/>
      </cdr:nvSpPr>
      <cdr:spPr bwMode="auto">
        <a:xfrm xmlns:a="http://schemas.openxmlformats.org/drawingml/2006/main">
          <a:off x="3783817" y="1567104"/>
          <a:ext cx="1434464" cy="24547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400" b="1" i="0" dirty="0">
            <a:solidFill>
              <a:schemeClr val="accent1"/>
            </a:solidFill>
            <a:latin typeface="+mn-lt"/>
            <a:ea typeface="Times New Roman" charset="0"/>
            <a:cs typeface="Times New Roman" charset="0"/>
          </a:endParaRPr>
        </a:p>
        <a:p xmlns:a="http://schemas.openxmlformats.org/drawingml/2006/main">
          <a:pPr algn="r" eaLnBrk="0" hangingPunct="0"/>
          <a:r>
            <a:rPr lang="en-US" sz="1400" b="1" i="0" dirty="0">
              <a:solidFill>
                <a:schemeClr val="accent1"/>
              </a:solidFill>
              <a:latin typeface="+mn-lt"/>
              <a:ea typeface="Times New Roman" charset="0"/>
              <a:cs typeface="Times New Roman" charset="0"/>
            </a:rPr>
            <a:t>natural gas</a:t>
          </a:r>
        </a:p>
        <a:p xmlns:a="http://schemas.openxmlformats.org/drawingml/2006/main">
          <a:pPr algn="r" eaLnBrk="0" hangingPunct="0"/>
          <a:endParaRPr lang="en-US" sz="14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14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endParaRPr lang="en-US" sz="14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r>
            <a:rPr lang="en-US" sz="1400" b="1" i="0" dirty="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0.01311</cdr:x>
      <cdr:y>0.01825</cdr:y>
    </cdr:from>
    <cdr:to>
      <cdr:x>0.8175</cdr:x>
      <cdr:y>0.12258</cdr:y>
    </cdr:to>
    <cdr:sp macro="" textlink="">
      <cdr:nvSpPr>
        <cdr:cNvPr id="8" name="TextBox 1"/>
        <cdr:cNvSpPr txBox="1"/>
      </cdr:nvSpPr>
      <cdr:spPr bwMode="auto">
        <a:xfrm xmlns:a="http://schemas.openxmlformats.org/drawingml/2006/main">
          <a:off x="75277" y="86742"/>
          <a:ext cx="4618798" cy="4958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a:solidFill>
                <a:sysClr val="windowText" lastClr="000000"/>
              </a:solidFill>
              <a:ea typeface="Times New Roman" charset="0"/>
              <a:cs typeface="Times New Roman" charset="0"/>
            </a:rPr>
            <a:t>Energy-related </a:t>
          </a:r>
          <a:r>
            <a:rPr lang="en-US" sz="1400" b="1" i="0" baseline="0" dirty="0" smtClean="0">
              <a:solidFill>
                <a:sysClr val="windowText" lastClr="000000"/>
              </a:solidFill>
              <a:ea typeface="Times New Roman" charset="0"/>
              <a:cs typeface="Times New Roman" charset="0"/>
            </a:rPr>
            <a:t>CO2 emissions </a:t>
          </a:r>
          <a:r>
            <a:rPr lang="en-US" sz="1400" b="1" i="0" baseline="0" dirty="0">
              <a:solidFill>
                <a:sysClr val="windowText" lastClr="000000"/>
              </a:solidFill>
              <a:ea typeface="Times New Roman" charset="0"/>
              <a:cs typeface="Times New Roman" charset="0"/>
            </a:rPr>
            <a:t>by </a:t>
          </a:r>
          <a:r>
            <a:rPr lang="en-US" sz="1400" b="1" dirty="0">
              <a:ea typeface="Times New Roman" charset="0"/>
              <a:cs typeface="Times New Roman" charset="0"/>
            </a:rPr>
            <a:t>f</a:t>
          </a:r>
          <a:r>
            <a:rPr lang="en-US" sz="1400" b="1" i="0" baseline="0" dirty="0">
              <a:solidFill>
                <a:sysClr val="windowText" lastClr="000000"/>
              </a:solidFill>
              <a:ea typeface="Times New Roman" charset="0"/>
              <a:cs typeface="Times New Roman" charset="0"/>
            </a:rPr>
            <a:t>uel </a:t>
          </a:r>
          <a:r>
            <a:rPr lang="en-US" sz="1400" b="1" i="0" baseline="0" dirty="0" smtClean="0">
              <a:solidFill>
                <a:sysClr val="windowText" lastClr="000000"/>
              </a:solidFill>
              <a:ea typeface="Times New Roman" charset="0"/>
              <a:cs typeface="Times New Roman" charset="0"/>
            </a:rPr>
            <a:t>(</a:t>
          </a:r>
          <a:r>
            <a:rPr lang="en-US" sz="1400" b="1" i="0" baseline="0" dirty="0" smtClean="0">
              <a:solidFill>
                <a:schemeClr val="tx1"/>
              </a:solidFill>
              <a:ea typeface="Times New Roman" charset="0"/>
              <a:cs typeface="Times New Roman" charset="0"/>
            </a:rPr>
            <a:t>AEO2020 </a:t>
          </a:r>
          <a:r>
            <a:rPr lang="en-US" sz="1400" b="1" i="0" baseline="0" dirty="0" smtClean="0">
              <a:solidFill>
                <a:sysClr val="windowText" lastClr="000000"/>
              </a:solidFill>
              <a:ea typeface="Times New Roman" charset="0"/>
              <a:cs typeface="Times New Roman" charset="0"/>
            </a:rPr>
            <a:t>Reference </a:t>
          </a:r>
          <a:r>
            <a:rPr lang="en-US" sz="1400" b="1" i="0" baseline="0" dirty="0">
              <a:solidFill>
                <a:sysClr val="windowText" lastClr="000000"/>
              </a:solidFill>
              <a:ea typeface="Times New Roman" charset="0"/>
              <a:cs typeface="Times New Roman" charset="0"/>
            </a:rPr>
            <a:t>case)</a:t>
          </a:r>
        </a:p>
        <a:p xmlns:a="http://schemas.openxmlformats.org/drawingml/2006/main">
          <a:pPr eaLnBrk="0" hangingPunct="0"/>
          <a:r>
            <a:rPr lang="en-US" sz="1400" b="0" i="0" baseline="0" dirty="0">
              <a:solidFill>
                <a:sysClr val="windowText" lastClr="000000"/>
              </a:solidFill>
              <a:ea typeface="Times New Roman" charset="0"/>
              <a:cs typeface="Times New Roman" charset="0"/>
            </a:rPr>
            <a:t>b</a:t>
          </a:r>
          <a:r>
            <a:rPr lang="en-US" sz="1400" i="0" baseline="0" dirty="0">
              <a:solidFill>
                <a:sysClr val="windowText" lastClr="000000"/>
              </a:solidFill>
              <a:ea typeface="Times New Roman" charset="0"/>
              <a:cs typeface="Times New Roman" charset="0"/>
            </a:rPr>
            <a:t>illion metric </a:t>
          </a:r>
          <a:r>
            <a:rPr lang="en-US" sz="1400" i="0" baseline="0" dirty="0" smtClean="0">
              <a:solidFill>
                <a:sysClr val="windowText" lastClr="000000"/>
              </a:solidFill>
              <a:ea typeface="Times New Roman" charset="0"/>
              <a:cs typeface="Times New Roman" charset="0"/>
            </a:rPr>
            <a:t>tons</a:t>
          </a:r>
          <a:endParaRPr lang="en-US" sz="1400" i="0" baseline="0" dirty="0">
            <a:solidFill>
              <a:sysClr val="windowText" lastClr="000000"/>
            </a:solidFill>
            <a:ea typeface="Times New Roman" charset="0"/>
            <a:cs typeface="Times New Roman" charset="0"/>
          </a:endParaRPr>
        </a:p>
        <a:p xmlns:a="http://schemas.openxmlformats.org/drawingml/2006/main">
          <a:pPr eaLnBrk="0" hangingPunct="0"/>
          <a:r>
            <a:rPr lang="en-US" sz="1400" i="0" dirty="0">
              <a:solidFill>
                <a:sysClr val="windowText" lastClr="000000"/>
              </a:solidFill>
              <a:latin typeface="+mn-lt"/>
              <a:ea typeface="Times New Roman" charset="0"/>
              <a:cs typeface="Times New Roman" charset="0"/>
            </a:rPr>
            <a:t>  </a:t>
          </a:r>
        </a:p>
      </cdr:txBody>
    </cdr:sp>
  </cdr:relSizeAnchor>
  <cdr:relSizeAnchor xmlns:cdr="http://schemas.openxmlformats.org/drawingml/2006/chartDrawing">
    <cdr:from>
      <cdr:x>0.37937</cdr:x>
      <cdr:y>0.16313</cdr:y>
    </cdr:from>
    <cdr:to>
      <cdr:x>0.64085</cdr:x>
      <cdr:y>0.36609</cdr:y>
    </cdr:to>
    <cdr:sp macro="" textlink="">
      <cdr:nvSpPr>
        <cdr:cNvPr id="2" name="TextBox 1"/>
        <cdr:cNvSpPr txBox="1"/>
      </cdr:nvSpPr>
      <cdr:spPr bwMode="auto">
        <a:xfrm xmlns:a="http://schemas.openxmlformats.org/drawingml/2006/main">
          <a:off x="2178318" y="775373"/>
          <a:ext cx="1501416" cy="9646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i="0" dirty="0">
              <a:solidFill>
                <a:srgbClr val="333333"/>
              </a:solidFill>
              <a:latin typeface="+mn-lt"/>
              <a:ea typeface="Times New Roman" charset="0"/>
              <a:cs typeface="Times New Roman" charset="0"/>
            </a:rPr>
            <a:t>         </a:t>
          </a:r>
          <a:r>
            <a:rPr lang="en-US" sz="1400" b="1" i="0" dirty="0">
              <a:solidFill>
                <a:srgbClr val="333333"/>
              </a:solidFill>
              <a:latin typeface="+mn-lt"/>
              <a:ea typeface="Times New Roman" charset="0"/>
              <a:cs typeface="Times New Roman" charset="0"/>
            </a:rPr>
            <a:t>2019</a:t>
          </a:r>
        </a:p>
        <a:p xmlns:a="http://schemas.openxmlformats.org/drawingml/2006/main">
          <a:pPr eaLnBrk="0" hangingPunct="0"/>
          <a:r>
            <a:rPr lang="en-US" sz="1400" i="0" dirty="0">
              <a:solidFill>
                <a:srgbClr val="333333"/>
              </a:solidFill>
              <a:latin typeface="+mn-lt"/>
              <a:ea typeface="Times New Roman" charset="0"/>
              <a:cs typeface="Times New Roman" charset="0"/>
            </a:rPr>
            <a:t>  history   projections</a:t>
          </a:r>
        </a:p>
        <a:p xmlns:a="http://schemas.openxmlformats.org/drawingml/2006/main">
          <a:pPr eaLnBrk="0" hangingPunct="0"/>
          <a:endParaRPr lang="en-US" sz="1600" i="0" dirty="0">
            <a:solidFill>
              <a:srgbClr val="333333"/>
            </a:solidFill>
            <a:latin typeface="+mn-lt"/>
            <a:ea typeface="Times New Roman" charset="0"/>
            <a:cs typeface="Times New Roman" charset="0"/>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0.60492</cdr:x>
      <cdr:y>0.74199</cdr:y>
    </cdr:from>
    <cdr:to>
      <cdr:x>0.95156</cdr:x>
      <cdr:y>0.88205</cdr:y>
    </cdr:to>
    <cdr:sp macro="" textlink="">
      <cdr:nvSpPr>
        <cdr:cNvPr id="2" name="TextBox 1"/>
        <cdr:cNvSpPr txBox="1"/>
      </cdr:nvSpPr>
      <cdr:spPr bwMode="auto">
        <a:xfrm xmlns:a="http://schemas.openxmlformats.org/drawingml/2006/main">
          <a:off x="1942762" y="2397114"/>
          <a:ext cx="1113271" cy="4524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economically unattractive</a:t>
          </a:r>
        </a:p>
      </cdr:txBody>
    </cdr:sp>
  </cdr:relSizeAnchor>
  <cdr:relSizeAnchor xmlns:cdr="http://schemas.openxmlformats.org/drawingml/2006/chartDrawing">
    <cdr:from>
      <cdr:x>0.15486</cdr:x>
      <cdr:y>0.18007</cdr:y>
    </cdr:from>
    <cdr:to>
      <cdr:x>0.50149</cdr:x>
      <cdr:y>0.32013</cdr:y>
    </cdr:to>
    <cdr:sp macro="" textlink="">
      <cdr:nvSpPr>
        <cdr:cNvPr id="3" name="TextBox 1"/>
        <cdr:cNvSpPr txBox="1"/>
      </cdr:nvSpPr>
      <cdr:spPr bwMode="auto">
        <a:xfrm xmlns:a="http://schemas.openxmlformats.org/drawingml/2006/main">
          <a:off x="497354" y="581738"/>
          <a:ext cx="1113239" cy="4524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economically attractive</a:t>
          </a:r>
        </a:p>
      </cdr:txBody>
    </cdr:sp>
  </cdr:relSizeAnchor>
</c:userShapes>
</file>

<file path=ppt/drawings/drawing61.xml><?xml version="1.0" encoding="utf-8"?>
<c:userShapes xmlns:c="http://schemas.openxmlformats.org/drawingml/2006/chart">
  <cdr:relSizeAnchor xmlns:cdr="http://schemas.openxmlformats.org/drawingml/2006/chartDrawing">
    <cdr:from>
      <cdr:x>0</cdr:x>
      <cdr:y>0</cdr:y>
    </cdr:from>
    <cdr:to>
      <cdr:x>0.989</cdr:x>
      <cdr:y>0.25892</cdr:y>
    </cdr:to>
    <cdr:sp macro="" textlink="">
      <cdr:nvSpPr>
        <cdr:cNvPr id="2" name="TextBox 1"/>
        <cdr:cNvSpPr txBox="1"/>
      </cdr:nvSpPr>
      <cdr:spPr bwMode="auto">
        <a:xfrm xmlns:a="http://schemas.openxmlformats.org/drawingml/2006/main">
          <a:off x="0" y="0"/>
          <a:ext cx="11279149" cy="12043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5720" rIns="45720"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Total renewables generation</a:t>
          </a:r>
          <a:r>
            <a:rPr lang="en-US" sz="1400" b="1" i="0" baseline="0" dirty="0" smtClean="0">
              <a:solidFill>
                <a:sysClr val="windowText" lastClr="000000"/>
              </a:solidFill>
              <a:latin typeface="+mn-lt"/>
              <a:ea typeface="Times New Roman" charset="0"/>
              <a:cs typeface="Times New Roman" charset="0"/>
            </a:rPr>
            <a:t> </a:t>
          </a:r>
          <a:r>
            <a:rPr lang="en-US" sz="1400" b="1" i="0" dirty="0" smtClean="0">
              <a:solidFill>
                <a:sysClr val="windowText" lastClr="000000"/>
              </a:solidFill>
              <a:latin typeface="+mn-lt"/>
              <a:ea typeface="Times New Roman" charset="0"/>
              <a:cs typeface="Times New Roman" charset="0"/>
            </a:rPr>
            <a:t>(all sectors),</a:t>
          </a:r>
          <a:r>
            <a:rPr lang="en-US" sz="1400" b="1" i="0" baseline="0" dirty="0" smtClean="0">
              <a:solidFill>
                <a:sysClr val="windowText" lastClr="000000"/>
              </a:solidFill>
              <a:latin typeface="+mn-lt"/>
              <a:ea typeface="Times New Roman" charset="0"/>
              <a:cs typeface="Times New Roman" charset="0"/>
            </a:rPr>
            <a:t> 2018 and 2050</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billion kilowatthours</a:t>
          </a:r>
        </a:p>
        <a:p xmlns:a="http://schemas.openxmlformats.org/drawingml/2006/main">
          <a:pPr eaLnBrk="0" hangingPunct="0"/>
          <a:endParaRPr lang="en-US" sz="1400" b="0"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               Northeast                  </a:t>
          </a:r>
          <a:r>
            <a:rPr lang="en-US" sz="1400" b="0" i="0" dirty="0" smtClean="0">
              <a:solidFill>
                <a:sysClr val="windowText" lastClr="000000"/>
              </a:solidFill>
              <a:latin typeface="+mn-lt"/>
              <a:ea typeface="Times New Roman" charset="0"/>
              <a:cs typeface="Times New Roman" charset="0"/>
            </a:rPr>
            <a:t> </a:t>
          </a:r>
          <a:r>
            <a:rPr lang="en-US" sz="1400" b="0" i="0" baseline="0" dirty="0" smtClean="0">
              <a:solidFill>
                <a:sysClr val="windowText" lastClr="000000"/>
              </a:solidFill>
              <a:latin typeface="+mn-lt"/>
              <a:ea typeface="Times New Roman" charset="0"/>
              <a:cs typeface="Times New Roman" charset="0"/>
            </a:rPr>
            <a:t> PJM                    Southeast             Mid-Continent	              ERCOT	          CAISO	      West</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cdr:x>
      <cdr:y>0.93383</cdr:y>
    </cdr:from>
    <cdr:to>
      <cdr:x>0.91722</cdr:x>
      <cdr:y>0.99338</cdr:y>
    </cdr:to>
    <cdr:sp macro="" textlink="">
      <cdr:nvSpPr>
        <cdr:cNvPr id="3" name="TextBox 1"/>
        <cdr:cNvSpPr txBox="1"/>
      </cdr:nvSpPr>
      <cdr:spPr bwMode="auto">
        <a:xfrm xmlns:a="http://schemas.openxmlformats.org/drawingml/2006/main">
          <a:off x="0" y="4343594"/>
          <a:ext cx="10460556"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45720" tIns="45720" rIns="45720" rtlCol="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1" baseline="0" dirty="0" smtClean="0">
              <a:solidFill>
                <a:sysClr val="windowText" lastClr="000000"/>
              </a:solidFill>
              <a:latin typeface="+mn-lt"/>
              <a:ea typeface="Times New Roman" charset="0"/>
              <a:cs typeface="Times New Roman" charset="0"/>
            </a:rPr>
            <a:t>Note:  HC = High Renewables Cost, LC = Low Renewables Cost, HOGS = High Oil and Gas Supply, LOGS = Low Oil and Gas Supply, PV= photovoltaic</a:t>
          </a:r>
          <a:endParaRPr lang="en-US" sz="1200" b="0" i="1"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0.07968</cdr:x>
      <cdr:y>0.23537</cdr:y>
    </cdr:from>
    <cdr:to>
      <cdr:x>0.4023</cdr:x>
      <cdr:y>0.46261</cdr:y>
    </cdr:to>
    <cdr:sp macro="" textlink="">
      <cdr:nvSpPr>
        <cdr:cNvPr id="4" name="TextBox 3"/>
        <cdr:cNvSpPr txBox="1"/>
      </cdr:nvSpPr>
      <cdr:spPr bwMode="auto">
        <a:xfrm xmlns:a="http://schemas.openxmlformats.org/drawingml/2006/main">
          <a:off x="908690" y="1094803"/>
          <a:ext cx="3679364" cy="10569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i="0" dirty="0" smtClean="0">
              <a:solidFill>
                <a:schemeClr val="accent1"/>
              </a:solidFill>
              <a:latin typeface="+mn-lt"/>
              <a:ea typeface="Times New Roman" charset="0"/>
              <a:cs typeface="Times New Roman" charset="0"/>
            </a:rPr>
            <a:t>onshore wind	</a:t>
          </a:r>
          <a:r>
            <a:rPr lang="en-US" sz="1400" i="0" dirty="0" smtClean="0">
              <a:solidFill>
                <a:schemeClr val="accent1">
                  <a:lumMod val="60000"/>
                  <a:lumOff val="40000"/>
                </a:schemeClr>
              </a:solidFill>
              <a:latin typeface="+mn-lt"/>
              <a:ea typeface="Times New Roman" charset="0"/>
              <a:cs typeface="Times New Roman" charset="0"/>
            </a:rPr>
            <a:t>offshore wind</a:t>
          </a:r>
        </a:p>
        <a:p xmlns:a="http://schemas.openxmlformats.org/drawingml/2006/main">
          <a:pPr eaLnBrk="0" hangingPunct="0"/>
          <a:r>
            <a:rPr lang="en-US" sz="1400" i="0" dirty="0" smtClean="0">
              <a:solidFill>
                <a:schemeClr val="accent4">
                  <a:lumMod val="75000"/>
                </a:schemeClr>
              </a:solidFill>
              <a:latin typeface="+mn-lt"/>
              <a:ea typeface="Times New Roman" charset="0"/>
              <a:cs typeface="Times New Roman" charset="0"/>
            </a:rPr>
            <a:t>small-scale solar</a:t>
          </a:r>
          <a:r>
            <a:rPr lang="en-US" sz="1400" i="0" baseline="0" dirty="0" smtClean="0">
              <a:solidFill>
                <a:schemeClr val="accent4">
                  <a:lumMod val="75000"/>
                </a:schemeClr>
              </a:solidFill>
              <a:latin typeface="+mn-lt"/>
              <a:ea typeface="Times New Roman" charset="0"/>
              <a:cs typeface="Times New Roman" charset="0"/>
            </a:rPr>
            <a:t> PV	</a:t>
          </a:r>
          <a:r>
            <a:rPr lang="en-US" sz="1400" i="0" baseline="0" dirty="0" smtClean="0">
              <a:solidFill>
                <a:schemeClr val="accent4"/>
              </a:solidFill>
              <a:latin typeface="+mn-lt"/>
              <a:ea typeface="Times New Roman" charset="0"/>
              <a:cs typeface="Times New Roman" charset="0"/>
            </a:rPr>
            <a:t>utility-scale solar PV</a:t>
          </a:r>
        </a:p>
        <a:p xmlns:a="http://schemas.openxmlformats.org/drawingml/2006/main">
          <a:pPr eaLnBrk="0" hangingPunct="0"/>
          <a:r>
            <a:rPr lang="en-US" sz="1400" i="0" baseline="0" dirty="0" smtClean="0">
              <a:solidFill>
                <a:schemeClr val="accent3"/>
              </a:solidFill>
              <a:latin typeface="+mn-lt"/>
              <a:ea typeface="Times New Roman" charset="0"/>
              <a:cs typeface="Times New Roman" charset="0"/>
            </a:rPr>
            <a:t>biomass		</a:t>
          </a:r>
          <a:r>
            <a:rPr lang="en-US" sz="1400" i="0" baseline="0" dirty="0" smtClean="0">
              <a:solidFill>
                <a:schemeClr val="accent2"/>
              </a:solidFill>
              <a:latin typeface="+mn-lt"/>
              <a:ea typeface="Times New Roman" charset="0"/>
              <a:cs typeface="Times New Roman" charset="0"/>
            </a:rPr>
            <a:t>municipal solid waste</a:t>
          </a:r>
        </a:p>
        <a:p xmlns:a="http://schemas.openxmlformats.org/drawingml/2006/main">
          <a:pPr eaLnBrk="0" hangingPunct="0"/>
          <a:r>
            <a:rPr lang="en-US" sz="1400" i="0" baseline="0" dirty="0" smtClean="0">
              <a:solidFill>
                <a:schemeClr val="accent5"/>
              </a:solidFill>
              <a:latin typeface="+mn-lt"/>
              <a:ea typeface="Times New Roman" charset="0"/>
              <a:cs typeface="Times New Roman" charset="0"/>
            </a:rPr>
            <a:t>geothermal		</a:t>
          </a:r>
          <a:r>
            <a:rPr lang="en-US" sz="1400" i="0" baseline="0" dirty="0" smtClean="0">
              <a:solidFill>
                <a:schemeClr val="tx2"/>
              </a:solidFill>
              <a:latin typeface="+mn-lt"/>
              <a:ea typeface="Times New Roman" charset="0"/>
              <a:cs typeface="Times New Roman" charset="0"/>
            </a:rPr>
            <a:t>hydro</a:t>
          </a:r>
        </a:p>
      </cdr:txBody>
    </cdr:sp>
  </cdr:relSizeAnchor>
</c:userShapes>
</file>

<file path=ppt/drawings/drawing62.xml><?xml version="1.0" encoding="utf-8"?>
<c:userShapes xmlns:c="http://schemas.openxmlformats.org/drawingml/2006/chart">
  <cdr:relSizeAnchor xmlns:cdr="http://schemas.openxmlformats.org/drawingml/2006/chartDrawing">
    <cdr:from>
      <cdr:x>0</cdr:x>
      <cdr:y>0.05898</cdr:y>
    </cdr:from>
    <cdr:to>
      <cdr:x>0.80751</cdr:x>
      <cdr:y>0.17609</cdr:y>
    </cdr:to>
    <cdr:sp macro="" textlink="">
      <cdr:nvSpPr>
        <cdr:cNvPr id="2" name="TextBox 1"/>
        <cdr:cNvSpPr txBox="1"/>
      </cdr:nvSpPr>
      <cdr:spPr bwMode="auto">
        <a:xfrm xmlns:a="http://schemas.openxmlformats.org/drawingml/2006/main">
          <a:off x="-309563" y="280353"/>
          <a:ext cx="4570052" cy="5566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dirty="0">
              <a:ea typeface="Times New Roman" charset="0"/>
              <a:cs typeface="Times New Roman" charset="0"/>
            </a:rPr>
            <a:t>AEO2020 n</a:t>
          </a:r>
          <a:r>
            <a:rPr lang="en-US" sz="1400" b="1" i="0" baseline="0" dirty="0" smtClean="0">
              <a:solidFill>
                <a:sysClr val="windowText" lastClr="000000"/>
              </a:solidFill>
              <a:latin typeface="+mn-lt"/>
              <a:ea typeface="Times New Roman" charset="0"/>
              <a:cs typeface="Times New Roman" charset="0"/>
            </a:rPr>
            <a:t>uclear electricity generating capacity</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gigawatts</a:t>
          </a:r>
        </a:p>
        <a:p xmlns:a="http://schemas.openxmlformats.org/drawingml/2006/main">
          <a:pPr eaLnBrk="0" hangingPunct="0"/>
          <a:endParaRPr lang="en-US" sz="10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0.09013</cdr:x>
      <cdr:y>0.20201</cdr:y>
    </cdr:from>
    <cdr:to>
      <cdr:x>0.51649</cdr:x>
      <cdr:y>0.33535</cdr:y>
    </cdr:to>
    <cdr:grpSp>
      <cdr:nvGrpSpPr>
        <cdr:cNvPr id="5" name="Group 4"/>
        <cdr:cNvGrpSpPr/>
      </cdr:nvGrpSpPr>
      <cdr:grpSpPr>
        <a:xfrm xmlns:a="http://schemas.openxmlformats.org/drawingml/2006/main">
          <a:off x="510085" y="960148"/>
          <a:ext cx="2412958" cy="633762"/>
          <a:chOff x="-870320" y="299561"/>
          <a:chExt cx="2336768" cy="368275"/>
        </a:xfrm>
      </cdr:grpSpPr>
      <cdr:sp macro="" textlink="">
        <cdr:nvSpPr>
          <cdr:cNvPr id="7" name="TextBox 1"/>
          <cdr:cNvSpPr txBox="1"/>
        </cdr:nvSpPr>
        <cdr:spPr bwMode="auto">
          <a:xfrm xmlns:a="http://schemas.openxmlformats.org/drawingml/2006/main">
            <a:off x="-870320" y="299561"/>
            <a:ext cx="2336768"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 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0.70635</cdr:x>
      <cdr:y>0.33587</cdr:y>
    </cdr:from>
    <cdr:to>
      <cdr:x>0.9782</cdr:x>
      <cdr:y>0.83242</cdr:y>
    </cdr:to>
    <cdr:sp macro="" textlink="">
      <cdr:nvSpPr>
        <cdr:cNvPr id="10" name="TextBox 1"/>
        <cdr:cNvSpPr txBox="1"/>
      </cdr:nvSpPr>
      <cdr:spPr bwMode="auto">
        <a:xfrm xmlns:a="http://schemas.openxmlformats.org/drawingml/2006/main">
          <a:off x="2900039" y="1517187"/>
          <a:ext cx="1116099" cy="22429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endParaRPr lang="en-US" sz="14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mn-lt"/>
              <a:ea typeface="Times New Roman" charset="0"/>
              <a:cs typeface="Times New Roman"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rPr>
            <a:t>High Oil and Gas Supply</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3953"/>
            </a:solidFill>
            <a:effectLst/>
            <a:uLnTx/>
            <a:uFillTx/>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2"/>
            </a:solidFill>
            <a:latin typeface="+mn-lt"/>
            <a:ea typeface="Times New Roman" charset="0"/>
            <a:cs typeface="Times New Roman" charset="0"/>
          </a:endParaRPr>
        </a:p>
      </cdr:txBody>
    </cdr:sp>
  </cdr:relSizeAnchor>
</c:userShapes>
</file>

<file path=ppt/drawings/drawing63.xml><?xml version="1.0" encoding="utf-8"?>
<c:userShapes xmlns:c="http://schemas.openxmlformats.org/drawingml/2006/chart">
  <cdr:relSizeAnchor xmlns:cdr="http://schemas.openxmlformats.org/drawingml/2006/chartDrawing">
    <cdr:from>
      <cdr:x>0</cdr:x>
      <cdr:y>0</cdr:y>
    </cdr:from>
    <cdr:to>
      <cdr:x>0.80631</cdr:x>
      <cdr:y>0.23264</cdr:y>
    </cdr:to>
    <cdr:sp macro="" textlink="">
      <cdr:nvSpPr>
        <cdr:cNvPr id="7" name="TextBox 1"/>
        <cdr:cNvSpPr txBox="1"/>
      </cdr:nvSpPr>
      <cdr:spPr bwMode="auto">
        <a:xfrm xmlns:a="http://schemas.openxmlformats.org/drawingml/2006/main">
          <a:off x="0" y="0"/>
          <a:ext cx="2211857" cy="6381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Year-over-year nuclear capacity changes </a:t>
          </a:r>
        </a:p>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a:t>
          </a:r>
          <a:r>
            <a:rPr lang="en-US" sz="1400" b="1" dirty="0">
              <a:ea typeface="Times New Roman" charset="0"/>
              <a:cs typeface="Times New Roman" charset="0"/>
            </a:rPr>
            <a:t>AEO2020 Reference </a:t>
          </a:r>
          <a:r>
            <a:rPr lang="en-US" sz="1400" b="1" i="0" baseline="0" dirty="0" smtClean="0">
              <a:solidFill>
                <a:sysClr val="windowText" lastClr="000000"/>
              </a:solidFill>
              <a:latin typeface="+mn-lt"/>
              <a:ea typeface="Times New Roman" charset="0"/>
              <a:cs typeface="Times New Roman" charset="0"/>
            </a:rPr>
            <a:t>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gigawatts</a:t>
          </a:r>
        </a:p>
        <a:p xmlns:a="http://schemas.openxmlformats.org/drawingml/2006/main">
          <a:pPr eaLnBrk="0" hangingPunct="0"/>
          <a:endParaRPr lang="en-US" sz="10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0.67528</cdr:x>
      <cdr:y>0.22137</cdr:y>
    </cdr:from>
    <cdr:to>
      <cdr:x>0.91833</cdr:x>
      <cdr:y>0.86257</cdr:y>
    </cdr:to>
    <cdr:sp macro="" textlink="">
      <cdr:nvSpPr>
        <cdr:cNvPr id="8" name="TextBox 1"/>
        <cdr:cNvSpPr txBox="1"/>
      </cdr:nvSpPr>
      <cdr:spPr bwMode="auto">
        <a:xfrm xmlns:a="http://schemas.openxmlformats.org/drawingml/2006/main">
          <a:off x="4718115" y="749933"/>
          <a:ext cx="1698155" cy="21722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0" i="0" dirty="0" smtClean="0">
              <a:solidFill>
                <a:schemeClr val="tx1"/>
              </a:solidFill>
              <a:latin typeface="+mn-lt"/>
              <a:ea typeface="Times New Roman" charset="0"/>
              <a:cs typeface="Times New Roman" charset="0"/>
            </a:rPr>
            <a:t>additions</a:t>
          </a: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400" b="0" i="0" dirty="0" smtClean="0">
            <a:solidFill>
              <a:schemeClr val="tx1"/>
            </a:solidFill>
            <a:latin typeface="+mn-lt"/>
            <a:ea typeface="Times New Roman" charset="0"/>
            <a:cs typeface="Times New Roman" charset="0"/>
          </a:endParaRPr>
        </a:p>
        <a:p xmlns:a="http://schemas.openxmlformats.org/drawingml/2006/main">
          <a:pPr algn="r" eaLnBrk="0" hangingPunct="0"/>
          <a:endParaRPr lang="en-US" sz="1400" dirty="0">
            <a:solidFill>
              <a:schemeClr val="tx1"/>
            </a:solidFill>
            <a:ea typeface="Times New Roman" charset="0"/>
            <a:cs typeface="Times New Roman" charset="0"/>
          </a:endParaRPr>
        </a:p>
        <a:p xmlns:a="http://schemas.openxmlformats.org/drawingml/2006/main">
          <a:pPr algn="r" eaLnBrk="0" hangingPunct="0"/>
          <a:r>
            <a:rPr lang="en-US" sz="1400" b="0" i="0" dirty="0" smtClean="0">
              <a:solidFill>
                <a:schemeClr val="tx1"/>
              </a:solidFill>
              <a:latin typeface="+mn-lt"/>
              <a:ea typeface="Times New Roman" charset="0"/>
              <a:cs typeface="Times New Roman" charset="0"/>
            </a:rPr>
            <a:t>retirements</a:t>
          </a:r>
        </a:p>
      </cdr:txBody>
    </cdr:sp>
  </cdr:relSizeAnchor>
  <cdr:relSizeAnchor xmlns:cdr="http://schemas.openxmlformats.org/drawingml/2006/chartDrawing">
    <cdr:from>
      <cdr:x>0.37951</cdr:x>
      <cdr:y>0.21674</cdr:y>
    </cdr:from>
    <cdr:to>
      <cdr:x>0.61254</cdr:x>
      <cdr:y>0.38169</cdr:y>
    </cdr:to>
    <cdr:sp macro="" textlink="">
      <cdr:nvSpPr>
        <cdr:cNvPr id="9" name="TextBox 1"/>
        <cdr:cNvSpPr txBox="1"/>
      </cdr:nvSpPr>
      <cdr:spPr bwMode="auto">
        <a:xfrm xmlns:a="http://schemas.openxmlformats.org/drawingml/2006/main">
          <a:off x="2263564" y="973076"/>
          <a:ext cx="1389882" cy="7406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lumMod val="60000"/>
                  <a:lumOff val="40000"/>
                </a:schemeClr>
              </a:solidFill>
              <a:latin typeface="+mn-lt"/>
              <a:ea typeface="Times New Roman" charset="0"/>
              <a:cs typeface="Times New Roman" charset="0"/>
            </a:rPr>
            <a:t>assumed uprates</a:t>
          </a:r>
        </a:p>
        <a:p xmlns:a="http://schemas.openxmlformats.org/drawingml/2006/main">
          <a:pPr eaLnBrk="0" hangingPunct="0"/>
          <a:r>
            <a:rPr lang="en-US" sz="1400" b="1" i="0" dirty="0" smtClean="0">
              <a:solidFill>
                <a:schemeClr val="accent3">
                  <a:lumMod val="75000"/>
                </a:schemeClr>
              </a:solidFill>
              <a:latin typeface="+mn-lt"/>
              <a:ea typeface="Times New Roman" charset="0"/>
              <a:cs typeface="Times New Roman" charset="0"/>
            </a:rPr>
            <a:t>new reactors</a:t>
          </a: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0.38116</cdr:x>
      <cdr:y>0.5357</cdr:y>
    </cdr:from>
    <cdr:to>
      <cdr:x>0.71995</cdr:x>
      <cdr:y>0.65444</cdr:y>
    </cdr:to>
    <cdr:sp macro="" textlink="">
      <cdr:nvSpPr>
        <cdr:cNvPr id="2" name="TextBox 1"/>
        <cdr:cNvSpPr txBox="1"/>
      </cdr:nvSpPr>
      <cdr:spPr bwMode="auto">
        <a:xfrm xmlns:a="http://schemas.openxmlformats.org/drawingml/2006/main">
          <a:off x="2273394" y="2405140"/>
          <a:ext cx="2020657" cy="5330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dirty="0" smtClean="0">
              <a:solidFill>
                <a:srgbClr val="675005"/>
              </a:solidFill>
              <a:ea typeface="Times New Roman" charset="0"/>
              <a:cs typeface="Times New Roman" charset="0"/>
            </a:rPr>
            <a:t>actual or </a:t>
          </a:r>
          <a:r>
            <a:rPr kumimoji="0" lang="en-US" sz="1400" b="1" i="0" u="none" strike="noStrike" kern="0" cap="none" spc="0" normalizeH="0" baseline="0" noProof="0" dirty="0" smtClean="0">
              <a:ln>
                <a:noFill/>
              </a:ln>
              <a:solidFill>
                <a:srgbClr val="675005"/>
              </a:solidFill>
              <a:effectLst/>
              <a:uLnTx/>
              <a:uFillTx/>
              <a:latin typeface="+mn-lt"/>
              <a:ea typeface="Times New Roman" charset="0"/>
              <a:cs typeface="Times New Roman" charset="0"/>
            </a:rPr>
            <a:t>announced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75005"/>
              </a:solidFill>
              <a:effectLst/>
              <a:uLnTx/>
              <a:uFillTx/>
              <a:latin typeface="+mn-lt"/>
              <a:ea typeface="Times New Roman" charset="0"/>
              <a:cs typeface="Times New Roman" charset="0"/>
            </a:rPr>
            <a:t>retirements</a:t>
          </a:r>
          <a:endParaRPr kumimoji="0" lang="en-US" sz="1400" b="1" i="0" u="none" strike="noStrike" kern="0" cap="none" spc="0" normalizeH="0" baseline="0" noProof="0" dirty="0" smtClean="0">
            <a:ln>
              <a:noFill/>
            </a:ln>
            <a:solidFill>
              <a:srgbClr val="BD732A"/>
            </a:solidFill>
            <a:effectLst/>
            <a:uLnTx/>
            <a:uFillTx/>
            <a:latin typeface="+mn-lt"/>
            <a:ea typeface="Times New Roman" charset="0"/>
            <a:cs typeface="Times New Roman" charset="0"/>
          </a:endParaRPr>
        </a:p>
      </cdr:txBody>
    </cdr:sp>
  </cdr:relSizeAnchor>
  <cdr:relSizeAnchor xmlns:cdr="http://schemas.openxmlformats.org/drawingml/2006/chartDrawing">
    <cdr:from>
      <cdr:x>0.37338</cdr:x>
      <cdr:y>0.66211</cdr:y>
    </cdr:from>
    <cdr:to>
      <cdr:x>0.62661</cdr:x>
      <cdr:y>0.81863</cdr:y>
    </cdr:to>
    <cdr:sp macro="" textlink="">
      <cdr:nvSpPr>
        <cdr:cNvPr id="3" name="TextBox 2"/>
        <cdr:cNvSpPr txBox="1"/>
      </cdr:nvSpPr>
      <cdr:spPr bwMode="auto">
        <a:xfrm xmlns:a="http://schemas.openxmlformats.org/drawingml/2006/main">
          <a:off x="2227014" y="2972687"/>
          <a:ext cx="1510363" cy="7027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BD732A"/>
              </a:solidFill>
              <a:effectLst/>
              <a:uLnTx/>
              <a:uFillTx/>
              <a:latin typeface="+mn-lt"/>
              <a:ea typeface="Times New Roman" charset="0"/>
              <a:cs typeface="Times New Roman" charset="0"/>
            </a:rPr>
            <a:t>projected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BD732A"/>
              </a:solidFill>
              <a:effectLst/>
              <a:uLnTx/>
              <a:uFillTx/>
              <a:latin typeface="+mn-lt"/>
              <a:ea typeface="Times New Roman" charset="0"/>
              <a:cs typeface="Times New Roman" charset="0"/>
            </a:rPr>
            <a:t>retirements</a:t>
          </a:r>
          <a:endParaRPr lang="en-US" sz="1600" b="1" i="1" dirty="0" smtClean="0">
            <a:solidFill>
              <a:srgbClr val="333333"/>
            </a:solidFill>
            <a:latin typeface="Times New Roman" charset="0"/>
            <a:ea typeface="Times New Roman" charset="0"/>
            <a:cs typeface="Times New Roman" charset="0"/>
          </a:endParaRPr>
        </a:p>
      </cdr:txBody>
    </cdr:sp>
  </cdr:relSizeAnchor>
  <cdr:relSizeAnchor xmlns:cdr="http://schemas.openxmlformats.org/drawingml/2006/chartDrawing">
    <cdr:from>
      <cdr:x>0.06778</cdr:x>
      <cdr:y>0.15819</cdr:y>
    </cdr:from>
    <cdr:to>
      <cdr:x>0.41211</cdr:x>
      <cdr:y>0.24863</cdr:y>
    </cdr:to>
    <cdr:sp macro="" textlink="">
      <cdr:nvSpPr>
        <cdr:cNvPr id="10" name="TextBox 1"/>
        <cdr:cNvSpPr txBox="1"/>
      </cdr:nvSpPr>
      <cdr:spPr bwMode="auto">
        <a:xfrm xmlns:a="http://schemas.openxmlformats.org/drawingml/2006/main">
          <a:off x="404279" y="710231"/>
          <a:ext cx="2053719" cy="406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1" i="0" dirty="0">
            <a:solidFill>
              <a:schemeClr val="bg2"/>
            </a:solidFill>
            <a:latin typeface="+mn-lt"/>
            <a:ea typeface="Times New Roman" charset="0"/>
            <a:cs typeface="Times New Roman" charset="0"/>
          </a:endParaRPr>
        </a:p>
        <a:p xmlns:a="http://schemas.openxmlformats.org/drawingml/2006/main">
          <a:pPr eaLnBrk="0" hangingPunct="0"/>
          <a:r>
            <a:rPr lang="en-US" sz="1400" b="0" i="0" dirty="0">
              <a:solidFill>
                <a:schemeClr val="bg2"/>
              </a:solidFill>
              <a:latin typeface="+mn-lt"/>
              <a:ea typeface="Times New Roman" charset="0"/>
              <a:cs typeface="Times New Roman" charset="0"/>
            </a:rPr>
            <a:t>history</a:t>
          </a:r>
          <a:r>
            <a:rPr lang="en-US" sz="1400" b="0" i="0" baseline="0" dirty="0">
              <a:solidFill>
                <a:schemeClr val="bg2"/>
              </a:solidFill>
              <a:latin typeface="+mn-lt"/>
              <a:ea typeface="Times New Roman" charset="0"/>
              <a:cs typeface="Times New Roman" charset="0"/>
            </a:rPr>
            <a:t>   </a:t>
          </a:r>
          <a:r>
            <a:rPr lang="en-US" sz="1400" b="0" i="0" baseline="0" dirty="0" smtClean="0">
              <a:solidFill>
                <a:schemeClr val="bg2"/>
              </a:solidFill>
              <a:latin typeface="+mn-lt"/>
              <a:ea typeface="Times New Roman" charset="0"/>
              <a:cs typeface="Times New Roman" charset="0"/>
            </a:rPr>
            <a:t>projections</a:t>
          </a:r>
          <a:endParaRPr lang="en-US" sz="1400" b="0" i="0" dirty="0">
            <a:solidFill>
              <a:schemeClr val="bg2"/>
            </a:solidFill>
            <a:latin typeface="+mn-lt"/>
            <a:ea typeface="Times New Roman" charset="0"/>
            <a:cs typeface="Times New Roman" charset="0"/>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0.27254</cdr:x>
      <cdr:y>0.16925</cdr:y>
    </cdr:from>
    <cdr:to>
      <cdr:x>0.4855</cdr:x>
      <cdr:y>0.3156</cdr:y>
    </cdr:to>
    <cdr:sp macro="" textlink="">
      <cdr:nvSpPr>
        <cdr:cNvPr id="6" name="TextBox 1"/>
        <cdr:cNvSpPr txBox="1"/>
      </cdr:nvSpPr>
      <cdr:spPr bwMode="auto">
        <a:xfrm xmlns:a="http://schemas.openxmlformats.org/drawingml/2006/main">
          <a:off x="1413398" y="815937"/>
          <a:ext cx="1104406" cy="7055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cdr:x>
      <cdr:y>0.46773</cdr:y>
    </cdr:from>
    <cdr:to>
      <cdr:x>0.98448</cdr:x>
      <cdr:y>0.53158</cdr:y>
    </cdr:to>
    <cdr:sp macro="" textlink="">
      <cdr:nvSpPr>
        <cdr:cNvPr id="5" name="TextBox 6"/>
        <cdr:cNvSpPr txBox="1"/>
      </cdr:nvSpPr>
      <cdr:spPr>
        <a:xfrm xmlns:a="http://schemas.openxmlformats.org/drawingml/2006/main">
          <a:off x="2592989" y="2254835"/>
          <a:ext cx="2512503" cy="3078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40000"/>
                  <a:lumOff val="60000"/>
                </a:schemeClr>
              </a:solidFill>
            </a:rPr>
            <a:t>Low Oil and Gas Supply</a:t>
          </a:r>
          <a:endParaRPr lang="en-US" sz="1400" b="1" dirty="0">
            <a:solidFill>
              <a:schemeClr val="accent2">
                <a:lumMod val="40000"/>
                <a:lumOff val="60000"/>
              </a:schemeClr>
            </a:solidFill>
          </a:endParaRPr>
        </a:p>
      </cdr:txBody>
    </cdr:sp>
  </cdr:relSizeAnchor>
  <cdr:relSizeAnchor xmlns:cdr="http://schemas.openxmlformats.org/drawingml/2006/chartDrawing">
    <cdr:from>
      <cdr:x>0.67289</cdr:x>
      <cdr:y>0.60697</cdr:y>
    </cdr:from>
    <cdr:to>
      <cdr:x>0.84346</cdr:x>
      <cdr:y>0.68824</cdr:y>
    </cdr:to>
    <cdr:sp macro="" textlink="">
      <cdr:nvSpPr>
        <cdr:cNvPr id="8" name="TextBox 7"/>
        <cdr:cNvSpPr txBox="1"/>
      </cdr:nvSpPr>
      <cdr:spPr>
        <a:xfrm xmlns:a="http://schemas.openxmlformats.org/drawingml/2006/main">
          <a:off x="3489610" y="2926099"/>
          <a:ext cx="884572" cy="39178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ysClr val="windowText" lastClr="000000"/>
              </a:solidFill>
            </a:rPr>
            <a:t>Reference</a:t>
          </a:r>
          <a:endParaRPr lang="en-US" sz="1400" b="1" dirty="0">
            <a:solidFill>
              <a:sysClr val="windowText" lastClr="000000"/>
            </a:solidFill>
          </a:endParaRPr>
        </a:p>
      </cdr:txBody>
    </cdr:sp>
  </cdr:relSizeAnchor>
  <cdr:relSizeAnchor xmlns:cdr="http://schemas.openxmlformats.org/drawingml/2006/chartDrawing">
    <cdr:from>
      <cdr:x>0.44534</cdr:x>
      <cdr:y>0.84166</cdr:y>
    </cdr:from>
    <cdr:to>
      <cdr:x>1</cdr:x>
      <cdr:y>0.9055</cdr:y>
    </cdr:to>
    <cdr:sp macro="" textlink="">
      <cdr:nvSpPr>
        <cdr:cNvPr id="9" name="TextBox 8"/>
        <cdr:cNvSpPr txBox="1"/>
      </cdr:nvSpPr>
      <cdr:spPr>
        <a:xfrm xmlns:a="http://schemas.openxmlformats.org/drawingml/2006/main">
          <a:off x="2309523" y="4057504"/>
          <a:ext cx="2876455" cy="3077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rPr>
            <a:t>High Oil and Gas Supply</a:t>
          </a:r>
          <a:endParaRPr lang="en-US" sz="1400" b="1" dirty="0">
            <a:solidFill>
              <a:schemeClr val="accent2">
                <a:lumMod val="75000"/>
              </a:schemeClr>
            </a:solidFill>
          </a:endParaRPr>
        </a:p>
      </cdr:txBody>
    </cdr:sp>
  </cdr:relSizeAnchor>
  <cdr:relSizeAnchor xmlns:cdr="http://schemas.openxmlformats.org/drawingml/2006/chartDrawing">
    <cdr:from>
      <cdr:x>0</cdr:x>
      <cdr:y>0.01437</cdr:y>
    </cdr:from>
    <cdr:to>
      <cdr:x>1</cdr:x>
      <cdr:y>0.15845</cdr:y>
    </cdr:to>
    <cdr:sp macro="" textlink="">
      <cdr:nvSpPr>
        <cdr:cNvPr id="10" name="Text Placeholder 5"/>
        <cdr:cNvSpPr txBox="1">
          <a:spLocks xmlns:a="http://schemas.openxmlformats.org/drawingml/2006/main"/>
        </cdr:cNvSpPr>
      </cdr:nvSpPr>
      <cdr:spPr>
        <a:xfrm xmlns:a="http://schemas.openxmlformats.org/drawingml/2006/main">
          <a:off x="0" y="64517"/>
          <a:ext cx="5020623" cy="646877"/>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rgbClr val="000000"/>
              </a:solidFill>
            </a:rPr>
            <a:t>Electric generating capacity Total electricity generation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i="0" dirty="0" smtClean="0">
              <a:solidFill>
                <a:srgbClr val="000000"/>
              </a:solidFill>
            </a:rPr>
            <a:t>gigawatts                                              </a:t>
          </a:r>
          <a:r>
            <a:rPr lang="en-US" sz="1400" dirty="0" smtClean="0"/>
            <a:t>bil</a:t>
          </a:r>
          <a:r>
            <a:rPr lang="en-US" sz="1400" b="0" i="0" baseline="0" dirty="0" smtClean="0">
              <a:effectLst/>
              <a:latin typeface="+mn-lt"/>
              <a:ea typeface="+mn-ea"/>
              <a:cs typeface="+mn-cs"/>
            </a:rPr>
            <a:t>lion </a:t>
          </a:r>
          <a:r>
            <a:rPr lang="en-US" sz="1400" b="0" i="0" baseline="0" dirty="0">
              <a:effectLst/>
              <a:latin typeface="+mn-lt"/>
              <a:ea typeface="+mn-ea"/>
              <a:cs typeface="+mn-cs"/>
            </a:rPr>
            <a:t>kilowatthours</a:t>
          </a:r>
          <a:endParaRPr lang="en-US" sz="1400" dirty="0">
            <a:effectLst/>
          </a:endParaRPr>
        </a:p>
      </cdr:txBody>
    </cdr:sp>
  </cdr:relSizeAnchor>
</c:userShapes>
</file>

<file path=ppt/drawings/drawing65.xml><?xml version="1.0" encoding="utf-8"?>
<c:userShapes xmlns:c="http://schemas.openxmlformats.org/drawingml/2006/chart">
  <cdr:relSizeAnchor xmlns:cdr="http://schemas.openxmlformats.org/drawingml/2006/chartDrawing">
    <cdr:from>
      <cdr:x>0.27254</cdr:x>
      <cdr:y>0.18604</cdr:y>
    </cdr:from>
    <cdr:to>
      <cdr:x>0.4855</cdr:x>
      <cdr:y>0.3156</cdr:y>
    </cdr:to>
    <cdr:sp macro="" textlink="">
      <cdr:nvSpPr>
        <cdr:cNvPr id="6" name="TextBox 1"/>
        <cdr:cNvSpPr txBox="1"/>
      </cdr:nvSpPr>
      <cdr:spPr bwMode="auto">
        <a:xfrm xmlns:a="http://schemas.openxmlformats.org/drawingml/2006/main">
          <a:off x="1542423" y="884237"/>
          <a:ext cx="1205234" cy="6158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cdr:x>
      <cdr:y>0.46773</cdr:y>
    </cdr:from>
    <cdr:to>
      <cdr:x>0.98448</cdr:x>
      <cdr:y>0.53158</cdr:y>
    </cdr:to>
    <cdr:sp macro="" textlink="">
      <cdr:nvSpPr>
        <cdr:cNvPr id="5" name="TextBox 6"/>
        <cdr:cNvSpPr txBox="1"/>
      </cdr:nvSpPr>
      <cdr:spPr>
        <a:xfrm xmlns:a="http://schemas.openxmlformats.org/drawingml/2006/main">
          <a:off x="2592989" y="2254835"/>
          <a:ext cx="2512503" cy="3078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40000"/>
                  <a:lumOff val="60000"/>
                </a:schemeClr>
              </a:solidFill>
            </a:rPr>
            <a:t>Low Oil and Gas Supply</a:t>
          </a:r>
          <a:endParaRPr lang="en-US" sz="1400" b="1" dirty="0">
            <a:solidFill>
              <a:schemeClr val="accent2">
                <a:lumMod val="40000"/>
                <a:lumOff val="60000"/>
              </a:schemeClr>
            </a:solidFill>
          </a:endParaRPr>
        </a:p>
      </cdr:txBody>
    </cdr:sp>
  </cdr:relSizeAnchor>
  <cdr:relSizeAnchor xmlns:cdr="http://schemas.openxmlformats.org/drawingml/2006/chartDrawing">
    <cdr:from>
      <cdr:x>0.67289</cdr:x>
      <cdr:y>0.60697</cdr:y>
    </cdr:from>
    <cdr:to>
      <cdr:x>0.84346</cdr:x>
      <cdr:y>0.68824</cdr:y>
    </cdr:to>
    <cdr:sp macro="" textlink="">
      <cdr:nvSpPr>
        <cdr:cNvPr id="8" name="TextBox 7"/>
        <cdr:cNvSpPr txBox="1"/>
      </cdr:nvSpPr>
      <cdr:spPr>
        <a:xfrm xmlns:a="http://schemas.openxmlformats.org/drawingml/2006/main">
          <a:off x="3489610" y="2926099"/>
          <a:ext cx="884572" cy="39178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ysClr val="windowText" lastClr="000000"/>
              </a:solidFill>
            </a:rPr>
            <a:t>Reference</a:t>
          </a:r>
          <a:endParaRPr lang="en-US" sz="1400" b="1" dirty="0">
            <a:solidFill>
              <a:sysClr val="windowText" lastClr="000000"/>
            </a:solidFill>
          </a:endParaRPr>
        </a:p>
      </cdr:txBody>
    </cdr:sp>
  </cdr:relSizeAnchor>
  <cdr:relSizeAnchor xmlns:cdr="http://schemas.openxmlformats.org/drawingml/2006/chartDrawing">
    <cdr:from>
      <cdr:x>0.44534</cdr:x>
      <cdr:y>0.84166</cdr:y>
    </cdr:from>
    <cdr:to>
      <cdr:x>1</cdr:x>
      <cdr:y>0.9055</cdr:y>
    </cdr:to>
    <cdr:sp macro="" textlink="">
      <cdr:nvSpPr>
        <cdr:cNvPr id="9" name="TextBox 8"/>
        <cdr:cNvSpPr txBox="1"/>
      </cdr:nvSpPr>
      <cdr:spPr>
        <a:xfrm xmlns:a="http://schemas.openxmlformats.org/drawingml/2006/main">
          <a:off x="2309523" y="4057504"/>
          <a:ext cx="2876455" cy="3077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rPr>
            <a:t>High Oil and Gas Supply</a:t>
          </a:r>
          <a:endParaRPr lang="en-US" sz="1400" b="1" dirty="0">
            <a:solidFill>
              <a:schemeClr val="accent2">
                <a:lumMod val="75000"/>
              </a:schemeClr>
            </a:solidFill>
          </a:endParaRPr>
        </a:p>
      </cdr:txBody>
    </cdr:sp>
  </cdr:relSizeAnchor>
  <cdr:relSizeAnchor xmlns:cdr="http://schemas.openxmlformats.org/drawingml/2006/chartDrawing">
    <cdr:from>
      <cdr:x>0</cdr:x>
      <cdr:y>0.01437</cdr:y>
    </cdr:from>
    <cdr:to>
      <cdr:x>1</cdr:x>
      <cdr:y>0.15845</cdr:y>
    </cdr:to>
    <cdr:sp macro="" textlink="">
      <cdr:nvSpPr>
        <cdr:cNvPr id="10" name="Text Placeholder 5"/>
        <cdr:cNvSpPr txBox="1">
          <a:spLocks xmlns:a="http://schemas.openxmlformats.org/drawingml/2006/main"/>
        </cdr:cNvSpPr>
      </cdr:nvSpPr>
      <cdr:spPr>
        <a:xfrm xmlns:a="http://schemas.openxmlformats.org/drawingml/2006/main">
          <a:off x="0" y="68300"/>
          <a:ext cx="5659437" cy="684809"/>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smtClean="0">
              <a:solidFill>
                <a:srgbClr val="000000"/>
              </a:solidFill>
            </a:rPr>
            <a:t>Electric generating capacity 	         </a:t>
          </a:r>
          <a:r>
            <a:rPr lang="en-US" sz="1400" b="1" i="0" dirty="0" smtClean="0">
              <a:solidFill>
                <a:srgbClr val="000000"/>
              </a:solidFill>
            </a:rPr>
            <a:t>Total electricity generation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i="0" dirty="0" smtClean="0">
              <a:solidFill>
                <a:srgbClr val="000000"/>
              </a:solidFill>
            </a:rPr>
            <a:t>gigawatts                                              	     </a:t>
          </a:r>
          <a:r>
            <a:rPr lang="en-US" sz="1400" dirty="0" smtClean="0"/>
            <a:t>bil</a:t>
          </a:r>
          <a:r>
            <a:rPr lang="en-US" sz="1400" b="0" i="0" baseline="0" dirty="0" smtClean="0">
              <a:effectLst/>
              <a:latin typeface="+mn-lt"/>
              <a:ea typeface="+mn-ea"/>
              <a:cs typeface="+mn-cs"/>
            </a:rPr>
            <a:t>lion </a:t>
          </a:r>
          <a:r>
            <a:rPr lang="en-US" sz="1400" b="0" i="0" baseline="0" dirty="0">
              <a:effectLst/>
              <a:latin typeface="+mn-lt"/>
              <a:ea typeface="+mn-ea"/>
              <a:cs typeface="+mn-cs"/>
            </a:rPr>
            <a:t>kilowatthours</a:t>
          </a:r>
          <a:endParaRPr lang="en-US" sz="1400" dirty="0">
            <a:effectLst/>
          </a:endParaRPr>
        </a:p>
      </cdr:txBody>
    </cdr:sp>
  </cdr:relSizeAnchor>
  <cdr:relSizeAnchor xmlns:cdr="http://schemas.openxmlformats.org/drawingml/2006/chartDrawing">
    <cdr:from>
      <cdr:x>0.09816</cdr:x>
      <cdr:y>0.72422</cdr:y>
    </cdr:from>
    <cdr:to>
      <cdr:x>0.56029</cdr:x>
      <cdr:y>0.78405</cdr:y>
    </cdr:to>
    <cdr:sp macro="" textlink="">
      <cdr:nvSpPr>
        <cdr:cNvPr id="2" name="TextBox 1"/>
        <cdr:cNvSpPr txBox="1"/>
      </cdr:nvSpPr>
      <cdr:spPr>
        <a:xfrm xmlns:a="http://schemas.openxmlformats.org/drawingml/2006/main">
          <a:off x="555548" y="3442210"/>
          <a:ext cx="2615381" cy="284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tx1"/>
              </a:solidFill>
            </a:rPr>
            <a:t>Coal-fired generation</a:t>
          </a:r>
          <a:endParaRPr lang="en-US" sz="1200" dirty="0">
            <a:solidFill>
              <a:schemeClr val="tx1"/>
            </a:solidFill>
          </a:endParaRPr>
        </a:p>
      </cdr:txBody>
    </cdr:sp>
  </cdr:relSizeAnchor>
  <cdr:relSizeAnchor xmlns:cdr="http://schemas.openxmlformats.org/drawingml/2006/chartDrawing">
    <cdr:from>
      <cdr:x>0.07276</cdr:x>
      <cdr:y>0.35665</cdr:y>
    </cdr:from>
    <cdr:to>
      <cdr:x>0.57902</cdr:x>
      <cdr:y>0.43611</cdr:y>
    </cdr:to>
    <cdr:sp macro="" textlink="">
      <cdr:nvSpPr>
        <cdr:cNvPr id="3" name="TextBox 2"/>
        <cdr:cNvSpPr txBox="1"/>
      </cdr:nvSpPr>
      <cdr:spPr>
        <a:xfrm xmlns:a="http://schemas.openxmlformats.org/drawingml/2006/main">
          <a:off x="411774" y="1695155"/>
          <a:ext cx="2865147" cy="3776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tx1"/>
              </a:solidFill>
            </a:rPr>
            <a:t>Coal-fired capacity</a:t>
          </a:r>
          <a:endParaRPr lang="en-US" sz="1200" dirty="0">
            <a:solidFill>
              <a:schemeClr val="tx1"/>
            </a:solidFill>
          </a:endParaRPr>
        </a:p>
      </cdr:txBody>
    </cdr:sp>
  </cdr:relSizeAnchor>
</c:userShapes>
</file>

<file path=ppt/drawings/drawing66.xml><?xml version="1.0" encoding="utf-8"?>
<c:userShapes xmlns:c="http://schemas.openxmlformats.org/drawingml/2006/chart">
  <cdr:relSizeAnchor xmlns:cdr="http://schemas.openxmlformats.org/drawingml/2006/chartDrawing">
    <cdr:from>
      <cdr:x>0</cdr:x>
      <cdr:y>0.02533</cdr:y>
    </cdr:from>
    <cdr:to>
      <cdr:x>0.96433</cdr:x>
      <cdr:y>0.16146</cdr:y>
    </cdr:to>
    <cdr:sp macro="" textlink="">
      <cdr:nvSpPr>
        <cdr:cNvPr id="2" name="Text Placeholder 5"/>
        <cdr:cNvSpPr txBox="1">
          <a:spLocks xmlns:a="http://schemas.openxmlformats.org/drawingml/2006/main"/>
        </cdr:cNvSpPr>
      </cdr:nvSpPr>
      <cdr:spPr>
        <a:xfrm xmlns:a="http://schemas.openxmlformats.org/drawingml/2006/main">
          <a:off x="-6453513" y="122134"/>
          <a:ext cx="4931943" cy="656259"/>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GB" sz="1400" b="1" i="0" dirty="0" smtClean="0">
              <a:solidFill>
                <a:srgbClr val="000000"/>
              </a:solidFill>
            </a:rPr>
            <a:t>Capacity</a:t>
          </a:r>
          <a:r>
            <a:rPr lang="en-GB" sz="1400" b="1" i="0" baseline="0" dirty="0" smtClean="0">
              <a:solidFill>
                <a:srgbClr val="000000"/>
              </a:solidFill>
            </a:rPr>
            <a:t> factor</a:t>
          </a:r>
          <a:r>
            <a:rPr lang="en-US" sz="1400" dirty="0" smtClean="0">
              <a:latin typeface="Arial" panose="020B0604020202020204" pitchFamily="34" charset="0"/>
              <a:ea typeface="Arial" panose="020B0604020202020204" pitchFamily="34" charset="0"/>
            </a:rPr>
            <a:t>—</a:t>
          </a:r>
          <a:r>
            <a:rPr lang="en-GB" sz="1400" b="1" i="0" baseline="0" dirty="0" smtClean="0">
              <a:solidFill>
                <a:srgbClr val="000000"/>
              </a:solidFill>
            </a:rPr>
            <a:t>coal-fired generation</a:t>
          </a:r>
          <a:br>
            <a:rPr lang="en-GB" sz="1400" b="1" i="0" baseline="0" dirty="0" smtClean="0">
              <a:solidFill>
                <a:srgbClr val="000000"/>
              </a:solidFill>
            </a:rPr>
          </a:br>
          <a:r>
            <a:rPr lang="en-GB" sz="1400" b="0" i="0" baseline="0" dirty="0" smtClean="0">
              <a:solidFill>
                <a:srgbClr val="000000"/>
              </a:solidFill>
            </a:rPr>
            <a:t>percent</a:t>
          </a:r>
          <a:endParaRPr lang="en-GB" sz="1400" b="0" i="0" dirty="0" smtClean="0">
            <a:solidFill>
              <a:srgbClr val="000000"/>
            </a:solidFill>
          </a:endParaRPr>
        </a:p>
      </cdr:txBody>
    </cdr:sp>
  </cdr:relSizeAnchor>
  <cdr:relSizeAnchor xmlns:cdr="http://schemas.openxmlformats.org/drawingml/2006/chartDrawing">
    <cdr:from>
      <cdr:x>0.277</cdr:x>
      <cdr:y>0.18216</cdr:y>
    </cdr:from>
    <cdr:to>
      <cdr:x>0.48815</cdr:x>
      <cdr:y>0.32851</cdr:y>
    </cdr:to>
    <cdr:sp macro="" textlink="">
      <cdr:nvSpPr>
        <cdr:cNvPr id="3" name="TextBox 1"/>
        <cdr:cNvSpPr txBox="1"/>
      </cdr:nvSpPr>
      <cdr:spPr bwMode="auto">
        <a:xfrm xmlns:a="http://schemas.openxmlformats.org/drawingml/2006/main">
          <a:off x="1590510" y="865824"/>
          <a:ext cx="1212420"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0.52097</cdr:x>
      <cdr:y>0.37827</cdr:y>
    </cdr:from>
    <cdr:to>
      <cdr:x>0.99849</cdr:x>
      <cdr:y>0.44212</cdr:y>
    </cdr:to>
    <cdr:sp macro="" textlink="">
      <cdr:nvSpPr>
        <cdr:cNvPr id="4" name="TextBox 6"/>
        <cdr:cNvSpPr txBox="1"/>
      </cdr:nvSpPr>
      <cdr:spPr>
        <a:xfrm xmlns:a="http://schemas.openxmlformats.org/drawingml/2006/main">
          <a:off x="2991407" y="1797885"/>
          <a:ext cx="2741884" cy="3034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40000"/>
                  <a:lumOff val="60000"/>
                </a:schemeClr>
              </a:solidFill>
            </a:rPr>
            <a:t>Low Oil and Gas Supply</a:t>
          </a:r>
          <a:endParaRPr lang="en-US" sz="1400" b="1" dirty="0">
            <a:solidFill>
              <a:schemeClr val="accent2">
                <a:lumMod val="40000"/>
                <a:lumOff val="60000"/>
              </a:schemeClr>
            </a:solidFill>
          </a:endParaRPr>
        </a:p>
      </cdr:txBody>
    </cdr:sp>
  </cdr:relSizeAnchor>
  <cdr:relSizeAnchor xmlns:cdr="http://schemas.openxmlformats.org/drawingml/2006/chartDrawing">
    <cdr:from>
      <cdr:x>0.67206</cdr:x>
      <cdr:y>0.45605</cdr:y>
    </cdr:from>
    <cdr:to>
      <cdr:x>0.84018</cdr:x>
      <cdr:y>0.53732</cdr:y>
    </cdr:to>
    <cdr:sp macro="" textlink="">
      <cdr:nvSpPr>
        <cdr:cNvPr id="5" name="TextBox 1"/>
        <cdr:cNvSpPr txBox="1"/>
      </cdr:nvSpPr>
      <cdr:spPr>
        <a:xfrm xmlns:a="http://schemas.openxmlformats.org/drawingml/2006/main">
          <a:off x="3858979" y="2167617"/>
          <a:ext cx="965330" cy="3862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ysClr val="windowText" lastClr="000000"/>
              </a:solidFill>
            </a:rPr>
            <a:t>Reference</a:t>
          </a:r>
          <a:endParaRPr lang="en-US" sz="1400" b="1" dirty="0">
            <a:solidFill>
              <a:sysClr val="windowText" lastClr="000000"/>
            </a:solidFill>
          </a:endParaRPr>
        </a:p>
      </cdr:txBody>
    </cdr:sp>
  </cdr:relSizeAnchor>
  <cdr:relSizeAnchor xmlns:cdr="http://schemas.openxmlformats.org/drawingml/2006/chartDrawing">
    <cdr:from>
      <cdr:x>0.5116</cdr:x>
      <cdr:y>0.53427</cdr:y>
    </cdr:from>
    <cdr:to>
      <cdr:x>0.91094</cdr:x>
      <cdr:y>0.59903</cdr:y>
    </cdr:to>
    <cdr:sp macro="" textlink="">
      <cdr:nvSpPr>
        <cdr:cNvPr id="6" name="TextBox 1"/>
        <cdr:cNvSpPr txBox="1"/>
      </cdr:nvSpPr>
      <cdr:spPr>
        <a:xfrm xmlns:a="http://schemas.openxmlformats.org/drawingml/2006/main">
          <a:off x="2937594" y="2539382"/>
          <a:ext cx="2293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rPr>
            <a:t>High Oil and Gas Supply</a:t>
          </a:r>
          <a:endParaRPr lang="en-US" sz="1400" b="1" dirty="0">
            <a:solidFill>
              <a:schemeClr val="accent2">
                <a:lumMod val="75000"/>
              </a:schemeClr>
            </a:solidFill>
          </a:endParaRPr>
        </a:p>
      </cdr:txBody>
    </cdr:sp>
  </cdr:relSizeAnchor>
</c:userShapes>
</file>

<file path=ppt/drawings/drawing67.xml><?xml version="1.0" encoding="utf-8"?>
<c:userShapes xmlns:c="http://schemas.openxmlformats.org/drawingml/2006/chart">
  <cdr:relSizeAnchor xmlns:cdr="http://schemas.openxmlformats.org/drawingml/2006/chartDrawing">
    <cdr:from>
      <cdr:x>0.00736</cdr:x>
      <cdr:y>0.03441</cdr:y>
    </cdr:from>
    <cdr:to>
      <cdr:x>0.83885</cdr:x>
      <cdr:y>0.26705</cdr:y>
    </cdr:to>
    <cdr:sp macro="" textlink="">
      <cdr:nvSpPr>
        <cdr:cNvPr id="2" name="TextBox 1"/>
        <cdr:cNvSpPr txBox="1"/>
      </cdr:nvSpPr>
      <cdr:spPr bwMode="auto">
        <a:xfrm xmlns:a="http://schemas.openxmlformats.org/drawingml/2006/main">
          <a:off x="30635" y="163545"/>
          <a:ext cx="3461016" cy="11057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a:t>
          </a:r>
          <a:r>
            <a:rPr lang="en-US" sz="1400" b="1" dirty="0">
              <a:ea typeface="Times New Roman" charset="0"/>
              <a:cs typeface="Times New Roman" charset="0"/>
            </a:rPr>
            <a:t>c</a:t>
          </a:r>
          <a:r>
            <a:rPr lang="en-US" sz="1400" b="1" i="0" dirty="0" smtClean="0">
              <a:solidFill>
                <a:sysClr val="windowText" lastClr="000000"/>
              </a:solidFill>
              <a:latin typeface="+mn-lt"/>
              <a:ea typeface="Times New Roman" charset="0"/>
              <a:cs typeface="Times New Roman" charset="0"/>
            </a:rPr>
            <a:t>oal production by region</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million short tons</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0.20615</cdr:x>
      <cdr:y>0.15825</cdr:y>
    </cdr:from>
    <cdr:to>
      <cdr:x>0.41911</cdr:x>
      <cdr:y>0.3046</cdr:y>
    </cdr:to>
    <cdr:sp macro="" textlink="">
      <cdr:nvSpPr>
        <cdr:cNvPr id="6" name="TextBox 1"/>
        <cdr:cNvSpPr txBox="1"/>
      </cdr:nvSpPr>
      <cdr:spPr bwMode="auto">
        <a:xfrm xmlns:a="http://schemas.openxmlformats.org/drawingml/2006/main">
          <a:off x="858100" y="752145"/>
          <a:ext cx="886430"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0.72235</cdr:x>
      <cdr:y>0.55254</cdr:y>
    </cdr:from>
    <cdr:to>
      <cdr:x>1</cdr:x>
      <cdr:y>0.92935</cdr:y>
    </cdr:to>
    <cdr:sp macro="" textlink="">
      <cdr:nvSpPr>
        <cdr:cNvPr id="11" name="TextBox 1"/>
        <cdr:cNvSpPr txBox="1"/>
      </cdr:nvSpPr>
      <cdr:spPr bwMode="auto">
        <a:xfrm xmlns:a="http://schemas.openxmlformats.org/drawingml/2006/main">
          <a:off x="3006726" y="2626209"/>
          <a:ext cx="1155700" cy="17909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tx2"/>
            </a:solidFill>
            <a:latin typeface="+mn-lt"/>
            <a:ea typeface="Times New Roman" charset="0"/>
            <a:cs typeface="Times New Roman" charset="0"/>
          </a:endParaRPr>
        </a:p>
        <a:p xmlns:a="http://schemas.openxmlformats.org/drawingml/2006/main">
          <a:pPr eaLnBrk="0" hangingPunct="0"/>
          <a:r>
            <a:rPr lang="en-US" sz="1400" b="1" i="0" dirty="0" smtClean="0">
              <a:solidFill>
                <a:schemeClr val="tx2"/>
              </a:solidFill>
              <a:latin typeface="+mn-lt"/>
              <a:ea typeface="Times New Roman" charset="0"/>
              <a:cs typeface="Times New Roman" charset="0"/>
            </a:rPr>
            <a:t>total</a:t>
          </a:r>
        </a:p>
        <a:p xmlns:a="http://schemas.openxmlformats.org/drawingml/2006/main">
          <a:pPr eaLnBrk="0" hangingPunct="0"/>
          <a:endParaRPr lang="en-US" sz="14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2"/>
              </a:solidFill>
              <a:latin typeface="+mn-lt"/>
              <a:ea typeface="Times New Roman" charset="0"/>
              <a:cs typeface="Times New Roman" charset="0"/>
            </a:rPr>
            <a:t>West</a:t>
          </a: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Interior</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Appalachia</a:t>
          </a:r>
        </a:p>
      </cdr:txBody>
    </cdr:sp>
  </cdr:relSizeAnchor>
  <cdr:relSizeAnchor xmlns:cdr="http://schemas.openxmlformats.org/drawingml/2006/chartDrawing">
    <cdr:from>
      <cdr:x>0.25616</cdr:x>
      <cdr:y>0.9124</cdr:y>
    </cdr:from>
    <cdr:to>
      <cdr:x>0.45656</cdr:x>
      <cdr:y>1</cdr:y>
    </cdr:to>
    <cdr:sp macro="" textlink="">
      <cdr:nvSpPr>
        <cdr:cNvPr id="3" name="TextBox 2"/>
        <cdr:cNvSpPr txBox="1"/>
      </cdr:nvSpPr>
      <cdr:spPr>
        <a:xfrm xmlns:a="http://schemas.openxmlformats.org/drawingml/2006/main">
          <a:off x="1066263" y="4336614"/>
          <a:ext cx="834150" cy="4163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rPr>
            <a:t>Reference case</a:t>
          </a:r>
          <a:endParaRPr lang="en-US" sz="1400" b="1" dirty="0">
            <a:solidFill>
              <a:schemeClr val="tx1"/>
            </a:solidFill>
          </a:endParaRPr>
        </a:p>
      </cdr:txBody>
    </cdr:sp>
  </cdr:relSizeAnchor>
</c:userShapes>
</file>

<file path=ppt/drawings/drawing68.xml><?xml version="1.0" encoding="utf-8"?>
<c:userShapes xmlns:c="http://schemas.openxmlformats.org/drawingml/2006/chart">
  <cdr:relSizeAnchor xmlns:cdr="http://schemas.openxmlformats.org/drawingml/2006/chartDrawing">
    <cdr:from>
      <cdr:x>0.20508</cdr:x>
      <cdr:y>0.16332</cdr:y>
    </cdr:from>
    <cdr:to>
      <cdr:x>0.41804</cdr:x>
      <cdr:y>0.30967</cdr:y>
    </cdr:to>
    <cdr:sp macro="" textlink="">
      <cdr:nvSpPr>
        <cdr:cNvPr id="6" name="TextBox 1"/>
        <cdr:cNvSpPr txBox="1"/>
      </cdr:nvSpPr>
      <cdr:spPr bwMode="auto">
        <a:xfrm xmlns:a="http://schemas.openxmlformats.org/drawingml/2006/main">
          <a:off x="750110" y="776273"/>
          <a:ext cx="778922"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0.20186</cdr:x>
      <cdr:y>0.9192</cdr:y>
    </cdr:from>
    <cdr:to>
      <cdr:x>1</cdr:x>
      <cdr:y>1</cdr:y>
    </cdr:to>
    <cdr:sp macro="" textlink="">
      <cdr:nvSpPr>
        <cdr:cNvPr id="7" name="TextBox 1"/>
        <cdr:cNvSpPr txBox="1"/>
      </cdr:nvSpPr>
      <cdr:spPr bwMode="auto">
        <a:xfrm xmlns:a="http://schemas.openxmlformats.org/drawingml/2006/main">
          <a:off x="738323" y="4368935"/>
          <a:ext cx="2919277" cy="3840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Low Oil and Gas Supply </a:t>
          </a:r>
          <a:r>
            <a:rPr lang="en-US" sz="1400" b="1" i="0" dirty="0" smtClean="0">
              <a:solidFill>
                <a:schemeClr val="tx1"/>
              </a:solidFill>
              <a:latin typeface="+mn-lt"/>
              <a:ea typeface="Times New Roman" charset="0"/>
              <a:cs typeface="Times New Roman" charset="0"/>
            </a:rPr>
            <a:t>case</a:t>
          </a:r>
        </a:p>
      </cdr:txBody>
    </cdr:sp>
  </cdr:relSizeAnchor>
</c:userShapes>
</file>

<file path=ppt/drawings/drawing69.xml><?xml version="1.0" encoding="utf-8"?>
<c:userShapes xmlns:c="http://schemas.openxmlformats.org/drawingml/2006/chart">
  <cdr:relSizeAnchor xmlns:cdr="http://schemas.openxmlformats.org/drawingml/2006/chartDrawing">
    <cdr:from>
      <cdr:x>0.0891</cdr:x>
      <cdr:y>0.16199</cdr:y>
    </cdr:from>
    <cdr:to>
      <cdr:x>0.30206</cdr:x>
      <cdr:y>0.30834</cdr:y>
    </cdr:to>
    <cdr:sp macro="" textlink="">
      <cdr:nvSpPr>
        <cdr:cNvPr id="6" name="TextBox 1"/>
        <cdr:cNvSpPr txBox="1"/>
      </cdr:nvSpPr>
      <cdr:spPr bwMode="auto">
        <a:xfrm xmlns:a="http://schemas.openxmlformats.org/drawingml/2006/main">
          <a:off x="325905" y="769920"/>
          <a:ext cx="778923"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0.08851</cdr:x>
      <cdr:y>0.92231</cdr:y>
    </cdr:from>
    <cdr:to>
      <cdr:x>0.91149</cdr:x>
      <cdr:y>0.98095</cdr:y>
    </cdr:to>
    <cdr:sp macro="" textlink="">
      <cdr:nvSpPr>
        <cdr:cNvPr id="7" name="TextBox 1"/>
        <cdr:cNvSpPr txBox="1"/>
      </cdr:nvSpPr>
      <cdr:spPr bwMode="auto">
        <a:xfrm xmlns:a="http://schemas.openxmlformats.org/drawingml/2006/main">
          <a:off x="323716" y="4383716"/>
          <a:ext cx="3010168" cy="2787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b="1" i="0" dirty="0" smtClean="0">
              <a:solidFill>
                <a:srgbClr val="333333"/>
              </a:solidFill>
              <a:latin typeface="+mn-lt"/>
              <a:ea typeface="Times New Roman" charset="0"/>
              <a:cs typeface="Times New Roman" charset="0"/>
            </a:rPr>
            <a:t>High Oil and Gas </a:t>
          </a:r>
          <a:r>
            <a:rPr lang="en-US" sz="1400" b="1" i="0" dirty="0" smtClean="0">
              <a:solidFill>
                <a:schemeClr val="tx1"/>
              </a:solidFill>
              <a:latin typeface="+mn-lt"/>
              <a:ea typeface="Times New Roman" charset="0"/>
              <a:cs typeface="Times New Roman" charset="0"/>
            </a:rPr>
            <a:t>Supply case</a:t>
          </a:r>
        </a:p>
      </cdr:txBody>
    </cdr:sp>
  </cdr:relSizeAnchor>
</c:userShapes>
</file>

<file path=ppt/drawings/drawing7.xml><?xml version="1.0" encoding="utf-8"?>
<c:userShapes xmlns:c="http://schemas.openxmlformats.org/drawingml/2006/chart">
  <cdr:relSizeAnchor xmlns:cdr="http://schemas.openxmlformats.org/drawingml/2006/chartDrawing">
    <cdr:from>
      <cdr:x>0.00521</cdr:x>
      <cdr:y>0</cdr:y>
    </cdr:from>
    <cdr:to>
      <cdr:x>0.56207</cdr:x>
      <cdr:y>0.1932</cdr:y>
    </cdr:to>
    <cdr:sp macro="" textlink="">
      <cdr:nvSpPr>
        <cdr:cNvPr id="2" name="TextBox 1"/>
        <cdr:cNvSpPr txBox="1"/>
      </cdr:nvSpPr>
      <cdr:spPr bwMode="auto">
        <a:xfrm xmlns:a="http://schemas.openxmlformats.org/drawingml/2006/main">
          <a:off x="21454" y="0"/>
          <a:ext cx="2293121" cy="7127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North Sea Brent crude </a:t>
          </a:r>
          <a:r>
            <a:rPr lang="en-US" sz="1400" b="1" i="0" baseline="0" smtClean="0">
              <a:solidFill>
                <a:sysClr val="windowText" lastClr="000000"/>
              </a:solidFill>
              <a:latin typeface="+mn-lt"/>
              <a:ea typeface="Times New Roman" charset="0"/>
              <a:cs typeface="Times New Roman" charset="0"/>
            </a:rPr>
            <a:t>oil price</a:t>
          </a:r>
          <a:endParaRPr lang="en-US" sz="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2019 dollars per barrel</a:t>
          </a:r>
        </a:p>
        <a:p xmlns:a="http://schemas.openxmlformats.org/drawingml/2006/main">
          <a:pPr eaLnBrk="0" hangingPunct="0"/>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0.63131</cdr:x>
      <cdr:y>0.2282</cdr:y>
    </cdr:from>
    <cdr:to>
      <cdr:x>0.96079</cdr:x>
      <cdr:y>0.89158</cdr:y>
    </cdr:to>
    <cdr:sp macro="" textlink="">
      <cdr:nvSpPr>
        <cdr:cNvPr id="5" name="TextBox 2"/>
        <cdr:cNvSpPr txBox="1"/>
      </cdr:nvSpPr>
      <cdr:spPr bwMode="auto">
        <a:xfrm xmlns:a="http://schemas.openxmlformats.org/drawingml/2006/main">
          <a:off x="3572870" y="1084635"/>
          <a:ext cx="1864671" cy="31530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lumMod val="75000"/>
                </a:schemeClr>
              </a:solidFill>
              <a:latin typeface="+mn-lt"/>
              <a:ea typeface="Times New Roman" charset="0"/>
              <a:cs typeface="Times New Roman" charset="0"/>
            </a:rPr>
            <a:t>High Oil Price</a:t>
          </a:r>
        </a:p>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5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eaLnBrk="0" hangingPunct="0"/>
          <a:endParaRPr lang="en-US" sz="1400" b="1" dirty="0">
            <a:solidFill>
              <a:schemeClr val="accent2">
                <a:lumMod val="40000"/>
                <a:lumOff val="60000"/>
              </a:schemeClr>
            </a:solidFill>
            <a:ea typeface="Times New Roman" charset="0"/>
            <a:cs typeface="Times New Roman" charset="0"/>
          </a:endParaRPr>
        </a:p>
        <a:p xmlns:a="http://schemas.openxmlformats.org/drawingml/2006/main">
          <a:pPr eaLnBrk="0" hangingPunct="0"/>
          <a:endParaRPr lang="en-US" sz="14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r>
            <a:rPr lang="en-US" sz="1400" b="1" i="0" dirty="0" smtClean="0">
              <a:solidFill>
                <a:schemeClr val="tx1"/>
              </a:solidFill>
              <a:latin typeface="+mn-lt"/>
              <a:ea typeface="Times New Roman" charset="0"/>
              <a:cs typeface="Times New Roman" charset="0"/>
            </a:rPr>
            <a:t>Reference</a:t>
          </a:r>
        </a:p>
        <a:p xmlns:a="http://schemas.openxmlformats.org/drawingml/2006/main">
          <a:pPr eaLnBrk="0" hangingPunct="0"/>
          <a:r>
            <a:rPr lang="en-US" sz="1400" b="1" i="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eaLnBrk="0" hangingPunct="0"/>
          <a:r>
            <a:rPr lang="en-US" sz="1400" b="1" i="0" dirty="0" smtClean="0">
              <a:solidFill>
                <a:schemeClr val="accent5">
                  <a:lumMod val="40000"/>
                  <a:lumOff val="60000"/>
                </a:schemeClr>
              </a:solidFill>
              <a:latin typeface="+mn-lt"/>
              <a:ea typeface="Times New Roman" charset="0"/>
              <a:cs typeface="Times New Roman" charset="0"/>
            </a:rPr>
            <a:t>Low Oil Price</a:t>
          </a:r>
        </a:p>
      </cdr:txBody>
    </cdr:sp>
  </cdr:relSizeAnchor>
  <cdr:relSizeAnchor xmlns:cdr="http://schemas.openxmlformats.org/drawingml/2006/chartDrawing">
    <cdr:from>
      <cdr:x>0.08333</cdr:x>
      <cdr:y>0.1467</cdr:y>
    </cdr:from>
    <cdr:to>
      <cdr:x>0.5</cdr:x>
      <cdr:y>0.27604</cdr:y>
    </cdr:to>
    <cdr:sp macro="" textlink="">
      <cdr:nvSpPr>
        <cdr:cNvPr id="6" name="TextBox 3"/>
        <cdr:cNvSpPr txBox="1"/>
      </cdr:nvSpPr>
      <cdr:spPr bwMode="auto">
        <a:xfrm xmlns:a="http://schemas.openxmlformats.org/drawingml/2006/main">
          <a:off x="471600" y="697261"/>
          <a:ext cx="2358118" cy="614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rgbClr val="333333"/>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     projections</a:t>
          </a:r>
        </a:p>
        <a:p xmlns:a="http://schemas.openxmlformats.org/drawingml/2006/main">
          <a:pPr eaLnBrk="0" hangingPunct="0"/>
          <a:endParaRPr lang="en-US" sz="1400" b="1" i="0" dirty="0" smtClean="0">
            <a:solidFill>
              <a:schemeClr val="tx1"/>
            </a:solidFill>
            <a:latin typeface="+mn-lt"/>
            <a:ea typeface="Times New Roman" charset="0"/>
            <a:cs typeface="Times New Roman" charset="0"/>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1.35993E-7</cdr:x>
      <cdr:y>0.01852</cdr:y>
    </cdr:from>
    <cdr:to>
      <cdr:x>0.7361</cdr:x>
      <cdr:y>0.18924</cdr:y>
    </cdr:to>
    <cdr:sp macro="" textlink="">
      <cdr:nvSpPr>
        <cdr:cNvPr id="2" name="TextBox 1"/>
        <cdr:cNvSpPr txBox="1"/>
      </cdr:nvSpPr>
      <cdr:spPr bwMode="auto">
        <a:xfrm xmlns:a="http://schemas.openxmlformats.org/drawingml/2006/main">
          <a:off x="1" y="60153"/>
          <a:ext cx="5412764" cy="5545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Capacity factor for fossil-fired plants (</a:t>
          </a:r>
          <a:r>
            <a:rPr lang="en-US" sz="1400" b="1" dirty="0">
              <a:ea typeface="Times New Roman" charset="0"/>
              <a:cs typeface="Times New Roman" charset="0"/>
            </a:rPr>
            <a:t>AEO2020 </a:t>
          </a:r>
          <a:r>
            <a:rPr lang="en-US" sz="1400" b="1" i="0" dirty="0" smtClean="0">
              <a:solidFill>
                <a:sysClr val="windowText" lastClr="000000"/>
              </a:solidFill>
              <a:latin typeface="+mn-lt"/>
              <a:ea typeface="Times New Roman" charset="0"/>
              <a:cs typeface="Times New Roman" charset="0"/>
            </a:rPr>
            <a:t>Reference 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percent</a:t>
          </a:r>
        </a:p>
      </cdr:txBody>
    </cdr:sp>
  </cdr:relSizeAnchor>
  <cdr:relSizeAnchor xmlns:cdr="http://schemas.openxmlformats.org/drawingml/2006/chartDrawing">
    <cdr:from>
      <cdr:x>0.72832</cdr:x>
      <cdr:y>0.20602</cdr:y>
    </cdr:from>
    <cdr:to>
      <cdr:x>0.99041</cdr:x>
      <cdr:y>0.93056</cdr:y>
    </cdr:to>
    <cdr:sp macro="" textlink="">
      <cdr:nvSpPr>
        <cdr:cNvPr id="3" name="TextBox 1"/>
        <cdr:cNvSpPr txBox="1"/>
      </cdr:nvSpPr>
      <cdr:spPr>
        <a:xfrm xmlns:a="http://schemas.openxmlformats.org/drawingml/2006/main">
          <a:off x="3600450" y="565154"/>
          <a:ext cx="1295617" cy="1987546"/>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dirty="0" smtClean="0">
            <a:solidFill>
              <a:sysClr val="windowText" lastClr="000000"/>
            </a:solidFill>
          </a:endParaRPr>
        </a:p>
        <a:p xmlns:a="http://schemas.openxmlformats.org/drawingml/2006/main">
          <a:r>
            <a:rPr lang="en-US" sz="1400" b="1" dirty="0" smtClean="0">
              <a:solidFill>
                <a:schemeClr val="tx1">
                  <a:lumMod val="50000"/>
                  <a:lumOff val="50000"/>
                </a:schemeClr>
              </a:solidFill>
            </a:rPr>
            <a:t>coal</a:t>
          </a:r>
        </a:p>
        <a:p xmlns:a="http://schemas.openxmlformats.org/drawingml/2006/main">
          <a:r>
            <a:rPr lang="en-US" sz="1400" b="1" dirty="0" smtClean="0">
              <a:solidFill>
                <a:schemeClr val="accent1"/>
              </a:solidFill>
            </a:rPr>
            <a:t>new multi-shaft combined-cycle (natural gas)</a:t>
          </a:r>
          <a:endParaRPr lang="en-US" sz="1400" b="1" dirty="0" smtClean="0">
            <a:solidFill>
              <a:schemeClr val="accent2"/>
            </a:solidFill>
          </a:endParaRPr>
        </a:p>
        <a:p xmlns:a="http://schemas.openxmlformats.org/drawingml/2006/main">
          <a:r>
            <a:rPr lang="en-US" sz="1400" b="1" dirty="0" smtClean="0">
              <a:solidFill>
                <a:schemeClr val="accent2"/>
              </a:solidFill>
            </a:rPr>
            <a:t>new single-shaft and existing combined-cycle (natural gas)</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4"/>
              </a:solidFill>
              <a:effectLst/>
              <a:uLnTx/>
              <a:uFillTx/>
              <a:latin typeface="+mn-lt"/>
              <a:ea typeface="+mn-ea"/>
              <a:cs typeface="+mn-cs"/>
            </a:rPr>
            <a:t>oil and natural gas steam</a:t>
          </a:r>
        </a:p>
        <a:p xmlns:a="http://schemas.openxmlformats.org/drawingml/2006/main">
          <a:r>
            <a:rPr lang="en-US" sz="1400" b="1" dirty="0" smtClean="0">
              <a:solidFill>
                <a:schemeClr val="accent3"/>
              </a:solidFill>
            </a:rPr>
            <a:t>combustion</a:t>
          </a:r>
          <a:r>
            <a:rPr lang="en-US" sz="1400" b="1" baseline="0" dirty="0" smtClean="0">
              <a:solidFill>
                <a:schemeClr val="accent3"/>
              </a:solidFill>
            </a:rPr>
            <a:t> turbine </a:t>
          </a:r>
          <a:r>
            <a:rPr lang="en-US" sz="1400" b="1" dirty="0" smtClean="0">
              <a:solidFill>
                <a:schemeClr val="accent3"/>
              </a:solidFill>
            </a:rPr>
            <a:t>(natural gas)</a:t>
          </a:r>
          <a:endParaRPr lang="en-US" sz="1400" b="1" dirty="0">
            <a:solidFill>
              <a:schemeClr val="accent3"/>
            </a:solidFill>
          </a:endParaRPr>
        </a:p>
      </cdr:txBody>
    </cdr:sp>
  </cdr:relSizeAnchor>
  <cdr:relSizeAnchor xmlns:cdr="http://schemas.openxmlformats.org/drawingml/2006/chartDrawing">
    <cdr:from>
      <cdr:x>0.16061</cdr:x>
      <cdr:y>0.18291</cdr:y>
    </cdr:from>
    <cdr:to>
      <cdr:x>0.27235</cdr:x>
      <cdr:y>0.32926</cdr:y>
    </cdr:to>
    <cdr:sp macro="" textlink="">
      <cdr:nvSpPr>
        <cdr:cNvPr id="4" name="TextBox 1"/>
        <cdr:cNvSpPr txBox="1"/>
      </cdr:nvSpPr>
      <cdr:spPr bwMode="auto">
        <a:xfrm xmlns:a="http://schemas.openxmlformats.org/drawingml/2006/main">
          <a:off x="1863102" y="869376"/>
          <a:ext cx="1296168" cy="695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xmlns:a="http://schemas.openxmlformats.org/drawingml/2006/main">
          <a:pPr eaLnBrk="0" hangingPunct="0"/>
          <a:endParaRPr lang="en-US" sz="14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userShapes>
</file>

<file path=ppt/drawings/drawing71.xml><?xml version="1.0" encoding="utf-8"?>
<c:userShapes xmlns:c="http://schemas.openxmlformats.org/drawingml/2006/chart">
  <cdr:relSizeAnchor xmlns:cdr="http://schemas.openxmlformats.org/drawingml/2006/chartDrawing">
    <cdr:from>
      <cdr:x>0</cdr:x>
      <cdr:y>0</cdr:y>
    </cdr:from>
    <cdr:to>
      <cdr:x>0.5382</cdr:x>
      <cdr:y>0.15972</cdr:y>
    </cdr:to>
    <cdr:sp macro="" textlink="">
      <cdr:nvSpPr>
        <cdr:cNvPr id="2" name="TextBox 1"/>
        <cdr:cNvSpPr txBox="1"/>
      </cdr:nvSpPr>
      <cdr:spPr bwMode="auto">
        <a:xfrm xmlns:a="http://schemas.openxmlformats.org/drawingml/2006/main">
          <a:off x="0" y="0"/>
          <a:ext cx="2952780" cy="4381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Transportation sector consumption (by type) </a:t>
          </a:r>
        </a:p>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Reference case)</a:t>
          </a:r>
        </a:p>
        <a:p xmlns:a="http://schemas.openxmlformats.org/drawingml/2006/main">
          <a:pPr eaLnBrk="0" hangingPunct="0"/>
          <a:r>
            <a:rPr lang="en-US" sz="1400" i="0" dirty="0" smtClean="0">
              <a:solidFill>
                <a:schemeClr val="tx1"/>
              </a:solidFill>
              <a:latin typeface="+mn-lt"/>
              <a:ea typeface="Times New Roman" charset="0"/>
              <a:cs typeface="Times New Roman" charset="0"/>
            </a:rPr>
            <a:t>quadrillion</a:t>
          </a:r>
          <a:r>
            <a:rPr lang="en-US" sz="1400" i="0" baseline="0" dirty="0" smtClean="0">
              <a:solidFill>
                <a:schemeClr val="tx1"/>
              </a:solidFill>
              <a:latin typeface="+mn-lt"/>
              <a:ea typeface="Times New Roman" charset="0"/>
              <a:cs typeface="Times New Roman" charset="0"/>
            </a:rPr>
            <a:t> British thermal units</a:t>
          </a:r>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0.09371</cdr:x>
      <cdr:y>0.15906</cdr:y>
    </cdr:from>
    <cdr:to>
      <cdr:x>0.31593</cdr:x>
      <cdr:y>0.29331</cdr:y>
    </cdr:to>
    <cdr:grpSp>
      <cdr:nvGrpSpPr>
        <cdr:cNvPr id="3" name="Group 2"/>
        <cdr:cNvGrpSpPr/>
      </cdr:nvGrpSpPr>
      <cdr:grpSpPr>
        <a:xfrm xmlns:a="http://schemas.openxmlformats.org/drawingml/2006/main">
          <a:off x="553476" y="795894"/>
          <a:ext cx="1312490" cy="671751"/>
          <a:chOff x="-870074" y="95101"/>
          <a:chExt cx="1168384" cy="368275"/>
        </a:xfrm>
      </cdr:grpSpPr>
      <cdr:sp macro="" textlink="">
        <cdr:nvSpPr>
          <cdr:cNvPr id="5" name="TextBox 1"/>
          <cdr:cNvSpPr txBox="1"/>
        </cdr:nvSpPr>
        <cdr:spPr bwMode="auto">
          <a:xfrm xmlns:a="http://schemas.openxmlformats.org/drawingml/2006/main">
            <a:off x="-870074" y="95101"/>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0.69547</cdr:x>
      <cdr:y>0.5</cdr:y>
    </cdr:from>
    <cdr:to>
      <cdr:x>0.97137</cdr:x>
      <cdr:y>0.99533</cdr:y>
    </cdr:to>
    <cdr:sp macro="" textlink="">
      <cdr:nvSpPr>
        <cdr:cNvPr id="10" name="TextBox 1"/>
        <cdr:cNvSpPr txBox="1"/>
      </cdr:nvSpPr>
      <cdr:spPr bwMode="auto">
        <a:xfrm xmlns:a="http://schemas.openxmlformats.org/drawingml/2006/main">
          <a:off x="4107629" y="2501866"/>
          <a:ext cx="1629539" cy="24784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2"/>
              </a:solidFill>
              <a:latin typeface="+mn-lt"/>
              <a:ea typeface="Times New Roman" charset="0"/>
              <a:cs typeface="Times New Roman" charset="0"/>
            </a:rPr>
            <a:t>light-duty</a:t>
          </a:r>
        </a:p>
        <a:p xmlns:a="http://schemas.openxmlformats.org/drawingml/2006/main">
          <a:pPr eaLnBrk="0" hangingPunct="0"/>
          <a:r>
            <a:rPr lang="en-US" sz="1400" b="1" i="0" dirty="0" smtClean="0">
              <a:solidFill>
                <a:schemeClr val="tx2"/>
              </a:solidFill>
              <a:latin typeface="+mn-lt"/>
              <a:ea typeface="Times New Roman" charset="0"/>
              <a:cs typeface="Times New Roman" charset="0"/>
            </a:rPr>
            <a:t>vehicles</a:t>
          </a:r>
        </a:p>
        <a:p xmlns:a="http://schemas.openxmlformats.org/drawingml/2006/main">
          <a:pPr eaLnBrk="0" hangingPunct="0"/>
          <a:r>
            <a:rPr lang="en-US" sz="1400" b="1" dirty="0">
              <a:solidFill>
                <a:schemeClr val="accent1"/>
              </a:solidFill>
              <a:ea typeface="Times New Roman" charset="0"/>
              <a:cs typeface="Times New Roman" charset="0"/>
            </a:rPr>
            <a:t>m</a:t>
          </a:r>
          <a:r>
            <a:rPr lang="en-US" sz="1400" b="1" i="0" baseline="0" dirty="0" smtClean="0">
              <a:solidFill>
                <a:schemeClr val="accent1"/>
              </a:solidFill>
              <a:latin typeface="+mn-lt"/>
              <a:ea typeface="Times New Roman" charset="0"/>
              <a:cs typeface="Times New Roman" charset="0"/>
            </a:rPr>
            <a:t>edium- and heavy-</a:t>
          </a:r>
        </a:p>
        <a:p xmlns:a="http://schemas.openxmlformats.org/drawingml/2006/main">
          <a:pPr eaLnBrk="0" hangingPunct="0"/>
          <a:r>
            <a:rPr lang="en-US" sz="1400" b="1" i="0" baseline="0" dirty="0" smtClean="0">
              <a:solidFill>
                <a:schemeClr val="accent1"/>
              </a:solidFill>
              <a:latin typeface="+mn-lt"/>
              <a:ea typeface="Times New Roman" charset="0"/>
              <a:cs typeface="Times New Roman" charset="0"/>
            </a:rPr>
            <a:t>duty vehicles</a:t>
          </a:r>
        </a:p>
        <a:p xmlns:a="http://schemas.openxmlformats.org/drawingml/2006/main">
          <a:pPr eaLnBrk="0" hangingPunct="0"/>
          <a:r>
            <a:rPr lang="en-US" sz="1400" b="1" i="0" baseline="0" dirty="0" smtClean="0">
              <a:solidFill>
                <a:schemeClr val="accent3"/>
              </a:solidFill>
              <a:latin typeface="+mn-lt"/>
              <a:ea typeface="Times New Roman" charset="0"/>
              <a:cs typeface="Times New Roman" charset="0"/>
            </a:rPr>
            <a:t>air</a:t>
          </a:r>
        </a:p>
        <a:p xmlns:a="http://schemas.openxmlformats.org/drawingml/2006/main">
          <a:pPr eaLnBrk="0" hangingPunct="0"/>
          <a:r>
            <a:rPr lang="en-US" sz="1400" b="1" i="0" baseline="0" dirty="0" smtClean="0">
              <a:solidFill>
                <a:schemeClr val="accent6"/>
              </a:solidFill>
              <a:latin typeface="+mn-lt"/>
              <a:ea typeface="Times New Roman" charset="0"/>
              <a:cs typeface="Times New Roman" charset="0"/>
            </a:rPr>
            <a:t>commercial</a:t>
          </a:r>
        </a:p>
        <a:p xmlns:a="http://schemas.openxmlformats.org/drawingml/2006/main">
          <a:pPr eaLnBrk="0" hangingPunct="0"/>
          <a:r>
            <a:rPr lang="en-US" sz="1400" b="1" i="0" baseline="0" dirty="0" smtClean="0">
              <a:solidFill>
                <a:schemeClr val="accent6"/>
              </a:solidFill>
              <a:latin typeface="+mn-lt"/>
              <a:ea typeface="Times New Roman" charset="0"/>
              <a:cs typeface="Times New Roman" charset="0"/>
            </a:rPr>
            <a:t>light trucks</a:t>
          </a:r>
        </a:p>
        <a:p xmlns:a="http://schemas.openxmlformats.org/drawingml/2006/main">
          <a:pPr eaLnBrk="0" hangingPunct="0"/>
          <a:r>
            <a:rPr lang="en-US" sz="1400" b="1" i="0" baseline="0" dirty="0" smtClean="0">
              <a:solidFill>
                <a:schemeClr val="accent5">
                  <a:lumMod val="60000"/>
                  <a:lumOff val="40000"/>
                </a:schemeClr>
              </a:solidFill>
              <a:latin typeface="+mn-lt"/>
              <a:ea typeface="Times New Roman" charset="0"/>
              <a:cs typeface="Times New Roman" charset="0"/>
            </a:rPr>
            <a:t>rail</a:t>
          </a:r>
        </a:p>
        <a:p xmlns:a="http://schemas.openxmlformats.org/drawingml/2006/main">
          <a:pPr eaLnBrk="0" hangingPunct="0"/>
          <a:r>
            <a:rPr lang="en-US" sz="1400" b="1" i="0" baseline="0" dirty="0" smtClean="0">
              <a:solidFill>
                <a:schemeClr val="accent5">
                  <a:lumMod val="75000"/>
                </a:schemeClr>
              </a:solidFill>
              <a:latin typeface="+mn-lt"/>
              <a:ea typeface="Times New Roman" charset="0"/>
              <a:cs typeface="Times New Roman" charset="0"/>
            </a:rPr>
            <a:t>marine</a:t>
          </a:r>
        </a:p>
        <a:p xmlns:a="http://schemas.openxmlformats.org/drawingml/2006/main">
          <a:pPr eaLnBrk="0" hangingPunct="0"/>
          <a:r>
            <a:rPr lang="en-US" sz="1400" b="1" i="0" baseline="0" dirty="0" smtClean="0">
              <a:solidFill>
                <a:schemeClr val="bg1">
                  <a:lumMod val="50000"/>
                </a:schemeClr>
              </a:solidFill>
              <a:latin typeface="+mn-lt"/>
              <a:ea typeface="Times New Roman" charset="0"/>
              <a:cs typeface="Times New Roman" charset="0"/>
            </a:rPr>
            <a:t>other</a:t>
          </a:r>
        </a:p>
        <a:p xmlns:a="http://schemas.openxmlformats.org/drawingml/2006/main">
          <a:pPr eaLnBrk="0" hangingPunct="0"/>
          <a:endParaRPr lang="en-US" sz="1400" b="1" i="0" dirty="0" smtClean="0">
            <a:solidFill>
              <a:schemeClr val="tx1"/>
            </a:solidFill>
            <a:latin typeface="+mn-lt"/>
            <a:ea typeface="Times New Roman" charset="0"/>
            <a:cs typeface="Times New Roman" charset="0"/>
          </a:endParaRPr>
        </a:p>
      </cdr:txBody>
    </cdr:sp>
  </cdr:relSizeAnchor>
</c:userShapes>
</file>

<file path=ppt/drawings/drawing72.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8575" y="0"/>
          <a:ext cx="2543175" cy="6381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Transportation sector consumption (by fuel)</a:t>
          </a:r>
        </a:p>
        <a:p xmlns:a="http://schemas.openxmlformats.org/drawingml/2006/main">
          <a:pPr eaLnBrk="0" hangingPunct="0"/>
          <a:r>
            <a:rPr lang="en-US" sz="1400" b="1" dirty="0" smtClean="0">
              <a:ea typeface="Times New Roman" charset="0"/>
              <a:cs typeface="Times New Roman" charset="0"/>
            </a:rPr>
            <a:t>(AEO2020 Reference case)</a:t>
          </a:r>
          <a:endParaRPr lang="en-US" sz="14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quadrillion British thermal units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0.09412</cdr:x>
      <cdr:y>0.15511</cdr:y>
    </cdr:from>
    <cdr:to>
      <cdr:x>0.30708</cdr:x>
      <cdr:y>0.294</cdr:y>
    </cdr:to>
    <cdr:grpSp>
      <cdr:nvGrpSpPr>
        <cdr:cNvPr id="4" name="Group 3"/>
        <cdr:cNvGrpSpPr/>
      </cdr:nvGrpSpPr>
      <cdr:grpSpPr>
        <a:xfrm xmlns:a="http://schemas.openxmlformats.org/drawingml/2006/main">
          <a:off x="529709" y="776129"/>
          <a:ext cx="1198543" cy="694968"/>
          <a:chOff x="1155330" y="-6799964"/>
          <a:chExt cx="1168384" cy="28217336"/>
        </a:xfrm>
      </cdr:grpSpPr>
      <cdr:sp macro="" textlink="">
        <cdr:nvSpPr>
          <cdr:cNvPr id="6" name="TextBox 1"/>
          <cdr:cNvSpPr txBox="1"/>
        </cdr:nvSpPr>
        <cdr:spPr bwMode="auto">
          <a:xfrm xmlns:a="http://schemas.openxmlformats.org/drawingml/2006/main">
            <a:off x="1155330" y="-6799964"/>
            <a:ext cx="1168384" cy="282173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0.70321</cdr:x>
      <cdr:y>0.31103</cdr:y>
    </cdr:from>
    <cdr:to>
      <cdr:x>0.96234</cdr:x>
      <cdr:y>0.92316</cdr:y>
    </cdr:to>
    <cdr:sp macro="" textlink="">
      <cdr:nvSpPr>
        <cdr:cNvPr id="7" name="TextBox 1"/>
        <cdr:cNvSpPr txBox="1"/>
      </cdr:nvSpPr>
      <cdr:spPr bwMode="auto">
        <a:xfrm xmlns:a="http://schemas.openxmlformats.org/drawingml/2006/main">
          <a:off x="3957678" y="1556292"/>
          <a:ext cx="1458389" cy="30629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dirty="0">
            <a:solidFill>
              <a:schemeClr val="accent6"/>
            </a:solidFill>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dirty="0">
            <a:solidFill>
              <a:schemeClr val="accent6"/>
            </a:solidFill>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r>
            <a:rPr lang="en-US" sz="1400" b="1" dirty="0">
              <a:solidFill>
                <a:schemeClr val="accent6"/>
              </a:solidFill>
              <a:ea typeface="Times New Roman" charset="0"/>
              <a:cs typeface="Times New Roman" charset="0"/>
            </a:rPr>
            <a:t>m</a:t>
          </a:r>
          <a:r>
            <a:rPr lang="en-US" sz="1400" b="1" i="0" dirty="0" smtClean="0">
              <a:solidFill>
                <a:schemeClr val="accent6"/>
              </a:solidFill>
              <a:latin typeface="+mn-lt"/>
              <a:ea typeface="Times New Roman" charset="0"/>
              <a:cs typeface="Times New Roman" charset="0"/>
            </a:rPr>
            <a:t>otor</a:t>
          </a:r>
          <a:r>
            <a:rPr lang="en-US" sz="1400" b="1" dirty="0" smtClean="0">
              <a:solidFill>
                <a:schemeClr val="accent6"/>
              </a:solidFill>
              <a:ea typeface="Times New Roman" charset="0"/>
              <a:cs typeface="Times New Roman" charset="0"/>
            </a:rPr>
            <a:t> </a:t>
          </a:r>
          <a:r>
            <a:rPr lang="en-US" sz="1400" b="1" i="0" dirty="0" smtClean="0">
              <a:solidFill>
                <a:schemeClr val="accent6"/>
              </a:solidFill>
              <a:latin typeface="+mn-lt"/>
              <a:ea typeface="Times New Roman" charset="0"/>
              <a:cs typeface="Times New Roman" charset="0"/>
            </a:rPr>
            <a:t>gasoline</a:t>
          </a:r>
          <a:endParaRPr lang="en-US" sz="14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800" b="1" dirty="0" smtClean="0">
            <a:solidFill>
              <a:schemeClr val="accent2"/>
            </a:solidFill>
            <a:ea typeface="Times New Roman" charset="0"/>
            <a:cs typeface="Times New Roman" charset="0"/>
          </a:endParaRPr>
        </a:p>
        <a:p xmlns:a="http://schemas.openxmlformats.org/drawingml/2006/main">
          <a:pPr eaLnBrk="0" hangingPunct="0"/>
          <a:endParaRPr lang="en-US" sz="800" b="1" dirty="0" smtClean="0">
            <a:solidFill>
              <a:schemeClr val="accent2"/>
            </a:solidFill>
            <a:ea typeface="Times New Roman" charset="0"/>
            <a:cs typeface="Times New Roman" charset="0"/>
          </a:endParaRPr>
        </a:p>
        <a:p xmlns:a="http://schemas.openxmlformats.org/drawingml/2006/main">
          <a:pPr eaLnBrk="0" hangingPunct="0"/>
          <a:r>
            <a:rPr lang="en-US" sz="1400" b="1" dirty="0" smtClean="0">
              <a:solidFill>
                <a:schemeClr val="accent2"/>
              </a:solidFill>
              <a:ea typeface="Times New Roman" charset="0"/>
              <a:cs typeface="Times New Roman" charset="0"/>
            </a:rPr>
            <a:t>d</a:t>
          </a:r>
          <a:r>
            <a:rPr lang="en-US" sz="1400" b="1" i="0" dirty="0" smtClean="0">
              <a:solidFill>
                <a:schemeClr val="accent2"/>
              </a:solidFill>
              <a:latin typeface="+mn-lt"/>
              <a:ea typeface="Times New Roman" charset="0"/>
              <a:cs typeface="Times New Roman" charset="0"/>
            </a:rPr>
            <a:t>istillate</a:t>
          </a:r>
          <a:r>
            <a:rPr lang="en-US" sz="1400" b="1" dirty="0" smtClean="0">
              <a:solidFill>
                <a:schemeClr val="accent2"/>
              </a:solidFill>
              <a:ea typeface="Times New Roman" charset="0"/>
              <a:cs typeface="Times New Roman" charset="0"/>
            </a:rPr>
            <a:t> </a:t>
          </a:r>
          <a:r>
            <a:rPr lang="en-US" sz="1400" b="1" i="0" dirty="0" smtClean="0">
              <a:solidFill>
                <a:schemeClr val="accent2"/>
              </a:solidFill>
              <a:latin typeface="+mn-lt"/>
              <a:ea typeface="Times New Roman" charset="0"/>
              <a:cs typeface="Times New Roman" charset="0"/>
            </a:rPr>
            <a:t>fuel oil</a:t>
          </a:r>
        </a:p>
        <a:p xmlns:a="http://schemas.openxmlformats.org/drawingml/2006/main">
          <a:pPr eaLnBrk="0" hangingPunct="0"/>
          <a:endParaRPr lang="en-US" sz="8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800" b="1" i="0" dirty="0" smtClean="0">
            <a:solidFill>
              <a:schemeClr val="accent4"/>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4"/>
              </a:solidFill>
              <a:latin typeface="+mn-lt"/>
              <a:ea typeface="Times New Roman" charset="0"/>
              <a:cs typeface="Times New Roman" charset="0"/>
            </a:rPr>
            <a:t>jet fuel</a:t>
          </a:r>
        </a:p>
        <a:p xmlns:a="http://schemas.openxmlformats.org/drawingml/2006/main">
          <a:pPr eaLnBrk="0" hangingPunct="0"/>
          <a:endParaRPr lang="en-US" sz="800" b="1" i="0" dirty="0" smtClean="0">
            <a:solidFill>
              <a:schemeClr val="accent5"/>
            </a:solidFill>
            <a:latin typeface="+mn-lt"/>
            <a:ea typeface="Times New Roman" charset="0"/>
            <a:cs typeface="Times New Roman" charset="0"/>
          </a:endParaRPr>
        </a:p>
        <a:p xmlns:a="http://schemas.openxmlformats.org/drawingml/2006/main">
          <a:pPr eaLnBrk="0" hangingPunct="0"/>
          <a:endParaRPr lang="en-US" sz="800" b="1" i="0" dirty="0" smtClean="0">
            <a:solidFill>
              <a:schemeClr val="accent5"/>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5"/>
              </a:solidFill>
              <a:latin typeface="+mn-lt"/>
              <a:ea typeface="Times New Roman" charset="0"/>
              <a:cs typeface="Times New Roman" charset="0"/>
            </a:rPr>
            <a:t>electricity</a:t>
          </a:r>
        </a:p>
        <a:p xmlns:a="http://schemas.openxmlformats.org/drawingml/2006/main">
          <a:pPr eaLnBrk="0" hangingPunct="0"/>
          <a:endParaRPr lang="en-US" sz="1400" b="1" i="0" dirty="0" smtClean="0">
            <a:solidFill>
              <a:schemeClr val="tx1">
                <a:lumMod val="50000"/>
                <a:lumOff val="50000"/>
              </a:schemeClr>
            </a:solidFill>
            <a:latin typeface="+mn-lt"/>
            <a:ea typeface="Times New Roman" charset="0"/>
            <a:cs typeface="Times New Roman" charset="0"/>
          </a:endParaRPr>
        </a:p>
        <a:p xmlns:a="http://schemas.openxmlformats.org/drawingml/2006/main">
          <a:pPr eaLnBrk="0" hangingPunct="0"/>
          <a:r>
            <a:rPr lang="en-US" sz="1400" b="1" i="0" dirty="0" smtClean="0">
              <a:solidFill>
                <a:schemeClr val="tx1">
                  <a:lumMod val="50000"/>
                  <a:lumOff val="50000"/>
                </a:schemeClr>
              </a:solidFill>
              <a:latin typeface="+mn-lt"/>
              <a:ea typeface="Times New Roman" charset="0"/>
              <a:cs typeface="Times New Roman" charset="0"/>
            </a:rPr>
            <a:t>other</a:t>
          </a:r>
          <a:endParaRPr lang="en-US" sz="1400" b="0" i="0" dirty="0" smtClean="0">
            <a:solidFill>
              <a:schemeClr val="tx1">
                <a:lumMod val="50000"/>
                <a:lumOff val="50000"/>
              </a:schemeClr>
            </a:solidFill>
            <a:latin typeface="+mn-lt"/>
            <a:ea typeface="Times New Roman" charset="0"/>
            <a:cs typeface="Times New Roman" charset="0"/>
          </a:endParaRPr>
        </a:p>
      </cdr:txBody>
    </cdr:sp>
  </cdr:relSizeAnchor>
</c:userShapes>
</file>

<file path=ppt/drawings/drawing73.xml><?xml version="1.0" encoding="utf-8"?>
<c:userShapes xmlns:c="http://schemas.openxmlformats.org/drawingml/2006/chart">
  <cdr:relSizeAnchor xmlns:cdr="http://schemas.openxmlformats.org/drawingml/2006/chartDrawing">
    <cdr:from>
      <cdr:x>0.15108</cdr:x>
      <cdr:y>0.13574</cdr:y>
    </cdr:from>
    <cdr:to>
      <cdr:x>0.39773</cdr:x>
      <cdr:y>0.27231</cdr:y>
    </cdr:to>
    <cdr:sp macro="" textlink="">
      <cdr:nvSpPr>
        <cdr:cNvPr id="4" name="TextBox 1"/>
        <cdr:cNvSpPr txBox="1"/>
      </cdr:nvSpPr>
      <cdr:spPr bwMode="auto">
        <a:xfrm xmlns:a="http://schemas.openxmlformats.org/drawingml/2006/main">
          <a:off x="577602" y="687254"/>
          <a:ext cx="942994" cy="6914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bg2"/>
              </a:solidFill>
              <a:latin typeface="+mn-lt"/>
              <a:ea typeface="Times New Roman" charset="0"/>
              <a:cs typeface="Times New Roman" charset="0"/>
            </a:rPr>
            <a:t>         2019</a:t>
          </a:r>
        </a:p>
        <a:p xmlns:a="http://schemas.openxmlformats.org/drawingml/2006/main">
          <a:pPr eaLnBrk="0" hangingPunct="0"/>
          <a:endParaRPr lang="en-US" sz="5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0.11915</cdr:y>
    </cdr:to>
    <cdr:sp macro="" textlink="">
      <cdr:nvSpPr>
        <cdr:cNvPr id="6" name="TextBox 1"/>
        <cdr:cNvSpPr txBox="1"/>
      </cdr:nvSpPr>
      <cdr:spPr bwMode="auto">
        <a:xfrm xmlns:a="http://schemas.openxmlformats.org/drawingml/2006/main">
          <a:off x="0" y="0"/>
          <a:ext cx="3823206" cy="6243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baseline="0" dirty="0" smtClean="0">
              <a:solidFill>
                <a:schemeClr val="tx1"/>
              </a:solidFill>
              <a:latin typeface="+mn-lt"/>
              <a:ea typeface="Times New Roman" charset="0"/>
              <a:cs typeface="Times New Roman" charset="0"/>
            </a:rPr>
            <a:t>Vehicle travel</a:t>
          </a:r>
        </a:p>
        <a:p xmlns:a="http://schemas.openxmlformats.org/drawingml/2006/main">
          <a:pPr algn="l" eaLnBrk="0" hangingPunct="0"/>
          <a:r>
            <a:rPr lang="en-US" sz="1400" b="1" i="0" baseline="0" dirty="0" smtClean="0">
              <a:solidFill>
                <a:schemeClr val="tx1"/>
              </a:solidFill>
              <a:latin typeface="+mn-lt"/>
              <a:ea typeface="Times New Roman" charset="0"/>
              <a:cs typeface="Times New Roman" charset="0"/>
            </a:rPr>
            <a:t>(AEO2020 Reference case)</a:t>
          </a:r>
          <a:endParaRPr lang="en-US" sz="1400" b="1" i="0" baseline="0" dirty="0">
            <a:solidFill>
              <a:schemeClr val="tx1"/>
            </a:solidFill>
            <a:latin typeface="+mn-lt"/>
            <a:ea typeface="Times New Roman" charset="0"/>
            <a:cs typeface="Times New Roman" charset="0"/>
          </a:endParaRPr>
        </a:p>
        <a:p xmlns:a="http://schemas.openxmlformats.org/drawingml/2006/main">
          <a:pPr eaLnBrk="0" hangingPunct="0"/>
          <a:r>
            <a:rPr lang="en-US" sz="1400" b="0" i="0" baseline="0" dirty="0">
              <a:solidFill>
                <a:sysClr val="windowText" lastClr="000000"/>
              </a:solidFill>
              <a:latin typeface="+mn-lt"/>
              <a:ea typeface="Times New Roman" charset="0"/>
              <a:cs typeface="Times New Roman" charset="0"/>
            </a:rPr>
            <a:t>trillion vehicle miles</a:t>
          </a:r>
          <a:endParaRPr lang="en-US" sz="1400" b="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0.38548</cdr:x>
      <cdr:y>0.37836</cdr:y>
    </cdr:from>
    <cdr:to>
      <cdr:x>0.99357</cdr:x>
      <cdr:y>0.4478</cdr:y>
    </cdr:to>
    <cdr:sp macro="" textlink="">
      <cdr:nvSpPr>
        <cdr:cNvPr id="7" name="TextBox 1"/>
        <cdr:cNvSpPr txBox="1"/>
      </cdr:nvSpPr>
      <cdr:spPr bwMode="auto">
        <a:xfrm xmlns:a="http://schemas.openxmlformats.org/drawingml/2006/main">
          <a:off x="1057445" y="1699241"/>
          <a:ext cx="1668112" cy="3118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Arial (body)"/>
              <a:ea typeface="Times New Roman" charset="0"/>
              <a:cs typeface="Times New Roman" charset="0"/>
            </a:rPr>
            <a:t>light</a:t>
          </a:r>
          <a:r>
            <a:rPr lang="en-US" sz="1400" b="1" i="0" baseline="0" dirty="0" smtClean="0">
              <a:solidFill>
                <a:schemeClr val="accent1"/>
              </a:solidFill>
              <a:latin typeface="Arial (body)"/>
              <a:ea typeface="Times New Roman" charset="0"/>
              <a:cs typeface="Times New Roman" charset="0"/>
            </a:rPr>
            <a:t>-duty vehicles</a:t>
          </a:r>
          <a:endParaRPr lang="en-US" sz="1400" b="1" i="0" dirty="0" smtClean="0">
            <a:solidFill>
              <a:schemeClr val="accent1"/>
            </a:solidFill>
            <a:latin typeface="Arial (body)"/>
            <a:ea typeface="Times New Roman" charset="0"/>
            <a:cs typeface="Times New Roman" charset="0"/>
          </a:endParaRPr>
        </a:p>
      </cdr:txBody>
    </cdr:sp>
  </cdr:relSizeAnchor>
  <cdr:relSizeAnchor xmlns:cdr="http://schemas.openxmlformats.org/drawingml/2006/chartDrawing">
    <cdr:from>
      <cdr:x>0.35575</cdr:x>
      <cdr:y>0.76319</cdr:y>
    </cdr:from>
    <cdr:to>
      <cdr:x>1</cdr:x>
      <cdr:y>0.8082</cdr:y>
    </cdr:to>
    <cdr:sp macro="" textlink="">
      <cdr:nvSpPr>
        <cdr:cNvPr id="8" name="TextBox 1"/>
        <cdr:cNvSpPr txBox="1"/>
      </cdr:nvSpPr>
      <cdr:spPr bwMode="auto">
        <a:xfrm xmlns:a="http://schemas.openxmlformats.org/drawingml/2006/main">
          <a:off x="1360106" y="3864174"/>
          <a:ext cx="2463100" cy="2278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solidFill>
              <a:latin typeface="Arial (body)"/>
              <a:ea typeface="Times New Roman" charset="0"/>
              <a:cs typeface="Times New Roman" charset="0"/>
            </a:rPr>
            <a:t>heavy-duty trucks</a:t>
          </a:r>
        </a:p>
      </cdr:txBody>
    </cdr:sp>
  </cdr:relSizeAnchor>
</c:userShapes>
</file>

<file path=ppt/drawings/drawing74.xml><?xml version="1.0" encoding="utf-8"?>
<c:userShapes xmlns:c="http://schemas.openxmlformats.org/drawingml/2006/chart">
  <cdr:relSizeAnchor xmlns:cdr="http://schemas.openxmlformats.org/drawingml/2006/chartDrawing">
    <cdr:from>
      <cdr:x>0.15294</cdr:x>
      <cdr:y>0.14525</cdr:y>
    </cdr:from>
    <cdr:to>
      <cdr:x>0.41972</cdr:x>
      <cdr:y>0.28205</cdr:y>
    </cdr:to>
    <cdr:sp macro="" textlink="">
      <cdr:nvSpPr>
        <cdr:cNvPr id="4" name="TextBox 1"/>
        <cdr:cNvSpPr txBox="1"/>
      </cdr:nvSpPr>
      <cdr:spPr bwMode="auto">
        <a:xfrm xmlns:a="http://schemas.openxmlformats.org/drawingml/2006/main">
          <a:off x="704409" y="735423"/>
          <a:ext cx="1228736" cy="6926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bg2"/>
              </a:solidFill>
              <a:latin typeface="+mn-lt"/>
              <a:ea typeface="Times New Roman" charset="0"/>
              <a:cs typeface="Times New Roman" charset="0"/>
            </a:rPr>
            <a:t>         2019</a:t>
          </a:r>
        </a:p>
        <a:p xmlns:a="http://schemas.openxmlformats.org/drawingml/2006/main">
          <a:pPr eaLnBrk="0" hangingPunct="0"/>
          <a:endParaRPr lang="en-US" sz="5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0.11732</cdr:y>
    </cdr:to>
    <cdr:sp macro="" textlink="">
      <cdr:nvSpPr>
        <cdr:cNvPr id="6" name="TextBox 1"/>
        <cdr:cNvSpPr txBox="1"/>
      </cdr:nvSpPr>
      <cdr:spPr bwMode="auto">
        <a:xfrm xmlns:a="http://schemas.openxmlformats.org/drawingml/2006/main">
          <a:off x="0" y="0"/>
          <a:ext cx="4520336" cy="6147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baseline="0" dirty="0" smtClean="0">
              <a:solidFill>
                <a:schemeClr val="tx1"/>
              </a:solidFill>
              <a:latin typeface="+mn-lt"/>
              <a:ea typeface="Times New Roman" charset="0"/>
              <a:cs typeface="Times New Roman" charset="0"/>
            </a:rPr>
            <a:t>Passenger travel </a:t>
          </a:r>
        </a:p>
        <a:p xmlns:a="http://schemas.openxmlformats.org/drawingml/2006/main">
          <a:pPr algn="l" eaLnBrk="0" hangingPunct="0"/>
          <a:r>
            <a:rPr lang="en-US" sz="1400" b="1" i="0" baseline="0" dirty="0" smtClean="0">
              <a:solidFill>
                <a:schemeClr val="tx1"/>
              </a:solidFill>
              <a:latin typeface="+mn-lt"/>
              <a:ea typeface="Times New Roman" charset="0"/>
              <a:cs typeface="Times New Roman" charset="0"/>
            </a:rPr>
            <a:t>(AEO2020 Reference</a:t>
          </a:r>
          <a:r>
            <a:rPr lang="en-US" sz="1400" b="1" i="0" dirty="0" smtClean="0">
              <a:solidFill>
                <a:schemeClr val="tx1"/>
              </a:solidFill>
              <a:latin typeface="+mn-lt"/>
              <a:ea typeface="Times New Roman" charset="0"/>
              <a:cs typeface="Times New Roman" charset="0"/>
            </a:rPr>
            <a:t> case)</a:t>
          </a:r>
          <a:endParaRPr lang="en-US" sz="1400" b="1" i="0" baseline="0" dirty="0">
            <a:solidFill>
              <a:schemeClr val="tx1"/>
            </a:solidFill>
            <a:latin typeface="+mn-lt"/>
            <a:ea typeface="Times New Roman" charset="0"/>
            <a:cs typeface="Times New Roman" charset="0"/>
          </a:endParaRPr>
        </a:p>
        <a:p xmlns:a="http://schemas.openxmlformats.org/drawingml/2006/main">
          <a:pPr algn="l" eaLnBrk="0" hangingPunct="0"/>
          <a:r>
            <a:rPr lang="en-US" sz="1400" dirty="0" smtClean="0">
              <a:ea typeface="Times New Roman" charset="0"/>
              <a:cs typeface="Times New Roman" charset="0"/>
            </a:rPr>
            <a:t>tr</a:t>
          </a:r>
          <a:r>
            <a:rPr lang="en-US" sz="1400" b="0" i="0" baseline="0" dirty="0" smtClean="0">
              <a:solidFill>
                <a:sysClr val="windowText" lastClr="000000"/>
              </a:solidFill>
              <a:latin typeface="+mn-lt"/>
              <a:ea typeface="Times New Roman" charset="0"/>
              <a:cs typeface="Times New Roman" charset="0"/>
            </a:rPr>
            <a:t>illion </a:t>
          </a:r>
          <a:r>
            <a:rPr lang="en-US" sz="1400" b="0" i="0" baseline="0" dirty="0">
              <a:solidFill>
                <a:sysClr val="windowText" lastClr="000000"/>
              </a:solidFill>
              <a:latin typeface="+mn-lt"/>
              <a:ea typeface="Times New Roman" charset="0"/>
              <a:cs typeface="Times New Roman" charset="0"/>
            </a:rPr>
            <a:t>revenue passenger miles</a:t>
          </a:r>
          <a:endParaRPr lang="en-US" sz="1400" b="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0.44276</cdr:x>
      <cdr:y>0.77664</cdr:y>
    </cdr:from>
    <cdr:to>
      <cdr:x>0.75279</cdr:x>
      <cdr:y>0.83615</cdr:y>
    </cdr:to>
    <cdr:sp macro="" textlink="">
      <cdr:nvSpPr>
        <cdr:cNvPr id="7" name="TextBox 1"/>
        <cdr:cNvSpPr txBox="1"/>
      </cdr:nvSpPr>
      <cdr:spPr bwMode="auto">
        <a:xfrm xmlns:a="http://schemas.openxmlformats.org/drawingml/2006/main">
          <a:off x="2039273" y="3932269"/>
          <a:ext cx="1427937" cy="3013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Arial (body)"/>
              <a:ea typeface="Times New Roman" charset="0"/>
              <a:cs typeface="Times New Roman" charset="0"/>
            </a:rPr>
            <a:t>bus</a:t>
          </a:r>
        </a:p>
      </cdr:txBody>
    </cdr:sp>
  </cdr:relSizeAnchor>
  <cdr:relSizeAnchor xmlns:cdr="http://schemas.openxmlformats.org/drawingml/2006/chartDrawing">
    <cdr:from>
      <cdr:x>0.40691</cdr:x>
      <cdr:y>0.83027</cdr:y>
    </cdr:from>
    <cdr:to>
      <cdr:x>0.98756</cdr:x>
      <cdr:y>0.88054</cdr:y>
    </cdr:to>
    <cdr:sp macro="" textlink="">
      <cdr:nvSpPr>
        <cdr:cNvPr id="8" name="TextBox 1"/>
        <cdr:cNvSpPr txBox="1"/>
      </cdr:nvSpPr>
      <cdr:spPr bwMode="auto">
        <a:xfrm xmlns:a="http://schemas.openxmlformats.org/drawingml/2006/main">
          <a:off x="1874154" y="4203834"/>
          <a:ext cx="2674358" cy="2545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2"/>
              </a:solidFill>
              <a:latin typeface="Arial (body)"/>
              <a:ea typeface="Times New Roman" charset="0"/>
              <a:cs typeface="Times New Roman" charset="0"/>
            </a:rPr>
            <a:t>passenger rail</a:t>
          </a:r>
        </a:p>
      </cdr:txBody>
    </cdr:sp>
  </cdr:relSizeAnchor>
  <cdr:relSizeAnchor xmlns:cdr="http://schemas.openxmlformats.org/drawingml/2006/chartDrawing">
    <cdr:from>
      <cdr:x>0.44276</cdr:x>
      <cdr:y>0.59962</cdr:y>
    </cdr:from>
    <cdr:to>
      <cdr:x>0.7528</cdr:x>
      <cdr:y>0.65914</cdr:y>
    </cdr:to>
    <cdr:sp macro="" textlink="">
      <cdr:nvSpPr>
        <cdr:cNvPr id="9" name="TextBox 1"/>
        <cdr:cNvSpPr txBox="1"/>
      </cdr:nvSpPr>
      <cdr:spPr bwMode="auto">
        <a:xfrm xmlns:a="http://schemas.openxmlformats.org/drawingml/2006/main">
          <a:off x="2039250" y="3036007"/>
          <a:ext cx="1427983" cy="3013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Arial (body)"/>
              <a:ea typeface="Times New Roman" charset="0"/>
              <a:cs typeface="Times New Roman" charset="0"/>
            </a:rPr>
            <a:t>air</a:t>
          </a:r>
        </a:p>
      </cdr:txBody>
    </cdr:sp>
  </cdr:relSizeAnchor>
</c:userShapes>
</file>

<file path=ppt/drawings/drawing75.xml><?xml version="1.0" encoding="utf-8"?>
<c:userShapes xmlns:c="http://schemas.openxmlformats.org/drawingml/2006/chart">
  <cdr:relSizeAnchor xmlns:cdr="http://schemas.openxmlformats.org/drawingml/2006/chartDrawing">
    <cdr:from>
      <cdr:x>0.13609</cdr:x>
      <cdr:y>0.14108</cdr:y>
    </cdr:from>
    <cdr:to>
      <cdr:x>0.38274</cdr:x>
      <cdr:y>0.27765</cdr:y>
    </cdr:to>
    <cdr:sp macro="" textlink="">
      <cdr:nvSpPr>
        <cdr:cNvPr id="4" name="TextBox 1"/>
        <cdr:cNvSpPr txBox="1"/>
      </cdr:nvSpPr>
      <cdr:spPr bwMode="auto">
        <a:xfrm xmlns:a="http://schemas.openxmlformats.org/drawingml/2006/main">
          <a:off x="520313" y="717171"/>
          <a:ext cx="942994" cy="6942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tx1"/>
              </a:solidFill>
              <a:latin typeface="+mn-lt"/>
              <a:ea typeface="Times New Roman" charset="0"/>
              <a:cs typeface="Times New Roman" charset="0"/>
            </a:rPr>
            <a:t>         2019</a:t>
          </a:r>
        </a:p>
        <a:p xmlns:a="http://schemas.openxmlformats.org/drawingml/2006/main">
          <a:pPr eaLnBrk="0" hangingPunct="0"/>
          <a:endParaRPr lang="en-US" sz="5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0.00402</cdr:y>
    </cdr:from>
    <cdr:to>
      <cdr:x>1</cdr:x>
      <cdr:y>0.11643</cdr:y>
    </cdr:to>
    <cdr:sp macro="" textlink="">
      <cdr:nvSpPr>
        <cdr:cNvPr id="6" name="TextBox 1"/>
        <cdr:cNvSpPr txBox="1"/>
      </cdr:nvSpPr>
      <cdr:spPr bwMode="auto">
        <a:xfrm xmlns:a="http://schemas.openxmlformats.org/drawingml/2006/main">
          <a:off x="0" y="20340"/>
          <a:ext cx="3823206" cy="5691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400" b="1" i="0" baseline="0" dirty="0" smtClean="0">
              <a:solidFill>
                <a:schemeClr val="tx1"/>
              </a:solidFill>
              <a:latin typeface="+mn-lt"/>
              <a:ea typeface="Times New Roman" charset="0"/>
              <a:cs typeface="Times New Roman" charset="0"/>
            </a:rPr>
            <a:t>Rail </a:t>
          </a:r>
          <a:r>
            <a:rPr lang="en-US" sz="1400" b="1" i="0" baseline="0" dirty="0">
              <a:solidFill>
                <a:schemeClr val="tx1"/>
              </a:solidFill>
              <a:latin typeface="+mn-lt"/>
              <a:ea typeface="Times New Roman" charset="0"/>
              <a:cs typeface="Times New Roman" charset="0"/>
            </a:rPr>
            <a:t>and domestic </a:t>
          </a:r>
          <a:r>
            <a:rPr lang="en-US" sz="1400" b="1" i="0" baseline="0" dirty="0" smtClean="0">
              <a:solidFill>
                <a:schemeClr val="tx1"/>
              </a:solidFill>
              <a:latin typeface="+mn-lt"/>
              <a:ea typeface="Times New Roman" charset="0"/>
              <a:cs typeface="Times New Roman" charset="0"/>
            </a:rPr>
            <a:t>shipping </a:t>
          </a:r>
        </a:p>
        <a:p xmlns:a="http://schemas.openxmlformats.org/drawingml/2006/main">
          <a:pPr algn="l" eaLnBrk="0" hangingPunct="0"/>
          <a:r>
            <a:rPr lang="en-US" sz="1400" b="1" i="0" baseline="0" dirty="0" smtClean="0">
              <a:solidFill>
                <a:schemeClr val="tx1"/>
              </a:solidFill>
              <a:latin typeface="+mn-lt"/>
              <a:ea typeface="Times New Roman" charset="0"/>
              <a:cs typeface="Times New Roman" charset="0"/>
            </a:rPr>
            <a:t>(AEO2020 Reference case)</a:t>
          </a:r>
          <a:endParaRPr lang="en-US" sz="1400" b="1" i="0" baseline="0" dirty="0">
            <a:solidFill>
              <a:schemeClr val="tx1"/>
            </a:solidFill>
            <a:latin typeface="+mn-lt"/>
            <a:ea typeface="Times New Roman" charset="0"/>
            <a:cs typeface="Times New Roman" charset="0"/>
          </a:endParaRPr>
        </a:p>
        <a:p xmlns:a="http://schemas.openxmlformats.org/drawingml/2006/main">
          <a:pPr algn="l" eaLnBrk="0" hangingPunct="0"/>
          <a:r>
            <a:rPr lang="en-US" sz="1400" dirty="0" smtClean="0">
              <a:ea typeface="Times New Roman" charset="0"/>
              <a:cs typeface="Times New Roman" charset="0"/>
            </a:rPr>
            <a:t>tr</a:t>
          </a:r>
          <a:r>
            <a:rPr lang="en-US" sz="1400" b="0" i="0" baseline="0" dirty="0" smtClean="0">
              <a:solidFill>
                <a:sysClr val="windowText" lastClr="000000"/>
              </a:solidFill>
              <a:latin typeface="+mn-lt"/>
              <a:ea typeface="Times New Roman" charset="0"/>
              <a:cs typeface="Times New Roman" charset="0"/>
            </a:rPr>
            <a:t>illion ton-miles </a:t>
          </a:r>
          <a:r>
            <a:rPr lang="en-US" sz="1400" b="0" i="0" baseline="0" dirty="0">
              <a:solidFill>
                <a:sysClr val="windowText" lastClr="000000"/>
              </a:solidFill>
              <a:latin typeface="+mn-lt"/>
              <a:ea typeface="Times New Roman" charset="0"/>
              <a:cs typeface="Times New Roman" charset="0"/>
            </a:rPr>
            <a:t>traveled</a:t>
          </a:r>
          <a:endParaRPr lang="en-US" sz="1400" b="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0.55756</cdr:x>
      <cdr:y>0.5</cdr:y>
    </cdr:from>
    <cdr:to>
      <cdr:x>0.96901</cdr:x>
      <cdr:y>0.56945</cdr:y>
    </cdr:to>
    <cdr:sp macro="" textlink="">
      <cdr:nvSpPr>
        <cdr:cNvPr id="2" name="TextBox 1"/>
        <cdr:cNvSpPr txBox="1"/>
      </cdr:nvSpPr>
      <cdr:spPr bwMode="auto">
        <a:xfrm xmlns:a="http://schemas.openxmlformats.org/drawingml/2006/main">
          <a:off x="2131674" y="2541764"/>
          <a:ext cx="1573058" cy="3530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accent1"/>
              </a:solidFill>
              <a:latin typeface="Arial (body)"/>
              <a:ea typeface="Times New Roman" charset="0"/>
              <a:cs typeface="Times New Roman" charset="0"/>
            </a:rPr>
            <a:t>freight</a:t>
          </a:r>
          <a:r>
            <a:rPr lang="en-US" sz="1400" b="1" i="0" baseline="0" dirty="0" smtClean="0">
              <a:solidFill>
                <a:schemeClr val="accent1"/>
              </a:solidFill>
              <a:latin typeface="Arial (body)"/>
              <a:ea typeface="Times New Roman" charset="0"/>
              <a:cs typeface="Times New Roman" charset="0"/>
            </a:rPr>
            <a:t> rail</a:t>
          </a:r>
          <a:endParaRPr lang="en-US" sz="1400" b="1" i="0" dirty="0" smtClean="0">
            <a:solidFill>
              <a:schemeClr val="accent1"/>
            </a:solidFill>
            <a:latin typeface="Arial (body)"/>
            <a:ea typeface="Times New Roman" charset="0"/>
            <a:cs typeface="Times New Roman" charset="0"/>
          </a:endParaRPr>
        </a:p>
      </cdr:txBody>
    </cdr:sp>
  </cdr:relSizeAnchor>
  <cdr:relSizeAnchor xmlns:cdr="http://schemas.openxmlformats.org/drawingml/2006/chartDrawing">
    <cdr:from>
      <cdr:x>0.40327</cdr:x>
      <cdr:y>0.77902</cdr:y>
    </cdr:from>
    <cdr:to>
      <cdr:x>0.93064</cdr:x>
      <cdr:y>0.84847</cdr:y>
    </cdr:to>
    <cdr:sp macro="" textlink="">
      <cdr:nvSpPr>
        <cdr:cNvPr id="7" name="TextBox 1"/>
        <cdr:cNvSpPr txBox="1"/>
      </cdr:nvSpPr>
      <cdr:spPr bwMode="auto">
        <a:xfrm xmlns:a="http://schemas.openxmlformats.org/drawingml/2006/main">
          <a:off x="1541794" y="3960172"/>
          <a:ext cx="2016244" cy="3530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2"/>
              </a:solidFill>
              <a:latin typeface="Arial (body)"/>
              <a:ea typeface="Times New Roman" charset="0"/>
              <a:cs typeface="Times New Roman" charset="0"/>
            </a:rPr>
            <a:t>domestic</a:t>
          </a:r>
          <a:r>
            <a:rPr lang="en-US" sz="1000" b="1" i="0" dirty="0" smtClean="0">
              <a:solidFill>
                <a:schemeClr val="accent2"/>
              </a:solidFill>
              <a:latin typeface="Arial (body)"/>
              <a:ea typeface="Times New Roman" charset="0"/>
              <a:cs typeface="Times New Roman" charset="0"/>
            </a:rPr>
            <a:t> </a:t>
          </a:r>
          <a:r>
            <a:rPr lang="en-US" sz="1400" b="1" i="0" dirty="0" smtClean="0">
              <a:solidFill>
                <a:schemeClr val="accent2"/>
              </a:solidFill>
              <a:latin typeface="Arial (body)"/>
              <a:ea typeface="Times New Roman" charset="0"/>
              <a:cs typeface="Times New Roman" charset="0"/>
            </a:rPr>
            <a:t>marine</a:t>
          </a:r>
        </a:p>
      </cdr:txBody>
    </cdr:sp>
  </cdr:relSizeAnchor>
</c:userShapes>
</file>

<file path=ppt/drawings/drawing76.xml><?xml version="1.0" encoding="utf-8"?>
<c:userShapes xmlns:c="http://schemas.openxmlformats.org/drawingml/2006/chart">
  <cdr:relSizeAnchor xmlns:cdr="http://schemas.openxmlformats.org/drawingml/2006/chartDrawing">
    <cdr:from>
      <cdr:x>0</cdr:x>
      <cdr:y>0</cdr:y>
    </cdr:from>
    <cdr:to>
      <cdr:x>0.5382</cdr:x>
      <cdr:y>0.18151</cdr:y>
    </cdr:to>
    <cdr:sp macro="" textlink="">
      <cdr:nvSpPr>
        <cdr:cNvPr id="2" name="TextBox 1"/>
        <cdr:cNvSpPr txBox="1"/>
      </cdr:nvSpPr>
      <cdr:spPr bwMode="auto">
        <a:xfrm xmlns:a="http://schemas.openxmlformats.org/drawingml/2006/main">
          <a:off x="-238125" y="-1689099"/>
          <a:ext cx="2387684" cy="7481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Passenger</a:t>
          </a:r>
          <a:r>
            <a:rPr lang="en-US" sz="1400" b="1" i="0" baseline="0" dirty="0" smtClean="0">
              <a:solidFill>
                <a:schemeClr val="tx1"/>
              </a:solidFill>
              <a:latin typeface="+mn-lt"/>
              <a:ea typeface="Times New Roman" charset="0"/>
              <a:cs typeface="Times New Roman" charset="0"/>
            </a:rPr>
            <a:t> mode energy intensity (AEO2020 Reference case)</a:t>
          </a:r>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i="0" dirty="0" smtClean="0">
              <a:solidFill>
                <a:schemeClr val="tx1"/>
              </a:solidFill>
              <a:latin typeface="+mn-lt"/>
              <a:ea typeface="Times New Roman" charset="0"/>
              <a:cs typeface="Times New Roman" charset="0"/>
            </a:rPr>
            <a:t>British thermal units</a:t>
          </a:r>
          <a:r>
            <a:rPr lang="en-US" sz="1400" i="0" baseline="0" dirty="0" smtClean="0">
              <a:solidFill>
                <a:schemeClr val="tx1"/>
              </a:solidFill>
              <a:latin typeface="+mn-lt"/>
              <a:ea typeface="Times New Roman" charset="0"/>
              <a:cs typeface="Times New Roman" charset="0"/>
            </a:rPr>
            <a:t> per passenger-mile</a:t>
          </a:r>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0.09588</cdr:x>
      <cdr:y>0.14976</cdr:y>
    </cdr:from>
    <cdr:to>
      <cdr:x>0.3181</cdr:x>
      <cdr:y>0.27475</cdr:y>
    </cdr:to>
    <cdr:sp macro="" textlink="">
      <cdr:nvSpPr>
        <cdr:cNvPr id="5" name="TextBox 1"/>
        <cdr:cNvSpPr txBox="1"/>
      </cdr:nvSpPr>
      <cdr:spPr bwMode="auto">
        <a:xfrm xmlns:a="http://schemas.openxmlformats.org/drawingml/2006/main">
          <a:off x="461779" y="670134"/>
          <a:ext cx="1070206" cy="5592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endParaRPr lang="en-US" sz="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0.54046</cdr:x>
      <cdr:y>0.37265</cdr:y>
    </cdr:from>
    <cdr:to>
      <cdr:x>0.94767</cdr:x>
      <cdr:y>0.79674</cdr:y>
    </cdr:to>
    <cdr:sp macro="" textlink="">
      <cdr:nvSpPr>
        <cdr:cNvPr id="10" name="TextBox 1"/>
        <cdr:cNvSpPr txBox="1"/>
      </cdr:nvSpPr>
      <cdr:spPr bwMode="auto">
        <a:xfrm xmlns:a="http://schemas.openxmlformats.org/drawingml/2006/main">
          <a:off x="2602822" y="1667493"/>
          <a:ext cx="1961113" cy="18976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baseline="0" dirty="0" smtClean="0">
            <a:solidFill>
              <a:schemeClr val="tx2"/>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tx2"/>
              </a:solidFill>
              <a:latin typeface="+mn-lt"/>
              <a:ea typeface="Times New Roman" charset="0"/>
              <a:cs typeface="Times New Roman" charset="0"/>
            </a:rPr>
            <a:t>aircraft</a:t>
          </a:r>
        </a:p>
        <a:p xmlns:a="http://schemas.openxmlformats.org/drawingml/2006/main">
          <a:pPr eaLnBrk="0" hangingPunct="0"/>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endParaRPr lang="en-US" sz="6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b="1" dirty="0">
              <a:solidFill>
                <a:schemeClr val="accent1"/>
              </a:solidFill>
              <a:ea typeface="Times New Roman" charset="0"/>
              <a:cs typeface="Times New Roman" charset="0"/>
            </a:rPr>
            <a:t>l</a:t>
          </a:r>
          <a:r>
            <a:rPr lang="en-US" sz="1400" b="1" i="0" dirty="0" smtClean="0">
              <a:solidFill>
                <a:schemeClr val="accent1"/>
              </a:solidFill>
              <a:latin typeface="+mn-lt"/>
              <a:ea typeface="Times New Roman" charset="0"/>
              <a:cs typeface="Times New Roman" charset="0"/>
            </a:rPr>
            <a:t>ight-duty vehicle</a:t>
          </a:r>
        </a:p>
        <a:p xmlns:a="http://schemas.openxmlformats.org/drawingml/2006/main">
          <a:pPr eaLnBrk="0" hangingPunct="0"/>
          <a:endParaRPr lang="en-US" sz="10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passenger rail</a:t>
          </a:r>
        </a:p>
        <a:p xmlns:a="http://schemas.openxmlformats.org/drawingml/2006/main">
          <a:pPr eaLnBrk="0" hangingPunct="0"/>
          <a:endParaRPr lang="en-US" sz="10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3">
                  <a:lumMod val="50000"/>
                </a:schemeClr>
              </a:solidFill>
              <a:latin typeface="+mn-lt"/>
              <a:ea typeface="Times New Roman" charset="0"/>
              <a:cs typeface="Times New Roman" charset="0"/>
            </a:rPr>
            <a:t>bus</a:t>
          </a:r>
        </a:p>
      </cdr:txBody>
    </cdr:sp>
  </cdr:relSizeAnchor>
  <cdr:relSizeAnchor xmlns:cdr="http://schemas.openxmlformats.org/drawingml/2006/chartDrawing">
    <cdr:from>
      <cdr:x>0.84859</cdr:x>
      <cdr:y>0.89563</cdr:y>
    </cdr:from>
    <cdr:to>
      <cdr:x>1</cdr:x>
      <cdr:y>0.96442</cdr:y>
    </cdr:to>
    <cdr:sp macro="" textlink="">
      <cdr:nvSpPr>
        <cdr:cNvPr id="6" name="TextBox 3"/>
        <cdr:cNvSpPr txBox="1"/>
      </cdr:nvSpPr>
      <cdr:spPr>
        <a:xfrm xmlns:a="http://schemas.openxmlformats.org/drawingml/2006/main">
          <a:off x="4086788" y="4007672"/>
          <a:ext cx="729187" cy="3078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2050</a:t>
          </a:r>
          <a:endParaRPr lang="en-US" sz="1400" dirty="0"/>
        </a:p>
      </cdr:txBody>
    </cdr:sp>
  </cdr:relSizeAnchor>
</c:userShapes>
</file>

<file path=ppt/drawings/drawing77.xml><?xml version="1.0" encoding="utf-8"?>
<c:userShapes xmlns:c="http://schemas.openxmlformats.org/drawingml/2006/chart">
  <cdr:relSizeAnchor xmlns:cdr="http://schemas.openxmlformats.org/drawingml/2006/chartDrawing">
    <cdr:from>
      <cdr:x>0</cdr:x>
      <cdr:y>0</cdr:y>
    </cdr:from>
    <cdr:to>
      <cdr:x>1</cdr:x>
      <cdr:y>0.19178</cdr:y>
    </cdr:to>
    <cdr:sp macro="" textlink="">
      <cdr:nvSpPr>
        <cdr:cNvPr id="2" name="TextBox 1"/>
        <cdr:cNvSpPr txBox="1"/>
      </cdr:nvSpPr>
      <cdr:spPr bwMode="auto">
        <a:xfrm xmlns:a="http://schemas.openxmlformats.org/drawingml/2006/main">
          <a:off x="0" y="0"/>
          <a:ext cx="4105275" cy="7905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Freight</a:t>
          </a:r>
          <a:r>
            <a:rPr lang="en-US" sz="1400" b="1" i="0" baseline="0" dirty="0" smtClean="0">
              <a:solidFill>
                <a:schemeClr val="tx1"/>
              </a:solidFill>
              <a:latin typeface="+mn-lt"/>
              <a:ea typeface="Times New Roman" charset="0"/>
              <a:cs typeface="Times New Roman" charset="0"/>
            </a:rPr>
            <a:t> mode energy intensity (AEO2020 Reference case)</a:t>
          </a:r>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i="0" dirty="0" smtClean="0">
              <a:solidFill>
                <a:schemeClr val="tx1"/>
              </a:solidFill>
              <a:latin typeface="+mn-lt"/>
              <a:ea typeface="Times New Roman" charset="0"/>
              <a:cs typeface="Times New Roman" charset="0"/>
            </a:rPr>
            <a:t>British thermal units per </a:t>
          </a:r>
          <a:r>
            <a:rPr lang="en-US" sz="1400" i="0" baseline="0" dirty="0" smtClean="0">
              <a:solidFill>
                <a:schemeClr val="tx1"/>
              </a:solidFill>
              <a:latin typeface="+mn-lt"/>
              <a:ea typeface="Times New Roman" charset="0"/>
              <a:cs typeface="Times New Roman" charset="0"/>
            </a:rPr>
            <a:t>ton-mile</a:t>
          </a:r>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0.03591</cdr:x>
      <cdr:y>0.15746</cdr:y>
    </cdr:from>
    <cdr:to>
      <cdr:x>0.42621</cdr:x>
      <cdr:y>0.28245</cdr:y>
    </cdr:to>
    <cdr:sp macro="" textlink="">
      <cdr:nvSpPr>
        <cdr:cNvPr id="5" name="TextBox 1"/>
        <cdr:cNvSpPr txBox="1"/>
      </cdr:nvSpPr>
      <cdr:spPr bwMode="auto">
        <a:xfrm xmlns:a="http://schemas.openxmlformats.org/drawingml/2006/main">
          <a:off x="193473" y="739640"/>
          <a:ext cx="2102759" cy="5871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bg2"/>
              </a:solidFill>
              <a:latin typeface="+mn-lt"/>
              <a:ea typeface="Times New Roman" charset="0"/>
              <a:cs typeface="Times New Roman" charset="0"/>
            </a:rPr>
            <a:t>             2019	</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      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0.57103</cdr:x>
      <cdr:y>0.29511</cdr:y>
    </cdr:from>
    <cdr:to>
      <cdr:x>0.87102</cdr:x>
      <cdr:y>0.78115</cdr:y>
    </cdr:to>
    <cdr:sp macro="" textlink="">
      <cdr:nvSpPr>
        <cdr:cNvPr id="10" name="TextBox 1"/>
        <cdr:cNvSpPr txBox="1"/>
      </cdr:nvSpPr>
      <cdr:spPr bwMode="auto">
        <a:xfrm xmlns:a="http://schemas.openxmlformats.org/drawingml/2006/main">
          <a:off x="3076444" y="1386230"/>
          <a:ext cx="1616210" cy="22830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400" b="1" i="0" baseline="0" dirty="0" smtClean="0">
            <a:solidFill>
              <a:schemeClr val="accent3"/>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3"/>
              </a:solidFill>
              <a:latin typeface="+mn-lt"/>
              <a:ea typeface="Times New Roman" charset="0"/>
              <a:cs typeface="Times New Roman" charset="0"/>
            </a:rPr>
            <a:t>Class 3</a:t>
          </a:r>
          <a:r>
            <a:rPr lang="en-US" sz="1400" b="1" i="0" dirty="0" smtClean="0">
              <a:solidFill>
                <a:schemeClr val="accent3"/>
              </a:solidFill>
              <a:latin typeface="+mn-lt"/>
              <a:ea typeface="Times New Roman" charset="0"/>
              <a:cs typeface="Times New Roman" charset="0"/>
            </a:rPr>
            <a:t> </a:t>
          </a:r>
          <a:r>
            <a:rPr lang="en-US" sz="1400" b="1" i="0" baseline="0" dirty="0" smtClean="0">
              <a:solidFill>
                <a:schemeClr val="accent3"/>
              </a:solidFill>
              <a:latin typeface="+mn-lt"/>
              <a:ea typeface="Times New Roman" charset="0"/>
              <a:cs typeface="Times New Roman" charset="0"/>
            </a:rPr>
            <a:t>truck</a:t>
          </a:r>
          <a:endParaRPr lang="en-US" sz="1400" b="1" i="0" baseline="0" dirty="0" smtClean="0">
            <a:solidFill>
              <a:schemeClr val="accent2"/>
            </a:solidFill>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5"/>
            </a:solidFill>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5"/>
            </a:solidFill>
            <a:latin typeface="+mn-lt"/>
            <a:ea typeface="Times New Roman" charset="0"/>
            <a:cs typeface="Times New Roman" charset="0"/>
          </a:endParaRPr>
        </a:p>
        <a:p xmlns:a="http://schemas.openxmlformats.org/drawingml/2006/main">
          <a:pPr eaLnBrk="0" hangingPunct="0"/>
          <a:endParaRPr lang="en-US" sz="1050" b="1" dirty="0" smtClean="0">
            <a:solidFill>
              <a:schemeClr val="accent5"/>
            </a:solidFill>
            <a:ea typeface="Times New Roman" charset="0"/>
            <a:cs typeface="Times New Roman" charset="0"/>
          </a:endParaRPr>
        </a:p>
        <a:p xmlns:a="http://schemas.openxmlformats.org/drawingml/2006/main">
          <a:pPr eaLnBrk="0" hangingPunct="0"/>
          <a:endParaRPr lang="en-US" sz="1200" b="1" dirty="0">
            <a:solidFill>
              <a:schemeClr val="accent5"/>
            </a:solidFill>
            <a:ea typeface="Times New Roman" charset="0"/>
            <a:cs typeface="Times New Roman" charset="0"/>
          </a:endParaRPr>
        </a:p>
        <a:p xmlns:a="http://schemas.openxmlformats.org/drawingml/2006/main">
          <a:pPr eaLnBrk="0" hangingPunct="0"/>
          <a:r>
            <a:rPr lang="en-US" sz="1400" b="1" i="0" baseline="0" dirty="0" smtClean="0">
              <a:solidFill>
                <a:schemeClr val="accent5"/>
              </a:solidFill>
              <a:latin typeface="+mn-lt"/>
              <a:ea typeface="Times New Roman" charset="0"/>
              <a:cs typeface="Times New Roman" charset="0"/>
            </a:rPr>
            <a:t>Classes 4–6</a:t>
          </a:r>
          <a:r>
            <a:rPr lang="en-US" sz="1400" b="1" i="0" dirty="0" smtClean="0">
              <a:solidFill>
                <a:schemeClr val="accent5"/>
              </a:solidFill>
              <a:latin typeface="+mn-lt"/>
              <a:ea typeface="Times New Roman" charset="0"/>
              <a:cs typeface="Times New Roman" charset="0"/>
            </a:rPr>
            <a:t> </a:t>
          </a:r>
          <a:r>
            <a:rPr lang="en-US" sz="1400" b="1" i="0" baseline="0" dirty="0" smtClean="0">
              <a:solidFill>
                <a:schemeClr val="accent5"/>
              </a:solidFill>
              <a:latin typeface="+mn-lt"/>
              <a:ea typeface="Times New Roman" charset="0"/>
              <a:cs typeface="Times New Roman" charset="0"/>
            </a:rPr>
            <a:t>truck</a:t>
          </a:r>
          <a:endParaRPr lang="en-US" sz="14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6"/>
              </a:solidFill>
              <a:latin typeface="+mn-lt"/>
              <a:ea typeface="Times New Roman" charset="0"/>
              <a:cs typeface="Times New Roman" charset="0"/>
            </a:rPr>
            <a:t>Classes 7–8 truck</a:t>
          </a: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0.24886</cdr:x>
      <cdr:y>0.73649</cdr:y>
    </cdr:from>
    <cdr:to>
      <cdr:x>0.63676</cdr:x>
      <cdr:y>0.85251</cdr:y>
    </cdr:to>
    <cdr:sp macro="" textlink="">
      <cdr:nvSpPr>
        <cdr:cNvPr id="6" name="TextBox 1"/>
        <cdr:cNvSpPr txBox="1"/>
      </cdr:nvSpPr>
      <cdr:spPr bwMode="auto">
        <a:xfrm xmlns:a="http://schemas.openxmlformats.org/drawingml/2006/main">
          <a:off x="1021624" y="3035853"/>
          <a:ext cx="1592436" cy="4782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2"/>
              </a:solidFill>
              <a:latin typeface="+mn-lt"/>
              <a:ea typeface="Times New Roman" charset="0"/>
              <a:cs typeface="Times New Roman" charset="0"/>
            </a:rPr>
            <a:t>freight</a:t>
          </a:r>
          <a:r>
            <a:rPr lang="en-US" sz="1400" b="1" i="0" baseline="0" dirty="0" smtClean="0">
              <a:solidFill>
                <a:schemeClr val="accent2"/>
              </a:solidFill>
              <a:latin typeface="+mn-lt"/>
              <a:ea typeface="Times New Roman" charset="0"/>
              <a:cs typeface="Times New Roman" charset="0"/>
            </a:rPr>
            <a:t> </a:t>
          </a:r>
          <a:r>
            <a:rPr lang="en-US" sz="1400" b="1" i="0" dirty="0" smtClean="0">
              <a:solidFill>
                <a:schemeClr val="accent2"/>
              </a:solidFill>
              <a:latin typeface="+mn-lt"/>
              <a:ea typeface="Times New Roman" charset="0"/>
              <a:cs typeface="Times New Roman" charset="0"/>
            </a:rPr>
            <a:t>rail</a:t>
          </a:r>
        </a:p>
        <a:p xmlns:a="http://schemas.openxmlformats.org/drawingml/2006/main">
          <a:pPr eaLnBrk="0" hangingPunct="0"/>
          <a:r>
            <a:rPr lang="en-US" sz="1400" b="1" i="0" dirty="0" smtClean="0">
              <a:solidFill>
                <a:schemeClr val="accent4"/>
              </a:solidFill>
              <a:latin typeface="+mn-lt"/>
              <a:ea typeface="Times New Roman" charset="0"/>
              <a:cs typeface="Times New Roman" charset="0"/>
            </a:rPr>
            <a:t>domestic</a:t>
          </a:r>
          <a:r>
            <a:rPr lang="en-US" sz="1400" b="1" i="0" baseline="0" dirty="0" smtClean="0">
              <a:solidFill>
                <a:schemeClr val="accent4"/>
              </a:solidFill>
              <a:latin typeface="+mn-lt"/>
              <a:ea typeface="Times New Roman" charset="0"/>
              <a:cs typeface="Times New Roman" charset="0"/>
            </a:rPr>
            <a:t> </a:t>
          </a:r>
          <a:r>
            <a:rPr lang="en-US" sz="1400" b="1" i="0" dirty="0" smtClean="0">
              <a:solidFill>
                <a:schemeClr val="accent4"/>
              </a:solidFill>
              <a:latin typeface="+mn-lt"/>
              <a:ea typeface="Times New Roman" charset="0"/>
              <a:cs typeface="Times New Roman" charset="0"/>
            </a:rPr>
            <a:t>marine</a:t>
          </a: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0.84692</cdr:x>
      <cdr:y>0.89169</cdr:y>
    </cdr:from>
    <cdr:to>
      <cdr:x>0.98227</cdr:x>
      <cdr:y>0.95721</cdr:y>
    </cdr:to>
    <cdr:sp macro="" textlink="">
      <cdr:nvSpPr>
        <cdr:cNvPr id="7" name="TextBox 3"/>
        <cdr:cNvSpPr txBox="1"/>
      </cdr:nvSpPr>
      <cdr:spPr>
        <a:xfrm xmlns:a="http://schemas.openxmlformats.org/drawingml/2006/main">
          <a:off x="4562831" y="4188543"/>
          <a:ext cx="729204" cy="30776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2050</a:t>
          </a:r>
          <a:endParaRPr lang="en-US" sz="1400" dirty="0"/>
        </a:p>
      </cdr:txBody>
    </cdr:sp>
  </cdr:relSizeAnchor>
</c:userShapes>
</file>

<file path=ppt/drawings/drawing78.xml><?xml version="1.0" encoding="utf-8"?>
<c:userShapes xmlns:c="http://schemas.openxmlformats.org/drawingml/2006/chart">
  <cdr:relSizeAnchor xmlns:cdr="http://schemas.openxmlformats.org/drawingml/2006/chartDrawing">
    <cdr:from>
      <cdr:x>0</cdr:x>
      <cdr:y>0</cdr:y>
    </cdr:from>
    <cdr:to>
      <cdr:x>0.5382</cdr:x>
      <cdr:y>0.18582</cdr:y>
    </cdr:to>
    <cdr:sp macro="" textlink="">
      <cdr:nvSpPr>
        <cdr:cNvPr id="2" name="TextBox 1"/>
        <cdr:cNvSpPr txBox="1"/>
      </cdr:nvSpPr>
      <cdr:spPr bwMode="auto">
        <a:xfrm xmlns:a="http://schemas.openxmlformats.org/drawingml/2006/main">
          <a:off x="0" y="0"/>
          <a:ext cx="1453418" cy="5130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Light–duty</a:t>
          </a:r>
          <a:r>
            <a:rPr lang="en-US" sz="1400" b="1" i="0" baseline="0" dirty="0" smtClean="0">
              <a:solidFill>
                <a:schemeClr val="tx1"/>
              </a:solidFill>
              <a:latin typeface="+mn-lt"/>
              <a:ea typeface="Times New Roman" charset="0"/>
              <a:cs typeface="Times New Roman" charset="0"/>
            </a:rPr>
            <a:t> fuel economy (AEO2020 Reference case)</a:t>
          </a:r>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i="0" dirty="0" smtClean="0">
              <a:solidFill>
                <a:schemeClr val="tx1"/>
              </a:solidFill>
              <a:latin typeface="+mn-lt"/>
              <a:ea typeface="Times New Roman" charset="0"/>
              <a:cs typeface="Times New Roman" charset="0"/>
            </a:rPr>
            <a:t>miles per gallon (all vehicles)</a:t>
          </a:r>
        </a:p>
      </cdr:txBody>
    </cdr:sp>
  </cdr:relSizeAnchor>
  <cdr:relSizeAnchor xmlns:cdr="http://schemas.openxmlformats.org/drawingml/2006/chartDrawing">
    <cdr:from>
      <cdr:x>0.15802</cdr:x>
      <cdr:y>0.14742</cdr:y>
    </cdr:from>
    <cdr:to>
      <cdr:x>0.38024</cdr:x>
      <cdr:y>0.27241</cdr:y>
    </cdr:to>
    <cdr:sp macro="" textlink="">
      <cdr:nvSpPr>
        <cdr:cNvPr id="5" name="TextBox 1"/>
        <cdr:cNvSpPr txBox="1"/>
      </cdr:nvSpPr>
      <cdr:spPr bwMode="auto">
        <a:xfrm xmlns:a="http://schemas.openxmlformats.org/drawingml/2006/main">
          <a:off x="846479" y="673296"/>
          <a:ext cx="1190359" cy="5708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0.71528</cdr:x>
      <cdr:y>0.22192</cdr:y>
    </cdr:from>
    <cdr:to>
      <cdr:x>1</cdr:x>
      <cdr:y>0.37278</cdr:y>
    </cdr:to>
    <cdr:sp macro="" textlink="">
      <cdr:nvSpPr>
        <cdr:cNvPr id="10" name="TextBox 1"/>
        <cdr:cNvSpPr txBox="1"/>
      </cdr:nvSpPr>
      <cdr:spPr bwMode="auto">
        <a:xfrm xmlns:a="http://schemas.openxmlformats.org/drawingml/2006/main">
          <a:off x="3831520" y="1013575"/>
          <a:ext cx="1525152" cy="6890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200"/>
            </a:spcAft>
          </a:pPr>
          <a:r>
            <a:rPr lang="en-US" sz="1400" b="1" i="0" baseline="0" dirty="0" smtClean="0">
              <a:solidFill>
                <a:schemeClr val="accent1"/>
              </a:solidFill>
              <a:latin typeface="+mn-lt"/>
              <a:ea typeface="Times New Roman" charset="0"/>
              <a:cs typeface="Times New Roman" charset="0"/>
            </a:rPr>
            <a:t>car</a:t>
          </a:r>
        </a:p>
        <a:p xmlns:a="http://schemas.openxmlformats.org/drawingml/2006/main">
          <a:pPr eaLnBrk="0" hangingPunct="0"/>
          <a:endParaRPr lang="en-US" sz="1000" b="1" i="0" baseline="0" dirty="0" smtClean="0">
            <a:solidFill>
              <a:schemeClr val="accent4"/>
            </a:solidFill>
            <a:latin typeface="+mn-lt"/>
            <a:ea typeface="Times New Roman" charset="0"/>
            <a:cs typeface="Times New Roman" charset="0"/>
          </a:endParaRPr>
        </a:p>
        <a:p xmlns:a="http://schemas.openxmlformats.org/drawingml/2006/main">
          <a:pPr eaLnBrk="0" hangingPunct="0">
            <a:spcAft>
              <a:spcPts val="600"/>
            </a:spcAft>
          </a:pPr>
          <a:r>
            <a:rPr lang="en-US" sz="1400" b="1" i="0" baseline="0" dirty="0" smtClean="0">
              <a:solidFill>
                <a:schemeClr val="accent2"/>
              </a:solidFill>
              <a:latin typeface="+mn-lt"/>
              <a:ea typeface="Times New Roman" charset="0"/>
              <a:cs typeface="Times New Roman" charset="0"/>
            </a:rPr>
            <a:t>combined</a:t>
          </a:r>
          <a:endParaRPr lang="en-US" sz="1400" b="1" i="0" baseline="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0.71528</cdr:x>
      <cdr:y>0.39498</cdr:y>
    </cdr:from>
    <cdr:to>
      <cdr:x>1</cdr:x>
      <cdr:y>0.45382</cdr:y>
    </cdr:to>
    <cdr:sp macro="" textlink="">
      <cdr:nvSpPr>
        <cdr:cNvPr id="6" name="TextBox 1"/>
        <cdr:cNvSpPr txBox="1"/>
      </cdr:nvSpPr>
      <cdr:spPr bwMode="auto">
        <a:xfrm xmlns:a="http://schemas.openxmlformats.org/drawingml/2006/main">
          <a:off x="3831520" y="1803986"/>
          <a:ext cx="1525152" cy="268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tx2"/>
              </a:solidFill>
              <a:latin typeface="+mn-lt"/>
              <a:ea typeface="Times New Roman" charset="0"/>
              <a:cs typeface="Times New Roman" charset="0"/>
            </a:rPr>
            <a:t>light truck</a:t>
          </a:r>
        </a:p>
      </cdr:txBody>
    </cdr:sp>
  </cdr:relSizeAnchor>
</c:userShapes>
</file>

<file path=ppt/drawings/drawing79.xml><?xml version="1.0" encoding="utf-8"?>
<c:userShapes xmlns:c="http://schemas.openxmlformats.org/drawingml/2006/chart">
  <cdr:relSizeAnchor xmlns:cdr="http://schemas.openxmlformats.org/drawingml/2006/chartDrawing">
    <cdr:from>
      <cdr:x>0</cdr:x>
      <cdr:y>0</cdr:y>
    </cdr:from>
    <cdr:to>
      <cdr:x>0.5382</cdr:x>
      <cdr:y>0.15972</cdr:y>
    </cdr:to>
    <cdr:sp macro="" textlink="">
      <cdr:nvSpPr>
        <cdr:cNvPr id="2" name="TextBox 1"/>
        <cdr:cNvSpPr txBox="1"/>
      </cdr:nvSpPr>
      <cdr:spPr bwMode="auto">
        <a:xfrm xmlns:a="http://schemas.openxmlformats.org/drawingml/2006/main">
          <a:off x="0" y="0"/>
          <a:ext cx="2882961" cy="7294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Heavy–duty </a:t>
          </a:r>
          <a:r>
            <a:rPr lang="en-US" sz="1400" b="1" i="0" baseline="0" dirty="0" smtClean="0">
              <a:solidFill>
                <a:schemeClr val="tx1"/>
              </a:solidFill>
              <a:latin typeface="+mn-lt"/>
              <a:ea typeface="Times New Roman" charset="0"/>
              <a:cs typeface="Times New Roman" charset="0"/>
            </a:rPr>
            <a:t>fuel economy (AEO2020 Reference</a:t>
          </a:r>
          <a:r>
            <a:rPr lang="en-US" sz="1400" b="1" i="0" dirty="0" smtClean="0">
              <a:solidFill>
                <a:schemeClr val="tx1"/>
              </a:solidFill>
              <a:latin typeface="+mn-lt"/>
              <a:ea typeface="Times New Roman" charset="0"/>
              <a:cs typeface="Times New Roman" charset="0"/>
            </a:rPr>
            <a:t> case)</a:t>
          </a:r>
        </a:p>
        <a:p xmlns:a="http://schemas.openxmlformats.org/drawingml/2006/main">
          <a:pPr eaLnBrk="0" hangingPunct="0"/>
          <a:r>
            <a:rPr lang="en-US" sz="1400" i="0" dirty="0" smtClean="0">
              <a:solidFill>
                <a:schemeClr val="tx1"/>
              </a:solidFill>
              <a:latin typeface="+mn-lt"/>
              <a:ea typeface="Times New Roman" charset="0"/>
              <a:cs typeface="Times New Roman" charset="0"/>
            </a:rPr>
            <a:t>miles per gallon (all vehicles)</a:t>
          </a:r>
        </a:p>
      </cdr:txBody>
    </cdr:sp>
  </cdr:relSizeAnchor>
  <cdr:relSizeAnchor xmlns:cdr="http://schemas.openxmlformats.org/drawingml/2006/chartDrawing">
    <cdr:from>
      <cdr:x>0.13171</cdr:x>
      <cdr:y>0.15401</cdr:y>
    </cdr:from>
    <cdr:to>
      <cdr:x>0.35393</cdr:x>
      <cdr:y>0.279</cdr:y>
    </cdr:to>
    <cdr:sp macro="" textlink="">
      <cdr:nvSpPr>
        <cdr:cNvPr id="5" name="TextBox 1"/>
        <cdr:cNvSpPr txBox="1"/>
      </cdr:nvSpPr>
      <cdr:spPr bwMode="auto">
        <a:xfrm xmlns:a="http://schemas.openxmlformats.org/drawingml/2006/main">
          <a:off x="705533" y="703400"/>
          <a:ext cx="1190359" cy="5708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0.65855</cdr:x>
      <cdr:y>0.19878</cdr:y>
    </cdr:from>
    <cdr:to>
      <cdr:x>0.96856</cdr:x>
      <cdr:y>0.80121</cdr:y>
    </cdr:to>
    <cdr:sp macro="" textlink="">
      <cdr:nvSpPr>
        <cdr:cNvPr id="10" name="TextBox 1"/>
        <cdr:cNvSpPr txBox="1"/>
      </cdr:nvSpPr>
      <cdr:spPr bwMode="auto">
        <a:xfrm xmlns:a="http://schemas.openxmlformats.org/drawingml/2006/main">
          <a:off x="3527634" y="907898"/>
          <a:ext cx="1660624" cy="27514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800" b="1" i="0" baseline="0" dirty="0" smtClean="0">
            <a:solidFill>
              <a:schemeClr val="accent3"/>
            </a:solidFill>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3"/>
            </a:solidFill>
            <a:latin typeface="+mn-lt"/>
            <a:ea typeface="Times New Roman" charset="0"/>
            <a:cs typeface="Times New Roman" charset="0"/>
          </a:endParaRPr>
        </a:p>
        <a:p xmlns:a="http://schemas.openxmlformats.org/drawingml/2006/main">
          <a:pPr eaLnBrk="0" hangingPunct="0"/>
          <a:endParaRPr lang="en-US" sz="1400" b="1" dirty="0">
            <a:solidFill>
              <a:schemeClr val="accent3"/>
            </a:solidFill>
            <a:ea typeface="Times New Roman" charset="0"/>
            <a:cs typeface="Times New Roman" charset="0"/>
          </a:endParaRPr>
        </a:p>
        <a:p xmlns:a="http://schemas.openxmlformats.org/drawingml/2006/main">
          <a:pPr eaLnBrk="0" hangingPunct="0"/>
          <a:r>
            <a:rPr lang="en-US" sz="1400" b="1" i="0" baseline="0" dirty="0" smtClean="0">
              <a:solidFill>
                <a:schemeClr val="accent3"/>
              </a:solidFill>
              <a:latin typeface="+mn-lt"/>
              <a:ea typeface="Times New Roman" charset="0"/>
              <a:cs typeface="Times New Roman" charset="0"/>
            </a:rPr>
            <a:t>Classes 2–b3</a:t>
          </a:r>
        </a:p>
        <a:p xmlns:a="http://schemas.openxmlformats.org/drawingml/2006/main">
          <a:pPr eaLnBrk="0" hangingPunct="0"/>
          <a:endParaRPr lang="en-US" sz="1400" b="1" i="0" baseline="0" dirty="0" smtClean="0">
            <a:solidFill>
              <a:schemeClr val="accent2"/>
            </a:solidFill>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2"/>
            </a:solidFill>
            <a:latin typeface="+mn-lt"/>
            <a:ea typeface="Times New Roman" charset="0"/>
            <a:cs typeface="Times New Roman" charset="0"/>
          </a:endParaRPr>
        </a:p>
        <a:p xmlns:a="http://schemas.openxmlformats.org/drawingml/2006/main">
          <a:pPr eaLnBrk="0" hangingPunct="0"/>
          <a:endParaRPr lang="en-US" sz="900" b="1" dirty="0" smtClean="0">
            <a:solidFill>
              <a:schemeClr val="accent5"/>
            </a:solidFill>
            <a:ea typeface="Times New Roman" charset="0"/>
            <a:cs typeface="Times New Roman" charset="0"/>
          </a:endParaRPr>
        </a:p>
        <a:p xmlns:a="http://schemas.openxmlformats.org/drawingml/2006/main">
          <a:pPr eaLnBrk="0" hangingPunct="0"/>
          <a:endParaRPr lang="en-US" sz="100" b="1" dirty="0">
            <a:solidFill>
              <a:schemeClr val="accent5"/>
            </a:solidFill>
            <a:ea typeface="Times New Roman" charset="0"/>
            <a:cs typeface="Times New Roman" charset="0"/>
          </a:endParaRPr>
        </a:p>
        <a:p xmlns:a="http://schemas.openxmlformats.org/drawingml/2006/main">
          <a:pPr eaLnBrk="0" hangingPunct="0"/>
          <a:r>
            <a:rPr lang="en-US" sz="1400" b="1" i="0" baseline="0" dirty="0" smtClean="0">
              <a:solidFill>
                <a:schemeClr val="accent5"/>
              </a:solidFill>
              <a:latin typeface="+mn-lt"/>
              <a:ea typeface="Times New Roman" charset="0"/>
              <a:cs typeface="Times New Roman" charset="0"/>
            </a:rPr>
            <a:t>Classes 4–6</a:t>
          </a:r>
        </a:p>
        <a:p xmlns:a="http://schemas.openxmlformats.org/drawingml/2006/main">
          <a:pPr eaLnBrk="0" hangingPunct="0"/>
          <a:endParaRPr lang="en-US" sz="14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400" b="1" dirty="0">
            <a:solidFill>
              <a:schemeClr val="accent6"/>
            </a:solidFill>
            <a:ea typeface="Times New Roman" charset="0"/>
            <a:cs typeface="Times New Roman" charset="0"/>
          </a:endParaRPr>
        </a:p>
        <a:p xmlns:a="http://schemas.openxmlformats.org/drawingml/2006/main">
          <a:pPr eaLnBrk="0" hangingPunct="0"/>
          <a:r>
            <a:rPr lang="en-US" sz="1400" b="1" i="0" dirty="0" smtClean="0">
              <a:solidFill>
                <a:schemeClr val="accent6"/>
              </a:solidFill>
              <a:latin typeface="+mn-lt"/>
              <a:ea typeface="Times New Roman" charset="0"/>
              <a:cs typeface="Times New Roman" charset="0"/>
            </a:rPr>
            <a:t>Classes 7–8</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0.01156</cdr:y>
    </cdr:from>
    <cdr:to>
      <cdr:x>0.9517</cdr:x>
      <cdr:y>0.19886</cdr:y>
    </cdr:to>
    <cdr:sp macro="" textlink="">
      <cdr:nvSpPr>
        <cdr:cNvPr id="2" name="TextBox 1"/>
        <cdr:cNvSpPr txBox="1"/>
      </cdr:nvSpPr>
      <cdr:spPr bwMode="auto">
        <a:xfrm xmlns:a="http://schemas.openxmlformats.org/drawingml/2006/main">
          <a:off x="0" y="44384"/>
          <a:ext cx="3480956" cy="7191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AEO2020 natural gas price </a:t>
          </a:r>
          <a:r>
            <a:rPr lang="en-US" sz="1400" b="1" i="0" dirty="0" smtClean="0">
              <a:solidFill>
                <a:sysClr val="windowText" lastClr="000000"/>
              </a:solidFill>
              <a:latin typeface="Arial" panose="020B0604020202020204" pitchFamily="34" charset="0"/>
              <a:ea typeface="Times New Roman" charset="0"/>
              <a:cs typeface="Arial" panose="020B0604020202020204" pitchFamily="34" charset="0"/>
            </a:rPr>
            <a:t>at Henry Hub</a:t>
          </a:r>
        </a:p>
        <a:p xmlns:a="http://schemas.openxmlformats.org/drawingml/2006/main">
          <a:pPr eaLnBrk="0" hangingPunct="0"/>
          <a:endParaRPr lang="en-US" sz="200" b="1" i="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i="0" baseline="0" dirty="0" smtClean="0">
              <a:solidFill>
                <a:sysClr val="windowText" lastClr="000000"/>
              </a:solidFill>
              <a:latin typeface="Arial" panose="020B0604020202020204" pitchFamily="34" charset="0"/>
              <a:ea typeface="Times New Roman" charset="0"/>
              <a:cs typeface="Arial" panose="020B0604020202020204" pitchFamily="34" charset="0"/>
            </a:rPr>
            <a:t>2019 dollars per million British thermal unit</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0.07317</cdr:x>
      <cdr:y>0.15014</cdr:y>
    </cdr:from>
    <cdr:to>
      <cdr:x>0.5</cdr:x>
      <cdr:y>0.28439</cdr:y>
    </cdr:to>
    <cdr:sp macro="" textlink="">
      <cdr:nvSpPr>
        <cdr:cNvPr id="6" name="TextBox 1"/>
        <cdr:cNvSpPr txBox="1"/>
      </cdr:nvSpPr>
      <cdr:spPr bwMode="auto">
        <a:xfrm xmlns:a="http://schemas.openxmlformats.org/drawingml/2006/main">
          <a:off x="420141" y="713616"/>
          <a:ext cx="2450853" cy="6380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p>
        <a:p xmlns:a="http://schemas.openxmlformats.org/drawingml/2006/main">
          <a:pPr eaLnBrk="0" hangingPunct="0"/>
          <a:endParaRPr lang="en-US" sz="200"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  history</a:t>
          </a:r>
          <a:r>
            <a:rPr lang="en-US" sz="14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4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0.63674</cdr:x>
      <cdr:y>0.15245</cdr:y>
    </cdr:from>
    <cdr:to>
      <cdr:x>0.99785</cdr:x>
      <cdr:y>0.78125</cdr:y>
    </cdr:to>
    <cdr:sp macro="" textlink="">
      <cdr:nvSpPr>
        <cdr:cNvPr id="9" name="TextBox 1"/>
        <cdr:cNvSpPr txBox="1"/>
      </cdr:nvSpPr>
      <cdr:spPr bwMode="auto">
        <a:xfrm xmlns:a="http://schemas.openxmlformats.org/drawingml/2006/main">
          <a:off x="2732746" y="557607"/>
          <a:ext cx="1549809" cy="22998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2">
                  <a:lumMod val="40000"/>
                  <a:lumOff val="60000"/>
                </a:schemeClr>
              </a:solidFill>
              <a:effectLst/>
              <a:latin typeface="Arial" panose="020B0604020202020204" pitchFamily="34" charset="0"/>
              <a:ea typeface="+mn-ea"/>
              <a:cs typeface="Arial" panose="020B0604020202020204" pitchFamily="34" charset="0"/>
            </a:rPr>
            <a:t>Low Oil and Gas </a:t>
          </a:r>
          <a:r>
            <a:rPr lang="en-US" sz="1400" b="1" dirty="0" smtClean="0">
              <a:solidFill>
                <a:schemeClr val="accent2">
                  <a:lumMod val="40000"/>
                  <a:lumOff val="60000"/>
                </a:schemeClr>
              </a:solidFill>
              <a:latin typeface="Arial" panose="020B0604020202020204" pitchFamily="34" charset="0"/>
              <a:cs typeface="Arial" panose="020B0604020202020204" pitchFamily="34" charset="0"/>
            </a:rPr>
            <a:t>Supply</a:t>
          </a:r>
          <a:endParaRPr lang="en-US" sz="1400" dirty="0">
            <a:solidFill>
              <a:schemeClr val="accent2">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500" dirty="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dirty="0" smtClean="0">
            <a:solidFill>
              <a:schemeClr val="accent4"/>
            </a:solidFill>
            <a:effectLst/>
            <a:latin typeface="Arial" panose="020B0604020202020204" pitchFamily="34" charset="0"/>
            <a:ea typeface="+mn-ea"/>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solidFill>
                <a:schemeClr val="accent5">
                  <a:lumMod val="75000"/>
                </a:schemeClr>
              </a:solidFill>
              <a:effectLst/>
              <a:latin typeface="Arial" panose="020B0604020202020204" pitchFamily="34" charset="0"/>
              <a:ea typeface="+mn-ea"/>
              <a:cs typeface="Arial" panose="020B0604020202020204" pitchFamily="34" charset="0"/>
            </a:rPr>
            <a:t>High </a:t>
          </a:r>
          <a:r>
            <a:rPr lang="en-US" sz="1400" b="1" i="0" dirty="0">
              <a:solidFill>
                <a:schemeClr val="accent5">
                  <a:lumMod val="75000"/>
                </a:schemeClr>
              </a:solidFill>
              <a:effectLst/>
              <a:latin typeface="Arial" panose="020B0604020202020204" pitchFamily="34" charset="0"/>
              <a:ea typeface="+mn-ea"/>
              <a:cs typeface="Arial" panose="020B0604020202020204" pitchFamily="34" charset="0"/>
            </a:rPr>
            <a:t>Oil</a:t>
          </a:r>
          <a:r>
            <a:rPr lang="en-US" sz="1400" b="1" i="0" baseline="0" dirty="0">
              <a:solidFill>
                <a:schemeClr val="accent5">
                  <a:lumMod val="75000"/>
                </a:schemeClr>
              </a:solidFill>
              <a:effectLst/>
              <a:latin typeface="Arial" panose="020B0604020202020204" pitchFamily="34" charset="0"/>
              <a:cs typeface="Arial" panose="020B0604020202020204" pitchFamily="34" charset="0"/>
            </a:rPr>
            <a:t> Price</a:t>
          </a:r>
          <a:endParaRPr lang="en-US" sz="1400" dirty="0">
            <a:solidFill>
              <a:schemeClr val="accent5">
                <a:lumMod val="75000"/>
              </a:schemeClr>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400" b="1" i="0" dirty="0" smtClean="0">
              <a:solidFill>
                <a:schemeClr val="tx1"/>
              </a:solidFill>
              <a:latin typeface="Arial" panose="020B0604020202020204" pitchFamily="34" charset="0"/>
              <a:ea typeface="Times New Roman" charset="0"/>
              <a:cs typeface="Arial" panose="020B0604020202020204" pitchFamily="34"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a:solidFill>
                <a:schemeClr val="accent5">
                  <a:lumMod val="40000"/>
                  <a:lumOff val="60000"/>
                </a:schemeClr>
              </a:solidFill>
              <a:effectLst/>
              <a:latin typeface="Arial" panose="020B0604020202020204" pitchFamily="34" charset="0"/>
              <a:cs typeface="Arial" panose="020B0604020202020204" pitchFamily="34" charset="0"/>
            </a:rPr>
            <a:t>Low Oil Price</a:t>
          </a:r>
          <a:endParaRPr lang="en-US" sz="1400" dirty="0">
            <a:solidFill>
              <a:schemeClr val="accent5">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eaLnBrk="0" hangingPunct="0"/>
          <a:endParaRPr lang="en-US" sz="1400" b="1" i="0" dirty="0" smtClean="0">
            <a:solidFill>
              <a:schemeClr val="accent3"/>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b="1" i="0" dirty="0" smtClean="0">
              <a:solidFill>
                <a:schemeClr val="accent2">
                  <a:lumMod val="75000"/>
                </a:schemeClr>
              </a:solidFill>
              <a:latin typeface="Arial" panose="020B0604020202020204" pitchFamily="34" charset="0"/>
              <a:ea typeface="Times New Roman" charset="0"/>
              <a:cs typeface="Arial" panose="020B0604020202020204" pitchFamily="34" charset="0"/>
            </a:rPr>
            <a:t>High Oil and Gas Supply</a:t>
          </a:r>
          <a:endParaRPr lang="en-US" sz="1400" i="0" dirty="0" smtClean="0">
            <a:solidFill>
              <a:schemeClr val="accent2">
                <a:lumMod val="75000"/>
              </a:schemeClr>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80.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095500"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Light-duty</a:t>
          </a:r>
          <a:r>
            <a:rPr lang="en-US" sz="1400" b="1" i="0" baseline="0" dirty="0" smtClean="0">
              <a:solidFill>
                <a:sysClr val="windowText" lastClr="000000"/>
              </a:solidFill>
              <a:latin typeface="+mn-lt"/>
              <a:ea typeface="Times New Roman" charset="0"/>
              <a:cs typeface="Times New Roman" charset="0"/>
            </a:rPr>
            <a:t> vehicle sales shares</a:t>
          </a:r>
        </a:p>
        <a:p xmlns:a="http://schemas.openxmlformats.org/drawingml/2006/main">
          <a:pPr eaLnBrk="0" hangingPunct="0"/>
          <a:r>
            <a:rPr lang="en-US" sz="1400" b="1" dirty="0" smtClean="0">
              <a:ea typeface="Times New Roman" charset="0"/>
              <a:cs typeface="Times New Roman" charset="0"/>
            </a:rPr>
            <a:t>(AEO2020 Reference case)</a:t>
          </a:r>
          <a:endParaRPr lang="en-US" sz="14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percent</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0.65091</cdr:x>
      <cdr:y>0.30792</cdr:y>
    </cdr:from>
    <cdr:to>
      <cdr:x>0.8037</cdr:x>
      <cdr:y>0.75414</cdr:y>
    </cdr:to>
    <cdr:sp macro="" textlink="">
      <cdr:nvSpPr>
        <cdr:cNvPr id="3" name="TextBox 1"/>
        <cdr:cNvSpPr txBox="1"/>
      </cdr:nvSpPr>
      <cdr:spPr bwMode="auto">
        <a:xfrm xmlns:a="http://schemas.openxmlformats.org/drawingml/2006/main">
          <a:off x="2454403" y="1382895"/>
          <a:ext cx="576129" cy="20039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car</a:t>
          </a:r>
        </a:p>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r>
            <a:rPr lang="en-US" sz="1400" b="1" i="0" dirty="0" smtClean="0">
              <a:solidFill>
                <a:schemeClr val="tx2"/>
              </a:solidFill>
              <a:latin typeface="+mn-lt"/>
              <a:ea typeface="Times New Roman" charset="0"/>
              <a:cs typeface="Times New Roman" charset="0"/>
            </a:rPr>
            <a:t>truck</a:t>
          </a:r>
        </a:p>
      </cdr:txBody>
    </cdr:sp>
  </cdr:relSizeAnchor>
  <cdr:relSizeAnchor xmlns:cdr="http://schemas.openxmlformats.org/drawingml/2006/chartDrawing">
    <cdr:from>
      <cdr:x>0.07408</cdr:x>
      <cdr:y>0.15785</cdr:y>
    </cdr:from>
    <cdr:to>
      <cdr:x>0.5</cdr:x>
      <cdr:y>0.2921</cdr:y>
    </cdr:to>
    <cdr:grpSp>
      <cdr:nvGrpSpPr>
        <cdr:cNvPr id="5" name="Group 4"/>
        <cdr:cNvGrpSpPr/>
      </cdr:nvGrpSpPr>
      <cdr:grpSpPr>
        <a:xfrm xmlns:a="http://schemas.openxmlformats.org/drawingml/2006/main">
          <a:off x="279335" y="708910"/>
          <a:ext cx="1606028" cy="602922"/>
          <a:chOff x="-203126" y="162053"/>
          <a:chExt cx="1168384" cy="368275"/>
        </a:xfrm>
      </cdr:grpSpPr>
      <cdr:sp macro="" textlink="">
        <cdr:nvSpPr>
          <cdr:cNvPr id="7" name="TextBox 1"/>
          <cdr:cNvSpPr txBox="1"/>
        </cdr:nvSpPr>
        <cdr:spPr bwMode="auto">
          <a:xfrm xmlns:a="http://schemas.openxmlformats.org/drawingml/2006/main">
            <a:off x="-203126" y="162053"/>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10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userShapes>
</file>

<file path=ppt/drawings/drawing81.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095500"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Car </a:t>
          </a:r>
          <a:r>
            <a:rPr lang="en-US" sz="1400" b="1" i="0" baseline="0" dirty="0" smtClean="0">
              <a:solidFill>
                <a:sysClr val="windowText" lastClr="000000"/>
              </a:solidFill>
              <a:latin typeface="+mn-lt"/>
              <a:ea typeface="Times New Roman" charset="0"/>
              <a:cs typeface="Times New Roman" charset="0"/>
            </a:rPr>
            <a:t>sales shares by size class </a:t>
          </a:r>
        </a:p>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(AEO2020 Reference case)</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percent</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0.68295</cdr:x>
      <cdr:y>0.1672</cdr:y>
    </cdr:from>
    <cdr:to>
      <cdr:x>1</cdr:x>
      <cdr:y>0.5</cdr:y>
    </cdr:to>
    <cdr:sp macro="" textlink="">
      <cdr:nvSpPr>
        <cdr:cNvPr id="3" name="TextBox 1"/>
        <cdr:cNvSpPr txBox="1"/>
      </cdr:nvSpPr>
      <cdr:spPr bwMode="auto">
        <a:xfrm xmlns:a="http://schemas.openxmlformats.org/drawingml/2006/main">
          <a:off x="2381552" y="750901"/>
          <a:ext cx="1105620" cy="14946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a:solidFill>
                <a:schemeClr val="accent6"/>
              </a:solidFill>
              <a:ea typeface="Times New Roman" charset="0"/>
              <a:cs typeface="Times New Roman" charset="0"/>
            </a:rPr>
            <a:t>crossover</a:t>
          </a:r>
        </a:p>
        <a:p xmlns:a="http://schemas.openxmlformats.org/drawingml/2006/main">
          <a:pPr eaLnBrk="0" hangingPunct="0"/>
          <a:r>
            <a:rPr lang="en-US" sz="1400" b="1" dirty="0">
              <a:solidFill>
                <a:schemeClr val="accent6"/>
              </a:solidFill>
              <a:ea typeface="Times New Roman" charset="0"/>
              <a:cs typeface="Times New Roman" charset="0"/>
            </a:rPr>
            <a:t>utility</a:t>
          </a:r>
          <a:endParaRPr lang="en-US" sz="1400" b="1" dirty="0">
            <a:solidFill>
              <a:schemeClr val="accent4"/>
            </a:solidFill>
            <a:ea typeface="Times New Roman" charset="0"/>
            <a:cs typeface="Times New Roman" charset="0"/>
          </a:endParaRPr>
        </a:p>
        <a:p xmlns:a="http://schemas.openxmlformats.org/drawingml/2006/main">
          <a:pPr eaLnBrk="0" hangingPunct="0"/>
          <a:r>
            <a:rPr lang="en-US" sz="1400" b="1" i="0" dirty="0" smtClean="0">
              <a:solidFill>
                <a:schemeClr val="accent4"/>
              </a:solidFill>
              <a:latin typeface="+mn-lt"/>
              <a:ea typeface="Times New Roman" charset="0"/>
              <a:cs typeface="Times New Roman" charset="0"/>
            </a:rPr>
            <a:t>midsize</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compact</a:t>
          </a:r>
        </a:p>
        <a:p xmlns:a="http://schemas.openxmlformats.org/drawingml/2006/main">
          <a:pPr eaLnBrk="0" hangingPunct="0"/>
          <a:r>
            <a:rPr lang="en-US" sz="1400" b="1" i="0" dirty="0" smtClean="0">
              <a:solidFill>
                <a:schemeClr val="accent5"/>
              </a:solidFill>
              <a:latin typeface="+mn-lt"/>
              <a:ea typeface="Times New Roman" charset="0"/>
              <a:cs typeface="Times New Roman" charset="0"/>
            </a:rPr>
            <a:t>large</a:t>
          </a: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subcompact</a:t>
          </a:r>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other</a:t>
          </a:r>
        </a:p>
      </cdr:txBody>
    </cdr:sp>
  </cdr:relSizeAnchor>
  <cdr:relSizeAnchor xmlns:cdr="http://schemas.openxmlformats.org/drawingml/2006/chartDrawing">
    <cdr:from>
      <cdr:x>0.06194</cdr:x>
      <cdr:y>0.15967</cdr:y>
    </cdr:from>
    <cdr:to>
      <cdr:x>0.48786</cdr:x>
      <cdr:y>0.29392</cdr:y>
    </cdr:to>
    <cdr:grpSp>
      <cdr:nvGrpSpPr>
        <cdr:cNvPr id="5" name="Group 4"/>
        <cdr:cNvGrpSpPr/>
      </cdr:nvGrpSpPr>
      <cdr:grpSpPr>
        <a:xfrm xmlns:a="http://schemas.openxmlformats.org/drawingml/2006/main">
          <a:off x="226025" y="717084"/>
          <a:ext cx="1554223" cy="602922"/>
          <a:chOff x="-2855132" y="130183"/>
          <a:chExt cx="1168384" cy="368275"/>
        </a:xfrm>
      </cdr:grpSpPr>
      <cdr:sp macro="" textlink="">
        <cdr:nvSpPr>
          <cdr:cNvPr id="7" name="TextBox 1"/>
          <cdr:cNvSpPr txBox="1"/>
        </cdr:nvSpPr>
        <cdr:spPr bwMode="auto">
          <a:xfrm xmlns:a="http://schemas.openxmlformats.org/drawingml/2006/main">
            <a:off x="-2855132" y="130183"/>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5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userShapes>
</file>

<file path=ppt/drawings/drawing82.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095500"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Light truck sales shares by size</a:t>
          </a:r>
        </a:p>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class (AEO2020</a:t>
          </a:r>
          <a:r>
            <a:rPr lang="en-US" sz="1400" b="1" i="0" dirty="0" smtClean="0">
              <a:solidFill>
                <a:sysClr val="windowText" lastClr="000000"/>
              </a:solidFill>
              <a:latin typeface="+mn-lt"/>
              <a:ea typeface="Times New Roman" charset="0"/>
              <a:cs typeface="Times New Roman" charset="0"/>
            </a:rPr>
            <a:t> </a:t>
          </a:r>
          <a:r>
            <a:rPr lang="en-US" sz="1400" b="1" i="0" baseline="0" dirty="0" smtClean="0">
              <a:solidFill>
                <a:sysClr val="windowText" lastClr="000000"/>
              </a:solidFill>
              <a:latin typeface="+mn-lt"/>
              <a:ea typeface="Times New Roman" charset="0"/>
              <a:cs typeface="Times New Roman" charset="0"/>
            </a:rPr>
            <a:t>Reference case) </a:t>
          </a: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percent</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0.65938</cdr:x>
      <cdr:y>0.15958</cdr:y>
    </cdr:from>
    <cdr:to>
      <cdr:x>0.97075</cdr:x>
      <cdr:y>0.79503</cdr:y>
    </cdr:to>
    <cdr:sp macro="" textlink="">
      <cdr:nvSpPr>
        <cdr:cNvPr id="3" name="TextBox 1"/>
        <cdr:cNvSpPr txBox="1"/>
      </cdr:nvSpPr>
      <cdr:spPr bwMode="auto">
        <a:xfrm xmlns:a="http://schemas.openxmlformats.org/drawingml/2006/main">
          <a:off x="2428158" y="716674"/>
          <a:ext cx="1146634" cy="28538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6"/>
              </a:solidFill>
              <a:latin typeface="+mn-lt"/>
              <a:ea typeface="Times New Roman" charset="0"/>
              <a:cs typeface="Times New Roman" charset="0"/>
            </a:rPr>
            <a:t>crossover</a:t>
          </a:r>
        </a:p>
        <a:p xmlns:a="http://schemas.openxmlformats.org/drawingml/2006/main">
          <a:pPr eaLnBrk="0" hangingPunct="0"/>
          <a:r>
            <a:rPr lang="en-US" sz="1400" b="1" i="0" dirty="0" smtClean="0">
              <a:solidFill>
                <a:schemeClr val="accent6"/>
              </a:solidFill>
              <a:latin typeface="+mn-lt"/>
              <a:ea typeface="Times New Roman" charset="0"/>
              <a:cs typeface="Times New Roman" charset="0"/>
            </a:rPr>
            <a:t>utility</a:t>
          </a:r>
        </a:p>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b="1" dirty="0">
            <a:solidFill>
              <a:schemeClr val="accent4"/>
            </a:solidFill>
            <a:ea typeface="Times New Roman" charset="0"/>
            <a:cs typeface="Times New Roman" charset="0"/>
          </a:endParaRPr>
        </a:p>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b="1" dirty="0">
            <a:ea typeface="Times New Roman" charset="0"/>
            <a:cs typeface="Times New Roman" charset="0"/>
          </a:endParaRP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large pickup</a:t>
          </a:r>
          <a:endParaRPr lang="en-US" sz="1400" b="1" i="0" dirty="0" smtClean="0">
            <a:solidFill>
              <a:schemeClr val="accent1"/>
            </a:solidFill>
            <a:latin typeface="+mn-lt"/>
            <a:ea typeface="Times New Roman" charset="0"/>
            <a:cs typeface="Times New Roman" charset="0"/>
          </a:endParaRPr>
        </a:p>
        <a:p xmlns:a="http://schemas.openxmlformats.org/drawingml/2006/main">
          <a:pPr eaLnBrk="0" hangingPunct="0"/>
          <a:endParaRPr lang="en-US" sz="1400" b="1" dirty="0">
            <a:solidFill>
              <a:schemeClr val="accent4"/>
            </a:solidFill>
            <a:ea typeface="Times New Roman" charset="0"/>
            <a:cs typeface="Times New Roman" charset="0"/>
          </a:endParaRPr>
        </a:p>
        <a:p xmlns:a="http://schemas.openxmlformats.org/drawingml/2006/main">
          <a:pPr eaLnBrk="0" hangingPunct="0"/>
          <a:endParaRPr lang="en-US" sz="600" b="1" dirty="0">
            <a:solidFill>
              <a:schemeClr val="accent4"/>
            </a:solidFill>
            <a:ea typeface="Times New Roman" charset="0"/>
            <a:cs typeface="Times New Roman" charset="0"/>
          </a:endParaRPr>
        </a:p>
        <a:p xmlns:a="http://schemas.openxmlformats.org/drawingml/2006/main">
          <a:pPr eaLnBrk="0" hangingPunct="0"/>
          <a:r>
            <a:rPr lang="en-US" sz="1400" b="1" i="0" dirty="0" smtClean="0">
              <a:solidFill>
                <a:schemeClr val="accent4"/>
              </a:solidFill>
              <a:latin typeface="+mn-lt"/>
              <a:ea typeface="Times New Roman" charset="0"/>
              <a:cs typeface="Times New Roman" charset="0"/>
            </a:rPr>
            <a:t>utility</a:t>
          </a:r>
        </a:p>
        <a:p xmlns:a="http://schemas.openxmlformats.org/drawingml/2006/main">
          <a:pPr eaLnBrk="0" hangingPunct="0"/>
          <a:r>
            <a:rPr lang="en-US" sz="1400" b="1" i="0" dirty="0" smtClean="0">
              <a:solidFill>
                <a:schemeClr val="accent3"/>
              </a:solidFill>
              <a:latin typeface="+mn-lt"/>
              <a:ea typeface="Times New Roman" charset="0"/>
              <a:cs typeface="Times New Roman" charset="0"/>
            </a:rPr>
            <a:t>vans </a:t>
          </a:r>
        </a:p>
        <a:p xmlns:a="http://schemas.openxmlformats.org/drawingml/2006/main">
          <a:pPr eaLnBrk="0" hangingPunct="0"/>
          <a:endParaRPr lang="en-US" sz="600" b="1" dirty="0">
            <a:solidFill>
              <a:schemeClr val="accent1"/>
            </a:solidFill>
            <a:ea typeface="Times New Roman" charset="0"/>
            <a:cs typeface="Times New Roman" charset="0"/>
          </a:endParaRP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small </a:t>
          </a:r>
          <a:r>
            <a:rPr lang="en-US" sz="1400" b="1" i="0" baseline="0" dirty="0" smtClean="0">
              <a:solidFill>
                <a:schemeClr val="accent1"/>
              </a:solidFill>
              <a:latin typeface="+mn-lt"/>
              <a:ea typeface="Times New Roman" charset="0"/>
              <a:cs typeface="Times New Roman" charset="0"/>
            </a:rPr>
            <a:t>pickup</a:t>
          </a:r>
          <a:endParaRPr lang="en-US" sz="14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0.05066</cdr:x>
      <cdr:y>0.15825</cdr:y>
    </cdr:from>
    <cdr:to>
      <cdr:x>0.47658</cdr:x>
      <cdr:y>0.2925</cdr:y>
    </cdr:to>
    <cdr:grpSp>
      <cdr:nvGrpSpPr>
        <cdr:cNvPr id="5" name="Group 4"/>
        <cdr:cNvGrpSpPr/>
      </cdr:nvGrpSpPr>
      <cdr:grpSpPr>
        <a:xfrm xmlns:a="http://schemas.openxmlformats.org/drawingml/2006/main">
          <a:off x="186556" y="710707"/>
          <a:ext cx="1568452" cy="602922"/>
          <a:chOff x="-336810" y="76834"/>
          <a:chExt cx="1168384" cy="368275"/>
        </a:xfrm>
      </cdr:grpSpPr>
      <cdr:sp macro="" textlink="">
        <cdr:nvSpPr>
          <cdr:cNvPr id="7" name="TextBox 1"/>
          <cdr:cNvSpPr txBox="1"/>
        </cdr:nvSpPr>
        <cdr:spPr bwMode="auto">
          <a:xfrm xmlns:a="http://schemas.openxmlformats.org/drawingml/2006/main">
            <a:off x="-336810" y="76834"/>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endParaRPr lang="en-US" sz="5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userShapes>
</file>

<file path=ppt/drawings/drawing83.xml><?xml version="1.0" encoding="utf-8"?>
<c:userShapes xmlns:c="http://schemas.openxmlformats.org/drawingml/2006/chart">
  <cdr:relSizeAnchor xmlns:cdr="http://schemas.openxmlformats.org/drawingml/2006/chartDrawing">
    <cdr:from>
      <cdr:x>0</cdr:x>
      <cdr:y>0</cdr:y>
    </cdr:from>
    <cdr:to>
      <cdr:x>0.5382</cdr:x>
      <cdr:y>0.15972</cdr:y>
    </cdr:to>
    <cdr:sp macro="" textlink="">
      <cdr:nvSpPr>
        <cdr:cNvPr id="2" name="TextBox 1"/>
        <cdr:cNvSpPr txBox="1"/>
      </cdr:nvSpPr>
      <cdr:spPr bwMode="auto">
        <a:xfrm xmlns:a="http://schemas.openxmlformats.org/drawingml/2006/main">
          <a:off x="0" y="0"/>
          <a:ext cx="2952780" cy="4381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Light-duty</a:t>
          </a:r>
          <a:r>
            <a:rPr lang="en-US" sz="1400" b="1" i="0" baseline="0" dirty="0" smtClean="0">
              <a:solidFill>
                <a:schemeClr val="tx1"/>
              </a:solidFill>
              <a:latin typeface="+mn-lt"/>
              <a:ea typeface="Times New Roman" charset="0"/>
              <a:cs typeface="Times New Roman" charset="0"/>
            </a:rPr>
            <a:t> vehicle sales by fuel type </a:t>
          </a:r>
        </a:p>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(AEO2020 Reference case)</a:t>
          </a:r>
          <a:endParaRPr lang="en-US" sz="1400" b="1" i="0" dirty="0" smtClean="0">
            <a:solidFill>
              <a:schemeClr val="tx1"/>
            </a:solidFill>
            <a:latin typeface="+mn-lt"/>
            <a:ea typeface="Times New Roman" charset="0"/>
            <a:cs typeface="Times New Roman" charset="0"/>
          </a:endParaRPr>
        </a:p>
        <a:p xmlns:a="http://schemas.openxmlformats.org/drawingml/2006/main">
          <a:pPr eaLnBrk="0" hangingPunct="0"/>
          <a:r>
            <a:rPr lang="en-US" sz="1400" dirty="0">
              <a:solidFill>
                <a:schemeClr val="tx1"/>
              </a:solidFill>
              <a:ea typeface="Times New Roman" charset="0"/>
              <a:cs typeface="Times New Roman" charset="0"/>
            </a:rPr>
            <a:t>m</a:t>
          </a:r>
          <a:r>
            <a:rPr lang="en-US" sz="1400" i="0" dirty="0" smtClean="0">
              <a:solidFill>
                <a:schemeClr val="tx1"/>
              </a:solidFill>
              <a:latin typeface="+mn-lt"/>
              <a:ea typeface="Times New Roman" charset="0"/>
              <a:cs typeface="Times New Roman" charset="0"/>
            </a:rPr>
            <a:t>illions of vehicles</a:t>
          </a:r>
        </a:p>
      </cdr:txBody>
    </cdr:sp>
  </cdr:relSizeAnchor>
  <cdr:relSizeAnchor xmlns:cdr="http://schemas.openxmlformats.org/drawingml/2006/chartDrawing">
    <cdr:from>
      <cdr:x>0.06765</cdr:x>
      <cdr:y>0.13677</cdr:y>
    </cdr:from>
    <cdr:to>
      <cdr:x>0.28987</cdr:x>
      <cdr:y>0.26175</cdr:y>
    </cdr:to>
    <cdr:grpSp>
      <cdr:nvGrpSpPr>
        <cdr:cNvPr id="3" name="Group 2"/>
        <cdr:cNvGrpSpPr/>
      </cdr:nvGrpSpPr>
      <cdr:grpSpPr>
        <a:xfrm xmlns:a="http://schemas.openxmlformats.org/drawingml/2006/main">
          <a:off x="424652" y="692039"/>
          <a:ext cx="1394917" cy="632383"/>
          <a:chOff x="-1533452" y="147524"/>
          <a:chExt cx="1168384" cy="342867"/>
        </a:xfrm>
      </cdr:grpSpPr>
      <cdr:sp macro="" textlink="">
        <cdr:nvSpPr>
          <cdr:cNvPr id="5" name="TextBox 1"/>
          <cdr:cNvSpPr txBox="1"/>
        </cdr:nvSpPr>
        <cdr:spPr bwMode="auto">
          <a:xfrm xmlns:a="http://schemas.openxmlformats.org/drawingml/2006/main">
            <a:off x="-1533452" y="147524"/>
            <a:ext cx="1168384" cy="3428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0.67786</cdr:x>
      <cdr:y>0.19863</cdr:y>
    </cdr:from>
    <cdr:to>
      <cdr:x>0.98723</cdr:x>
      <cdr:y>0.83231</cdr:y>
    </cdr:to>
    <cdr:sp macro="" textlink="">
      <cdr:nvSpPr>
        <cdr:cNvPr id="10" name="TextBox 1"/>
        <cdr:cNvSpPr txBox="1"/>
      </cdr:nvSpPr>
      <cdr:spPr bwMode="auto">
        <a:xfrm xmlns:a="http://schemas.openxmlformats.org/drawingml/2006/main">
          <a:off x="2834466" y="628135"/>
          <a:ext cx="1293615" cy="20038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bg2"/>
              </a:solidFill>
              <a:latin typeface="+mn-lt"/>
              <a:ea typeface="Times New Roman" charset="0"/>
              <a:cs typeface="Times New Roman" charset="0"/>
            </a:rPr>
            <a:t>other</a:t>
          </a:r>
        </a:p>
        <a:p xmlns:a="http://schemas.openxmlformats.org/drawingml/2006/main">
          <a:pPr eaLnBrk="0" hangingPunct="0"/>
          <a:endParaRPr lang="en-US" sz="1400" b="1" i="0" baseline="0" dirty="0" smtClean="0">
            <a:solidFill>
              <a:schemeClr val="accent6"/>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6"/>
              </a:solidFill>
              <a:latin typeface="+mn-lt"/>
              <a:ea typeface="Times New Roman" charset="0"/>
              <a:cs typeface="Times New Roman" charset="0"/>
            </a:rPr>
            <a:t>hybrid electric</a:t>
          </a:r>
        </a:p>
        <a:p xmlns:a="http://schemas.openxmlformats.org/drawingml/2006/main">
          <a:pPr eaLnBrk="0" hangingPunct="0"/>
          <a:endParaRPr lang="en-US" sz="1400" b="1" i="0" baseline="0" dirty="0" smtClean="0">
            <a:solidFill>
              <a:schemeClr val="accent4"/>
            </a:solidFill>
            <a:latin typeface="+mn-lt"/>
            <a:ea typeface="Times New Roman" charset="0"/>
            <a:cs typeface="Times New Roman" charset="0"/>
          </a:endParaRPr>
        </a:p>
        <a:p xmlns:a="http://schemas.openxmlformats.org/drawingml/2006/main">
          <a:pPr eaLnBrk="0" hangingPunct="0"/>
          <a:r>
            <a:rPr lang="en-US" sz="1400" b="1" dirty="0">
              <a:solidFill>
                <a:schemeClr val="accent4"/>
              </a:solidFill>
              <a:ea typeface="Times New Roman" charset="0"/>
              <a:cs typeface="Times New Roman" charset="0"/>
            </a:rPr>
            <a:t>p</a:t>
          </a:r>
          <a:r>
            <a:rPr lang="en-US" sz="1400" b="1" dirty="0" smtClean="0">
              <a:solidFill>
                <a:schemeClr val="accent4"/>
              </a:solidFill>
              <a:ea typeface="Times New Roman" charset="0"/>
              <a:cs typeface="Times New Roman" charset="0"/>
            </a:rPr>
            <a:t>lug-in hybrid </a:t>
          </a:r>
        </a:p>
        <a:p xmlns:a="http://schemas.openxmlformats.org/drawingml/2006/main">
          <a:pPr eaLnBrk="0" hangingPunct="0"/>
          <a:r>
            <a:rPr lang="en-US" sz="1400" b="1" dirty="0" smtClean="0">
              <a:solidFill>
                <a:schemeClr val="accent4"/>
              </a:solidFill>
              <a:ea typeface="Times New Roman" charset="0"/>
              <a:cs typeface="Times New Roman" charset="0"/>
            </a:rPr>
            <a:t>electric </a:t>
          </a:r>
        </a:p>
        <a:p xmlns:a="http://schemas.openxmlformats.org/drawingml/2006/main">
          <a:pPr eaLnBrk="0" hangingPunct="0"/>
          <a:r>
            <a:rPr lang="en-US" sz="1400" b="1" dirty="0" smtClean="0">
              <a:solidFill>
                <a:schemeClr val="accent4"/>
              </a:solidFill>
              <a:ea typeface="Times New Roman" charset="0"/>
              <a:cs typeface="Times New Roman" charset="0"/>
            </a:rPr>
            <a:t>vehicle</a:t>
          </a:r>
          <a:endParaRPr lang="en-US" sz="1400" b="1" i="0" baseline="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3"/>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3"/>
              </a:solidFill>
              <a:latin typeface="+mn-lt"/>
              <a:ea typeface="Times New Roman" charset="0"/>
              <a:cs typeface="Times New Roman" charset="0"/>
            </a:rPr>
            <a:t>battery electric</a:t>
          </a:r>
        </a:p>
        <a:p xmlns:a="http://schemas.openxmlformats.org/drawingml/2006/main">
          <a:pPr eaLnBrk="0" hangingPunct="0"/>
          <a:endParaRPr lang="en-US" sz="1400" b="1" i="0" baseline="0" dirty="0" smtClean="0">
            <a:solidFill>
              <a:schemeClr val="accent2"/>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2"/>
              </a:solidFill>
              <a:latin typeface="+mn-lt"/>
              <a:ea typeface="Times New Roman" charset="0"/>
              <a:cs typeface="Times New Roman" charset="0"/>
            </a:rPr>
            <a:t>diesel</a:t>
          </a:r>
        </a:p>
        <a:p xmlns:a="http://schemas.openxmlformats.org/drawingml/2006/main">
          <a:pPr eaLnBrk="0" hangingPunct="0"/>
          <a:endParaRPr lang="en-US" sz="1400" b="1" i="0" baseline="0" dirty="0" smtClean="0">
            <a:solidFill>
              <a:schemeClr val="accent1"/>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accent1"/>
              </a:solidFill>
              <a:latin typeface="+mn-lt"/>
              <a:ea typeface="Times New Roman" charset="0"/>
              <a:cs typeface="Times New Roman" charset="0"/>
            </a:rPr>
            <a:t>flex fuel</a:t>
          </a:r>
        </a:p>
        <a:p xmlns:a="http://schemas.openxmlformats.org/drawingml/2006/main">
          <a:pPr eaLnBrk="0" hangingPunct="0"/>
          <a:endParaRPr lang="en-US" sz="1400" b="1" i="0" baseline="0" dirty="0" smtClean="0">
            <a:solidFill>
              <a:schemeClr val="tx2"/>
            </a:solidFill>
            <a:latin typeface="+mn-lt"/>
            <a:ea typeface="Times New Roman" charset="0"/>
            <a:cs typeface="Times New Roman" charset="0"/>
          </a:endParaRPr>
        </a:p>
        <a:p xmlns:a="http://schemas.openxmlformats.org/drawingml/2006/main">
          <a:pPr eaLnBrk="0" hangingPunct="0"/>
          <a:r>
            <a:rPr lang="en-US" sz="1400" b="1" i="0" baseline="0" dirty="0" smtClean="0">
              <a:solidFill>
                <a:schemeClr val="tx2"/>
              </a:solidFill>
              <a:latin typeface="+mn-lt"/>
              <a:ea typeface="Times New Roman" charset="0"/>
              <a:cs typeface="Times New Roman" charset="0"/>
            </a:rPr>
            <a:t>gasoline</a:t>
          </a:r>
        </a:p>
        <a:p xmlns:a="http://schemas.openxmlformats.org/drawingml/2006/main">
          <a:pPr eaLnBrk="0" hangingPunct="0"/>
          <a:endParaRPr lang="en-US" sz="900" b="1" i="0" dirty="0" smtClean="0">
            <a:solidFill>
              <a:schemeClr val="tx1"/>
            </a:solidFill>
            <a:latin typeface="+mn-lt"/>
            <a:ea typeface="Times New Roman" charset="0"/>
            <a:cs typeface="Times New Roman" charset="0"/>
          </a:endParaRPr>
        </a:p>
      </cdr:txBody>
    </cdr:sp>
  </cdr:relSizeAnchor>
</c:userShapes>
</file>

<file path=ppt/drawings/drawing84.xml><?xml version="1.0" encoding="utf-8"?>
<c:userShapes xmlns:c="http://schemas.openxmlformats.org/drawingml/2006/chart">
  <cdr:relSizeAnchor xmlns:cdr="http://schemas.openxmlformats.org/drawingml/2006/chartDrawing">
    <cdr:from>
      <cdr:x>0</cdr:x>
      <cdr:y>0</cdr:y>
    </cdr:from>
    <cdr:to>
      <cdr:x>0.6632</cdr:x>
      <cdr:y>0.18403</cdr:y>
    </cdr:to>
    <cdr:sp macro="" textlink="">
      <cdr:nvSpPr>
        <cdr:cNvPr id="2" name="TextBox 1"/>
        <cdr:cNvSpPr txBox="1"/>
      </cdr:nvSpPr>
      <cdr:spPr bwMode="auto">
        <a:xfrm xmlns:a="http://schemas.openxmlformats.org/drawingml/2006/main">
          <a:off x="0" y="0"/>
          <a:ext cx="4165525" cy="9311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New vehicle sales of battery powered vehicles</a:t>
          </a:r>
        </a:p>
        <a:p xmlns:a="http://schemas.openxmlformats.org/drawingml/2006/main">
          <a:pPr eaLnBrk="0" hangingPunct="0"/>
          <a:r>
            <a:rPr lang="en-US" sz="1400" b="1" dirty="0" smtClean="0">
              <a:ea typeface="Times New Roman" charset="0"/>
              <a:cs typeface="Times New Roman" charset="0"/>
            </a:rPr>
            <a:t>(AEO2020 Reference case)</a:t>
          </a:r>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dirty="0" smtClean="0">
              <a:solidFill>
                <a:sysClr val="windowText" lastClr="000000"/>
              </a:solidFill>
              <a:latin typeface="+mn-lt"/>
              <a:ea typeface="Times New Roman" charset="0"/>
              <a:cs typeface="Times New Roman" charset="0"/>
            </a:rPr>
            <a:t>millions</a:t>
          </a:r>
          <a:r>
            <a:rPr lang="en-US" sz="1400" b="0" i="0" baseline="0" dirty="0" smtClean="0">
              <a:solidFill>
                <a:sysClr val="windowText" lastClr="000000"/>
              </a:solidFill>
              <a:latin typeface="+mn-lt"/>
              <a:ea typeface="Times New Roman" charset="0"/>
              <a:cs typeface="Times New Roman" charset="0"/>
            </a:rPr>
            <a:t> of vehicles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0.61703</cdr:x>
      <cdr:y>0.164</cdr:y>
    </cdr:from>
    <cdr:to>
      <cdr:x>0.98812</cdr:x>
      <cdr:y>0.95231</cdr:y>
    </cdr:to>
    <cdr:sp macro="" textlink="">
      <cdr:nvSpPr>
        <cdr:cNvPr id="3" name="TextBox 2"/>
        <cdr:cNvSpPr txBox="1"/>
      </cdr:nvSpPr>
      <cdr:spPr bwMode="auto">
        <a:xfrm xmlns:a="http://schemas.openxmlformats.org/drawingml/2006/main">
          <a:off x="3377680" y="829819"/>
          <a:ext cx="2031382" cy="39887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400" b="1" i="0" dirty="0" smtClean="0">
            <a:solidFill>
              <a:schemeClr val="accent5">
                <a:lumMod val="50000"/>
              </a:schemeClr>
            </a:solidFill>
            <a:latin typeface="+mn-lt"/>
            <a:ea typeface="Times New Roman" charset="0"/>
            <a:cs typeface="Times New Roman" charset="0"/>
          </a:endParaRPr>
        </a:p>
        <a:p xmlns:a="http://schemas.openxmlformats.org/drawingml/2006/main">
          <a:pPr eaLnBrk="0" hangingPunct="0"/>
          <a:endParaRPr lang="en-US" sz="1400" b="1" dirty="0">
            <a:solidFill>
              <a:schemeClr val="accent5">
                <a:lumMod val="50000"/>
              </a:schemeClr>
            </a:solidFill>
            <a:ea typeface="Times New Roman" charset="0"/>
            <a:cs typeface="Times New Roman" charset="0"/>
          </a:endParaRPr>
        </a:p>
        <a:p xmlns:a="http://schemas.openxmlformats.org/drawingml/2006/main">
          <a:pPr eaLnBrk="0" hangingPunct="0"/>
          <a:endParaRPr lang="en-US" sz="1400" b="1" i="0" dirty="0" smtClean="0">
            <a:solidFill>
              <a:schemeClr val="accent5">
                <a:lumMod val="50000"/>
              </a:schemeClr>
            </a:solidFill>
            <a:latin typeface="+mn-lt"/>
            <a:ea typeface="Times New Roman" charset="0"/>
            <a:cs typeface="Times New Roman" charset="0"/>
          </a:endParaRPr>
        </a:p>
        <a:p xmlns:a="http://schemas.openxmlformats.org/drawingml/2006/main">
          <a:pPr eaLnBrk="0" hangingPunct="0"/>
          <a:endParaRPr lang="en-US" sz="14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400" b="1" dirty="0">
            <a:solidFill>
              <a:schemeClr val="accent5">
                <a:lumMod val="50000"/>
              </a:schemeClr>
            </a:solidFill>
            <a:ea typeface="Times New Roman" charset="0"/>
            <a:cs typeface="Times New Roman" charset="0"/>
          </a:endParaRPr>
        </a:p>
        <a:p xmlns:a="http://schemas.openxmlformats.org/drawingml/2006/main">
          <a:pPr eaLnBrk="0" hangingPunct="0"/>
          <a:endParaRPr lang="en-US" sz="1400" b="1" i="0" dirty="0" smtClean="0">
            <a:solidFill>
              <a:schemeClr val="accent5">
                <a:lumMod val="50000"/>
              </a:schemeClr>
            </a:solidFill>
            <a:latin typeface="+mn-lt"/>
            <a:ea typeface="Times New Roman" charset="0"/>
            <a:cs typeface="Times New Roman" charset="0"/>
          </a:endParaRPr>
        </a:p>
        <a:p xmlns:a="http://schemas.openxmlformats.org/drawingml/2006/main">
          <a:pPr eaLnBrk="0" hangingPunct="0"/>
          <a:r>
            <a:rPr lang="en-US" sz="1400" b="1" i="0" dirty="0" smtClean="0">
              <a:solidFill>
                <a:srgbClr val="675005"/>
              </a:solidFill>
              <a:latin typeface="+mn-lt"/>
              <a:ea typeface="Times New Roman" charset="0"/>
              <a:cs typeface="Times New Roman" charset="0"/>
            </a:rPr>
            <a:t>total battery electric</a:t>
          </a:r>
        </a:p>
        <a:p xmlns:a="http://schemas.openxmlformats.org/drawingml/2006/main">
          <a:pPr eaLnBrk="0" hangingPunct="0"/>
          <a:endParaRPr lang="en-US" sz="1400" b="1" i="0" dirty="0" smtClean="0">
            <a:solidFill>
              <a:schemeClr val="accent2"/>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dirty="0">
            <a:solidFill>
              <a:schemeClr val="accent3"/>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300-mile </a:t>
          </a:r>
          <a:r>
            <a:rPr lang="en-US" sz="1400" b="1" dirty="0" smtClean="0">
              <a:solidFill>
                <a:schemeClr val="accent3"/>
              </a:solidFill>
              <a:ea typeface="Times New Roman" charset="0"/>
              <a:cs typeface="Times New Roman" charset="0"/>
            </a:rPr>
            <a:t>electric vehicle</a:t>
          </a:r>
        </a:p>
        <a:p xmlns:a="http://schemas.openxmlformats.org/drawingml/2006/main">
          <a:pPr eaLnBrk="0" hangingPunct="0">
            <a:defRPr/>
          </a:pPr>
          <a:r>
            <a:rPr lang="en-US" sz="1400" b="1" dirty="0" smtClean="0">
              <a:solidFill>
                <a:schemeClr val="accent5"/>
              </a:solidFill>
              <a:ea typeface="Times New Roman" charset="0"/>
              <a:cs typeface="Times New Roman" charset="0"/>
            </a:rPr>
            <a:t>hybrid </a:t>
          </a:r>
          <a:r>
            <a:rPr lang="en-US" sz="1400" b="1" dirty="0">
              <a:solidFill>
                <a:schemeClr val="accent5"/>
              </a:solidFill>
              <a:ea typeface="Times New Roman" charset="0"/>
              <a:cs typeface="Times New Roman" charset="0"/>
            </a:rPr>
            <a:t>electric</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1"/>
              </a:solidFill>
              <a:effectLst/>
              <a:uLnTx/>
              <a:uFillTx/>
              <a:latin typeface="+mn-lt"/>
              <a:ea typeface="Times New Roman" charset="0"/>
              <a:cs typeface="Times New Roman" charset="0"/>
            </a:rPr>
            <a:t>200-mile </a:t>
          </a:r>
          <a:r>
            <a:rPr lang="en-US" sz="1400" b="1" dirty="0" smtClean="0">
              <a:solidFill>
                <a:schemeClr val="accent1"/>
              </a:solidFill>
              <a:ea typeface="Times New Roman" charset="0"/>
              <a:cs typeface="Times New Roman" charset="0"/>
            </a:rPr>
            <a:t>electric vehicle</a:t>
          </a:r>
          <a:endParaRPr kumimoji="0" lang="en-US" sz="1400" b="1" i="0" u="none" strike="noStrike" kern="0" cap="none" spc="0" normalizeH="0" baseline="0" noProof="0" dirty="0" smtClean="0">
            <a:ln>
              <a:noFill/>
            </a:ln>
            <a:solidFill>
              <a:schemeClr val="accent1"/>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900" b="1" dirty="0">
            <a:solidFill>
              <a:schemeClr val="accent2"/>
            </a:solidFill>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dirty="0" smtClean="0">
            <a:solidFill>
              <a:schemeClr val="accent5">
                <a:lumMod val="60000"/>
                <a:lumOff val="40000"/>
              </a:schemeClr>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solidFill>
                <a:schemeClr val="accent5">
                  <a:lumMod val="60000"/>
                  <a:lumOff val="40000"/>
                </a:schemeClr>
              </a:solidFill>
              <a:effectLst/>
              <a:latin typeface="+mn-lt"/>
              <a:ea typeface="+mn-ea"/>
              <a:cs typeface="+mn-cs"/>
            </a:rPr>
            <a:t>plug-in hybrid electric</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200" dirty="0">
            <a:solidFill>
              <a:schemeClr val="accent5">
                <a:lumMod val="60000"/>
                <a:lumOff val="40000"/>
              </a:schemeClr>
            </a:solidFill>
            <a:effectLst/>
          </a:endParaRPr>
        </a:p>
        <a:p xmlns:a="http://schemas.openxmlformats.org/drawingml/2006/main">
          <a:pPr eaLnBrk="0" hangingPunct="0"/>
          <a:r>
            <a:rPr lang="en-US" sz="1400" b="1" i="0" dirty="0" smtClean="0">
              <a:solidFill>
                <a:schemeClr val="accent2"/>
              </a:solidFill>
              <a:latin typeface="+mn-lt"/>
              <a:ea typeface="Times New Roman" charset="0"/>
              <a:cs typeface="Times New Roman" charset="0"/>
            </a:rPr>
            <a:t>100-mile </a:t>
          </a:r>
          <a:r>
            <a:rPr lang="en-US" sz="1400" b="1" dirty="0" smtClean="0">
              <a:solidFill>
                <a:schemeClr val="accent2"/>
              </a:solidFill>
              <a:ea typeface="Times New Roman" charset="0"/>
              <a:cs typeface="Times New Roman" charset="0"/>
            </a:rPr>
            <a:t>electric vehicle</a:t>
          </a:r>
          <a:endParaRPr lang="en-US" sz="1400" b="1"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0.07652</cdr:x>
      <cdr:y>0.1337</cdr:y>
    </cdr:from>
    <cdr:to>
      <cdr:x>0.28948</cdr:x>
      <cdr:y>0.26795</cdr:y>
    </cdr:to>
    <cdr:grpSp>
      <cdr:nvGrpSpPr>
        <cdr:cNvPr id="4" name="Group 3"/>
        <cdr:cNvGrpSpPr/>
      </cdr:nvGrpSpPr>
      <cdr:grpSpPr>
        <a:xfrm xmlns:a="http://schemas.openxmlformats.org/drawingml/2006/main">
          <a:off x="424657" y="676505"/>
          <a:ext cx="1181847" cy="679288"/>
          <a:chOff x="303781" y="44599"/>
          <a:chExt cx="1168384" cy="368275"/>
        </a:xfrm>
      </cdr:grpSpPr>
      <cdr:sp macro="" textlink="">
        <cdr:nvSpPr>
          <cdr:cNvPr id="6" name="TextBox 1"/>
          <cdr:cNvSpPr txBox="1"/>
        </cdr:nvSpPr>
        <cdr:spPr bwMode="auto">
          <a:xfrm xmlns:a="http://schemas.openxmlformats.org/drawingml/2006/main">
            <a:off x="303781" y="44599"/>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grpSp>
  </cdr:relSizeAnchor>
</c:userShapes>
</file>

<file path=ppt/drawings/drawing85.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8575" y="0"/>
          <a:ext cx="2543175" cy="6381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Transportation sector consumption of minor petroleum and alternative fuels (AEO2020 Reference case) </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quadrillion British thermal units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0.18766</cdr:x>
      <cdr:y>0.1231</cdr:y>
    </cdr:from>
    <cdr:to>
      <cdr:x>0.40062</cdr:x>
      <cdr:y>0.26199</cdr:y>
    </cdr:to>
    <cdr:sp macro="" textlink="">
      <cdr:nvSpPr>
        <cdr:cNvPr id="6" name="TextBox 1"/>
        <cdr:cNvSpPr txBox="1"/>
      </cdr:nvSpPr>
      <cdr:spPr bwMode="auto">
        <a:xfrm xmlns:a="http://schemas.openxmlformats.org/drawingml/2006/main">
          <a:off x="2190106" y="598962"/>
          <a:ext cx="2485358" cy="6757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0.77165</cdr:x>
      <cdr:y>0.08738</cdr:y>
    </cdr:from>
    <cdr:to>
      <cdr:x>0.99854</cdr:x>
      <cdr:y>0.79102</cdr:y>
    </cdr:to>
    <cdr:sp macro="" textlink="">
      <cdr:nvSpPr>
        <cdr:cNvPr id="3" name="TextBox 2"/>
        <cdr:cNvSpPr txBox="1"/>
      </cdr:nvSpPr>
      <cdr:spPr bwMode="auto">
        <a:xfrm xmlns:a="http://schemas.openxmlformats.org/drawingml/2006/main">
          <a:off x="8486122" y="425160"/>
          <a:ext cx="2495182" cy="34236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endParaRPr>
        </a:p>
        <a:p xmlns:a="http://schemas.openxmlformats.org/drawingml/2006/main">
          <a:pPr lvl="0" eaLnBrk="0" hangingPunct="0">
            <a:defRPr/>
          </a:pPr>
          <a:r>
            <a:rPr lang="en-US" sz="1400" b="1" dirty="0">
              <a:solidFill>
                <a:schemeClr val="tx2"/>
              </a:solidFill>
              <a:ea typeface="Times New Roman" charset="0"/>
              <a:cs typeface="Times New Roman" charset="0"/>
            </a:rPr>
            <a:t>hydrogen</a:t>
          </a:r>
          <a:endPar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5"/>
              </a:solidFill>
              <a:effectLst/>
              <a:uLnTx/>
              <a:uFillTx/>
              <a:latin typeface="+mn-lt"/>
              <a:ea typeface="Times New Roman" charset="0"/>
              <a:cs typeface="Times New Roman" charset="0"/>
            </a:rPr>
            <a:t>propane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1"/>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1"/>
              </a:solidFill>
              <a:effectLst/>
              <a:uLnTx/>
              <a:uFillTx/>
              <a:latin typeface="+mn-lt"/>
              <a:ea typeface="Times New Roman" charset="0"/>
              <a:cs typeface="Times New Roman" charset="0"/>
            </a:rPr>
            <a:t>compressed and liquid natural 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4"/>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4"/>
              </a:solidFill>
              <a:effectLst/>
              <a:uLnTx/>
              <a:uFillTx/>
              <a:latin typeface="+mn-lt"/>
              <a:ea typeface="Times New Roman" charset="0"/>
              <a:cs typeface="Times New Roman" charset="0"/>
            </a:rPr>
            <a:t>electricity</a:t>
          </a:r>
          <a:r>
            <a:rPr kumimoji="0" lang="en-US" sz="1400" b="1" i="0" u="none" strike="noStrike" kern="0" cap="none" spc="0" normalizeH="0" baseline="0" noProof="0" dirty="0" smtClean="0">
              <a:ln>
                <a:noFill/>
              </a:ln>
              <a:solidFill>
                <a:schemeClr val="accent1"/>
              </a:solidFill>
              <a:effectLst/>
              <a:uLnTx/>
              <a:uFillTx/>
              <a:latin typeface="+mn-lt"/>
              <a:ea typeface="Times New Roman" charset="0"/>
              <a:cs typeface="Times New Roman" charset="0"/>
            </a:rPr>
            <a:t>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residual fuel oil</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400" b="1" i="0" baseline="0" dirty="0" smtClean="0">
            <a:solidFill>
              <a:schemeClr val="accent2"/>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accent2"/>
              </a:solidFill>
              <a:effectLst/>
              <a:latin typeface="+mn-lt"/>
              <a:ea typeface="+mn-ea"/>
              <a:cs typeface="+mn-cs"/>
            </a:rPr>
            <a:t>other </a:t>
          </a:r>
          <a:r>
            <a:rPr lang="en-US" sz="1400" b="1" i="0" baseline="0" dirty="0">
              <a:solidFill>
                <a:schemeClr val="accent2"/>
              </a:solidFill>
              <a:effectLst/>
              <a:latin typeface="+mn-lt"/>
              <a:ea typeface="+mn-ea"/>
              <a:cs typeface="+mn-cs"/>
            </a:rPr>
            <a:t>petroleum	</a:t>
          </a:r>
          <a:r>
            <a:rPr kumimoji="0" lang="en-US" sz="1400" b="1" i="0" u="none" strike="noStrike" kern="0" cap="none" spc="0" normalizeH="0" baseline="0" noProof="0" dirty="0" smtClean="0">
              <a:ln>
                <a:noFill/>
              </a:ln>
              <a:solidFill>
                <a:schemeClr val="accent5"/>
              </a:solidFill>
              <a:effectLst/>
              <a:uLnTx/>
              <a:uFillTx/>
              <a:latin typeface="+mn-lt"/>
              <a:ea typeface="Times New Roman" charset="0"/>
              <a:cs typeface="Times New Roman" charset="0"/>
            </a:rPr>
            <a:t>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chemeClr val="accent5"/>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6"/>
              </a:solidFill>
              <a:effectLst/>
              <a:uLnTx/>
              <a:uFillTx/>
              <a:latin typeface="+mn-lt"/>
              <a:ea typeface="Times New Roman" charset="0"/>
              <a:cs typeface="Times New Roman" charset="0"/>
            </a:rPr>
            <a:t>pipeline fuel natural gas</a:t>
          </a:r>
          <a:endParaRPr kumimoji="0" lang="en-US" sz="1400" b="1" i="0" u="none" strike="noStrike" kern="0" cap="none" spc="0" normalizeH="0" baseline="0" noProof="0" dirty="0" smtClean="0">
            <a:ln>
              <a:noFill/>
            </a:ln>
            <a:solidFill>
              <a:schemeClr val="accent5"/>
            </a:solidFill>
            <a:effectLst/>
            <a:uLnTx/>
            <a:uFillTx/>
            <a:latin typeface="+mn-lt"/>
            <a:ea typeface="Times New Roman" charset="0"/>
            <a:cs typeface="Times New Roman" charset="0"/>
          </a:endParaRPr>
        </a:p>
      </cdr:txBody>
    </cdr:sp>
  </cdr:relSizeAnchor>
</c:userShapes>
</file>

<file path=ppt/drawings/drawing86.xml><?xml version="1.0" encoding="utf-8"?>
<c:userShapes xmlns:c="http://schemas.openxmlformats.org/drawingml/2006/chart">
  <cdr:relSizeAnchor xmlns:cdr="http://schemas.openxmlformats.org/drawingml/2006/chartDrawing">
    <cdr:from>
      <cdr:x>0</cdr:x>
      <cdr:y>0.00869</cdr:y>
    </cdr:from>
    <cdr:to>
      <cdr:x>0.94271</cdr:x>
      <cdr:y>0.18577</cdr:y>
    </cdr:to>
    <cdr:sp macro="" textlink="">
      <cdr:nvSpPr>
        <cdr:cNvPr id="2" name="TextBox 1"/>
        <cdr:cNvSpPr txBox="1"/>
      </cdr:nvSpPr>
      <cdr:spPr bwMode="auto">
        <a:xfrm xmlns:a="http://schemas.openxmlformats.org/drawingml/2006/main">
          <a:off x="0" y="41086"/>
          <a:ext cx="4365550" cy="8371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Residential sector delivered energy consumption</a:t>
          </a:r>
        </a:p>
        <a:p xmlns:a="http://schemas.openxmlformats.org/drawingml/2006/main">
          <a:pPr eaLnBrk="0" hangingPunct="0"/>
          <a:r>
            <a:rPr lang="en-US" sz="1400" b="1" dirty="0" smtClean="0">
              <a:ea typeface="Times New Roman" charset="0"/>
              <a:cs typeface="Times New Roman" charset="0"/>
            </a:rPr>
            <a:t>(</a:t>
          </a:r>
          <a:r>
            <a:rPr lang="en-US" sz="1400" b="1" dirty="0" smtClean="0">
              <a:solidFill>
                <a:schemeClr val="tx1"/>
              </a:solidFill>
              <a:ea typeface="Times New Roman" charset="0"/>
              <a:cs typeface="Times New Roman" charset="0"/>
            </a:rPr>
            <a:t>AEO2020</a:t>
          </a:r>
          <a:r>
            <a:rPr lang="en-US" sz="1400" b="1" dirty="0" smtClean="0">
              <a:ea typeface="Times New Roman" charset="0"/>
              <a:cs typeface="Times New Roman" charset="0"/>
            </a:rPr>
            <a:t> Reference case)</a:t>
          </a:r>
          <a:r>
            <a:rPr lang="en-US" sz="1400" b="1" i="0" baseline="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quadrillion British thermal units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0.40784</cdr:x>
      <cdr:y>0.15149</cdr:y>
    </cdr:from>
    <cdr:to>
      <cdr:x>1</cdr:x>
      <cdr:y>0.34705</cdr:y>
    </cdr:to>
    <cdr:sp macro="" textlink="">
      <cdr:nvSpPr>
        <cdr:cNvPr id="6" name="TextBox 1"/>
        <cdr:cNvSpPr txBox="1"/>
      </cdr:nvSpPr>
      <cdr:spPr bwMode="auto">
        <a:xfrm xmlns:a="http://schemas.openxmlformats.org/drawingml/2006/main">
          <a:off x="1888647" y="716206"/>
          <a:ext cx="2742205" cy="924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endParaRPr lang="en-US" sz="1400" b="0" i="0" dirty="0" smtClean="0">
            <a:solidFill>
              <a:schemeClr val="tx1"/>
            </a:solidFill>
            <a:latin typeface="+mn-lt"/>
            <a:ea typeface="Times New Roman" charset="0"/>
            <a:cs typeface="Times New Roman" charset="0"/>
          </a:endParaRPr>
        </a:p>
        <a:p xmlns:a="http://schemas.openxmlformats.org/drawingml/2006/main">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cdr:txBody>
    </cdr:sp>
  </cdr:relSizeAnchor>
</c:userShapes>
</file>

<file path=ppt/drawings/drawing87.xml><?xml version="1.0" encoding="utf-8"?>
<c:userShapes xmlns:c="http://schemas.openxmlformats.org/drawingml/2006/chart">
  <cdr:relSizeAnchor xmlns:cdr="http://schemas.openxmlformats.org/drawingml/2006/chartDrawing">
    <cdr:from>
      <cdr:x>0</cdr:x>
      <cdr:y>0</cdr:y>
    </cdr:from>
    <cdr:to>
      <cdr:x>0.46354</cdr:x>
      <cdr:y>0.23264</cdr:y>
    </cdr:to>
    <cdr:sp macro="" textlink="">
      <cdr:nvSpPr>
        <cdr:cNvPr id="2" name="TextBox 1"/>
        <cdr:cNvSpPr txBox="1"/>
      </cdr:nvSpPr>
      <cdr:spPr bwMode="auto">
        <a:xfrm xmlns:a="http://schemas.openxmlformats.org/drawingml/2006/main">
          <a:off x="0" y="0"/>
          <a:ext cx="1271583" cy="5849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Commercial sector delivered energy consumption</a:t>
          </a:r>
        </a:p>
        <a:p xmlns:a="http://schemas.openxmlformats.org/drawingml/2006/main">
          <a:pPr eaLnBrk="0" hangingPunct="0"/>
          <a:r>
            <a:rPr lang="en-US" sz="1400" b="1" dirty="0" smtClean="0">
              <a:ea typeface="Times New Roman" charset="0"/>
              <a:cs typeface="Times New Roman" charset="0"/>
            </a:rPr>
            <a:t>(</a:t>
          </a:r>
          <a:r>
            <a:rPr lang="en-US" sz="1400" b="1" dirty="0" smtClean="0">
              <a:solidFill>
                <a:schemeClr val="tx1"/>
              </a:solidFill>
              <a:ea typeface="Times New Roman" charset="0"/>
              <a:cs typeface="Times New Roman" charset="0"/>
            </a:rPr>
            <a:t>AEO2020</a:t>
          </a:r>
          <a:r>
            <a:rPr lang="en-US" sz="1400" b="1" dirty="0" smtClean="0">
              <a:ea typeface="Times New Roman" charset="0"/>
              <a:cs typeface="Times New Roman" charset="0"/>
            </a:rPr>
            <a:t> Reference case)</a:t>
          </a:r>
          <a:r>
            <a:rPr lang="en-US" sz="1400" b="1" i="0" baseline="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quadrillion British thermal units</a:t>
          </a:r>
          <a:endParaRPr lang="en-US" sz="14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0.41148</cdr:x>
      <cdr:y>0.15044</cdr:y>
    </cdr:from>
    <cdr:to>
      <cdr:x>0.89028</cdr:x>
      <cdr:y>0.36994</cdr:y>
    </cdr:to>
    <cdr:sp macro="" textlink="">
      <cdr:nvSpPr>
        <cdr:cNvPr id="6" name="TextBox 1"/>
        <cdr:cNvSpPr txBox="1"/>
      </cdr:nvSpPr>
      <cdr:spPr bwMode="auto">
        <a:xfrm xmlns:a="http://schemas.openxmlformats.org/drawingml/2006/main">
          <a:off x="1905484" y="711239"/>
          <a:ext cx="2217252" cy="1037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userShapes>
</file>

<file path=ppt/drawings/drawing88.xml><?xml version="1.0" encoding="utf-8"?>
<c:userShapes xmlns:c="http://schemas.openxmlformats.org/drawingml/2006/chart">
  <cdr:relSizeAnchor xmlns:cdr="http://schemas.openxmlformats.org/drawingml/2006/chartDrawing">
    <cdr:from>
      <cdr:x>0.0874</cdr:x>
      <cdr:y>0.83974</cdr:y>
    </cdr:from>
    <cdr:to>
      <cdr:x>0.17874</cdr:x>
      <cdr:y>0.99118</cdr:y>
    </cdr:to>
    <cdr:sp macro="" textlink="">
      <cdr:nvSpPr>
        <cdr:cNvPr id="2" name="TextBox 1"/>
        <cdr:cNvSpPr txBox="1"/>
      </cdr:nvSpPr>
      <cdr:spPr bwMode="auto">
        <a:xfrm xmlns:a="http://schemas.openxmlformats.org/drawingml/2006/main">
          <a:off x="984038" y="4081598"/>
          <a:ext cx="1028356" cy="7360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i="0" dirty="0" smtClean="0">
              <a:solidFill>
                <a:sysClr val="windowText" lastClr="000000"/>
              </a:solidFill>
              <a:latin typeface="+mn-lt"/>
              <a:ea typeface="Times New Roman" charset="0"/>
              <a:cs typeface="Times New Roman" charset="0"/>
            </a:rPr>
            <a:t>Pacific</a:t>
          </a:r>
        </a:p>
      </cdr:txBody>
    </cdr:sp>
  </cdr:relSizeAnchor>
  <cdr:relSizeAnchor xmlns:cdr="http://schemas.openxmlformats.org/drawingml/2006/chartDrawing">
    <cdr:from>
      <cdr:x>0.37564</cdr:x>
      <cdr:y>0.84488</cdr:y>
    </cdr:from>
    <cdr:to>
      <cdr:x>0.46236</cdr:x>
      <cdr:y>1</cdr:y>
    </cdr:to>
    <cdr:sp macro="" textlink="">
      <cdr:nvSpPr>
        <cdr:cNvPr id="4" name="TextBox 3"/>
        <cdr:cNvSpPr txBox="1"/>
      </cdr:nvSpPr>
      <cdr:spPr bwMode="auto">
        <a:xfrm xmlns:a="http://schemas.openxmlformats.org/drawingml/2006/main">
          <a:off x="4229128" y="4106573"/>
          <a:ext cx="976418" cy="7539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ysClr val="windowText" lastClr="000000"/>
              </a:solidFill>
              <a:latin typeface="+mn-lt"/>
              <a:ea typeface="Times New Roman" charset="0"/>
              <a:cs typeface="Times New Roman" charset="0"/>
            </a:rPr>
            <a:t>West South Central</a:t>
          </a:r>
        </a:p>
      </cdr:txBody>
    </cdr:sp>
  </cdr:relSizeAnchor>
  <cdr:relSizeAnchor xmlns:cdr="http://schemas.openxmlformats.org/drawingml/2006/chartDrawing">
    <cdr:from>
      <cdr:x>0.58234</cdr:x>
      <cdr:y>0.84516</cdr:y>
    </cdr:from>
    <cdr:to>
      <cdr:x>0.66893</cdr:x>
      <cdr:y>1</cdr:y>
    </cdr:to>
    <cdr:sp macro="" textlink="">
      <cdr:nvSpPr>
        <cdr:cNvPr id="5" name="TextBox 4"/>
        <cdr:cNvSpPr txBox="1"/>
      </cdr:nvSpPr>
      <cdr:spPr bwMode="auto">
        <a:xfrm xmlns:a="http://schemas.openxmlformats.org/drawingml/2006/main">
          <a:off x="6556288" y="4107934"/>
          <a:ext cx="974878" cy="7526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0.70012</cdr:x>
      <cdr:y>0.84528</cdr:y>
    </cdr:from>
    <cdr:to>
      <cdr:x>0.76051</cdr:x>
      <cdr:y>1</cdr:y>
    </cdr:to>
    <cdr:sp macro="" textlink="">
      <cdr:nvSpPr>
        <cdr:cNvPr id="6" name="TextBox 5"/>
        <cdr:cNvSpPr txBox="1"/>
      </cdr:nvSpPr>
      <cdr:spPr bwMode="auto">
        <a:xfrm xmlns:a="http://schemas.openxmlformats.org/drawingml/2006/main">
          <a:off x="7882339" y="4108517"/>
          <a:ext cx="679955" cy="7520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ysClr val="windowText" lastClr="000000"/>
              </a:solidFill>
              <a:latin typeface="+mn-lt"/>
              <a:ea typeface="Times New Roman" charset="0"/>
              <a:cs typeface="Times New Roman" charset="0"/>
            </a:rPr>
            <a:t>South</a:t>
          </a:r>
        </a:p>
        <a:p xmlns:a="http://schemas.openxmlformats.org/drawingml/2006/main">
          <a:pPr algn="ctr" eaLnBrk="0" hangingPunct="0"/>
          <a:r>
            <a:rPr lang="en-US" sz="1400" i="0" dirty="0" smtClean="0">
              <a:solidFill>
                <a:sysClr val="windowText" lastClr="000000"/>
              </a:solidFill>
              <a:latin typeface="+mn-lt"/>
              <a:ea typeface="Times New Roman" charset="0"/>
              <a:cs typeface="Times New Roman" charset="0"/>
            </a:rPr>
            <a:t>Atlantic	</a:t>
          </a:r>
        </a:p>
      </cdr:txBody>
    </cdr:sp>
  </cdr:relSizeAnchor>
  <cdr:relSizeAnchor xmlns:cdr="http://schemas.openxmlformats.org/drawingml/2006/chartDrawing">
    <cdr:from>
      <cdr:x>0.27342</cdr:x>
      <cdr:y>0.84528</cdr:y>
    </cdr:from>
    <cdr:to>
      <cdr:x>0.35788</cdr:x>
      <cdr:y>1</cdr:y>
    </cdr:to>
    <cdr:sp macro="" textlink="">
      <cdr:nvSpPr>
        <cdr:cNvPr id="7" name="TextBox 6"/>
        <cdr:cNvSpPr txBox="1"/>
      </cdr:nvSpPr>
      <cdr:spPr bwMode="auto">
        <a:xfrm xmlns:a="http://schemas.openxmlformats.org/drawingml/2006/main">
          <a:off x="3078318" y="4108517"/>
          <a:ext cx="950897" cy="7520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400" dirty="0" smtClean="0">
              <a:ea typeface="Times New Roman" charset="0"/>
              <a:cs typeface="Times New Roman" charset="0"/>
            </a:rPr>
            <a:t>We</a:t>
          </a:r>
          <a:r>
            <a:rPr lang="en-US" sz="1400" i="0" dirty="0" smtClean="0">
              <a:solidFill>
                <a:sysClr val="windowText" lastClr="000000"/>
              </a:solidFill>
              <a:latin typeface="+mn-lt"/>
              <a:ea typeface="Times New Roman" charset="0"/>
              <a:cs typeface="Times New Roman" charset="0"/>
            </a:rPr>
            <a:t>st North Central</a:t>
          </a:r>
        </a:p>
      </cdr:txBody>
    </cdr:sp>
  </cdr:relSizeAnchor>
  <cdr:relSizeAnchor xmlns:cdr="http://schemas.openxmlformats.org/drawingml/2006/chartDrawing">
    <cdr:from>
      <cdr:x>0.4801</cdr:x>
      <cdr:y>0.84461</cdr:y>
    </cdr:from>
    <cdr:to>
      <cdr:x>0.56327</cdr:x>
      <cdr:y>1</cdr:y>
    </cdr:to>
    <cdr:sp macro="" textlink="">
      <cdr:nvSpPr>
        <cdr:cNvPr id="8" name="TextBox 7"/>
        <cdr:cNvSpPr txBox="1"/>
      </cdr:nvSpPr>
      <cdr:spPr bwMode="auto">
        <a:xfrm xmlns:a="http://schemas.openxmlformats.org/drawingml/2006/main">
          <a:off x="5405181" y="4105261"/>
          <a:ext cx="936373" cy="7552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ysClr val="windowText" lastClr="000000"/>
              </a:solidFill>
              <a:latin typeface="+mn-lt"/>
              <a:ea typeface="Times New Roman" charset="0"/>
              <a:cs typeface="Times New Roman" charset="0"/>
            </a:rPr>
            <a:t>East North Central</a:t>
          </a:r>
        </a:p>
      </cdr:txBody>
    </cdr:sp>
  </cdr:relSizeAnchor>
  <cdr:relSizeAnchor xmlns:cdr="http://schemas.openxmlformats.org/drawingml/2006/chartDrawing">
    <cdr:from>
      <cdr:x>0.78117</cdr:x>
      <cdr:y>0.84756</cdr:y>
    </cdr:from>
    <cdr:to>
      <cdr:x>0.87132</cdr:x>
      <cdr:y>0.90025</cdr:y>
    </cdr:to>
    <cdr:sp macro="" textlink="">
      <cdr:nvSpPr>
        <cdr:cNvPr id="9" name="TextBox 8"/>
        <cdr:cNvSpPr txBox="1"/>
      </cdr:nvSpPr>
      <cdr:spPr bwMode="auto">
        <a:xfrm xmlns:a="http://schemas.openxmlformats.org/drawingml/2006/main">
          <a:off x="8794799" y="4119595"/>
          <a:ext cx="1014958" cy="2561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ysClr val="windowText" lastClr="000000"/>
              </a:solidFill>
              <a:latin typeface="+mn-lt"/>
              <a:ea typeface="Times New Roman" charset="0"/>
              <a:cs typeface="Times New Roman" charset="0"/>
            </a:rPr>
            <a:t>Mid-Atlantic</a:t>
          </a:r>
        </a:p>
      </cdr:txBody>
    </cdr:sp>
  </cdr:relSizeAnchor>
  <cdr:relSizeAnchor xmlns:cdr="http://schemas.openxmlformats.org/drawingml/2006/chartDrawing">
    <cdr:from>
      <cdr:x>0.90143</cdr:x>
      <cdr:y>0.84459</cdr:y>
    </cdr:from>
    <cdr:to>
      <cdr:x>0.96972</cdr:x>
      <cdr:y>0.95324</cdr:y>
    </cdr:to>
    <cdr:sp macro="" textlink="">
      <cdr:nvSpPr>
        <cdr:cNvPr id="10" name="TextBox 9"/>
        <cdr:cNvSpPr txBox="1"/>
      </cdr:nvSpPr>
      <cdr:spPr bwMode="auto">
        <a:xfrm xmlns:a="http://schemas.openxmlformats.org/drawingml/2006/main">
          <a:off x="10148809" y="4105187"/>
          <a:ext cx="768847" cy="5280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0.18458</cdr:x>
      <cdr:y>0.83997</cdr:y>
    </cdr:from>
    <cdr:to>
      <cdr:x>0.27117</cdr:x>
      <cdr:y>0.94889</cdr:y>
    </cdr:to>
    <cdr:sp macro="" textlink="">
      <cdr:nvSpPr>
        <cdr:cNvPr id="11" name="TextBox 10"/>
        <cdr:cNvSpPr txBox="1"/>
      </cdr:nvSpPr>
      <cdr:spPr bwMode="auto">
        <a:xfrm xmlns:a="http://schemas.openxmlformats.org/drawingml/2006/main">
          <a:off x="2078125" y="4082711"/>
          <a:ext cx="974877" cy="5294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i="0" dirty="0" smtClean="0">
              <a:solidFill>
                <a:sysClr val="windowText" lastClr="000000"/>
              </a:solidFill>
              <a:latin typeface="+mn-lt"/>
              <a:ea typeface="Times New Roman" charset="0"/>
              <a:cs typeface="Times New Roman" charset="0"/>
            </a:rPr>
            <a:t>Mountain</a:t>
          </a:r>
        </a:p>
      </cdr:txBody>
    </cdr:sp>
  </cdr:relSizeAnchor>
  <cdr:relSizeAnchor xmlns:cdr="http://schemas.openxmlformats.org/drawingml/2006/chartDrawing">
    <cdr:from>
      <cdr:x>0.48797</cdr:x>
      <cdr:y>0.37803</cdr:y>
    </cdr:from>
    <cdr:to>
      <cdr:x>0.62601</cdr:x>
      <cdr:y>0.43219</cdr:y>
    </cdr:to>
    <cdr:sp macro="" textlink="">
      <cdr:nvSpPr>
        <cdr:cNvPr id="12" name="TextBox 1"/>
        <cdr:cNvSpPr txBox="1"/>
      </cdr:nvSpPr>
      <cdr:spPr bwMode="auto">
        <a:xfrm xmlns:a="http://schemas.openxmlformats.org/drawingml/2006/main">
          <a:off x="5493829" y="1837449"/>
          <a:ext cx="1554131" cy="263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2019  2050</a:t>
          </a:r>
        </a:p>
      </cdr:txBody>
    </cdr:sp>
  </cdr:relSizeAnchor>
  <cdr:relSizeAnchor xmlns:cdr="http://schemas.openxmlformats.org/drawingml/2006/chartDrawing">
    <cdr:from>
      <cdr:x>0.76844</cdr:x>
      <cdr:y>0.22033</cdr:y>
    </cdr:from>
    <cdr:to>
      <cdr:x>0.93923</cdr:x>
      <cdr:y>0.55872</cdr:y>
    </cdr:to>
    <cdr:sp macro="" textlink="">
      <cdr:nvSpPr>
        <cdr:cNvPr id="13" name="TextBox 1"/>
        <cdr:cNvSpPr txBox="1"/>
      </cdr:nvSpPr>
      <cdr:spPr bwMode="auto">
        <a:xfrm xmlns:a="http://schemas.openxmlformats.org/drawingml/2006/main">
          <a:off x="8651478" y="1070907"/>
          <a:ext cx="1922848" cy="16447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a:solidFill>
                <a:schemeClr val="accent3"/>
              </a:solidFill>
              <a:ea typeface="Times New Roman" charset="0"/>
              <a:cs typeface="Times New Roman" charset="0"/>
            </a:rPr>
            <a:t>m</a:t>
          </a:r>
          <a:r>
            <a:rPr lang="en-US" sz="1400" b="1" i="0" dirty="0" smtClean="0">
              <a:solidFill>
                <a:schemeClr val="accent3"/>
              </a:solidFill>
              <a:latin typeface="+mn-lt"/>
              <a:ea typeface="Times New Roman" charset="0"/>
              <a:cs typeface="Times New Roman" charset="0"/>
            </a:rPr>
            <a:t>obile</a:t>
          </a:r>
        </a:p>
        <a:p xmlns:a="http://schemas.openxmlformats.org/drawingml/2006/main">
          <a:pPr eaLnBrk="0" hangingPunct="0"/>
          <a:endParaRPr lang="en-US" sz="1400" b="1" dirty="0">
            <a:solidFill>
              <a:schemeClr val="accent3"/>
            </a:solidFill>
            <a:ea typeface="Times New Roman" charset="0"/>
            <a:cs typeface="Times New Roman" charset="0"/>
          </a:endParaRPr>
        </a:p>
        <a:p xmlns:a="http://schemas.openxmlformats.org/drawingml/2006/main">
          <a:pPr eaLnBrk="0" hangingPunct="0"/>
          <a:r>
            <a:rPr lang="en-US" sz="1400" b="1" i="0" dirty="0" smtClean="0">
              <a:solidFill>
                <a:schemeClr val="accent2"/>
              </a:solidFill>
              <a:latin typeface="+mn-lt"/>
              <a:ea typeface="Times New Roman" charset="0"/>
              <a:cs typeface="Times New Roman" charset="0"/>
            </a:rPr>
            <a:t>multifamily</a:t>
          </a: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1"/>
              </a:solidFill>
              <a:latin typeface="+mn-lt"/>
              <a:ea typeface="Times New Roman" charset="0"/>
              <a:cs typeface="Times New Roman" charset="0"/>
            </a:rPr>
            <a:t>single-family</a:t>
          </a:r>
        </a:p>
      </cdr:txBody>
    </cdr:sp>
  </cdr:relSizeAnchor>
  <cdr:relSizeAnchor xmlns:cdr="http://schemas.openxmlformats.org/drawingml/2006/chartDrawing">
    <cdr:from>
      <cdr:x>0.00119</cdr:x>
      <cdr:y>0.00931</cdr:y>
    </cdr:from>
    <cdr:to>
      <cdr:x>1</cdr:x>
      <cdr:y>0.09411</cdr:y>
    </cdr:to>
    <cdr:sp macro="" textlink="">
      <cdr:nvSpPr>
        <cdr:cNvPr id="14" name="TextBox 1"/>
        <cdr:cNvSpPr txBox="1"/>
      </cdr:nvSpPr>
      <cdr:spPr bwMode="auto">
        <a:xfrm xmlns:a="http://schemas.openxmlformats.org/drawingml/2006/main">
          <a:off x="11196" y="45252"/>
          <a:ext cx="9397187" cy="412173"/>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a:solidFill>
                <a:sysClr val="windowText" lastClr="000000"/>
              </a:solidFill>
              <a:latin typeface="+mn-lt"/>
              <a:ea typeface="Times New Roman" charset="0"/>
              <a:cs typeface="Times New Roman" charset="0"/>
            </a:rPr>
            <a:t>Residential housing </a:t>
          </a:r>
          <a:r>
            <a:rPr lang="en-US" sz="1400" b="1" i="0" baseline="0" dirty="0" smtClean="0">
              <a:solidFill>
                <a:sysClr val="windowText" lastClr="000000"/>
              </a:solidFill>
              <a:latin typeface="+mn-lt"/>
              <a:ea typeface="Times New Roman" charset="0"/>
              <a:cs typeface="Times New Roman" charset="0"/>
            </a:rPr>
            <a:t>units in 2019</a:t>
          </a:r>
          <a:r>
            <a:rPr lang="en-US" sz="1400" b="1" i="0" dirty="0" smtClean="0">
              <a:solidFill>
                <a:sysClr val="windowText" lastClr="000000"/>
              </a:solidFill>
              <a:latin typeface="+mn-lt"/>
              <a:ea typeface="Times New Roman" charset="0"/>
              <a:cs typeface="Times New Roman" charset="0"/>
            </a:rPr>
            <a:t> and 2050</a:t>
          </a:r>
          <a:r>
            <a:rPr lang="en-US" sz="1400" b="1" i="0" baseline="0" dirty="0" smtClean="0">
              <a:solidFill>
                <a:sysClr val="windowText" lastClr="000000"/>
              </a:solidFill>
              <a:latin typeface="+mn-lt"/>
              <a:ea typeface="Times New Roman" charset="0"/>
              <a:cs typeface="Times New Roman" charset="0"/>
            </a:rPr>
            <a:t> (AEO</a:t>
          </a:r>
          <a:r>
            <a:rPr lang="en-US" sz="1400" b="1" dirty="0" smtClean="0">
              <a:ea typeface="Times New Roman" charset="0"/>
              <a:cs typeface="Times New Roman" charset="0"/>
            </a:rPr>
            <a:t>2020 </a:t>
          </a:r>
          <a:r>
            <a:rPr lang="en-US" sz="1400" b="1" i="0" baseline="0" dirty="0" smtClean="0">
              <a:solidFill>
                <a:sysClr val="windowText" lastClr="000000"/>
              </a:solidFill>
              <a:latin typeface="+mn-lt"/>
              <a:ea typeface="Times New Roman" charset="0"/>
              <a:cs typeface="Times New Roman" charset="0"/>
            </a:rPr>
            <a:t>Reference case)</a:t>
          </a:r>
          <a:endParaRPr lang="en-US" sz="1400" b="1" i="0" baseline="0" dirty="0">
            <a:solidFill>
              <a:srgbClr val="FF0000"/>
            </a:solidFill>
            <a:latin typeface="+mn-lt"/>
            <a:ea typeface="Times New Roman" charset="0"/>
            <a:cs typeface="Times New Roman" charset="0"/>
          </a:endParaRPr>
        </a:p>
        <a:p xmlns:a="http://schemas.openxmlformats.org/drawingml/2006/main">
          <a:pPr eaLnBrk="0" hangingPunct="0"/>
          <a:r>
            <a:rPr lang="en-US" sz="1400" i="0" baseline="0" dirty="0">
              <a:solidFill>
                <a:sysClr val="windowText" lastClr="000000"/>
              </a:solidFill>
              <a:latin typeface="+mn-lt"/>
              <a:ea typeface="Times New Roman" charset="0"/>
              <a:cs typeface="Times New Roman" charset="0"/>
            </a:rPr>
            <a:t>millions</a:t>
          </a:r>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cdr:x>
      <cdr:y>0.00499</cdr:y>
    </cdr:from>
    <cdr:to>
      <cdr:x>0.99881</cdr:x>
      <cdr:y>0.08979</cdr:y>
    </cdr:to>
    <cdr:sp macro="" textlink="">
      <cdr:nvSpPr>
        <cdr:cNvPr id="15" name="TextBox 1"/>
        <cdr:cNvSpPr txBox="1"/>
      </cdr:nvSpPr>
      <cdr:spPr bwMode="auto">
        <a:xfrm xmlns:a="http://schemas.openxmlformats.org/drawingml/2006/main">
          <a:off x="-445517" y="24256"/>
          <a:ext cx="11245152" cy="4121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400" b="1" i="0" baseline="0" dirty="0" smtClean="0">
              <a:solidFill>
                <a:sysClr val="windowText" lastClr="000000"/>
              </a:solidFill>
              <a:latin typeface="+mn-lt"/>
              <a:ea typeface="Times New Roman" charset="0"/>
              <a:cs typeface="Times New Roman" charset="0"/>
            </a:rPr>
            <a:t>U.S. </a:t>
          </a:r>
          <a:r>
            <a:rPr lang="en-US" sz="1400" b="1" dirty="0" smtClean="0">
              <a:ea typeface="Times New Roman" charset="0"/>
              <a:cs typeface="Times New Roman" charset="0"/>
            </a:rPr>
            <a:t>population</a:t>
          </a:r>
          <a:r>
            <a:rPr lang="en-US" sz="1400" b="1" i="0" baseline="0" dirty="0" smtClean="0">
              <a:solidFill>
                <a:sysClr val="windowText" lastClr="000000"/>
              </a:solidFill>
              <a:latin typeface="+mn-lt"/>
              <a:ea typeface="Times New Roman" charset="0"/>
              <a:cs typeface="Times New Roman" charset="0"/>
            </a:rPr>
            <a:t> (AEO2020 Reference case)</a:t>
          </a:r>
          <a:endParaRPr lang="en-US" sz="1400" b="1" i="0" baseline="0" dirty="0">
            <a:solidFill>
              <a:srgbClr val="FF0000"/>
            </a:solidFill>
            <a:latin typeface="+mn-lt"/>
            <a:ea typeface="Times New Roman" charset="0"/>
            <a:cs typeface="Times New Roman" charset="0"/>
          </a:endParaRPr>
        </a:p>
        <a:p xmlns:a="http://schemas.openxmlformats.org/drawingml/2006/main">
          <a:pPr algn="r" eaLnBrk="0" hangingPunct="0"/>
          <a:r>
            <a:rPr lang="en-US" sz="1400" i="0" baseline="0" dirty="0">
              <a:solidFill>
                <a:sysClr val="windowText" lastClr="000000"/>
              </a:solidFill>
              <a:latin typeface="+mn-lt"/>
              <a:ea typeface="Times New Roman" charset="0"/>
              <a:cs typeface="Times New Roman" charset="0"/>
            </a:rPr>
            <a:t>millions</a:t>
          </a:r>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0.65773</cdr:x>
      <cdr:y>0.01944</cdr:y>
    </cdr:from>
    <cdr:to>
      <cdr:x>0.67259</cdr:x>
      <cdr:y>0.05385</cdr:y>
    </cdr:to>
    <cdr:sp macro="" textlink="">
      <cdr:nvSpPr>
        <cdr:cNvPr id="3" name="Diamond 2"/>
        <cdr:cNvSpPr/>
      </cdr:nvSpPr>
      <cdr:spPr>
        <a:xfrm xmlns:a="http://schemas.openxmlformats.org/drawingml/2006/main">
          <a:off x="7405104" y="94499"/>
          <a:ext cx="167302" cy="167251"/>
        </a:xfrm>
        <a:prstGeom xmlns:a="http://schemas.openxmlformats.org/drawingml/2006/main" prst="diamond">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9.xml><?xml version="1.0" encoding="utf-8"?>
<c:userShapes xmlns:c="http://schemas.openxmlformats.org/drawingml/2006/chart">
  <cdr:relSizeAnchor xmlns:cdr="http://schemas.openxmlformats.org/drawingml/2006/chartDrawing">
    <cdr:from>
      <cdr:x>0.5</cdr:x>
      <cdr:y>0.0624</cdr:y>
    </cdr:from>
    <cdr:to>
      <cdr:x>0.63804</cdr:x>
      <cdr:y>0.25563</cdr:y>
    </cdr:to>
    <cdr:sp macro="" textlink="">
      <cdr:nvSpPr>
        <cdr:cNvPr id="12" name="TextBox 1"/>
        <cdr:cNvSpPr txBox="1"/>
      </cdr:nvSpPr>
      <cdr:spPr bwMode="auto">
        <a:xfrm xmlns:a="http://schemas.openxmlformats.org/drawingml/2006/main" rot="10800000">
          <a:off x="2809778" y="296585"/>
          <a:ext cx="775723" cy="9184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a:solidFill>
                <a:schemeClr val="accent5"/>
              </a:solidFill>
              <a:ea typeface="Times New Roman" charset="0"/>
              <a:cs typeface="Times New Roman" charset="0"/>
            </a:rPr>
            <a:t>2019</a:t>
          </a:r>
        </a:p>
        <a:p xmlns:a="http://schemas.openxmlformats.org/drawingml/2006/main">
          <a:pPr eaLnBrk="0" hangingPunct="0"/>
          <a:r>
            <a:rPr lang="en-US" sz="1400" b="1" i="0" dirty="0" smtClean="0">
              <a:solidFill>
                <a:schemeClr val="accent5">
                  <a:lumMod val="40000"/>
                  <a:lumOff val="60000"/>
                </a:schemeClr>
              </a:solidFill>
              <a:latin typeface="+mn-lt"/>
              <a:ea typeface="Times New Roman" charset="0"/>
              <a:cs typeface="Times New Roman" charset="0"/>
            </a:rPr>
            <a:t>2050</a:t>
          </a:r>
          <a:endParaRPr lang="en-US" sz="1400" b="1" i="0" dirty="0" smtClean="0">
            <a:solidFill>
              <a:schemeClr val="accent5"/>
            </a:solidFill>
            <a:latin typeface="+mn-lt"/>
            <a:ea typeface="Times New Roman" charset="0"/>
            <a:cs typeface="Times New Roman" charset="0"/>
          </a:endParaRPr>
        </a:p>
      </cdr:txBody>
    </cdr:sp>
  </cdr:relSizeAnchor>
  <cdr:relSizeAnchor xmlns:cdr="http://schemas.openxmlformats.org/drawingml/2006/chartDrawing">
    <cdr:from>
      <cdr:x>0.00119</cdr:x>
      <cdr:y>0.00931</cdr:y>
    </cdr:from>
    <cdr:to>
      <cdr:x>1</cdr:x>
      <cdr:y>0.09411</cdr:y>
    </cdr:to>
    <cdr:sp macro="" textlink="">
      <cdr:nvSpPr>
        <cdr:cNvPr id="14" name="TextBox 1"/>
        <cdr:cNvSpPr txBox="1"/>
      </cdr:nvSpPr>
      <cdr:spPr bwMode="auto">
        <a:xfrm xmlns:a="http://schemas.openxmlformats.org/drawingml/2006/main">
          <a:off x="6687" y="44250"/>
          <a:ext cx="5612869" cy="40305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smtClean="0">
              <a:solidFill>
                <a:schemeClr val="tx1"/>
              </a:solidFill>
              <a:ea typeface="Times New Roman" charset="0"/>
              <a:cs typeface="Times New Roman" charset="0"/>
            </a:rPr>
            <a:t>Population-weighted </a:t>
          </a:r>
          <a:r>
            <a:rPr lang="en-US" sz="1400" b="1" dirty="0">
              <a:ea typeface="Times New Roman" charset="0"/>
              <a:cs typeface="Times New Roman" charset="0"/>
            </a:rPr>
            <a:t>h</a:t>
          </a:r>
          <a:r>
            <a:rPr lang="en-US" sz="1400" b="1" i="0" baseline="0" dirty="0" smtClean="0">
              <a:solidFill>
                <a:sysClr val="windowText" lastClr="000000"/>
              </a:solidFill>
              <a:latin typeface="+mn-lt"/>
              <a:ea typeface="Times New Roman" charset="0"/>
              <a:cs typeface="Times New Roman" charset="0"/>
            </a:rPr>
            <a:t>eating degree days by census division (</a:t>
          </a:r>
          <a:r>
            <a:rPr lang="en-US" sz="1400" b="1" i="0" baseline="0" dirty="0" smtClean="0">
              <a:solidFill>
                <a:schemeClr val="tx1"/>
              </a:solidFill>
              <a:latin typeface="+mn-lt"/>
              <a:ea typeface="Times New Roman" charset="0"/>
              <a:cs typeface="Times New Roman" charset="0"/>
            </a:rPr>
            <a:t>AEO2020</a:t>
          </a:r>
          <a:r>
            <a:rPr lang="en-US" sz="1400" b="1" i="0" baseline="0" dirty="0" smtClean="0">
              <a:solidFill>
                <a:sysClr val="windowText" lastClr="000000"/>
              </a:solidFill>
              <a:latin typeface="+mn-lt"/>
              <a:ea typeface="Times New Roman" charset="0"/>
              <a:cs typeface="Times New Roman" charset="0"/>
            </a:rPr>
            <a:t> Reference case)</a:t>
          </a:r>
        </a:p>
        <a:p xmlns:a="http://schemas.openxmlformats.org/drawingml/2006/main">
          <a:pPr eaLnBrk="0" hangingPunct="0"/>
          <a:r>
            <a:rPr lang="en-US" sz="1400" dirty="0">
              <a:solidFill>
                <a:schemeClr val="tx1"/>
              </a:solidFill>
              <a:ea typeface="Times New Roman" charset="0"/>
              <a:cs typeface="Times New Roman" charset="0"/>
            </a:rPr>
            <a:t>t</a:t>
          </a:r>
          <a:r>
            <a:rPr lang="en-US" sz="1400" dirty="0" smtClean="0">
              <a:solidFill>
                <a:schemeClr val="tx1"/>
              </a:solidFill>
              <a:ea typeface="Times New Roman" charset="0"/>
              <a:cs typeface="Times New Roman" charset="0"/>
            </a:rPr>
            <a:t>housands of degree days</a:t>
          </a:r>
          <a:endParaRPr lang="en-US" sz="1400" i="0" dirty="0">
            <a:solidFill>
              <a:schemeClr val="tx1"/>
            </a:solidFill>
            <a:ea typeface="Times New Roman" charset="0"/>
            <a:cs typeface="Times New Roman" charset="0"/>
          </a:endParaRPr>
        </a:p>
      </cdr:txBody>
    </cdr:sp>
  </cdr:relSizeAnchor>
  <cdr:relSizeAnchor xmlns:cdr="http://schemas.openxmlformats.org/drawingml/2006/chartDrawing">
    <cdr:from>
      <cdr:x>0.1263</cdr:x>
      <cdr:y>0.76651</cdr:y>
    </cdr:from>
    <cdr:to>
      <cdr:x>0.16129</cdr:x>
      <cdr:y>0.96492</cdr:y>
    </cdr:to>
    <cdr:sp macro="" textlink="">
      <cdr:nvSpPr>
        <cdr:cNvPr id="13" name="TextBox 1"/>
        <cdr:cNvSpPr txBox="1"/>
      </cdr:nvSpPr>
      <cdr:spPr bwMode="auto">
        <a:xfrm xmlns:a="http://schemas.openxmlformats.org/drawingml/2006/main" rot="10800000">
          <a:off x="709767" y="3643181"/>
          <a:ext cx="196607" cy="943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Pacific</a:t>
          </a:r>
        </a:p>
      </cdr:txBody>
    </cdr:sp>
  </cdr:relSizeAnchor>
  <cdr:relSizeAnchor xmlns:cdr="http://schemas.openxmlformats.org/drawingml/2006/chartDrawing">
    <cdr:from>
      <cdr:x>0.4023</cdr:x>
      <cdr:y>0.76163</cdr:y>
    </cdr:from>
    <cdr:to>
      <cdr:x>0.47388</cdr:x>
      <cdr:y>0.96005</cdr:y>
    </cdr:to>
    <cdr:sp macro="" textlink="">
      <cdr:nvSpPr>
        <cdr:cNvPr id="15" name="TextBox 2"/>
        <cdr:cNvSpPr txBox="1"/>
      </cdr:nvSpPr>
      <cdr:spPr bwMode="auto">
        <a:xfrm xmlns:a="http://schemas.openxmlformats.org/drawingml/2006/main" rot="10800000">
          <a:off x="2260775" y="3620032"/>
          <a:ext cx="402219"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West South Central</a:t>
          </a:r>
        </a:p>
      </cdr:txBody>
    </cdr:sp>
  </cdr:relSizeAnchor>
  <cdr:relSizeAnchor xmlns:cdr="http://schemas.openxmlformats.org/drawingml/2006/chartDrawing">
    <cdr:from>
      <cdr:x>0.29933</cdr:x>
      <cdr:y>0.76163</cdr:y>
    </cdr:from>
    <cdr:to>
      <cdr:x>0.36795</cdr:x>
      <cdr:y>0.96005</cdr:y>
    </cdr:to>
    <cdr:sp macro="" textlink="">
      <cdr:nvSpPr>
        <cdr:cNvPr id="16" name="TextBox 3"/>
        <cdr:cNvSpPr txBox="1"/>
      </cdr:nvSpPr>
      <cdr:spPr bwMode="auto">
        <a:xfrm xmlns:a="http://schemas.openxmlformats.org/drawingml/2006/main" rot="10800000">
          <a:off x="1682092" y="3620032"/>
          <a:ext cx="385621"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West North Central</a:t>
          </a:r>
        </a:p>
      </cdr:txBody>
    </cdr:sp>
  </cdr:relSizeAnchor>
  <cdr:relSizeAnchor xmlns:cdr="http://schemas.openxmlformats.org/drawingml/2006/chartDrawing">
    <cdr:from>
      <cdr:x>0.51018</cdr:x>
      <cdr:y>0.76163</cdr:y>
    </cdr:from>
    <cdr:to>
      <cdr:x>0.61447</cdr:x>
      <cdr:y>0.96004</cdr:y>
    </cdr:to>
    <cdr:sp macro="" textlink="">
      <cdr:nvSpPr>
        <cdr:cNvPr id="17" name="TextBox 4"/>
        <cdr:cNvSpPr txBox="1"/>
      </cdr:nvSpPr>
      <cdr:spPr bwMode="auto">
        <a:xfrm xmlns:a="http://schemas.openxmlformats.org/drawingml/2006/main" rot="10800000">
          <a:off x="2867000" y="3620025"/>
          <a:ext cx="586058" cy="943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East North Central	</a:t>
          </a:r>
        </a:p>
      </cdr:txBody>
    </cdr:sp>
  </cdr:relSizeAnchor>
  <cdr:relSizeAnchor xmlns:cdr="http://schemas.openxmlformats.org/drawingml/2006/chartDrawing">
    <cdr:from>
      <cdr:x>0.60754</cdr:x>
      <cdr:y>0.76163</cdr:y>
    </cdr:from>
    <cdr:to>
      <cdr:x>0.673</cdr:x>
      <cdr:y>0.96005</cdr:y>
    </cdr:to>
    <cdr:sp macro="" textlink="">
      <cdr:nvSpPr>
        <cdr:cNvPr id="18" name="TextBox 5"/>
        <cdr:cNvSpPr txBox="1"/>
      </cdr:nvSpPr>
      <cdr:spPr bwMode="auto">
        <a:xfrm xmlns:a="http://schemas.openxmlformats.org/drawingml/2006/main" rot="10800000">
          <a:off x="3414087" y="3620032"/>
          <a:ext cx="367879"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0.69684</cdr:x>
      <cdr:y>0.76163</cdr:y>
    </cdr:from>
    <cdr:to>
      <cdr:x>0.76803</cdr:x>
      <cdr:y>0.96005</cdr:y>
    </cdr:to>
    <cdr:sp macro="" textlink="">
      <cdr:nvSpPr>
        <cdr:cNvPr id="19" name="TextBox 6"/>
        <cdr:cNvSpPr txBox="1"/>
      </cdr:nvSpPr>
      <cdr:spPr bwMode="auto">
        <a:xfrm xmlns:a="http://schemas.openxmlformats.org/drawingml/2006/main" rot="10800000">
          <a:off x="3915954" y="3620032"/>
          <a:ext cx="400047"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South Atlantic</a:t>
          </a:r>
        </a:p>
      </cdr:txBody>
    </cdr:sp>
  </cdr:relSizeAnchor>
  <cdr:relSizeAnchor xmlns:cdr="http://schemas.openxmlformats.org/drawingml/2006/chartDrawing">
    <cdr:from>
      <cdr:x>0.79571</cdr:x>
      <cdr:y>0.7805</cdr:y>
    </cdr:from>
    <cdr:to>
      <cdr:x>0.86463</cdr:x>
      <cdr:y>0.96248</cdr:y>
    </cdr:to>
    <cdr:sp macro="" textlink="">
      <cdr:nvSpPr>
        <cdr:cNvPr id="20" name="TextBox 7"/>
        <cdr:cNvSpPr txBox="1"/>
      </cdr:nvSpPr>
      <cdr:spPr bwMode="auto">
        <a:xfrm xmlns:a="http://schemas.openxmlformats.org/drawingml/2006/main" rot="10800000">
          <a:off x="4471540" y="3709699"/>
          <a:ext cx="387302" cy="8649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Middle Atlantic</a:t>
          </a:r>
        </a:p>
      </cdr:txBody>
    </cdr:sp>
  </cdr:relSizeAnchor>
  <cdr:relSizeAnchor xmlns:cdr="http://schemas.openxmlformats.org/drawingml/2006/chartDrawing">
    <cdr:from>
      <cdr:x>0.89252</cdr:x>
      <cdr:y>0.76115</cdr:y>
    </cdr:from>
    <cdr:to>
      <cdr:x>0.96228</cdr:x>
      <cdr:y>0.96004</cdr:y>
    </cdr:to>
    <cdr:sp macro="" textlink="">
      <cdr:nvSpPr>
        <cdr:cNvPr id="21" name="TextBox 8"/>
        <cdr:cNvSpPr txBox="1"/>
      </cdr:nvSpPr>
      <cdr:spPr bwMode="auto">
        <a:xfrm xmlns:a="http://schemas.openxmlformats.org/drawingml/2006/main" rot="10800000">
          <a:off x="5015549" y="3617750"/>
          <a:ext cx="392042" cy="9453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0.21487</cdr:x>
      <cdr:y>0.76651</cdr:y>
    </cdr:from>
    <cdr:to>
      <cdr:x>0.24939</cdr:x>
      <cdr:y>0.96492</cdr:y>
    </cdr:to>
    <cdr:sp macro="" textlink="">
      <cdr:nvSpPr>
        <cdr:cNvPr id="22" name="TextBox 9"/>
        <cdr:cNvSpPr txBox="1"/>
      </cdr:nvSpPr>
      <cdr:spPr bwMode="auto">
        <a:xfrm xmlns:a="http://schemas.openxmlformats.org/drawingml/2006/main" rot="10800000">
          <a:off x="1207479" y="3643182"/>
          <a:ext cx="194006" cy="943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Mountain</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0.88671</cdr:x>
      <cdr:y>0.19301</cdr:y>
    </cdr:to>
    <cdr:sp macro="" textlink="">
      <cdr:nvSpPr>
        <cdr:cNvPr id="2" name="TextBox 1"/>
        <cdr:cNvSpPr txBox="1"/>
      </cdr:nvSpPr>
      <cdr:spPr bwMode="auto">
        <a:xfrm xmlns:a="http://schemas.openxmlformats.org/drawingml/2006/main">
          <a:off x="0" y="0"/>
          <a:ext cx="1621618" cy="4588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1"/>
              </a:solidFill>
              <a:latin typeface="+mn-lt"/>
              <a:ea typeface="Times New Roman" charset="0"/>
              <a:cs typeface="Times New Roman" charset="0"/>
            </a:rPr>
            <a:t>AEO2020 gross domestic product assumptions</a:t>
          </a:r>
        </a:p>
        <a:p xmlns:a="http://schemas.openxmlformats.org/drawingml/2006/main">
          <a:pPr eaLnBrk="0" hangingPunct="0"/>
          <a:r>
            <a:rPr lang="en-US" sz="1400" i="0" dirty="0" smtClean="0">
              <a:solidFill>
                <a:schemeClr val="tx1"/>
              </a:solidFill>
              <a:latin typeface="+mn-lt"/>
              <a:ea typeface="Times New Roman" charset="0"/>
              <a:cs typeface="Times New Roman" charset="0"/>
            </a:rPr>
            <a:t>trillion</a:t>
          </a:r>
          <a:r>
            <a:rPr lang="en-US" sz="1400" i="0" baseline="0" dirty="0" smtClean="0">
              <a:solidFill>
                <a:schemeClr val="tx1"/>
              </a:solidFill>
              <a:latin typeface="+mn-lt"/>
              <a:ea typeface="Times New Roman" charset="0"/>
              <a:cs typeface="Times New Roman" charset="0"/>
            </a:rPr>
            <a:t> 2012 dollars</a:t>
          </a:r>
          <a:endParaRPr lang="en-US" sz="14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0.19145</cdr:x>
      <cdr:y>0.13087</cdr:y>
    </cdr:from>
    <cdr:to>
      <cdr:x>0.69434</cdr:x>
      <cdr:y>0.28997</cdr:y>
    </cdr:to>
    <cdr:grpSp>
      <cdr:nvGrpSpPr>
        <cdr:cNvPr id="3" name="Group 2"/>
        <cdr:cNvGrpSpPr/>
      </cdr:nvGrpSpPr>
      <cdr:grpSpPr>
        <a:xfrm xmlns:a="http://schemas.openxmlformats.org/drawingml/2006/main">
          <a:off x="1083499" y="622022"/>
          <a:ext cx="2846074" cy="756198"/>
          <a:chOff x="7024" y="34833"/>
          <a:chExt cx="1054208" cy="378250"/>
        </a:xfrm>
      </cdr:grpSpPr>
      <cdr:sp macro="" textlink="">
        <cdr:nvSpPr>
          <cdr:cNvPr id="5" name="TextBox 12"/>
          <cdr:cNvSpPr txBox="1"/>
        </cdr:nvSpPr>
        <cdr:spPr>
          <a:xfrm xmlns:a="http://schemas.openxmlformats.org/drawingml/2006/main">
            <a:off x="134008" y="34833"/>
            <a:ext cx="670321" cy="1539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smtClean="0"/>
              <a:t>2019</a:t>
            </a:r>
            <a:endParaRPr lang="en-US" sz="1400" b="1" dirty="0"/>
          </a:p>
        </cdr:txBody>
      </cdr:sp>
      <cdr:sp macro="" textlink="">
        <cdr:nvSpPr>
          <cdr:cNvPr id="6" name="TextBox 8"/>
          <cdr:cNvSpPr txBox="1"/>
        </cdr:nvSpPr>
        <cdr:spPr>
          <a:xfrm xmlns:a="http://schemas.openxmlformats.org/drawingml/2006/main">
            <a:off x="7024" y="191775"/>
            <a:ext cx="1054208" cy="22130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solidFill>
                  <a:schemeClr val="bg2"/>
                </a:solidFill>
              </a:rPr>
              <a:t>history  projections</a:t>
            </a:r>
          </a:p>
        </cdr:txBody>
      </cdr:sp>
    </cdr:grpSp>
  </cdr:relSizeAnchor>
  <cdr:relSizeAnchor xmlns:cdr="http://schemas.openxmlformats.org/drawingml/2006/chartDrawing">
    <cdr:from>
      <cdr:x>0.48545</cdr:x>
      <cdr:y>0.58201</cdr:y>
    </cdr:from>
    <cdr:to>
      <cdr:x>0.98545</cdr:x>
      <cdr:y>0.77502</cdr:y>
    </cdr:to>
    <cdr:sp macro="" textlink="">
      <cdr:nvSpPr>
        <cdr:cNvPr id="7" name="TextBox 1"/>
        <cdr:cNvSpPr txBox="1"/>
      </cdr:nvSpPr>
      <cdr:spPr bwMode="auto">
        <a:xfrm xmlns:a="http://schemas.openxmlformats.org/drawingml/2006/main">
          <a:off x="2747374" y="2766279"/>
          <a:ext cx="2829718" cy="9173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lumMod val="75000"/>
                </a:schemeClr>
              </a:solidFill>
              <a:latin typeface="+mn-lt"/>
              <a:ea typeface="Times New Roman" charset="0"/>
              <a:cs typeface="Times New Roman" charset="0"/>
            </a:rPr>
            <a:t>High Economic</a:t>
          </a:r>
          <a:r>
            <a:rPr lang="en-US" sz="14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400" b="1" i="0" baseline="0" dirty="0" smtClean="0">
              <a:solidFill>
                <a:schemeClr val="accent1">
                  <a:lumMod val="40000"/>
                  <a:lumOff val="60000"/>
                </a:schemeClr>
              </a:solidFill>
              <a:latin typeface="+mn-lt"/>
              <a:ea typeface="Times New Roman" charset="0"/>
              <a:cs typeface="Times New Roman" charset="0"/>
            </a:rPr>
            <a:t>Low Economic Growth</a:t>
          </a:r>
          <a:endParaRPr lang="en-US" sz="14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90.xml><?xml version="1.0" encoding="utf-8"?>
<c:userShapes xmlns:c="http://schemas.openxmlformats.org/drawingml/2006/chart">
  <cdr:relSizeAnchor xmlns:cdr="http://schemas.openxmlformats.org/drawingml/2006/chartDrawing">
    <cdr:from>
      <cdr:x>0.39729</cdr:x>
      <cdr:y>0.25019</cdr:y>
    </cdr:from>
    <cdr:to>
      <cdr:x>0.53533</cdr:x>
      <cdr:y>0.44342</cdr:y>
    </cdr:to>
    <cdr:sp macro="" textlink="">
      <cdr:nvSpPr>
        <cdr:cNvPr id="12" name="TextBox 1"/>
        <cdr:cNvSpPr txBox="1"/>
      </cdr:nvSpPr>
      <cdr:spPr bwMode="auto">
        <a:xfrm xmlns:a="http://schemas.openxmlformats.org/drawingml/2006/main" rot="10800000">
          <a:off x="2232594" y="1189158"/>
          <a:ext cx="775724" cy="9184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2019</a:t>
          </a:r>
        </a:p>
        <a:p xmlns:a="http://schemas.openxmlformats.org/drawingml/2006/main">
          <a:pPr eaLnBrk="0" hangingPunct="0"/>
          <a:r>
            <a:rPr lang="en-US" sz="1400" b="1" dirty="0" smtClean="0">
              <a:solidFill>
                <a:schemeClr val="accent1">
                  <a:lumMod val="40000"/>
                  <a:lumOff val="60000"/>
                </a:schemeClr>
              </a:solidFill>
              <a:ea typeface="Times New Roman" charset="0"/>
              <a:cs typeface="Times New Roman" charset="0"/>
            </a:rPr>
            <a:t>2050</a:t>
          </a:r>
          <a:endParaRPr lang="en-US" sz="14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0.00119</cdr:x>
      <cdr:y>0.00931</cdr:y>
    </cdr:from>
    <cdr:to>
      <cdr:x>1</cdr:x>
      <cdr:y>0.09411</cdr:y>
    </cdr:to>
    <cdr:sp macro="" textlink="">
      <cdr:nvSpPr>
        <cdr:cNvPr id="14" name="TextBox 1"/>
        <cdr:cNvSpPr txBox="1"/>
      </cdr:nvSpPr>
      <cdr:spPr bwMode="auto">
        <a:xfrm xmlns:a="http://schemas.openxmlformats.org/drawingml/2006/main">
          <a:off x="6687" y="44250"/>
          <a:ext cx="5612869" cy="40305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chemeClr val="tx1"/>
              </a:solidFill>
              <a:latin typeface="+mn-lt"/>
              <a:ea typeface="Times New Roman" charset="0"/>
              <a:cs typeface="Times New Roman" charset="0"/>
            </a:rPr>
            <a:t>Population-weighted </a:t>
          </a:r>
          <a:r>
            <a:rPr lang="en-US" sz="1400" b="1" dirty="0">
              <a:ea typeface="Times New Roman" charset="0"/>
              <a:cs typeface="Times New Roman" charset="0"/>
            </a:rPr>
            <a:t>c</a:t>
          </a:r>
          <a:r>
            <a:rPr lang="en-US" sz="1400" b="1" i="0" baseline="0" dirty="0" smtClean="0">
              <a:solidFill>
                <a:sysClr val="windowText" lastClr="000000"/>
              </a:solidFill>
              <a:latin typeface="+mn-lt"/>
              <a:ea typeface="Times New Roman" charset="0"/>
              <a:cs typeface="Times New Roman" charset="0"/>
            </a:rPr>
            <a:t>ooling degree days by census division (AEO2020 Reference case)</a:t>
          </a:r>
        </a:p>
        <a:p xmlns:a="http://schemas.openxmlformats.org/drawingml/2006/main">
          <a:pPr eaLnBrk="0" hangingPunct="0"/>
          <a:r>
            <a:rPr lang="en-US" sz="1400" dirty="0">
              <a:solidFill>
                <a:schemeClr val="tx1"/>
              </a:solidFill>
              <a:ea typeface="Times New Roman" charset="0"/>
              <a:cs typeface="Times New Roman" charset="0"/>
            </a:rPr>
            <a:t>t</a:t>
          </a:r>
          <a:r>
            <a:rPr lang="en-US" sz="1400" dirty="0" smtClean="0">
              <a:solidFill>
                <a:schemeClr val="tx1"/>
              </a:solidFill>
              <a:ea typeface="Times New Roman" charset="0"/>
              <a:cs typeface="Times New Roman" charset="0"/>
            </a:rPr>
            <a:t>housands of degree days</a:t>
          </a:r>
          <a:endParaRPr lang="en-US" sz="1400" i="0" dirty="0">
            <a:solidFill>
              <a:schemeClr val="tx1"/>
            </a:solidFill>
            <a:ea typeface="Times New Roman" charset="0"/>
            <a:cs typeface="Times New Roman" charset="0"/>
          </a:endParaRPr>
        </a:p>
      </cdr:txBody>
    </cdr:sp>
  </cdr:relSizeAnchor>
  <cdr:relSizeAnchor xmlns:cdr="http://schemas.openxmlformats.org/drawingml/2006/chartDrawing">
    <cdr:from>
      <cdr:x>0.11263</cdr:x>
      <cdr:y>0.76302</cdr:y>
    </cdr:from>
    <cdr:to>
      <cdr:x>0.2161</cdr:x>
      <cdr:y>0.96143</cdr:y>
    </cdr:to>
    <cdr:sp macro="" textlink="">
      <cdr:nvSpPr>
        <cdr:cNvPr id="13" name="TextBox 1"/>
        <cdr:cNvSpPr txBox="1"/>
      </cdr:nvSpPr>
      <cdr:spPr bwMode="auto">
        <a:xfrm xmlns:a="http://schemas.openxmlformats.org/drawingml/2006/main" rot="10800000">
          <a:off x="632940" y="3626637"/>
          <a:ext cx="581456" cy="943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Pacific</a:t>
          </a:r>
        </a:p>
      </cdr:txBody>
    </cdr:sp>
  </cdr:relSizeAnchor>
  <cdr:relSizeAnchor xmlns:cdr="http://schemas.openxmlformats.org/drawingml/2006/chartDrawing">
    <cdr:from>
      <cdr:x>0.29825</cdr:x>
      <cdr:y>0.76904</cdr:y>
    </cdr:from>
    <cdr:to>
      <cdr:x>0.42807</cdr:x>
      <cdr:y>0.96745</cdr:y>
    </cdr:to>
    <cdr:sp macro="" textlink="">
      <cdr:nvSpPr>
        <cdr:cNvPr id="15" name="TextBox 2"/>
        <cdr:cNvSpPr txBox="1"/>
      </cdr:nvSpPr>
      <cdr:spPr bwMode="auto">
        <a:xfrm xmlns:a="http://schemas.openxmlformats.org/drawingml/2006/main" rot="10800000">
          <a:off x="1676053" y="3655211"/>
          <a:ext cx="729531"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West </a:t>
          </a:r>
          <a:r>
            <a:rPr lang="en-US" sz="1300" dirty="0" smtClean="0">
              <a:ea typeface="Times New Roman" charset="0"/>
              <a:cs typeface="Times New Roman" charset="0"/>
            </a:rPr>
            <a:t>North</a:t>
          </a:r>
          <a:r>
            <a:rPr lang="en-US" sz="1300" i="0" dirty="0" smtClean="0">
              <a:solidFill>
                <a:sysClr val="windowText" lastClr="000000"/>
              </a:solidFill>
              <a:latin typeface="+mn-lt"/>
              <a:ea typeface="Times New Roman" charset="0"/>
              <a:cs typeface="Times New Roman" charset="0"/>
            </a:rPr>
            <a:t> Central</a:t>
          </a:r>
        </a:p>
      </cdr:txBody>
    </cdr:sp>
  </cdr:relSizeAnchor>
  <cdr:relSizeAnchor xmlns:cdr="http://schemas.openxmlformats.org/drawingml/2006/chartDrawing">
    <cdr:from>
      <cdr:x>0.40191</cdr:x>
      <cdr:y>0.76837</cdr:y>
    </cdr:from>
    <cdr:to>
      <cdr:x>0.5</cdr:x>
      <cdr:y>0.96678</cdr:y>
    </cdr:to>
    <cdr:sp macro="" textlink="">
      <cdr:nvSpPr>
        <cdr:cNvPr id="16" name="TextBox 3"/>
        <cdr:cNvSpPr txBox="1"/>
      </cdr:nvSpPr>
      <cdr:spPr bwMode="auto">
        <a:xfrm xmlns:a="http://schemas.openxmlformats.org/drawingml/2006/main" rot="10800000">
          <a:off x="2258556" y="3652036"/>
          <a:ext cx="551222"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West </a:t>
          </a:r>
          <a:r>
            <a:rPr lang="en-US" sz="1300" dirty="0" smtClean="0">
              <a:ea typeface="Times New Roman" charset="0"/>
              <a:cs typeface="Times New Roman" charset="0"/>
            </a:rPr>
            <a:t>South</a:t>
          </a:r>
          <a:r>
            <a:rPr lang="en-US" sz="1300" i="0" dirty="0" smtClean="0">
              <a:solidFill>
                <a:sysClr val="windowText" lastClr="000000"/>
              </a:solidFill>
              <a:latin typeface="+mn-lt"/>
              <a:ea typeface="Times New Roman" charset="0"/>
              <a:cs typeface="Times New Roman" charset="0"/>
            </a:rPr>
            <a:t> Central</a:t>
          </a:r>
        </a:p>
      </cdr:txBody>
    </cdr:sp>
  </cdr:relSizeAnchor>
  <cdr:relSizeAnchor xmlns:cdr="http://schemas.openxmlformats.org/drawingml/2006/chartDrawing">
    <cdr:from>
      <cdr:x>0.5</cdr:x>
      <cdr:y>0.76503</cdr:y>
    </cdr:from>
    <cdr:to>
      <cdr:x>0.59811</cdr:x>
      <cdr:y>0.96344</cdr:y>
    </cdr:to>
    <cdr:sp macro="" textlink="">
      <cdr:nvSpPr>
        <cdr:cNvPr id="17" name="TextBox 4"/>
        <cdr:cNvSpPr txBox="1"/>
      </cdr:nvSpPr>
      <cdr:spPr bwMode="auto">
        <a:xfrm xmlns:a="http://schemas.openxmlformats.org/drawingml/2006/main" rot="10800000">
          <a:off x="2809778" y="3636161"/>
          <a:ext cx="551335"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East North Central	</a:t>
          </a:r>
        </a:p>
      </cdr:txBody>
    </cdr:sp>
  </cdr:relSizeAnchor>
  <cdr:relSizeAnchor xmlns:cdr="http://schemas.openxmlformats.org/drawingml/2006/chartDrawing">
    <cdr:from>
      <cdr:x>0.58959</cdr:x>
      <cdr:y>0.76503</cdr:y>
    </cdr:from>
    <cdr:to>
      <cdr:x>0.68527</cdr:x>
      <cdr:y>0.96344</cdr:y>
    </cdr:to>
    <cdr:sp macro="" textlink="">
      <cdr:nvSpPr>
        <cdr:cNvPr id="18" name="TextBox 5"/>
        <cdr:cNvSpPr txBox="1"/>
      </cdr:nvSpPr>
      <cdr:spPr bwMode="auto">
        <a:xfrm xmlns:a="http://schemas.openxmlformats.org/drawingml/2006/main" rot="10800000">
          <a:off x="3313253" y="3636161"/>
          <a:ext cx="537679"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0.69279</cdr:x>
      <cdr:y>0.76436</cdr:y>
    </cdr:from>
    <cdr:to>
      <cdr:x>0.80888</cdr:x>
      <cdr:y>0.96277</cdr:y>
    </cdr:to>
    <cdr:sp macro="" textlink="">
      <cdr:nvSpPr>
        <cdr:cNvPr id="19" name="TextBox 6"/>
        <cdr:cNvSpPr txBox="1"/>
      </cdr:nvSpPr>
      <cdr:spPr bwMode="auto">
        <a:xfrm xmlns:a="http://schemas.openxmlformats.org/drawingml/2006/main" rot="10800000">
          <a:off x="3893184" y="3632986"/>
          <a:ext cx="652374"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South Atlantic</a:t>
          </a:r>
        </a:p>
      </cdr:txBody>
    </cdr:sp>
  </cdr:relSizeAnchor>
  <cdr:relSizeAnchor xmlns:cdr="http://schemas.openxmlformats.org/drawingml/2006/chartDrawing">
    <cdr:from>
      <cdr:x>0.79603</cdr:x>
      <cdr:y>0.78213</cdr:y>
    </cdr:from>
    <cdr:to>
      <cdr:x>0.89815</cdr:x>
      <cdr:y>0.96411</cdr:y>
    </cdr:to>
    <cdr:sp macro="" textlink="">
      <cdr:nvSpPr>
        <cdr:cNvPr id="20" name="TextBox 7"/>
        <cdr:cNvSpPr txBox="1"/>
      </cdr:nvSpPr>
      <cdr:spPr bwMode="auto">
        <a:xfrm xmlns:a="http://schemas.openxmlformats.org/drawingml/2006/main" rot="10800000">
          <a:off x="4473319" y="3717427"/>
          <a:ext cx="573869" cy="8649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Middle Atlantic</a:t>
          </a:r>
        </a:p>
      </cdr:txBody>
    </cdr:sp>
  </cdr:relSizeAnchor>
  <cdr:relSizeAnchor xmlns:cdr="http://schemas.openxmlformats.org/drawingml/2006/chartDrawing">
    <cdr:from>
      <cdr:x>0.89585</cdr:x>
      <cdr:y>0.76503</cdr:y>
    </cdr:from>
    <cdr:to>
      <cdr:x>0.97321</cdr:x>
      <cdr:y>0.96344</cdr:y>
    </cdr:to>
    <cdr:sp macro="" textlink="">
      <cdr:nvSpPr>
        <cdr:cNvPr id="21" name="TextBox 8"/>
        <cdr:cNvSpPr txBox="1"/>
      </cdr:nvSpPr>
      <cdr:spPr bwMode="auto">
        <a:xfrm xmlns:a="http://schemas.openxmlformats.org/drawingml/2006/main" rot="10800000">
          <a:off x="5034259" y="3636161"/>
          <a:ext cx="434729"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0.21359</cdr:x>
      <cdr:y>0.7657</cdr:y>
    </cdr:from>
    <cdr:to>
      <cdr:x>0.31168</cdr:x>
      <cdr:y>0.96411</cdr:y>
    </cdr:to>
    <cdr:sp macro="" textlink="">
      <cdr:nvSpPr>
        <cdr:cNvPr id="22" name="TextBox 9"/>
        <cdr:cNvSpPr txBox="1"/>
      </cdr:nvSpPr>
      <cdr:spPr bwMode="auto">
        <a:xfrm xmlns:a="http://schemas.openxmlformats.org/drawingml/2006/main" rot="10800000">
          <a:off x="1200290" y="3639336"/>
          <a:ext cx="551223" cy="943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300" i="0" dirty="0" smtClean="0">
              <a:solidFill>
                <a:sysClr val="windowText" lastClr="000000"/>
              </a:solidFill>
              <a:latin typeface="+mn-lt"/>
              <a:ea typeface="Times New Roman" charset="0"/>
              <a:cs typeface="Times New Roman" charset="0"/>
            </a:rPr>
            <a:t>Mountain</a:t>
          </a:r>
        </a:p>
      </cdr:txBody>
    </cdr:sp>
  </cdr:relSizeAnchor>
</c:userShapes>
</file>

<file path=ppt/drawings/drawing91.xml><?xml version="1.0" encoding="utf-8"?>
<c:userShapes xmlns:c="http://schemas.openxmlformats.org/drawingml/2006/chart">
  <cdr:relSizeAnchor xmlns:cdr="http://schemas.openxmlformats.org/drawingml/2006/chartDrawing">
    <cdr:from>
      <cdr:x>0.54937</cdr:x>
      <cdr:y>0.19225</cdr:y>
    </cdr:from>
    <cdr:to>
      <cdr:x>0.94358</cdr:x>
      <cdr:y>0.61891</cdr:y>
    </cdr:to>
    <cdr:sp macro="" textlink="">
      <cdr:nvSpPr>
        <cdr:cNvPr id="2" name="TextBox 1"/>
        <cdr:cNvSpPr txBox="1"/>
      </cdr:nvSpPr>
      <cdr:spPr bwMode="auto">
        <a:xfrm xmlns:a="http://schemas.openxmlformats.org/drawingml/2006/main">
          <a:off x="2726959" y="930946"/>
          <a:ext cx="1956761" cy="20660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400" b="1" dirty="0" smtClean="0">
            <a:solidFill>
              <a:schemeClr val="accent6"/>
            </a:solidFill>
            <a:ea typeface="Times New Roman" charset="0"/>
            <a:cs typeface="Times New Roman" charset="0"/>
          </a:endParaRPr>
        </a:p>
        <a:p xmlns:a="http://schemas.openxmlformats.org/drawingml/2006/main">
          <a:pPr eaLnBrk="0" hangingPunct="0"/>
          <a:endParaRPr lang="en-US" sz="1400" b="1" dirty="0">
            <a:solidFill>
              <a:schemeClr val="accent6"/>
            </a:solidFill>
            <a:ea typeface="Times New Roman" charset="0"/>
            <a:cs typeface="Times New Roman" charset="0"/>
          </a:endParaRPr>
        </a:p>
        <a:p xmlns:a="http://schemas.openxmlformats.org/drawingml/2006/main">
          <a:pPr eaLnBrk="0" hangingPunct="0"/>
          <a:r>
            <a:rPr lang="en-US" sz="1400" b="1" dirty="0" smtClean="0">
              <a:solidFill>
                <a:schemeClr val="accent6"/>
              </a:solidFill>
              <a:ea typeface="Times New Roman" charset="0"/>
              <a:cs typeface="Times New Roman" charset="0"/>
            </a:rPr>
            <a:t>e</a:t>
          </a:r>
          <a:r>
            <a:rPr lang="en-US" sz="1400" b="1" i="0" dirty="0" smtClean="0">
              <a:solidFill>
                <a:schemeClr val="accent6"/>
              </a:solidFill>
              <a:latin typeface="+mn-lt"/>
              <a:ea typeface="Times New Roman" charset="0"/>
              <a:cs typeface="Times New Roman" charset="0"/>
            </a:rPr>
            <a:t>lectricity</a:t>
          </a:r>
        </a:p>
        <a:p xmlns:a="http://schemas.openxmlformats.org/drawingml/2006/main">
          <a:pPr eaLnBrk="0" hangingPunct="0"/>
          <a:endParaRPr lang="en-US" sz="500" b="1" i="0" dirty="0" smtClean="0">
            <a:solidFill>
              <a:schemeClr val="tx2"/>
            </a:solidFill>
            <a:latin typeface="+mn-lt"/>
            <a:ea typeface="Times New Roman" charset="0"/>
            <a:cs typeface="Times New Roman" charset="0"/>
          </a:endParaRPr>
        </a:p>
        <a:p xmlns:a="http://schemas.openxmlformats.org/drawingml/2006/main">
          <a:pPr eaLnBrk="0" hangingPunct="0"/>
          <a:r>
            <a:rPr lang="en-US" sz="1400" b="1" dirty="0">
              <a:solidFill>
                <a:schemeClr val="tx2"/>
              </a:solidFill>
              <a:ea typeface="Times New Roman" charset="0"/>
              <a:cs typeface="Times New Roman" charset="0"/>
            </a:rPr>
            <a:t>t</a:t>
          </a:r>
          <a:r>
            <a:rPr lang="en-US" sz="1400" b="1" i="0" dirty="0" smtClean="0">
              <a:solidFill>
                <a:schemeClr val="tx2"/>
              </a:solidFill>
              <a:latin typeface="+mn-lt"/>
              <a:ea typeface="Times New Roman" charset="0"/>
              <a:cs typeface="Times New Roman" charset="0"/>
            </a:rPr>
            <a:t>otal delivered</a:t>
          </a:r>
          <a:r>
            <a:rPr lang="en-US" sz="1400" b="1" i="0" baseline="0" dirty="0" smtClean="0">
              <a:solidFill>
                <a:schemeClr val="tx2"/>
              </a:solidFill>
              <a:latin typeface="+mn-lt"/>
              <a:ea typeface="Times New Roman" charset="0"/>
              <a:cs typeface="Times New Roman" charset="0"/>
            </a:rPr>
            <a:t> energy</a:t>
          </a:r>
        </a:p>
        <a:p xmlns:a="http://schemas.openxmlformats.org/drawingml/2006/main">
          <a:pPr eaLnBrk="0" hangingPunct="0"/>
          <a:endParaRPr lang="en-US" sz="1400" b="1" i="0" baseline="0" dirty="0" smtClean="0">
            <a:solidFill>
              <a:schemeClr val="accent1"/>
            </a:solidFill>
            <a:latin typeface="+mn-lt"/>
            <a:ea typeface="Times New Roman" charset="0"/>
            <a:cs typeface="Times New Roman" charset="0"/>
          </a:endParaRPr>
        </a:p>
        <a:p xmlns:a="http://schemas.openxmlformats.org/drawingml/2006/main">
          <a:pPr eaLnBrk="0" hangingPunct="0"/>
          <a:r>
            <a:rPr lang="en-US" sz="1400" b="1" dirty="0">
              <a:solidFill>
                <a:schemeClr val="accent1"/>
              </a:solidFill>
              <a:ea typeface="Times New Roman" charset="0"/>
              <a:cs typeface="Times New Roman" charset="0"/>
            </a:rPr>
            <a:t>n</a:t>
          </a:r>
          <a:r>
            <a:rPr lang="en-US" sz="1400" b="1" i="0" dirty="0" smtClean="0">
              <a:solidFill>
                <a:schemeClr val="accent1"/>
              </a:solidFill>
              <a:latin typeface="+mn-lt"/>
              <a:ea typeface="Times New Roman" charset="0"/>
              <a:cs typeface="Times New Roman" charset="0"/>
            </a:rPr>
            <a:t>atural</a:t>
          </a:r>
          <a:r>
            <a:rPr lang="en-US" sz="1400" b="1" i="0" baseline="0" dirty="0" smtClean="0">
              <a:solidFill>
                <a:schemeClr val="accent1"/>
              </a:solidFill>
              <a:latin typeface="+mn-lt"/>
              <a:ea typeface="Times New Roman" charset="0"/>
              <a:cs typeface="Times New Roman" charset="0"/>
            </a:rPr>
            <a:t> gas</a:t>
          </a:r>
          <a:endParaRPr lang="en-US" sz="14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0.15254</cdr:y>
    </cdr:to>
    <cdr:sp macro="" textlink="">
      <cdr:nvSpPr>
        <cdr:cNvPr id="7" name="Rectangle 6"/>
        <cdr:cNvSpPr/>
      </cdr:nvSpPr>
      <cdr:spPr>
        <a:xfrm xmlns:a="http://schemas.openxmlformats.org/drawingml/2006/main">
          <a:off x="0" y="0"/>
          <a:ext cx="4963752" cy="738664"/>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b="1" dirty="0">
              <a:solidFill>
                <a:srgbClr val="000000"/>
              </a:solidFill>
              <a:ea typeface="Times New Roman" panose="02020603050405020304" pitchFamily="18" charset="0"/>
              <a:cs typeface="Times New Roman" panose="02020603050405020304" pitchFamily="18" charset="0"/>
            </a:rPr>
            <a:t>Residential delivered energy intensity </a:t>
          </a:r>
          <a:r>
            <a:rPr lang="en-US" b="1" dirty="0" smtClean="0">
              <a:solidFill>
                <a:srgbClr val="000000"/>
              </a:solidFill>
              <a:ea typeface="Times New Roman" panose="02020603050405020304" pitchFamily="18" charset="0"/>
              <a:cs typeface="Times New Roman" panose="02020603050405020304" pitchFamily="18" charset="0"/>
            </a:rPr>
            <a:t>index </a:t>
          </a: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b="1" dirty="0" smtClean="0">
              <a:solidFill>
                <a:srgbClr val="000000"/>
              </a:solidFill>
              <a:cs typeface="Times New Roman" panose="02020603050405020304" pitchFamily="18" charset="0"/>
            </a:rPr>
            <a:t>(</a:t>
          </a:r>
          <a:r>
            <a:rPr lang="en-US" sz="1400" b="1" dirty="0">
              <a:solidFill>
                <a:srgbClr val="000000"/>
              </a:solidFill>
              <a:cs typeface="Times New Roman" panose="02020603050405020304" pitchFamily="18" charset="0"/>
            </a:rPr>
            <a:t>AEO2020 </a:t>
          </a:r>
          <a:r>
            <a:rPr lang="en-US" b="1" dirty="0" smtClean="0">
              <a:solidFill>
                <a:srgbClr val="000000"/>
              </a:solidFill>
              <a:cs typeface="Times New Roman" panose="02020603050405020304" pitchFamily="18" charset="0"/>
            </a:rPr>
            <a:t>Reference case)</a:t>
          </a:r>
          <a:endParaRPr lang="en-US" dirty="0"/>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dirty="0">
              <a:ea typeface="Times New Roman" panose="02020603050405020304" pitchFamily="18" charset="0"/>
              <a:cs typeface="Times New Roman" panose="02020603050405020304" pitchFamily="18" charset="0"/>
            </a:rPr>
            <a:t>i</a:t>
          </a:r>
          <a:r>
            <a:rPr lang="en-US" dirty="0" smtClean="0">
              <a:ea typeface="Times New Roman" panose="02020603050405020304" pitchFamily="18" charset="0"/>
              <a:cs typeface="Times New Roman" panose="02020603050405020304" pitchFamily="18" charset="0"/>
            </a:rPr>
            <a:t>ndexed annual energy use per household, 2019 = 1.0</a:t>
          </a:r>
          <a:endParaRPr lang="en-US" dirty="0"/>
        </a:p>
      </cdr:txBody>
    </cdr:sp>
  </cdr:relSizeAnchor>
</c:userShapes>
</file>

<file path=ppt/drawings/drawing92.xml><?xml version="1.0" encoding="utf-8"?>
<c:userShapes xmlns:c="http://schemas.openxmlformats.org/drawingml/2006/chart">
  <cdr:relSizeAnchor xmlns:cdr="http://schemas.openxmlformats.org/drawingml/2006/chartDrawing">
    <cdr:from>
      <cdr:x>0</cdr:x>
      <cdr:y>2.06513E-7</cdr:y>
    </cdr:from>
    <cdr:to>
      <cdr:x>0.94277</cdr:x>
      <cdr:y>0.1216</cdr:y>
    </cdr:to>
    <cdr:sp macro="" textlink="">
      <cdr:nvSpPr>
        <cdr:cNvPr id="2" name="TextBox 1"/>
        <cdr:cNvSpPr txBox="1"/>
      </cdr:nvSpPr>
      <cdr:spPr bwMode="auto">
        <a:xfrm xmlns:a="http://schemas.openxmlformats.org/drawingml/2006/main">
          <a:off x="0" y="1"/>
          <a:ext cx="4173057" cy="5888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smtClean="0">
              <a:ea typeface="Times New Roman" charset="0"/>
              <a:cs typeface="Times New Roman" charset="0"/>
            </a:rPr>
            <a:t>Residential p</a:t>
          </a:r>
          <a:r>
            <a:rPr lang="en-US" sz="1400" b="1" i="0" baseline="0" dirty="0" smtClean="0">
              <a:solidFill>
                <a:sysClr val="windowText" lastClr="000000"/>
              </a:solidFill>
              <a:latin typeface="+mn-lt"/>
              <a:ea typeface="Times New Roman" charset="0"/>
              <a:cs typeface="Times New Roman" charset="0"/>
            </a:rPr>
            <a:t>urchased electricity intensity</a:t>
          </a:r>
          <a:endParaRPr lang="en-US" sz="1400"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a:t>
          </a:r>
          <a:r>
            <a:rPr lang="en-US" sz="1400" b="1" dirty="0">
              <a:ea typeface="Times New Roman" charset="0"/>
              <a:cs typeface="Times New Roman" charset="0"/>
            </a:rPr>
            <a:t>AEO2020 </a:t>
          </a:r>
          <a:r>
            <a:rPr lang="en-US" sz="1400" b="1" i="0" baseline="0" dirty="0" smtClean="0">
              <a:solidFill>
                <a:sysClr val="windowText" lastClr="000000"/>
              </a:solidFill>
              <a:latin typeface="+mn-lt"/>
              <a:ea typeface="Times New Roman" charset="0"/>
              <a:cs typeface="Times New Roman" charset="0"/>
            </a:rPr>
            <a:t>Reference case)</a:t>
          </a:r>
        </a:p>
        <a:p xmlns:a="http://schemas.openxmlformats.org/drawingml/2006/main">
          <a:pPr eaLnBrk="0" hangingPunct="0"/>
          <a:r>
            <a:rPr lang="en-US" sz="1400" dirty="0">
              <a:ea typeface="Times New Roman" charset="0"/>
              <a:cs typeface="Times New Roman" charset="0"/>
            </a:rPr>
            <a:t>t</a:t>
          </a:r>
          <a:r>
            <a:rPr lang="en-US" sz="1400" i="0" baseline="0" dirty="0" smtClean="0">
              <a:solidFill>
                <a:sysClr val="windowText" lastClr="000000"/>
              </a:solidFill>
              <a:latin typeface="+mn-lt"/>
              <a:ea typeface="Times New Roman" charset="0"/>
              <a:cs typeface="Times New Roman" charset="0"/>
            </a:rPr>
            <a:t>housand kilowatthours per household</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0.69917</cdr:x>
      <cdr:y>0.28298</cdr:y>
    </cdr:from>
    <cdr:to>
      <cdr:x>0.78019</cdr:x>
      <cdr:y>0.42766</cdr:y>
    </cdr:to>
    <cdr:sp macro="" textlink="">
      <cdr:nvSpPr>
        <cdr:cNvPr id="3" name="TextBox 1"/>
        <cdr:cNvSpPr txBox="1"/>
      </cdr:nvSpPr>
      <cdr:spPr bwMode="auto">
        <a:xfrm xmlns:a="http://schemas.openxmlformats.org/drawingml/2006/main">
          <a:off x="3567003" y="1370277"/>
          <a:ext cx="413348" cy="7005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6"/>
              </a:solidFill>
              <a:latin typeface="+mn-lt"/>
              <a:ea typeface="Times New Roman" charset="0"/>
              <a:cs typeface="Times New Roman" charset="0"/>
            </a:rPr>
            <a:t>2019</a:t>
          </a:r>
        </a:p>
        <a:p xmlns:a="http://schemas.openxmlformats.org/drawingml/2006/main">
          <a:pPr eaLnBrk="0" hangingPunct="0"/>
          <a:r>
            <a:rPr lang="en-US" sz="1400" b="1" i="0" dirty="0" smtClean="0">
              <a:solidFill>
                <a:schemeClr val="accent6">
                  <a:lumMod val="60000"/>
                  <a:lumOff val="40000"/>
                </a:schemeClr>
              </a:solidFill>
              <a:latin typeface="+mn-lt"/>
              <a:ea typeface="Times New Roman" charset="0"/>
              <a:cs typeface="Times New Roman" charset="0"/>
            </a:rPr>
            <a:t>2050</a:t>
          </a:r>
          <a:endParaRPr lang="en-US" sz="1400" i="0" dirty="0" smtClean="0">
            <a:solidFill>
              <a:schemeClr val="accent6">
                <a:lumMod val="60000"/>
                <a:lumOff val="40000"/>
              </a:schemeClr>
            </a:solidFill>
            <a:latin typeface="+mn-lt"/>
            <a:ea typeface="Times New Roman" charset="0"/>
            <a:cs typeface="Times New Roman" charset="0"/>
          </a:endParaRPr>
        </a:p>
      </cdr:txBody>
    </cdr:sp>
  </cdr:relSizeAnchor>
</c:userShapes>
</file>

<file path=ppt/drawings/drawing93.xml><?xml version="1.0" encoding="utf-8"?>
<c:userShapes xmlns:c="http://schemas.openxmlformats.org/drawingml/2006/chart">
  <cdr:relSizeAnchor xmlns:cdr="http://schemas.openxmlformats.org/drawingml/2006/chartDrawing">
    <cdr:from>
      <cdr:x>0</cdr:x>
      <cdr:y>0</cdr:y>
    </cdr:from>
    <cdr:to>
      <cdr:x>0.48264</cdr:x>
      <cdr:y>0.17361</cdr:y>
    </cdr:to>
    <cdr:sp macro="" textlink="">
      <cdr:nvSpPr>
        <cdr:cNvPr id="2" name="TextBox 1"/>
        <cdr:cNvSpPr txBox="1"/>
      </cdr:nvSpPr>
      <cdr:spPr bwMode="auto">
        <a:xfrm xmlns:a="http://schemas.openxmlformats.org/drawingml/2006/main">
          <a:off x="0" y="0"/>
          <a:ext cx="2647950"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Commercial </a:t>
          </a:r>
          <a:r>
            <a:rPr lang="en-US" sz="1400" b="1" i="0" baseline="0" dirty="0" err="1" smtClean="0">
              <a:solidFill>
                <a:sysClr val="windowText" lastClr="000000"/>
              </a:solidFill>
              <a:latin typeface="+mn-lt"/>
              <a:ea typeface="Times New Roman" charset="0"/>
              <a:cs typeface="Times New Roman" charset="0"/>
            </a:rPr>
            <a:t>floorspace</a:t>
          </a:r>
          <a:r>
            <a:rPr lang="en-US" sz="1400" b="1" i="0" baseline="0" dirty="0" smtClean="0">
              <a:solidFill>
                <a:sysClr val="windowText" lastClr="000000"/>
              </a:solidFill>
              <a:latin typeface="+mn-lt"/>
              <a:ea typeface="Times New Roman" charset="0"/>
              <a:cs typeface="Times New Roman" charset="0"/>
            </a:rPr>
            <a:t> growth</a:t>
          </a:r>
        </a:p>
        <a:p xmlns:a="http://schemas.openxmlformats.org/drawingml/2006/main">
          <a:pPr eaLnBrk="0" hangingPunct="0"/>
          <a:r>
            <a:rPr lang="en-US" sz="1400" b="1" dirty="0" smtClean="0">
              <a:ea typeface="Times New Roman" charset="0"/>
              <a:cs typeface="Times New Roman" charset="0"/>
            </a:rPr>
            <a:t>(</a:t>
          </a:r>
          <a:r>
            <a:rPr lang="en-US" sz="1400" b="1" dirty="0">
              <a:ea typeface="Times New Roman" charset="0"/>
              <a:cs typeface="Times New Roman" charset="0"/>
            </a:rPr>
            <a:t>AEO2020 </a:t>
          </a:r>
          <a:r>
            <a:rPr lang="en-US" sz="1400" b="1" dirty="0" smtClean="0">
              <a:ea typeface="Times New Roman" charset="0"/>
              <a:cs typeface="Times New Roman" charset="0"/>
            </a:rPr>
            <a:t>Reference case)</a:t>
          </a:r>
          <a:endParaRPr lang="en-US" sz="14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0" i="0" baseline="0" dirty="0" smtClean="0">
              <a:solidFill>
                <a:sysClr val="windowText" lastClr="000000"/>
              </a:solidFill>
              <a:latin typeface="+mn-lt"/>
              <a:ea typeface="Times New Roman" charset="0"/>
              <a:cs typeface="Times New Roman" charset="0"/>
            </a:rPr>
            <a:t>percent compound annual growth rate</a:t>
          </a:r>
        </a:p>
      </cdr:txBody>
    </cdr:sp>
  </cdr:relSizeAnchor>
</c:userShapes>
</file>

<file path=ppt/drawings/drawing94.xml><?xml version="1.0" encoding="utf-8"?>
<c:userShapes xmlns:c="http://schemas.openxmlformats.org/drawingml/2006/chart">
  <cdr:relSizeAnchor xmlns:cdr="http://schemas.openxmlformats.org/drawingml/2006/chartDrawing">
    <cdr:from>
      <cdr:x>0</cdr:x>
      <cdr:y>0</cdr:y>
    </cdr:from>
    <cdr:to>
      <cdr:x>0.48264</cdr:x>
      <cdr:y>0.17361</cdr:y>
    </cdr:to>
    <cdr:sp macro="" textlink="">
      <cdr:nvSpPr>
        <cdr:cNvPr id="2" name="TextBox 1"/>
        <cdr:cNvSpPr txBox="1"/>
      </cdr:nvSpPr>
      <cdr:spPr bwMode="auto">
        <a:xfrm xmlns:a="http://schemas.openxmlformats.org/drawingml/2006/main">
          <a:off x="0" y="0"/>
          <a:ext cx="2647950"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baseline="0" dirty="0" smtClean="0">
              <a:solidFill>
                <a:sysClr val="windowText" lastClr="000000"/>
              </a:solidFill>
              <a:latin typeface="+mn-lt"/>
              <a:ea typeface="Times New Roman" charset="0"/>
              <a:cs typeface="Times New Roman" charset="0"/>
            </a:rPr>
            <a:t>Commercial purchased electricity intensity</a:t>
          </a:r>
        </a:p>
        <a:p xmlns:a="http://schemas.openxmlformats.org/drawingml/2006/main">
          <a:pPr eaLnBrk="0" hangingPunct="0"/>
          <a:r>
            <a:rPr lang="en-US" sz="1400" b="1" dirty="0" smtClean="0">
              <a:ea typeface="Times New Roman" charset="0"/>
              <a:cs typeface="Times New Roman" charset="0"/>
            </a:rPr>
            <a:t>(</a:t>
          </a:r>
          <a:r>
            <a:rPr lang="en-US" sz="1400" b="1" dirty="0">
              <a:ea typeface="Times New Roman" charset="0"/>
              <a:cs typeface="Times New Roman" charset="0"/>
            </a:rPr>
            <a:t>AEO2020 Reference </a:t>
          </a:r>
          <a:r>
            <a:rPr lang="en-US" sz="1400" b="1" dirty="0" smtClean="0">
              <a:ea typeface="Times New Roman" charset="0"/>
              <a:cs typeface="Times New Roman" charset="0"/>
            </a:rPr>
            <a:t>case)</a:t>
          </a:r>
          <a:endParaRPr lang="en-US" sz="14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i="0" baseline="0" dirty="0" smtClean="0">
              <a:solidFill>
                <a:sysClr val="windowText" lastClr="000000"/>
              </a:solidFill>
              <a:latin typeface="+mn-lt"/>
              <a:ea typeface="Times New Roman" charset="0"/>
              <a:cs typeface="Times New Roman" charset="0"/>
            </a:rPr>
            <a:t>kilowatthours per square foot</a:t>
          </a:r>
          <a:endParaRPr lang="en-US" sz="14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0.72148</cdr:x>
      <cdr:y>0.39611</cdr:y>
    </cdr:from>
    <cdr:to>
      <cdr:x>0.93339</cdr:x>
      <cdr:y>0.58229</cdr:y>
    </cdr:to>
    <cdr:sp macro="" textlink="">
      <cdr:nvSpPr>
        <cdr:cNvPr id="4" name="TextBox 3"/>
        <cdr:cNvSpPr txBox="1"/>
      </cdr:nvSpPr>
      <cdr:spPr bwMode="auto">
        <a:xfrm xmlns:a="http://schemas.openxmlformats.org/drawingml/2006/main">
          <a:off x="2929576" y="1108624"/>
          <a:ext cx="860460" cy="521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96D7">
                  <a:lumMod val="50000"/>
                </a:srgbClr>
              </a:solidFill>
              <a:effectLst/>
              <a:uLnTx/>
              <a:uFillTx/>
              <a:latin typeface="+mn-lt"/>
              <a:ea typeface="Times New Roman" charset="0"/>
              <a:cs typeface="Times New Roman" charset="0"/>
            </a:rPr>
            <a:t>2019</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2050</a:t>
          </a:r>
          <a:endParaRPr kumimoji="0" lang="en-US" sz="1200" b="0"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endParaRPr>
        </a:p>
        <a:p xmlns:a="http://schemas.openxmlformats.org/drawingml/2006/main">
          <a:pPr eaLnBrk="0" hangingPunct="0"/>
          <a:endParaRPr lang="en-US" sz="1200" i="1" dirty="0" smtClean="0">
            <a:solidFill>
              <a:srgbClr val="333333"/>
            </a:solidFill>
            <a:latin typeface="Times New Roman" charset="0"/>
            <a:ea typeface="Times New Roman" charset="0"/>
            <a:cs typeface="Times New Roman" charset="0"/>
          </a:endParaRPr>
        </a:p>
      </cdr:txBody>
    </cdr:sp>
  </cdr:relSizeAnchor>
</c:userShapes>
</file>

<file path=ppt/drawings/drawing95.xml><?xml version="1.0" encoding="utf-8"?>
<c:userShapes xmlns:c="http://schemas.openxmlformats.org/drawingml/2006/chart">
  <cdr:relSizeAnchor xmlns:cdr="http://schemas.openxmlformats.org/drawingml/2006/chartDrawing">
    <cdr:from>
      <cdr:x>0.07207</cdr:x>
      <cdr:y>0</cdr:y>
    </cdr:from>
    <cdr:to>
      <cdr:x>0.46865</cdr:x>
      <cdr:y>0.189</cdr:y>
    </cdr:to>
    <cdr:sp macro="" textlink="">
      <cdr:nvSpPr>
        <cdr:cNvPr id="6" name="TextBox 1"/>
        <cdr:cNvSpPr txBox="1"/>
      </cdr:nvSpPr>
      <cdr:spPr bwMode="auto">
        <a:xfrm xmlns:a="http://schemas.openxmlformats.org/drawingml/2006/main">
          <a:off x="350134" y="0"/>
          <a:ext cx="1926631" cy="7608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spcAft>
              <a:spcPts val="300"/>
            </a:spcAft>
          </a:pP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0.94821</cdr:x>
      <cdr:y>0.90973</cdr:y>
    </cdr:from>
    <cdr:to>
      <cdr:x>0.94821</cdr:x>
      <cdr:y>0.92082</cdr:y>
    </cdr:to>
    <cdr:cxnSp macro="">
      <cdr:nvCxnSpPr>
        <cdr:cNvPr id="5" name="Straight Connector 4"/>
        <cdr:cNvCxnSpPr/>
      </cdr:nvCxnSpPr>
      <cdr:spPr>
        <a:xfrm xmlns:a="http://schemas.openxmlformats.org/drawingml/2006/main">
          <a:off x="4606522" y="3662170"/>
          <a:ext cx="0" cy="4463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6.xml><?xml version="1.0" encoding="utf-8"?>
<c:userShapes xmlns:c="http://schemas.openxmlformats.org/drawingml/2006/chart">
  <cdr:relSizeAnchor xmlns:cdr="http://schemas.openxmlformats.org/drawingml/2006/chartDrawing">
    <cdr:from>
      <cdr:x>0.06847</cdr:x>
      <cdr:y>0</cdr:y>
    </cdr:from>
    <cdr:to>
      <cdr:x>0.46505</cdr:x>
      <cdr:y>0.189</cdr:y>
    </cdr:to>
    <cdr:sp macro="" textlink="">
      <cdr:nvSpPr>
        <cdr:cNvPr id="6" name="TextBox 1"/>
        <cdr:cNvSpPr txBox="1"/>
      </cdr:nvSpPr>
      <cdr:spPr bwMode="auto">
        <a:xfrm xmlns:a="http://schemas.openxmlformats.org/drawingml/2006/main">
          <a:off x="342373" y="-2164499"/>
          <a:ext cx="1982932" cy="76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spcAft>
              <a:spcPts val="300"/>
            </a:spcAft>
          </a:pPr>
          <a:endParaRPr lang="en-US" sz="1400" b="0" i="0" dirty="0" smtClean="0">
            <a:solidFill>
              <a:schemeClr val="bg2"/>
            </a:solidFill>
            <a:latin typeface="+mn-lt"/>
            <a:ea typeface="Times New Roman" charset="0"/>
            <a:cs typeface="Times New Roman" charset="0"/>
          </a:endParaRP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0.93608</cdr:x>
      <cdr:y>0.90811</cdr:y>
    </cdr:from>
    <cdr:to>
      <cdr:x>0.93608</cdr:x>
      <cdr:y>0.92337</cdr:y>
    </cdr:to>
    <cdr:cxnSp macro="">
      <cdr:nvCxnSpPr>
        <cdr:cNvPr id="5" name="Straight Connector 4"/>
        <cdr:cNvCxnSpPr/>
      </cdr:nvCxnSpPr>
      <cdr:spPr>
        <a:xfrm xmlns:a="http://schemas.openxmlformats.org/drawingml/2006/main">
          <a:off x="4680494" y="3655648"/>
          <a:ext cx="0" cy="6143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7.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8575" y="0"/>
          <a:ext cx="2543175" cy="6381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Electricity prices (</a:t>
          </a:r>
          <a:r>
            <a:rPr lang="en-US" sz="1400" b="1" dirty="0">
              <a:ea typeface="Times New Roman" charset="0"/>
              <a:cs typeface="Times New Roman" charset="0"/>
            </a:rPr>
            <a:t>AEO2020</a:t>
          </a:r>
          <a:r>
            <a:rPr lang="en-US" sz="1400" b="1" i="0" dirty="0" smtClean="0">
              <a:solidFill>
                <a:sysClr val="windowText" lastClr="000000"/>
              </a:solidFill>
              <a:latin typeface="+mn-lt"/>
              <a:ea typeface="Times New Roman" charset="0"/>
              <a:cs typeface="Times New Roman" charset="0"/>
            </a:rPr>
            <a:t> Reference case)</a:t>
          </a:r>
        </a:p>
        <a:p xmlns:a="http://schemas.openxmlformats.org/drawingml/2006/main">
          <a:pPr eaLnBrk="0" hangingPunct="0"/>
          <a:r>
            <a:rPr lang="en-US" sz="1400" b="0" i="0" dirty="0" smtClean="0">
              <a:solidFill>
                <a:sysClr val="windowText" lastClr="000000"/>
              </a:solidFill>
              <a:latin typeface="+mn-lt"/>
              <a:ea typeface="Times New Roman" charset="0"/>
              <a:cs typeface="Times New Roman" charset="0"/>
            </a:rPr>
            <a:t>2019 cents per kilowatthour</a:t>
          </a:r>
        </a:p>
      </cdr:txBody>
    </cdr:sp>
  </cdr:relSizeAnchor>
  <cdr:relSizeAnchor xmlns:cdr="http://schemas.openxmlformats.org/drawingml/2006/chartDrawing">
    <cdr:from>
      <cdr:x>0.3485</cdr:x>
      <cdr:y>0.13343</cdr:y>
    </cdr:from>
    <cdr:to>
      <cdr:x>0.82147</cdr:x>
      <cdr:y>0.3673</cdr:y>
    </cdr:to>
    <cdr:sp macro="" textlink="">
      <cdr:nvSpPr>
        <cdr:cNvPr id="6" name="TextBox 1"/>
        <cdr:cNvSpPr txBox="1"/>
      </cdr:nvSpPr>
      <cdr:spPr bwMode="auto">
        <a:xfrm xmlns:a="http://schemas.openxmlformats.org/drawingml/2006/main">
          <a:off x="1717961" y="645388"/>
          <a:ext cx="2331515" cy="1131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0.64492</cdr:x>
      <cdr:y>0.32604</cdr:y>
    </cdr:from>
    <cdr:to>
      <cdr:x>0.95741</cdr:x>
      <cdr:y>0.5843</cdr:y>
    </cdr:to>
    <cdr:sp macro="" textlink="">
      <cdr:nvSpPr>
        <cdr:cNvPr id="7" name="TextBox 1"/>
        <cdr:cNvSpPr txBox="1"/>
      </cdr:nvSpPr>
      <cdr:spPr bwMode="auto">
        <a:xfrm xmlns:a="http://schemas.openxmlformats.org/drawingml/2006/main">
          <a:off x="3179147" y="1577014"/>
          <a:ext cx="1540426" cy="12491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rgbClr val="C00000"/>
              </a:solidFill>
              <a:latin typeface="+mn-lt"/>
              <a:ea typeface="Times New Roman" charset="0"/>
              <a:cs typeface="Times New Roman" charset="0"/>
            </a:rPr>
            <a:t>residential</a:t>
          </a: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400" b="1" i="0" dirty="0" smtClean="0">
              <a:solidFill>
                <a:srgbClr val="E3A5AC"/>
              </a:solidFill>
              <a:latin typeface="+mn-lt"/>
              <a:ea typeface="Times New Roman" charset="0"/>
              <a:cs typeface="Times New Roman" charset="0"/>
            </a:rPr>
            <a:t>commercial</a:t>
          </a:r>
          <a:endParaRPr lang="en-US" sz="1400" b="0" i="0" dirty="0" smtClean="0">
            <a:solidFill>
              <a:srgbClr val="E3A5AC"/>
            </a:solidFill>
            <a:latin typeface="+mn-lt"/>
            <a:ea typeface="Times New Roman" charset="0"/>
            <a:cs typeface="Times New Roman" charset="0"/>
          </a:endParaRPr>
        </a:p>
      </cdr:txBody>
    </cdr:sp>
  </cdr:relSizeAnchor>
</c:userShapes>
</file>

<file path=ppt/drawings/drawing98.xml><?xml version="1.0" encoding="utf-8"?>
<c:userShapes xmlns:c="http://schemas.openxmlformats.org/drawingml/2006/chart">
  <cdr:relSizeAnchor xmlns:cdr="http://schemas.openxmlformats.org/drawingml/2006/chartDrawing">
    <cdr:from>
      <cdr:x>0.34514</cdr:x>
      <cdr:y>0.14589</cdr:y>
    </cdr:from>
    <cdr:to>
      <cdr:x>0.89104</cdr:x>
      <cdr:y>0.37992</cdr:y>
    </cdr:to>
    <cdr:sp macro="" textlink="">
      <cdr:nvSpPr>
        <cdr:cNvPr id="6" name="TextBox 1"/>
        <cdr:cNvSpPr txBox="1"/>
      </cdr:nvSpPr>
      <cdr:spPr bwMode="auto">
        <a:xfrm xmlns:a="http://schemas.openxmlformats.org/drawingml/2006/main">
          <a:off x="1681853" y="705664"/>
          <a:ext cx="2660182" cy="11319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xmlns:a="http://schemas.openxmlformats.org/drawingml/2006/main">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0.81944</cdr:x>
      <cdr:y>0.14236</cdr:y>
    </cdr:to>
    <cdr:sp macro="" textlink="">
      <cdr:nvSpPr>
        <cdr:cNvPr id="7" name="TextBox 1"/>
        <cdr:cNvSpPr txBox="1"/>
      </cdr:nvSpPr>
      <cdr:spPr bwMode="auto">
        <a:xfrm xmlns:a="http://schemas.openxmlformats.org/drawingml/2006/main">
          <a:off x="0" y="0"/>
          <a:ext cx="3993148" cy="6885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ysClr val="windowText" lastClr="000000"/>
              </a:solidFill>
              <a:latin typeface="+mn-lt"/>
              <a:ea typeface="Times New Roman" charset="0"/>
              <a:cs typeface="Times New Roman" charset="0"/>
            </a:rPr>
            <a:t>Natural</a:t>
          </a:r>
          <a:r>
            <a:rPr lang="en-US" sz="1400" b="1" i="0" baseline="0" dirty="0" smtClean="0">
              <a:solidFill>
                <a:sysClr val="windowText" lastClr="000000"/>
              </a:solidFill>
              <a:latin typeface="+mn-lt"/>
              <a:ea typeface="Times New Roman" charset="0"/>
              <a:cs typeface="Times New Roman" charset="0"/>
            </a:rPr>
            <a:t> gas </a:t>
          </a:r>
          <a:r>
            <a:rPr lang="en-US" sz="1400" b="1" dirty="0">
              <a:ea typeface="Times New Roman" charset="0"/>
              <a:cs typeface="Times New Roman" charset="0"/>
            </a:rPr>
            <a:t>prices (AEO2020 Reference </a:t>
          </a:r>
          <a:r>
            <a:rPr lang="en-US" sz="1400" b="1" i="0" dirty="0" smtClean="0">
              <a:solidFill>
                <a:sysClr val="windowText" lastClr="000000"/>
              </a:solidFill>
              <a:latin typeface="+mn-lt"/>
              <a:ea typeface="Times New Roman" charset="0"/>
              <a:cs typeface="Times New Roman" charset="0"/>
            </a:rPr>
            <a:t>case)</a:t>
          </a:r>
        </a:p>
        <a:p xmlns:a="http://schemas.openxmlformats.org/drawingml/2006/main">
          <a:pPr eaLnBrk="0" hangingPunct="0"/>
          <a:r>
            <a:rPr lang="en-US" sz="1400" b="0" i="0" dirty="0" smtClean="0">
              <a:solidFill>
                <a:sysClr val="windowText" lastClr="000000"/>
              </a:solidFill>
              <a:latin typeface="+mn-lt"/>
              <a:ea typeface="Times New Roman" charset="0"/>
              <a:cs typeface="Times New Roman" charset="0"/>
            </a:rPr>
            <a:t>2019 dollars per thousand cubic feet</a:t>
          </a:r>
        </a:p>
      </cdr:txBody>
    </cdr:sp>
  </cdr:relSizeAnchor>
  <cdr:relSizeAnchor xmlns:cdr="http://schemas.openxmlformats.org/drawingml/2006/chartDrawing">
    <cdr:from>
      <cdr:x>0.60943</cdr:x>
      <cdr:y>0.28357</cdr:y>
    </cdr:from>
    <cdr:to>
      <cdr:x>0.94277</cdr:x>
      <cdr:y>0.43259</cdr:y>
    </cdr:to>
    <cdr:sp macro="" textlink="">
      <cdr:nvSpPr>
        <cdr:cNvPr id="8" name="TextBox 1"/>
        <cdr:cNvSpPr txBox="1"/>
      </cdr:nvSpPr>
      <cdr:spPr bwMode="auto">
        <a:xfrm xmlns:a="http://schemas.openxmlformats.org/drawingml/2006/main">
          <a:off x="2969765" y="1371593"/>
          <a:ext cx="1624373" cy="7208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residential</a:t>
          </a: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400" b="1" i="0" dirty="0" smtClean="0">
            <a:solidFill>
              <a:schemeClr val="accent1">
                <a:lumMod val="60000"/>
                <a:lumOff val="40000"/>
              </a:schemeClr>
            </a:solidFill>
            <a:latin typeface="+mn-lt"/>
            <a:ea typeface="Times New Roman" charset="0"/>
            <a:cs typeface="Times New Roman" charset="0"/>
          </a:endParaRPr>
        </a:p>
        <a:p xmlns:a="http://schemas.openxmlformats.org/drawingml/2006/main">
          <a:pPr eaLnBrk="0" hangingPunct="0"/>
          <a:r>
            <a:rPr lang="en-US" sz="1400" b="1" i="0" dirty="0" smtClean="0">
              <a:solidFill>
                <a:schemeClr val="accent1">
                  <a:lumMod val="60000"/>
                  <a:lumOff val="40000"/>
                </a:schemeClr>
              </a:solidFill>
              <a:latin typeface="+mn-lt"/>
              <a:ea typeface="Times New Roman" charset="0"/>
              <a:cs typeface="Times New Roman" charset="0"/>
            </a:rPr>
            <a:t>commercial</a:t>
          </a:r>
          <a:endParaRPr lang="en-US" sz="1400" b="0" i="0" dirty="0" smtClean="0">
            <a:solidFill>
              <a:schemeClr val="accent1">
                <a:lumMod val="60000"/>
                <a:lumOff val="40000"/>
              </a:schemeClr>
            </a:solidFill>
            <a:latin typeface="+mn-lt"/>
            <a:ea typeface="Times New Roman" charset="0"/>
            <a:cs typeface="Times New Roman" charset="0"/>
          </a:endParaRPr>
        </a:p>
      </cdr:txBody>
    </cdr:sp>
  </cdr:relSizeAnchor>
</c:userShapes>
</file>

<file path=ppt/drawings/drawing99.xml><?xml version="1.0" encoding="utf-8"?>
<c:userShapes xmlns:c="http://schemas.openxmlformats.org/drawingml/2006/chart">
  <cdr:relSizeAnchor xmlns:cdr="http://schemas.openxmlformats.org/drawingml/2006/chartDrawing">
    <cdr:from>
      <cdr:x>0.30075</cdr:x>
      <cdr:y>0.16819</cdr:y>
    </cdr:from>
    <cdr:to>
      <cdr:x>0.69496</cdr:x>
      <cdr:y>0.37051</cdr:y>
    </cdr:to>
    <cdr:sp macro="" textlink="">
      <cdr:nvSpPr>
        <cdr:cNvPr id="2" name="TextBox 1"/>
        <cdr:cNvSpPr txBox="1"/>
      </cdr:nvSpPr>
      <cdr:spPr bwMode="auto">
        <a:xfrm xmlns:a="http://schemas.openxmlformats.org/drawingml/2006/main">
          <a:off x="1492846" y="814430"/>
          <a:ext cx="1956760" cy="9796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5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1400" b="1" i="0" baseline="0" dirty="0" smtClean="0">
            <a:solidFill>
              <a:schemeClr val="accent1"/>
            </a:solidFill>
            <a:latin typeface="+mn-lt"/>
            <a:ea typeface="Times New Roman" charset="0"/>
            <a:cs typeface="Times New Roman" charset="0"/>
          </a:endParaRPr>
        </a:p>
        <a:p xmlns:a="http://schemas.openxmlformats.org/drawingml/2006/main">
          <a:pPr eaLnBrk="0" hangingPunct="0"/>
          <a:r>
            <a:rPr lang="en-US" sz="1400" b="1" dirty="0" smtClean="0">
              <a:solidFill>
                <a:schemeClr val="accent1"/>
              </a:solidFill>
              <a:ea typeface="Times New Roman" charset="0"/>
              <a:cs typeface="Times New Roman" charset="0"/>
            </a:rPr>
            <a:t>commercial</a:t>
          </a:r>
        </a:p>
        <a:p xmlns:a="http://schemas.openxmlformats.org/drawingml/2006/main">
          <a:pPr eaLnBrk="0" hangingPunct="0"/>
          <a:r>
            <a:rPr lang="en-US" sz="1400" b="1" dirty="0" smtClean="0">
              <a:solidFill>
                <a:srgbClr val="C00000"/>
              </a:solidFill>
              <a:ea typeface="Times New Roman" charset="0"/>
              <a:cs typeface="Times New Roman" charset="0"/>
            </a:rPr>
            <a:t>residential</a:t>
          </a:r>
          <a:endParaRPr lang="en-US" sz="1400" b="1" i="0" dirty="0" smtClean="0">
            <a:solidFill>
              <a:srgbClr val="C00000"/>
            </a:solidFill>
            <a:ea typeface="Times New Roman" charset="0"/>
            <a:cs typeface="Times New Roman" charset="0"/>
          </a:endParaRPr>
        </a:p>
        <a:p xmlns:a="http://schemas.openxmlformats.org/drawingml/2006/main">
          <a:pPr eaLnBrk="0" hangingPunct="0"/>
          <a:endParaRPr lang="en-US" sz="14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0.15254</cdr:y>
    </cdr:to>
    <cdr:sp macro="" textlink="">
      <cdr:nvSpPr>
        <cdr:cNvPr id="7" name="Rectangle 6"/>
        <cdr:cNvSpPr/>
      </cdr:nvSpPr>
      <cdr:spPr>
        <a:xfrm xmlns:a="http://schemas.openxmlformats.org/drawingml/2006/main">
          <a:off x="0" y="0"/>
          <a:ext cx="4963752" cy="738664"/>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b="1" dirty="0" smtClean="0">
              <a:solidFill>
                <a:srgbClr val="000000"/>
              </a:solidFill>
              <a:ea typeface="Times New Roman" panose="02020603050405020304" pitchFamily="18" charset="0"/>
              <a:cs typeface="Times New Roman" panose="02020603050405020304" pitchFamily="18" charset="0"/>
            </a:rPr>
            <a:t>Delivered electricity consumed to meet lighting demand</a:t>
          </a: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b="1" dirty="0" smtClean="0">
              <a:solidFill>
                <a:srgbClr val="000000"/>
              </a:solidFill>
              <a:cs typeface="Times New Roman" panose="02020603050405020304" pitchFamily="18" charset="0"/>
            </a:rPr>
            <a:t>(</a:t>
          </a:r>
          <a:r>
            <a:rPr lang="en-US" sz="1400" b="1" dirty="0">
              <a:solidFill>
                <a:srgbClr val="000000"/>
              </a:solidFill>
              <a:cs typeface="Times New Roman" panose="02020603050405020304" pitchFamily="18" charset="0"/>
            </a:rPr>
            <a:t>AEO2020 </a:t>
          </a:r>
          <a:r>
            <a:rPr lang="en-US" b="1" dirty="0" smtClean="0">
              <a:solidFill>
                <a:srgbClr val="000000"/>
              </a:solidFill>
              <a:cs typeface="Times New Roman" panose="02020603050405020304" pitchFamily="18" charset="0"/>
            </a:rPr>
            <a:t>Reference case)</a:t>
          </a:r>
          <a:endParaRPr lang="en-US" dirty="0"/>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dirty="0">
              <a:solidFill>
                <a:schemeClr val="bg2"/>
              </a:solidFill>
              <a:ea typeface="Times New Roman" panose="02020603050405020304" pitchFamily="18" charset="0"/>
              <a:cs typeface="Times New Roman" panose="02020603050405020304" pitchFamily="18" charset="0"/>
            </a:rPr>
            <a:t>q</a:t>
          </a:r>
          <a:r>
            <a:rPr lang="en-US" dirty="0" smtClean="0">
              <a:solidFill>
                <a:schemeClr val="bg2"/>
              </a:solidFill>
              <a:ea typeface="Times New Roman" panose="02020603050405020304" pitchFamily="18" charset="0"/>
              <a:cs typeface="Times New Roman" panose="02020603050405020304" pitchFamily="18" charset="0"/>
            </a:rPr>
            <a:t>uadrillion British thermal units</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4" tIns="45707" rIns="91414" bIns="45707"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14" tIns="45707" rIns="91414" bIns="45707" rtlCol="0"/>
          <a:lstStyle>
            <a:lvl1pPr algn="r">
              <a:defRPr sz="1200"/>
            </a:lvl1pPr>
          </a:lstStyle>
          <a:p>
            <a:fld id="{7DE4794C-F5EF-4B2D-93D1-44697B2BA528}" type="datetimeFigureOut">
              <a:rPr lang="en-US" smtClean="0"/>
              <a:pPr/>
              <a:t>2/6/2020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14" tIns="45707" rIns="91414" bIns="457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14" tIns="45707" rIns="91414" bIns="45707" rtlCol="0" anchor="b"/>
          <a:lstStyle>
            <a:lvl1pPr algn="r">
              <a:defRPr sz="1200"/>
            </a:lvl1pPr>
          </a:lstStyle>
          <a:p>
            <a:fld id="{E45553FA-E54B-48B3-908E-BDE094C1A45E}" type="slidenum">
              <a:rPr lang="en-US" smtClean="0"/>
              <a:pPr/>
              <a:t>‹#›</a:t>
            </a:fld>
            <a:endParaRPr lang="en-US" dirty="0"/>
          </a:p>
        </p:txBody>
      </p:sp>
    </p:spTree>
    <p:extLst>
      <p:ext uri="{BB962C8B-B14F-4D97-AF65-F5344CB8AC3E}">
        <p14:creationId xmlns:p14="http://schemas.microsoft.com/office/powerpoint/2010/main" val="117668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46" tIns="46574" rIns="93146" bIns="46574"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46" tIns="46574" rIns="93146" bIns="46574" rtlCol="0"/>
          <a:lstStyle>
            <a:lvl1pPr algn="r">
              <a:defRPr sz="1200"/>
            </a:lvl1pPr>
          </a:lstStyle>
          <a:p>
            <a:fld id="{76206BF8-075B-43A5-9410-434F7CD3D58A}" type="datetimeFigureOut">
              <a:rPr lang="en-US" smtClean="0"/>
              <a:pPr/>
              <a:t>2/6/2020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46" tIns="46574" rIns="93146" bIns="4657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6" tIns="46574" rIns="93146" bIns="4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46" tIns="46574" rIns="93146"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46" tIns="46574" rIns="93146" bIns="46574" rtlCol="0" anchor="b"/>
          <a:lstStyle>
            <a:lvl1pPr algn="r">
              <a:defRPr sz="1200"/>
            </a:lvl1pPr>
          </a:lstStyle>
          <a:p>
            <a:fld id="{0EBA4C88-B6CE-4DF6-AC5C-0E11A83F5D76}" type="slidenum">
              <a:rPr lang="en-US" smtClean="0"/>
              <a:pPr/>
              <a:t>‹#›</a:t>
            </a:fld>
            <a:endParaRPr lang="en-US" dirty="0"/>
          </a:p>
        </p:txBody>
      </p:sp>
    </p:spTree>
    <p:extLst>
      <p:ext uri="{BB962C8B-B14F-4D97-AF65-F5344CB8AC3E}">
        <p14:creationId xmlns:p14="http://schemas.microsoft.com/office/powerpoint/2010/main" val="28218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a:t>
            </a:fld>
            <a:endParaRPr lang="en-US" dirty="0"/>
          </a:p>
        </p:txBody>
      </p:sp>
    </p:spTree>
    <p:extLst>
      <p:ext uri="{BB962C8B-B14F-4D97-AF65-F5344CB8AC3E}">
        <p14:creationId xmlns:p14="http://schemas.microsoft.com/office/powerpoint/2010/main" val="117767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12</a:t>
            </a:fld>
            <a:endParaRPr lang="en-US" dirty="0"/>
          </a:p>
        </p:txBody>
      </p:sp>
    </p:spTree>
    <p:extLst>
      <p:ext uri="{BB962C8B-B14F-4D97-AF65-F5344CB8AC3E}">
        <p14:creationId xmlns:p14="http://schemas.microsoft.com/office/powerpoint/2010/main" val="85733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13</a:t>
            </a:fld>
            <a:endParaRPr lang="en-US" dirty="0"/>
          </a:p>
        </p:txBody>
      </p:sp>
    </p:spTree>
    <p:extLst>
      <p:ext uri="{BB962C8B-B14F-4D97-AF65-F5344CB8AC3E}">
        <p14:creationId xmlns:p14="http://schemas.microsoft.com/office/powerpoint/2010/main" val="229623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dirty="0"/>
          </a:p>
        </p:txBody>
      </p:sp>
    </p:spTree>
    <p:extLst>
      <p:ext uri="{BB962C8B-B14F-4D97-AF65-F5344CB8AC3E}">
        <p14:creationId xmlns:p14="http://schemas.microsoft.com/office/powerpoint/2010/main" val="130248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15</a:t>
            </a:fld>
            <a:endParaRPr lang="en-US" dirty="0"/>
          </a:p>
        </p:txBody>
      </p:sp>
    </p:spTree>
    <p:extLst>
      <p:ext uri="{BB962C8B-B14F-4D97-AF65-F5344CB8AC3E}">
        <p14:creationId xmlns:p14="http://schemas.microsoft.com/office/powerpoint/2010/main" val="278495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16</a:t>
            </a:fld>
            <a:endParaRPr lang="en-US" dirty="0"/>
          </a:p>
        </p:txBody>
      </p:sp>
    </p:spTree>
    <p:extLst>
      <p:ext uri="{BB962C8B-B14F-4D97-AF65-F5344CB8AC3E}">
        <p14:creationId xmlns:p14="http://schemas.microsoft.com/office/powerpoint/2010/main" val="1831102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17</a:t>
            </a:fld>
            <a:endParaRPr lang="en-US" dirty="0"/>
          </a:p>
        </p:txBody>
      </p:sp>
    </p:spTree>
    <p:extLst>
      <p:ext uri="{BB962C8B-B14F-4D97-AF65-F5344CB8AC3E}">
        <p14:creationId xmlns:p14="http://schemas.microsoft.com/office/powerpoint/2010/main" val="138700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18</a:t>
            </a:fld>
            <a:endParaRPr lang="en-US" dirty="0"/>
          </a:p>
        </p:txBody>
      </p:sp>
    </p:spTree>
    <p:extLst>
      <p:ext uri="{BB962C8B-B14F-4D97-AF65-F5344CB8AC3E}">
        <p14:creationId xmlns:p14="http://schemas.microsoft.com/office/powerpoint/2010/main" val="1279473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20</a:t>
            </a:fld>
            <a:endParaRPr lang="en-US" dirty="0"/>
          </a:p>
        </p:txBody>
      </p:sp>
    </p:spTree>
    <p:extLst>
      <p:ext uri="{BB962C8B-B14F-4D97-AF65-F5344CB8AC3E}">
        <p14:creationId xmlns:p14="http://schemas.microsoft.com/office/powerpoint/2010/main" val="320018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22</a:t>
            </a:fld>
            <a:endParaRPr lang="en-US" dirty="0"/>
          </a:p>
        </p:txBody>
      </p:sp>
    </p:spTree>
    <p:extLst>
      <p:ext uri="{BB962C8B-B14F-4D97-AF65-F5344CB8AC3E}">
        <p14:creationId xmlns:p14="http://schemas.microsoft.com/office/powerpoint/2010/main" val="377155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26</a:t>
            </a:fld>
            <a:endParaRPr lang="en-US" dirty="0"/>
          </a:p>
        </p:txBody>
      </p:sp>
    </p:spTree>
    <p:extLst>
      <p:ext uri="{BB962C8B-B14F-4D97-AF65-F5344CB8AC3E}">
        <p14:creationId xmlns:p14="http://schemas.microsoft.com/office/powerpoint/2010/main" val="6204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3</a:t>
            </a:fld>
            <a:endParaRPr lang="en-US" dirty="0"/>
          </a:p>
        </p:txBody>
      </p:sp>
    </p:spTree>
    <p:extLst>
      <p:ext uri="{BB962C8B-B14F-4D97-AF65-F5344CB8AC3E}">
        <p14:creationId xmlns:p14="http://schemas.microsoft.com/office/powerpoint/2010/main" val="206078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27</a:t>
            </a:fld>
            <a:endParaRPr lang="en-US" dirty="0"/>
          </a:p>
        </p:txBody>
      </p:sp>
    </p:spTree>
    <p:extLst>
      <p:ext uri="{BB962C8B-B14F-4D97-AF65-F5344CB8AC3E}">
        <p14:creationId xmlns:p14="http://schemas.microsoft.com/office/powerpoint/2010/main" val="197128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29</a:t>
            </a:fld>
            <a:endParaRPr lang="en-US" dirty="0"/>
          </a:p>
        </p:txBody>
      </p:sp>
    </p:spTree>
    <p:extLst>
      <p:ext uri="{BB962C8B-B14F-4D97-AF65-F5344CB8AC3E}">
        <p14:creationId xmlns:p14="http://schemas.microsoft.com/office/powerpoint/2010/main" val="1639220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31</a:t>
            </a:fld>
            <a:endParaRPr lang="en-US" dirty="0"/>
          </a:p>
        </p:txBody>
      </p:sp>
    </p:spTree>
    <p:extLst>
      <p:ext uri="{BB962C8B-B14F-4D97-AF65-F5344CB8AC3E}">
        <p14:creationId xmlns:p14="http://schemas.microsoft.com/office/powerpoint/2010/main" val="104574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33</a:t>
            </a:fld>
            <a:endParaRPr lang="en-US" dirty="0"/>
          </a:p>
        </p:txBody>
      </p:sp>
    </p:spTree>
    <p:extLst>
      <p:ext uri="{BB962C8B-B14F-4D97-AF65-F5344CB8AC3E}">
        <p14:creationId xmlns:p14="http://schemas.microsoft.com/office/powerpoint/2010/main" val="90316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34</a:t>
            </a:fld>
            <a:endParaRPr lang="en-US" dirty="0"/>
          </a:p>
        </p:txBody>
      </p:sp>
    </p:spTree>
    <p:extLst>
      <p:ext uri="{BB962C8B-B14F-4D97-AF65-F5344CB8AC3E}">
        <p14:creationId xmlns:p14="http://schemas.microsoft.com/office/powerpoint/2010/main" val="3861370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37</a:t>
            </a:fld>
            <a:endParaRPr lang="en-US" dirty="0"/>
          </a:p>
        </p:txBody>
      </p:sp>
    </p:spTree>
    <p:extLst>
      <p:ext uri="{BB962C8B-B14F-4D97-AF65-F5344CB8AC3E}">
        <p14:creationId xmlns:p14="http://schemas.microsoft.com/office/powerpoint/2010/main" val="1319724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39</a:t>
            </a:fld>
            <a:endParaRPr lang="en-US" dirty="0"/>
          </a:p>
        </p:txBody>
      </p:sp>
    </p:spTree>
    <p:extLst>
      <p:ext uri="{BB962C8B-B14F-4D97-AF65-F5344CB8AC3E}">
        <p14:creationId xmlns:p14="http://schemas.microsoft.com/office/powerpoint/2010/main" val="1940280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41</a:t>
            </a:fld>
            <a:endParaRPr lang="en-US" dirty="0"/>
          </a:p>
        </p:txBody>
      </p:sp>
    </p:spTree>
    <p:extLst>
      <p:ext uri="{BB962C8B-B14F-4D97-AF65-F5344CB8AC3E}">
        <p14:creationId xmlns:p14="http://schemas.microsoft.com/office/powerpoint/2010/main" val="2979479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43</a:t>
            </a:fld>
            <a:endParaRPr lang="en-US" dirty="0"/>
          </a:p>
        </p:txBody>
      </p:sp>
    </p:spTree>
    <p:extLst>
      <p:ext uri="{BB962C8B-B14F-4D97-AF65-F5344CB8AC3E}">
        <p14:creationId xmlns:p14="http://schemas.microsoft.com/office/powerpoint/2010/main" val="1326275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45</a:t>
            </a:fld>
            <a:endParaRPr lang="en-US" dirty="0"/>
          </a:p>
        </p:txBody>
      </p:sp>
    </p:spTree>
    <p:extLst>
      <p:ext uri="{BB962C8B-B14F-4D97-AF65-F5344CB8AC3E}">
        <p14:creationId xmlns:p14="http://schemas.microsoft.com/office/powerpoint/2010/main" val="166302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4</a:t>
            </a:fld>
            <a:endParaRPr lang="en-US" dirty="0"/>
          </a:p>
        </p:txBody>
      </p:sp>
    </p:spTree>
    <p:extLst>
      <p:ext uri="{BB962C8B-B14F-4D97-AF65-F5344CB8AC3E}">
        <p14:creationId xmlns:p14="http://schemas.microsoft.com/office/powerpoint/2010/main" val="3790936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51</a:t>
            </a:fld>
            <a:endParaRPr lang="en-US" dirty="0"/>
          </a:p>
        </p:txBody>
      </p:sp>
    </p:spTree>
    <p:extLst>
      <p:ext uri="{BB962C8B-B14F-4D97-AF65-F5344CB8AC3E}">
        <p14:creationId xmlns:p14="http://schemas.microsoft.com/office/powerpoint/2010/main" val="3349247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55</a:t>
            </a:fld>
            <a:endParaRPr lang="en-US" dirty="0"/>
          </a:p>
        </p:txBody>
      </p:sp>
    </p:spTree>
    <p:extLst>
      <p:ext uri="{BB962C8B-B14F-4D97-AF65-F5344CB8AC3E}">
        <p14:creationId xmlns:p14="http://schemas.microsoft.com/office/powerpoint/2010/main" val="3499866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56</a:t>
            </a:fld>
            <a:endParaRPr lang="en-US" dirty="0"/>
          </a:p>
        </p:txBody>
      </p:sp>
    </p:spTree>
    <p:extLst>
      <p:ext uri="{BB962C8B-B14F-4D97-AF65-F5344CB8AC3E}">
        <p14:creationId xmlns:p14="http://schemas.microsoft.com/office/powerpoint/2010/main" val="850036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58</a:t>
            </a:fld>
            <a:endParaRPr lang="en-US" dirty="0"/>
          </a:p>
        </p:txBody>
      </p:sp>
    </p:spTree>
    <p:extLst>
      <p:ext uri="{BB962C8B-B14F-4D97-AF65-F5344CB8AC3E}">
        <p14:creationId xmlns:p14="http://schemas.microsoft.com/office/powerpoint/2010/main" val="72770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61</a:t>
            </a:fld>
            <a:endParaRPr lang="en-US" dirty="0"/>
          </a:p>
        </p:txBody>
      </p:sp>
    </p:spTree>
    <p:extLst>
      <p:ext uri="{BB962C8B-B14F-4D97-AF65-F5344CB8AC3E}">
        <p14:creationId xmlns:p14="http://schemas.microsoft.com/office/powerpoint/2010/main" val="3764127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65</a:t>
            </a:fld>
            <a:endParaRPr lang="en-US" dirty="0"/>
          </a:p>
        </p:txBody>
      </p:sp>
    </p:spTree>
    <p:extLst>
      <p:ext uri="{BB962C8B-B14F-4D97-AF65-F5344CB8AC3E}">
        <p14:creationId xmlns:p14="http://schemas.microsoft.com/office/powerpoint/2010/main" val="1364412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66</a:t>
            </a:fld>
            <a:endParaRPr lang="en-US" dirty="0"/>
          </a:p>
        </p:txBody>
      </p:sp>
    </p:spTree>
    <p:extLst>
      <p:ext uri="{BB962C8B-B14F-4D97-AF65-F5344CB8AC3E}">
        <p14:creationId xmlns:p14="http://schemas.microsoft.com/office/powerpoint/2010/main" val="1583983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67</a:t>
            </a:fld>
            <a:endParaRPr lang="en-US" dirty="0"/>
          </a:p>
        </p:txBody>
      </p:sp>
    </p:spTree>
    <p:extLst>
      <p:ext uri="{BB962C8B-B14F-4D97-AF65-F5344CB8AC3E}">
        <p14:creationId xmlns:p14="http://schemas.microsoft.com/office/powerpoint/2010/main" val="830131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69</a:t>
            </a:fld>
            <a:endParaRPr lang="en-US" dirty="0"/>
          </a:p>
        </p:txBody>
      </p:sp>
    </p:spTree>
    <p:extLst>
      <p:ext uri="{BB962C8B-B14F-4D97-AF65-F5344CB8AC3E}">
        <p14:creationId xmlns:p14="http://schemas.microsoft.com/office/powerpoint/2010/main" val="4201743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70</a:t>
            </a:fld>
            <a:endParaRPr lang="en-US" dirty="0"/>
          </a:p>
        </p:txBody>
      </p:sp>
    </p:spTree>
    <p:extLst>
      <p:ext uri="{BB962C8B-B14F-4D97-AF65-F5344CB8AC3E}">
        <p14:creationId xmlns:p14="http://schemas.microsoft.com/office/powerpoint/2010/main" val="260487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dirty="0"/>
          </a:p>
        </p:txBody>
      </p:sp>
    </p:spTree>
    <p:extLst>
      <p:ext uri="{BB962C8B-B14F-4D97-AF65-F5344CB8AC3E}">
        <p14:creationId xmlns:p14="http://schemas.microsoft.com/office/powerpoint/2010/main" val="4109195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72</a:t>
            </a:fld>
            <a:endParaRPr lang="en-US" dirty="0"/>
          </a:p>
        </p:txBody>
      </p:sp>
    </p:spTree>
    <p:extLst>
      <p:ext uri="{BB962C8B-B14F-4D97-AF65-F5344CB8AC3E}">
        <p14:creationId xmlns:p14="http://schemas.microsoft.com/office/powerpoint/2010/main" val="3847350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74</a:t>
            </a:fld>
            <a:endParaRPr lang="en-US" dirty="0"/>
          </a:p>
        </p:txBody>
      </p:sp>
    </p:spTree>
    <p:extLst>
      <p:ext uri="{BB962C8B-B14F-4D97-AF65-F5344CB8AC3E}">
        <p14:creationId xmlns:p14="http://schemas.microsoft.com/office/powerpoint/2010/main" val="875880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77</a:t>
            </a:fld>
            <a:endParaRPr lang="en-US" dirty="0"/>
          </a:p>
        </p:txBody>
      </p:sp>
    </p:spTree>
    <p:extLst>
      <p:ext uri="{BB962C8B-B14F-4D97-AF65-F5344CB8AC3E}">
        <p14:creationId xmlns:p14="http://schemas.microsoft.com/office/powerpoint/2010/main" val="493273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79</a:t>
            </a:fld>
            <a:endParaRPr lang="en-US" dirty="0"/>
          </a:p>
        </p:txBody>
      </p:sp>
    </p:spTree>
    <p:extLst>
      <p:ext uri="{BB962C8B-B14F-4D97-AF65-F5344CB8AC3E}">
        <p14:creationId xmlns:p14="http://schemas.microsoft.com/office/powerpoint/2010/main" val="3508529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80</a:t>
            </a:fld>
            <a:endParaRPr lang="en-US" dirty="0"/>
          </a:p>
        </p:txBody>
      </p:sp>
    </p:spTree>
    <p:extLst>
      <p:ext uri="{BB962C8B-B14F-4D97-AF65-F5344CB8AC3E}">
        <p14:creationId xmlns:p14="http://schemas.microsoft.com/office/powerpoint/2010/main" val="2886882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85</a:t>
            </a:fld>
            <a:endParaRPr lang="en-US" dirty="0"/>
          </a:p>
        </p:txBody>
      </p:sp>
    </p:spTree>
    <p:extLst>
      <p:ext uri="{BB962C8B-B14F-4D97-AF65-F5344CB8AC3E}">
        <p14:creationId xmlns:p14="http://schemas.microsoft.com/office/powerpoint/2010/main" val="3151407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90</a:t>
            </a:fld>
            <a:endParaRPr lang="en-US" dirty="0"/>
          </a:p>
        </p:txBody>
      </p:sp>
    </p:spTree>
    <p:extLst>
      <p:ext uri="{BB962C8B-B14F-4D97-AF65-F5344CB8AC3E}">
        <p14:creationId xmlns:p14="http://schemas.microsoft.com/office/powerpoint/2010/main" val="1134658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91</a:t>
            </a:fld>
            <a:endParaRPr lang="en-US" dirty="0"/>
          </a:p>
        </p:txBody>
      </p:sp>
    </p:spTree>
    <p:extLst>
      <p:ext uri="{BB962C8B-B14F-4D97-AF65-F5344CB8AC3E}">
        <p14:creationId xmlns:p14="http://schemas.microsoft.com/office/powerpoint/2010/main" val="374981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92</a:t>
            </a:fld>
            <a:endParaRPr lang="en-US" dirty="0"/>
          </a:p>
        </p:txBody>
      </p:sp>
    </p:spTree>
    <p:extLst>
      <p:ext uri="{BB962C8B-B14F-4D97-AF65-F5344CB8AC3E}">
        <p14:creationId xmlns:p14="http://schemas.microsoft.com/office/powerpoint/2010/main" val="18531880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93</a:t>
            </a:fld>
            <a:endParaRPr lang="en-US" dirty="0"/>
          </a:p>
        </p:txBody>
      </p:sp>
    </p:spTree>
    <p:extLst>
      <p:ext uri="{BB962C8B-B14F-4D97-AF65-F5344CB8AC3E}">
        <p14:creationId xmlns:p14="http://schemas.microsoft.com/office/powerpoint/2010/main" val="367272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6</a:t>
            </a:fld>
            <a:endParaRPr lang="en-US" dirty="0"/>
          </a:p>
        </p:txBody>
      </p:sp>
    </p:spTree>
    <p:extLst>
      <p:ext uri="{BB962C8B-B14F-4D97-AF65-F5344CB8AC3E}">
        <p14:creationId xmlns:p14="http://schemas.microsoft.com/office/powerpoint/2010/main" val="3736214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96</a:t>
            </a:fld>
            <a:endParaRPr lang="en-US" dirty="0"/>
          </a:p>
        </p:txBody>
      </p:sp>
    </p:spTree>
    <p:extLst>
      <p:ext uri="{BB962C8B-B14F-4D97-AF65-F5344CB8AC3E}">
        <p14:creationId xmlns:p14="http://schemas.microsoft.com/office/powerpoint/2010/main" val="1111178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98</a:t>
            </a:fld>
            <a:endParaRPr lang="en-US" dirty="0"/>
          </a:p>
        </p:txBody>
      </p:sp>
    </p:spTree>
    <p:extLst>
      <p:ext uri="{BB962C8B-B14F-4D97-AF65-F5344CB8AC3E}">
        <p14:creationId xmlns:p14="http://schemas.microsoft.com/office/powerpoint/2010/main" val="4095347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3DD74-8945-4710-AF00-F3087A2ACECF}" type="slidenum">
              <a:rPr lang="en-US" smtClean="0"/>
              <a:t>100</a:t>
            </a:fld>
            <a:endParaRPr lang="en-US"/>
          </a:p>
        </p:txBody>
      </p:sp>
    </p:spTree>
    <p:extLst>
      <p:ext uri="{BB962C8B-B14F-4D97-AF65-F5344CB8AC3E}">
        <p14:creationId xmlns:p14="http://schemas.microsoft.com/office/powerpoint/2010/main" val="236163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101</a:t>
            </a:fld>
            <a:endParaRPr lang="en-US" dirty="0"/>
          </a:p>
        </p:txBody>
      </p:sp>
    </p:spTree>
    <p:extLst>
      <p:ext uri="{BB962C8B-B14F-4D97-AF65-F5344CB8AC3E}">
        <p14:creationId xmlns:p14="http://schemas.microsoft.com/office/powerpoint/2010/main" val="2765378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102</a:t>
            </a:fld>
            <a:endParaRPr lang="en-US" dirty="0"/>
          </a:p>
        </p:txBody>
      </p:sp>
    </p:spTree>
    <p:extLst>
      <p:ext uri="{BB962C8B-B14F-4D97-AF65-F5344CB8AC3E}">
        <p14:creationId xmlns:p14="http://schemas.microsoft.com/office/powerpoint/2010/main" val="22499833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104</a:t>
            </a:fld>
            <a:endParaRPr lang="en-US" dirty="0"/>
          </a:p>
        </p:txBody>
      </p:sp>
    </p:spTree>
    <p:extLst>
      <p:ext uri="{BB962C8B-B14F-4D97-AF65-F5344CB8AC3E}">
        <p14:creationId xmlns:p14="http://schemas.microsoft.com/office/powerpoint/2010/main" val="1481257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105</a:t>
            </a:fld>
            <a:endParaRPr lang="en-US" dirty="0"/>
          </a:p>
        </p:txBody>
      </p:sp>
    </p:spTree>
    <p:extLst>
      <p:ext uri="{BB962C8B-B14F-4D97-AF65-F5344CB8AC3E}">
        <p14:creationId xmlns:p14="http://schemas.microsoft.com/office/powerpoint/2010/main" val="242973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3DD74-8945-4710-AF00-F3087A2ACECF}" type="slidenum">
              <a:rPr lang="en-US" smtClean="0"/>
              <a:t>107</a:t>
            </a:fld>
            <a:endParaRPr lang="en-US"/>
          </a:p>
        </p:txBody>
      </p:sp>
    </p:spTree>
    <p:extLst>
      <p:ext uri="{BB962C8B-B14F-4D97-AF65-F5344CB8AC3E}">
        <p14:creationId xmlns:p14="http://schemas.microsoft.com/office/powerpoint/2010/main" val="25410463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108</a:t>
            </a:fld>
            <a:endParaRPr lang="en-US" dirty="0"/>
          </a:p>
        </p:txBody>
      </p:sp>
    </p:spTree>
    <p:extLst>
      <p:ext uri="{BB962C8B-B14F-4D97-AF65-F5344CB8AC3E}">
        <p14:creationId xmlns:p14="http://schemas.microsoft.com/office/powerpoint/2010/main" val="39548878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3DD74-8945-4710-AF00-F3087A2ACECF}" type="slidenum">
              <a:rPr lang="en-US" smtClean="0"/>
              <a:t>109</a:t>
            </a:fld>
            <a:endParaRPr lang="en-US"/>
          </a:p>
        </p:txBody>
      </p:sp>
    </p:spTree>
    <p:extLst>
      <p:ext uri="{BB962C8B-B14F-4D97-AF65-F5344CB8AC3E}">
        <p14:creationId xmlns:p14="http://schemas.microsoft.com/office/powerpoint/2010/main" val="418511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8</a:t>
            </a:fld>
            <a:endParaRPr lang="en-US" dirty="0"/>
          </a:p>
        </p:txBody>
      </p:sp>
    </p:spTree>
    <p:extLst>
      <p:ext uri="{BB962C8B-B14F-4D97-AF65-F5344CB8AC3E}">
        <p14:creationId xmlns:p14="http://schemas.microsoft.com/office/powerpoint/2010/main" val="3111235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111</a:t>
            </a:fld>
            <a:endParaRPr lang="en-US" dirty="0"/>
          </a:p>
        </p:txBody>
      </p:sp>
    </p:spTree>
    <p:extLst>
      <p:ext uri="{BB962C8B-B14F-4D97-AF65-F5344CB8AC3E}">
        <p14:creationId xmlns:p14="http://schemas.microsoft.com/office/powerpoint/2010/main" val="1882938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3DD74-8945-4710-AF00-F3087A2ACECF}" type="slidenum">
              <a:rPr lang="en-US" smtClean="0"/>
              <a:t>113</a:t>
            </a:fld>
            <a:endParaRPr lang="en-US"/>
          </a:p>
        </p:txBody>
      </p:sp>
    </p:spTree>
    <p:extLst>
      <p:ext uri="{BB962C8B-B14F-4D97-AF65-F5344CB8AC3E}">
        <p14:creationId xmlns:p14="http://schemas.microsoft.com/office/powerpoint/2010/main" val="1736492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114</a:t>
            </a:fld>
            <a:endParaRPr lang="en-US" dirty="0"/>
          </a:p>
        </p:txBody>
      </p:sp>
    </p:spTree>
    <p:extLst>
      <p:ext uri="{BB962C8B-B14F-4D97-AF65-F5344CB8AC3E}">
        <p14:creationId xmlns:p14="http://schemas.microsoft.com/office/powerpoint/2010/main" val="2271551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115</a:t>
            </a:fld>
            <a:endParaRPr lang="en-US" dirty="0"/>
          </a:p>
        </p:txBody>
      </p:sp>
    </p:spTree>
    <p:extLst>
      <p:ext uri="{BB962C8B-B14F-4D97-AF65-F5344CB8AC3E}">
        <p14:creationId xmlns:p14="http://schemas.microsoft.com/office/powerpoint/2010/main" val="3077217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116</a:t>
            </a:fld>
            <a:endParaRPr lang="en-US" dirty="0"/>
          </a:p>
        </p:txBody>
      </p:sp>
    </p:spTree>
    <p:extLst>
      <p:ext uri="{BB962C8B-B14F-4D97-AF65-F5344CB8AC3E}">
        <p14:creationId xmlns:p14="http://schemas.microsoft.com/office/powerpoint/2010/main" val="3209172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117</a:t>
            </a:fld>
            <a:endParaRPr lang="en-US" dirty="0"/>
          </a:p>
        </p:txBody>
      </p:sp>
    </p:spTree>
    <p:extLst>
      <p:ext uri="{BB962C8B-B14F-4D97-AF65-F5344CB8AC3E}">
        <p14:creationId xmlns:p14="http://schemas.microsoft.com/office/powerpoint/2010/main" val="33875901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119</a:t>
            </a:fld>
            <a:endParaRPr lang="en-US" dirty="0"/>
          </a:p>
        </p:txBody>
      </p:sp>
    </p:spTree>
    <p:extLst>
      <p:ext uri="{BB962C8B-B14F-4D97-AF65-F5344CB8AC3E}">
        <p14:creationId xmlns:p14="http://schemas.microsoft.com/office/powerpoint/2010/main" val="3883428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121</a:t>
            </a:fld>
            <a:endParaRPr lang="en-US" dirty="0"/>
          </a:p>
        </p:txBody>
      </p:sp>
    </p:spTree>
    <p:extLst>
      <p:ext uri="{BB962C8B-B14F-4D97-AF65-F5344CB8AC3E}">
        <p14:creationId xmlns:p14="http://schemas.microsoft.com/office/powerpoint/2010/main" val="16426125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122</a:t>
            </a:fld>
            <a:endParaRPr lang="en-US" dirty="0"/>
          </a:p>
        </p:txBody>
      </p:sp>
    </p:spTree>
    <p:extLst>
      <p:ext uri="{BB962C8B-B14F-4D97-AF65-F5344CB8AC3E}">
        <p14:creationId xmlns:p14="http://schemas.microsoft.com/office/powerpoint/2010/main" val="904377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123</a:t>
            </a:fld>
            <a:endParaRPr lang="en-US" dirty="0"/>
          </a:p>
        </p:txBody>
      </p:sp>
    </p:spTree>
    <p:extLst>
      <p:ext uri="{BB962C8B-B14F-4D97-AF65-F5344CB8AC3E}">
        <p14:creationId xmlns:p14="http://schemas.microsoft.com/office/powerpoint/2010/main" val="214514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9</a:t>
            </a:fld>
            <a:endParaRPr lang="en-US" dirty="0"/>
          </a:p>
        </p:txBody>
      </p:sp>
    </p:spTree>
    <p:extLst>
      <p:ext uri="{BB962C8B-B14F-4D97-AF65-F5344CB8AC3E}">
        <p14:creationId xmlns:p14="http://schemas.microsoft.com/office/powerpoint/2010/main" val="42441282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124</a:t>
            </a:fld>
            <a:endParaRPr lang="en-US" dirty="0"/>
          </a:p>
        </p:txBody>
      </p:sp>
    </p:spTree>
    <p:extLst>
      <p:ext uri="{BB962C8B-B14F-4D97-AF65-F5344CB8AC3E}">
        <p14:creationId xmlns:p14="http://schemas.microsoft.com/office/powerpoint/2010/main" val="41932984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125</a:t>
            </a:fld>
            <a:endParaRPr lang="en-US" dirty="0"/>
          </a:p>
        </p:txBody>
      </p:sp>
    </p:spTree>
    <p:extLst>
      <p:ext uri="{BB962C8B-B14F-4D97-AF65-F5344CB8AC3E}">
        <p14:creationId xmlns:p14="http://schemas.microsoft.com/office/powerpoint/2010/main" val="23423523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127</a:t>
            </a:fld>
            <a:endParaRPr lang="en-US" dirty="0"/>
          </a:p>
        </p:txBody>
      </p:sp>
    </p:spTree>
    <p:extLst>
      <p:ext uri="{BB962C8B-B14F-4D97-AF65-F5344CB8AC3E}">
        <p14:creationId xmlns:p14="http://schemas.microsoft.com/office/powerpoint/2010/main" val="79307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128</a:t>
            </a:fld>
            <a:endParaRPr lang="en-US" dirty="0"/>
          </a:p>
        </p:txBody>
      </p:sp>
    </p:spTree>
    <p:extLst>
      <p:ext uri="{BB962C8B-B14F-4D97-AF65-F5344CB8AC3E}">
        <p14:creationId xmlns:p14="http://schemas.microsoft.com/office/powerpoint/2010/main" val="37103229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130</a:t>
            </a:fld>
            <a:endParaRPr lang="en-US" dirty="0"/>
          </a:p>
        </p:txBody>
      </p:sp>
    </p:spTree>
    <p:extLst>
      <p:ext uri="{BB962C8B-B14F-4D97-AF65-F5344CB8AC3E}">
        <p14:creationId xmlns:p14="http://schemas.microsoft.com/office/powerpoint/2010/main" val="3546529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131</a:t>
            </a:fld>
            <a:endParaRPr lang="en-US" dirty="0"/>
          </a:p>
        </p:txBody>
      </p:sp>
    </p:spTree>
    <p:extLst>
      <p:ext uri="{BB962C8B-B14F-4D97-AF65-F5344CB8AC3E}">
        <p14:creationId xmlns:p14="http://schemas.microsoft.com/office/powerpoint/2010/main" val="27603009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133</a:t>
            </a:fld>
            <a:endParaRPr lang="en-US" dirty="0"/>
          </a:p>
        </p:txBody>
      </p:sp>
    </p:spTree>
    <p:extLst>
      <p:ext uri="{BB962C8B-B14F-4D97-AF65-F5344CB8AC3E}">
        <p14:creationId xmlns:p14="http://schemas.microsoft.com/office/powerpoint/2010/main" val="28122347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135</a:t>
            </a:fld>
            <a:endParaRPr lang="en-US" dirty="0"/>
          </a:p>
        </p:txBody>
      </p:sp>
    </p:spTree>
    <p:extLst>
      <p:ext uri="{BB962C8B-B14F-4D97-AF65-F5344CB8AC3E}">
        <p14:creationId xmlns:p14="http://schemas.microsoft.com/office/powerpoint/2010/main" val="17852382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137</a:t>
            </a:fld>
            <a:endParaRPr lang="en-US" dirty="0"/>
          </a:p>
        </p:txBody>
      </p:sp>
    </p:spTree>
    <p:extLst>
      <p:ext uri="{BB962C8B-B14F-4D97-AF65-F5344CB8AC3E}">
        <p14:creationId xmlns:p14="http://schemas.microsoft.com/office/powerpoint/2010/main" val="41706268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140</a:t>
            </a:fld>
            <a:endParaRPr lang="en-US" dirty="0"/>
          </a:p>
        </p:txBody>
      </p:sp>
    </p:spTree>
    <p:extLst>
      <p:ext uri="{BB962C8B-B14F-4D97-AF65-F5344CB8AC3E}">
        <p14:creationId xmlns:p14="http://schemas.microsoft.com/office/powerpoint/2010/main" val="23476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10</a:t>
            </a:fld>
            <a:endParaRPr lang="en-US" dirty="0"/>
          </a:p>
        </p:txBody>
      </p:sp>
    </p:spTree>
    <p:extLst>
      <p:ext uri="{BB962C8B-B14F-4D97-AF65-F5344CB8AC3E}">
        <p14:creationId xmlns:p14="http://schemas.microsoft.com/office/powerpoint/2010/main" val="2192517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141</a:t>
            </a:fld>
            <a:endParaRPr lang="en-US" dirty="0"/>
          </a:p>
        </p:txBody>
      </p:sp>
    </p:spTree>
    <p:extLst>
      <p:ext uri="{BB962C8B-B14F-4D97-AF65-F5344CB8AC3E}">
        <p14:creationId xmlns:p14="http://schemas.microsoft.com/office/powerpoint/2010/main" val="17516553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142</a:t>
            </a:fld>
            <a:endParaRPr lang="en-US" dirty="0"/>
          </a:p>
        </p:txBody>
      </p:sp>
    </p:spTree>
    <p:extLst>
      <p:ext uri="{BB962C8B-B14F-4D97-AF65-F5344CB8AC3E}">
        <p14:creationId xmlns:p14="http://schemas.microsoft.com/office/powerpoint/2010/main" val="8210946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143</a:t>
            </a:fld>
            <a:endParaRPr lang="en-US" dirty="0"/>
          </a:p>
        </p:txBody>
      </p:sp>
    </p:spTree>
    <p:extLst>
      <p:ext uri="{BB962C8B-B14F-4D97-AF65-F5344CB8AC3E}">
        <p14:creationId xmlns:p14="http://schemas.microsoft.com/office/powerpoint/2010/main" val="20317987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144</a:t>
            </a:fld>
            <a:endParaRPr lang="en-US" dirty="0"/>
          </a:p>
        </p:txBody>
      </p:sp>
    </p:spTree>
    <p:extLst>
      <p:ext uri="{BB962C8B-B14F-4D97-AF65-F5344CB8AC3E}">
        <p14:creationId xmlns:p14="http://schemas.microsoft.com/office/powerpoint/2010/main" val="389404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11</a:t>
            </a:fld>
            <a:endParaRPr lang="en-US" dirty="0"/>
          </a:p>
        </p:txBody>
      </p:sp>
    </p:spTree>
    <p:extLst>
      <p:ext uri="{BB962C8B-B14F-4D97-AF65-F5344CB8AC3E}">
        <p14:creationId xmlns:p14="http://schemas.microsoft.com/office/powerpoint/2010/main" val="209490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10" name="Text Placeholder 8"/>
          <p:cNvSpPr>
            <a:spLocks noGrp="1"/>
          </p:cNvSpPr>
          <p:nvPr>
            <p:ph type="body" sz="quarter" idx="12"/>
          </p:nvPr>
        </p:nvSpPr>
        <p:spPr>
          <a:xfrm>
            <a:off x="309095" y="1429265"/>
            <a:ext cx="11590985" cy="4747702"/>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675218" y="6545792"/>
            <a:ext cx="438151" cy="2117"/>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914400" y="1188720"/>
            <a:ext cx="5242560" cy="4663440"/>
          </a:xfrm>
          <a:prstGeom prst="rect">
            <a:avLst/>
          </a:prstGeom>
        </p:spPr>
        <p:txBody>
          <a:bodyPr lIns="0" tIns="0" rIns="0"/>
          <a:lstStyle>
            <a:lvl1pPr marL="316984" indent="-316984">
              <a:spcBef>
                <a:spcPts val="2133"/>
              </a:spcBef>
              <a:spcAft>
                <a:spcPts val="800"/>
              </a:spcAft>
              <a:defRPr sz="2400"/>
            </a:lvl1pPr>
            <a:lvl2pPr>
              <a:spcAft>
                <a:spcPts val="533"/>
              </a:spcAft>
              <a:defRPr sz="1867"/>
            </a:lvl2pPr>
            <a:lvl3pPr>
              <a:spcAft>
                <a:spcPts val="533"/>
              </a:spcAft>
              <a:defRPr sz="1867"/>
            </a:lvl3pPr>
            <a:lvl4pPr>
              <a:spcAft>
                <a:spcPts val="533"/>
              </a:spcAft>
              <a:defRPr sz="1867"/>
            </a:lvl4pPr>
            <a:lvl5pPr>
              <a:spcAft>
                <a:spcPts val="533"/>
              </a:spcAft>
              <a:buFont typeface="Arial" pitchFamily="34" charset="0"/>
              <a:buChar cha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6217920" y="1188720"/>
            <a:ext cx="5364480" cy="4663440"/>
          </a:xfrm>
          <a:prstGeom prst="rect">
            <a:avLst/>
          </a:prstGeom>
        </p:spPr>
        <p:txBody>
          <a:bodyPr tIns="0"/>
          <a:lstStyle>
            <a:lvl1pPr marL="316984" indent="-316984">
              <a:spcBef>
                <a:spcPts val="2133"/>
              </a:spcBef>
              <a:spcAft>
                <a:spcPts val="800"/>
              </a:spcAft>
              <a:defRPr sz="2400"/>
            </a:lvl1pPr>
            <a:lvl2pPr>
              <a:spcAft>
                <a:spcPts val="533"/>
              </a:spcAft>
              <a:defRPr sz="1867"/>
            </a:lvl2pPr>
            <a:lvl3pPr>
              <a:spcAft>
                <a:spcPts val="533"/>
              </a:spcAft>
              <a:defRPr sz="1867"/>
            </a:lvl3pPr>
            <a:lvl4pPr>
              <a:spcAft>
                <a:spcPts val="533"/>
              </a:spcAft>
              <a:defRPr sz="1867"/>
            </a:lvl4pPr>
            <a:lvl5pPr>
              <a:spcAft>
                <a:spcPts val="533"/>
              </a:spcAft>
              <a:buFont typeface="Arial" pitchFamily="34" charset="0"/>
              <a:buChar cha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914400" y="5943600"/>
            <a:ext cx="10668000" cy="274320"/>
          </a:xfrm>
          <a:prstGeom prst="rect">
            <a:avLst/>
          </a:prstGeom>
        </p:spPr>
        <p:txBody>
          <a:bodyPr lIns="0" rIns="0" bIns="0" anchor="b" anchorCtr="0"/>
          <a:lstStyle>
            <a:lvl1pPr marL="0" indent="0">
              <a:buFont typeface="Arial" panose="020B0604020202020204" pitchFamily="34" charset="0"/>
              <a:buNone/>
              <a:defRPr sz="1333" i="1"/>
            </a:lvl1pPr>
            <a:lvl2pPr>
              <a:buNone/>
              <a:defRPr sz="1600" i="1"/>
            </a:lvl2pPr>
            <a:lvl3pPr>
              <a:buNone/>
              <a:defRPr sz="1600" i="1"/>
            </a:lvl3pPr>
            <a:lvl4pPr>
              <a:buNone/>
              <a:defRPr sz="1600" i="1"/>
            </a:lvl4pPr>
            <a:lvl5pPr>
              <a:buNone/>
              <a:defRPr sz="1600" i="1"/>
            </a:lvl5pPr>
          </a:lstStyle>
          <a:p>
            <a:pPr lvl="0"/>
            <a:r>
              <a:rPr lang="en-US" smtClean="0"/>
              <a:t>Click to edit Master text styles</a:t>
            </a:r>
          </a:p>
        </p:txBody>
      </p:sp>
      <p:sp>
        <p:nvSpPr>
          <p:cNvPr id="14" name="Title 1"/>
          <p:cNvSpPr>
            <a:spLocks noGrp="1"/>
          </p:cNvSpPr>
          <p:nvPr>
            <p:ph type="title" hasCustomPrompt="1"/>
          </p:nvPr>
        </p:nvSpPr>
        <p:spPr>
          <a:xfrm>
            <a:off x="914400" y="106018"/>
            <a:ext cx="10668000" cy="1007165"/>
          </a:xfrm>
          <a:prstGeom prst="rect">
            <a:avLst/>
          </a:prstGeom>
        </p:spPr>
        <p:txBody>
          <a:bodyPr lIns="0" tIns="0" rIns="0" bIns="0" anchor="b" anchorCtr="0"/>
          <a:lstStyle>
            <a:lvl1pPr algn="l">
              <a:defRPr sz="3467">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242017" y="6362701"/>
            <a:ext cx="521531" cy="360284"/>
          </a:xfrm>
          <a:prstGeom prst="rect">
            <a:avLst/>
          </a:prstGeom>
          <a:noFill/>
          <a:ln>
            <a:noFill/>
          </a:ln>
        </p:spPr>
      </p:pic>
      <p:sp>
        <p:nvSpPr>
          <p:cNvPr id="15" name="Oval 13"/>
          <p:cNvSpPr>
            <a:spLocks/>
          </p:cNvSpPr>
          <p:nvPr userDrawn="1"/>
        </p:nvSpPr>
        <p:spPr bwMode="auto">
          <a:xfrm>
            <a:off x="11643785" y="6456364"/>
            <a:ext cx="280416"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2400" dirty="0" smtClean="0"/>
          </a:p>
        </p:txBody>
      </p:sp>
      <p:sp>
        <p:nvSpPr>
          <p:cNvPr id="17" name="Footer Placeholder 2"/>
          <p:cNvSpPr>
            <a:spLocks noGrp="1"/>
          </p:cNvSpPr>
          <p:nvPr>
            <p:ph type="ftr" sz="quarter" idx="17"/>
          </p:nvPr>
        </p:nvSpPr>
        <p:spPr>
          <a:xfrm>
            <a:off x="889000" y="6391275"/>
            <a:ext cx="3744384" cy="393700"/>
          </a:xfrm>
          <a:prstGeom prst="rect">
            <a:avLst/>
          </a:prstGeom>
        </p:spPr>
        <p:txBody>
          <a:bodyPr/>
          <a:lstStyle>
            <a:lvl1pPr>
              <a:defRPr sz="1333"/>
            </a:lvl1pPr>
          </a:lstStyle>
          <a:p>
            <a:pPr>
              <a:defRPr/>
            </a:pPr>
            <a:r>
              <a:rPr lang="en-US" dirty="0" smtClean="0"/>
              <a:t>Dr. Linda Capuano | AEO2019 Press release</a:t>
            </a:r>
          </a:p>
          <a:p>
            <a:pPr>
              <a:defRPr/>
            </a:pPr>
            <a:r>
              <a:rPr lang="en-US" dirty="0" smtClean="0"/>
              <a:t>January 24, 2019</a:t>
            </a:r>
            <a:endParaRPr lang="en-US" dirty="0"/>
          </a:p>
        </p:txBody>
      </p:sp>
      <p:sp>
        <p:nvSpPr>
          <p:cNvPr id="18" name="Slide Number Placeholder 5"/>
          <p:cNvSpPr>
            <a:spLocks noGrp="1"/>
          </p:cNvSpPr>
          <p:nvPr>
            <p:ph type="sldNum" sz="quarter" idx="4"/>
          </p:nvPr>
        </p:nvSpPr>
        <p:spPr>
          <a:xfrm>
            <a:off x="11550736" y="6419851"/>
            <a:ext cx="512233" cy="365125"/>
          </a:xfrm>
          <a:prstGeom prst="rect">
            <a:avLst/>
          </a:prstGeom>
        </p:spPr>
        <p:txBody>
          <a:bodyPr vert="horz" lIns="91440" tIns="45720" rIns="91440" bIns="45720" rtlCol="0" anchor="ctr"/>
          <a:lstStyle>
            <a:lvl1pPr algn="ctr" fontAlgn="auto">
              <a:spcBef>
                <a:spcPts val="0"/>
              </a:spcBef>
              <a:spcAft>
                <a:spcPts val="0"/>
              </a:spcAft>
              <a:defRPr sz="1333">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281226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675218" y="6545792"/>
            <a:ext cx="438151" cy="2117"/>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914400" y="1188720"/>
            <a:ext cx="5242560" cy="4663440"/>
          </a:xfrm>
          <a:prstGeom prst="rect">
            <a:avLst/>
          </a:prstGeom>
        </p:spPr>
        <p:txBody>
          <a:bodyPr lIns="0" tIns="0" rIns="0"/>
          <a:lstStyle>
            <a:lvl1pPr marL="316984" indent="-316984">
              <a:spcBef>
                <a:spcPts val="2133"/>
              </a:spcBef>
              <a:spcAft>
                <a:spcPts val="800"/>
              </a:spcAft>
              <a:defRPr sz="2400"/>
            </a:lvl1pPr>
            <a:lvl2pPr>
              <a:spcAft>
                <a:spcPts val="533"/>
              </a:spcAft>
              <a:defRPr sz="1867"/>
            </a:lvl2pPr>
            <a:lvl3pPr>
              <a:spcAft>
                <a:spcPts val="533"/>
              </a:spcAft>
              <a:defRPr sz="1867"/>
            </a:lvl3pPr>
            <a:lvl4pPr>
              <a:spcAft>
                <a:spcPts val="533"/>
              </a:spcAft>
              <a:defRPr sz="1867"/>
            </a:lvl4pPr>
            <a:lvl5pPr>
              <a:spcAft>
                <a:spcPts val="533"/>
              </a:spcAft>
              <a:buFont typeface="Arial" pitchFamily="34" charset="0"/>
              <a:buChar cha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6217920" y="1188720"/>
            <a:ext cx="5364480" cy="4663440"/>
          </a:xfrm>
          <a:prstGeom prst="rect">
            <a:avLst/>
          </a:prstGeom>
        </p:spPr>
        <p:txBody>
          <a:bodyPr tIns="0"/>
          <a:lstStyle>
            <a:lvl1pPr marL="316984" indent="-316984">
              <a:spcBef>
                <a:spcPts val="2133"/>
              </a:spcBef>
              <a:spcAft>
                <a:spcPts val="800"/>
              </a:spcAft>
              <a:defRPr sz="2400"/>
            </a:lvl1pPr>
            <a:lvl2pPr>
              <a:spcAft>
                <a:spcPts val="533"/>
              </a:spcAft>
              <a:defRPr sz="1867"/>
            </a:lvl2pPr>
            <a:lvl3pPr>
              <a:spcAft>
                <a:spcPts val="533"/>
              </a:spcAft>
              <a:defRPr sz="1867"/>
            </a:lvl3pPr>
            <a:lvl4pPr>
              <a:spcAft>
                <a:spcPts val="533"/>
              </a:spcAft>
              <a:defRPr sz="1867"/>
            </a:lvl4pPr>
            <a:lvl5pPr>
              <a:spcAft>
                <a:spcPts val="533"/>
              </a:spcAft>
              <a:buFont typeface="Arial" pitchFamily="34" charset="0"/>
              <a:buChar cha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914400" y="5943600"/>
            <a:ext cx="10668000" cy="274320"/>
          </a:xfrm>
          <a:prstGeom prst="rect">
            <a:avLst/>
          </a:prstGeom>
        </p:spPr>
        <p:txBody>
          <a:bodyPr lIns="0" rIns="0" bIns="0" anchor="b" anchorCtr="0"/>
          <a:lstStyle>
            <a:lvl1pPr marL="0" indent="0">
              <a:buFont typeface="Arial" panose="020B0604020202020204" pitchFamily="34" charset="0"/>
              <a:buNone/>
              <a:defRPr sz="1333" i="1"/>
            </a:lvl1pPr>
            <a:lvl2pPr>
              <a:buNone/>
              <a:defRPr sz="1600" i="1"/>
            </a:lvl2pPr>
            <a:lvl3pPr>
              <a:buNone/>
              <a:defRPr sz="1600" i="1"/>
            </a:lvl3pPr>
            <a:lvl4pPr>
              <a:buNone/>
              <a:defRPr sz="1600" i="1"/>
            </a:lvl4pPr>
            <a:lvl5pPr>
              <a:buNone/>
              <a:defRPr sz="1600" i="1"/>
            </a:lvl5pPr>
          </a:lstStyle>
          <a:p>
            <a:pPr lvl="0"/>
            <a:r>
              <a:rPr lang="en-US" smtClean="0"/>
              <a:t>Click to edit Master text styles</a:t>
            </a:r>
          </a:p>
        </p:txBody>
      </p:sp>
      <p:sp>
        <p:nvSpPr>
          <p:cNvPr id="14" name="Title 1"/>
          <p:cNvSpPr>
            <a:spLocks noGrp="1"/>
          </p:cNvSpPr>
          <p:nvPr>
            <p:ph type="title" hasCustomPrompt="1"/>
          </p:nvPr>
        </p:nvSpPr>
        <p:spPr>
          <a:xfrm>
            <a:off x="914400" y="106018"/>
            <a:ext cx="10668000" cy="1007165"/>
          </a:xfrm>
          <a:prstGeom prst="rect">
            <a:avLst/>
          </a:prstGeom>
        </p:spPr>
        <p:txBody>
          <a:bodyPr lIns="0" tIns="0" rIns="0" bIns="0" anchor="b" anchorCtr="0"/>
          <a:lstStyle>
            <a:lvl1pPr algn="l">
              <a:defRPr sz="3467">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242017" y="6362701"/>
            <a:ext cx="521531" cy="360284"/>
          </a:xfrm>
          <a:prstGeom prst="rect">
            <a:avLst/>
          </a:prstGeom>
          <a:noFill/>
          <a:ln>
            <a:noFill/>
          </a:ln>
        </p:spPr>
      </p:pic>
      <p:sp>
        <p:nvSpPr>
          <p:cNvPr id="15" name="Oval 13"/>
          <p:cNvSpPr>
            <a:spLocks/>
          </p:cNvSpPr>
          <p:nvPr userDrawn="1"/>
        </p:nvSpPr>
        <p:spPr bwMode="auto">
          <a:xfrm>
            <a:off x="11643785" y="6456364"/>
            <a:ext cx="280416"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2400" dirty="0" smtClean="0"/>
          </a:p>
        </p:txBody>
      </p:sp>
      <p:sp>
        <p:nvSpPr>
          <p:cNvPr id="17" name="Footer Placeholder 2"/>
          <p:cNvSpPr>
            <a:spLocks noGrp="1"/>
          </p:cNvSpPr>
          <p:nvPr>
            <p:ph type="ftr" sz="quarter" idx="17"/>
          </p:nvPr>
        </p:nvSpPr>
        <p:spPr>
          <a:xfrm>
            <a:off x="889000" y="6391275"/>
            <a:ext cx="3744384" cy="393700"/>
          </a:xfrm>
          <a:prstGeom prst="rect">
            <a:avLst/>
          </a:prstGeom>
        </p:spPr>
        <p:txBody>
          <a:bodyPr/>
          <a:lstStyle>
            <a:lvl1pPr>
              <a:defRPr sz="1333"/>
            </a:lvl1pPr>
          </a:lstStyle>
          <a:p>
            <a:pPr>
              <a:defRPr/>
            </a:pPr>
            <a:r>
              <a:rPr lang="en-US" dirty="0" smtClean="0"/>
              <a:t>Dr. Linda Capuano | AEO2019 Press release</a:t>
            </a:r>
          </a:p>
          <a:p>
            <a:pPr>
              <a:defRPr/>
            </a:pPr>
            <a:r>
              <a:rPr lang="en-US" dirty="0" smtClean="0"/>
              <a:t>January 24, 2019</a:t>
            </a:r>
            <a:endParaRPr lang="en-US" dirty="0"/>
          </a:p>
        </p:txBody>
      </p:sp>
      <p:sp>
        <p:nvSpPr>
          <p:cNvPr id="18" name="Slide Number Placeholder 5"/>
          <p:cNvSpPr>
            <a:spLocks noGrp="1"/>
          </p:cNvSpPr>
          <p:nvPr>
            <p:ph type="sldNum" sz="quarter" idx="4"/>
          </p:nvPr>
        </p:nvSpPr>
        <p:spPr>
          <a:xfrm>
            <a:off x="11550736" y="6419851"/>
            <a:ext cx="512233" cy="365125"/>
          </a:xfrm>
          <a:prstGeom prst="rect">
            <a:avLst/>
          </a:prstGeom>
        </p:spPr>
        <p:txBody>
          <a:bodyPr vert="horz" lIns="91440" tIns="45720" rIns="91440" bIns="45720" rtlCol="0" anchor="ctr"/>
          <a:lstStyle>
            <a:lvl1pPr algn="ctr" fontAlgn="auto">
              <a:spcBef>
                <a:spcPts val="0"/>
              </a:spcBef>
              <a:spcAft>
                <a:spcPts val="0"/>
              </a:spcAft>
              <a:defRPr sz="1333">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27212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309095" y="1427430"/>
            <a:ext cx="11599572" cy="4753241"/>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extLst>
      <p:ext uri="{BB962C8B-B14F-4D97-AF65-F5344CB8AC3E}">
        <p14:creationId xmlns:p14="http://schemas.microsoft.com/office/powerpoint/2010/main" val="129096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2" name="Content Placeholder 10"/>
          <p:cNvSpPr>
            <a:spLocks noGrp="1"/>
          </p:cNvSpPr>
          <p:nvPr>
            <p:ph sz="quarter" idx="12"/>
          </p:nvPr>
        </p:nvSpPr>
        <p:spPr>
          <a:xfrm>
            <a:off x="309095" y="1427430"/>
            <a:ext cx="5660190" cy="4753241"/>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0"/>
          <p:cNvSpPr>
            <a:spLocks noGrp="1"/>
          </p:cNvSpPr>
          <p:nvPr>
            <p:ph sz="quarter" idx="13"/>
          </p:nvPr>
        </p:nvSpPr>
        <p:spPr>
          <a:xfrm>
            <a:off x="6174769" y="1427430"/>
            <a:ext cx="5743254" cy="4753241"/>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307631" y="1427431"/>
            <a:ext cx="3657600" cy="475324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10"/>
          <p:cNvSpPr>
            <a:spLocks noGrp="1"/>
          </p:cNvSpPr>
          <p:nvPr>
            <p:ph sz="quarter" idx="13"/>
          </p:nvPr>
        </p:nvSpPr>
        <p:spPr>
          <a:xfrm>
            <a:off x="4290573" y="1427431"/>
            <a:ext cx="3657600" cy="475324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0"/>
          <p:cNvSpPr>
            <a:spLocks noGrp="1"/>
          </p:cNvSpPr>
          <p:nvPr>
            <p:ph sz="quarter" idx="14"/>
          </p:nvPr>
        </p:nvSpPr>
        <p:spPr>
          <a:xfrm>
            <a:off x="8263467" y="1427431"/>
            <a:ext cx="3657600" cy="475324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7"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extLst>
      <p:ext uri="{BB962C8B-B14F-4D97-AF65-F5344CB8AC3E}">
        <p14:creationId xmlns:p14="http://schemas.microsoft.com/office/powerpoint/2010/main" val="352293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09094" y="1428068"/>
            <a:ext cx="5581451"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6278880" y="1428068"/>
            <a:ext cx="560832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1" name="Chart Placeholder 8"/>
          <p:cNvSpPr>
            <a:spLocks noGrp="1"/>
          </p:cNvSpPr>
          <p:nvPr>
            <p:ph type="chart" sz="quarter" idx="12"/>
          </p:nvPr>
        </p:nvSpPr>
        <p:spPr>
          <a:xfrm>
            <a:off x="309094" y="2022869"/>
            <a:ext cx="11578108" cy="39257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3"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6" name="Text Placeholder 15"/>
          <p:cNvSpPr>
            <a:spLocks noGrp="1"/>
          </p:cNvSpPr>
          <p:nvPr>
            <p:ph type="body" sz="quarter" idx="15" hasCustomPrompt="1"/>
          </p:nvPr>
        </p:nvSpPr>
        <p:spPr>
          <a:xfrm>
            <a:off x="307327" y="6020678"/>
            <a:ext cx="11593188"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8"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307327" y="1839392"/>
            <a:ext cx="11593188" cy="410703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307327" y="1434789"/>
            <a:ext cx="11593188"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307327" y="6020678"/>
            <a:ext cx="11593188"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7"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309094" y="1434788"/>
            <a:ext cx="11578108" cy="451383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
        <p:nvSpPr>
          <p:cNvPr id="8" name="Title 1"/>
          <p:cNvSpPr>
            <a:spLocks noGrp="1"/>
          </p:cNvSpPr>
          <p:nvPr>
            <p:ph type="title" hasCustomPrompt="1"/>
          </p:nvPr>
        </p:nvSpPr>
        <p:spPr>
          <a:xfrm>
            <a:off x="309094" y="538336"/>
            <a:ext cx="11599572"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1" name="Text Placeholder 15"/>
          <p:cNvSpPr>
            <a:spLocks noGrp="1"/>
          </p:cNvSpPr>
          <p:nvPr>
            <p:ph type="body" sz="quarter" idx="15" hasCustomPrompt="1"/>
          </p:nvPr>
        </p:nvSpPr>
        <p:spPr>
          <a:xfrm>
            <a:off x="307327" y="6020678"/>
            <a:ext cx="11593188"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041322" y="1575175"/>
            <a:ext cx="854107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3096127" y="3248279"/>
            <a:ext cx="6015791" cy="3164555"/>
          </a:xfrm>
          <a:prstGeom prst="rect">
            <a:avLst/>
          </a:prstGeom>
        </p:spPr>
        <p:txBody>
          <a:bodyPr/>
          <a:lstStyle>
            <a:lvl1pPr marL="0" indent="0">
              <a:buNone/>
              <a:defRPr sz="1600">
                <a:solidFill>
                  <a:schemeClr val="bg1"/>
                </a:solidFill>
              </a:defRPr>
            </a:lvl1pPr>
          </a:lstStyle>
          <a:p>
            <a:pPr lvl="0"/>
            <a:r>
              <a:rPr lang="en-US" smtClean="0"/>
              <a:t>Click to edit Master text styles</a:t>
            </a:r>
          </a:p>
        </p:txBody>
      </p:sp>
      <p:cxnSp>
        <p:nvCxnSpPr>
          <p:cNvPr id="4" name="Straight Connector 3"/>
          <p:cNvCxnSpPr/>
          <p:nvPr userDrawn="1"/>
        </p:nvCxnSpPr>
        <p:spPr>
          <a:xfrm flipH="1">
            <a:off x="2918692" y="1681018"/>
            <a:ext cx="122629" cy="419330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60485" y="6422050"/>
            <a:ext cx="523707"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
        <p:nvSpPr>
          <p:cNvPr id="10" name="TextBox 9"/>
          <p:cNvSpPr txBox="1"/>
          <p:nvPr userDrawn="1"/>
        </p:nvSpPr>
        <p:spPr bwMode="auto">
          <a:xfrm>
            <a:off x="985777" y="6475711"/>
            <a:ext cx="3922287"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i="0" dirty="0" smtClean="0">
                <a:solidFill>
                  <a:schemeClr val="bg1"/>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0" y="6366270"/>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11521497" y="6424743"/>
            <a:ext cx="390503"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p:cNvSpPr txBox="1"/>
          <p:nvPr userDrawn="1"/>
        </p:nvSpPr>
        <p:spPr>
          <a:xfrm>
            <a:off x="9790771" y="6485687"/>
            <a:ext cx="1682962" cy="292388"/>
          </a:xfrm>
          <a:prstGeom prst="rect">
            <a:avLst/>
          </a:prstGeom>
          <a:noFill/>
        </p:spPr>
        <p:txBody>
          <a:bodyPr wrap="square" rtlCol="0">
            <a:spAutoFit/>
          </a:bodyPr>
          <a:lstStyle/>
          <a:p>
            <a:pPr algn="l"/>
            <a:r>
              <a:rPr lang="en-US" sz="1300" dirty="0" smtClean="0">
                <a:solidFill>
                  <a:schemeClr val="tx1">
                    <a:lumMod val="65000"/>
                    <a:lumOff val="35000"/>
                  </a:schemeClr>
                </a:solidFill>
                <a:latin typeface="+mn-lt"/>
              </a:rPr>
              <a:t>www.eia.gov/aeo</a:t>
            </a:r>
            <a:endParaRPr lang="en-US" sz="1300" dirty="0">
              <a:solidFill>
                <a:schemeClr val="tx1">
                  <a:lumMod val="65000"/>
                  <a:lumOff val="35000"/>
                </a:schemeClr>
              </a:solidFill>
              <a:latin typeface="+mn-lt"/>
            </a:endParaRPr>
          </a:p>
        </p:txBody>
      </p:sp>
      <p:sp>
        <p:nvSpPr>
          <p:cNvPr id="14" name="TextBox 13"/>
          <p:cNvSpPr txBox="1"/>
          <p:nvPr userDrawn="1"/>
        </p:nvSpPr>
        <p:spPr>
          <a:xfrm>
            <a:off x="8475485" y="6485687"/>
            <a:ext cx="1223762" cy="292388"/>
          </a:xfrm>
          <a:prstGeom prst="rect">
            <a:avLst/>
          </a:prstGeom>
          <a:noFill/>
        </p:spPr>
        <p:txBody>
          <a:bodyPr wrap="square" rtlCol="0">
            <a:spAutoFit/>
          </a:bodyPr>
          <a:lstStyle/>
          <a:p>
            <a:pPr algn="r"/>
            <a:r>
              <a:rPr lang="en-US" sz="1300" b="1" dirty="0">
                <a:solidFill>
                  <a:schemeClr val="accent1"/>
                </a:solidFill>
              </a:rPr>
              <a:t>#</a:t>
            </a:r>
            <a:r>
              <a:rPr lang="en-US" sz="1300" dirty="0" smtClean="0">
                <a:solidFill>
                  <a:schemeClr val="accent1"/>
                </a:solidFill>
              </a:rPr>
              <a:t>AEO2020</a:t>
            </a:r>
            <a:endParaRPr lang="en-US" sz="1300" dirty="0">
              <a:solidFill>
                <a:schemeClr val="accent1"/>
              </a:solidFill>
            </a:endParaRPr>
          </a:p>
        </p:txBody>
      </p:sp>
      <p:cxnSp>
        <p:nvCxnSpPr>
          <p:cNvPr id="15" name="Straight Connector 14"/>
          <p:cNvCxnSpPr/>
          <p:nvPr userDrawn="1"/>
        </p:nvCxnSpPr>
        <p:spPr>
          <a:xfrm>
            <a:off x="9750828" y="6485687"/>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305261" y="6473381"/>
            <a:ext cx="4050539" cy="276999"/>
          </a:xfrm>
          <a:prstGeom prst="rect">
            <a:avLst/>
          </a:prstGeom>
          <a:noFill/>
        </p:spPr>
        <p:txBody>
          <a:bodyPr wrap="square" rtlCol="0">
            <a:spAutoFit/>
          </a:bodyPr>
          <a:lstStyle/>
          <a:p>
            <a:pPr algn="l"/>
            <a:r>
              <a:rPr lang="en-US" sz="1200" b="0" dirty="0" smtClean="0">
                <a:solidFill>
                  <a:schemeClr val="tx1">
                    <a:lumMod val="65000"/>
                    <a:lumOff val="35000"/>
                  </a:schemeClr>
                </a:solidFill>
                <a:latin typeface="Times New Roman"/>
                <a:cs typeface="Times New Roman"/>
              </a:rPr>
              <a:t>U.S. Energy</a:t>
            </a:r>
            <a:r>
              <a:rPr lang="en-US" sz="1200" b="0" baseline="0" dirty="0" smtClean="0">
                <a:solidFill>
                  <a:schemeClr val="tx1">
                    <a:lumMod val="65000"/>
                    <a:lumOff val="35000"/>
                  </a:schemeClr>
                </a:solidFill>
                <a:latin typeface="Times New Roman"/>
                <a:cs typeface="Times New Roman"/>
              </a:rPr>
              <a:t> Information Administration</a:t>
            </a:r>
            <a:endParaRPr lang="en-US" sz="1200" b="0" dirty="0">
              <a:solidFill>
                <a:schemeClr val="tx1">
                  <a:lumMod val="65000"/>
                  <a:lumOff val="35000"/>
                </a:schemeClr>
              </a:solidFill>
              <a:latin typeface="Times New Roman"/>
              <a:cs typeface="Times New Roman"/>
            </a:endParaRPr>
          </a:p>
        </p:txBody>
      </p:sp>
      <p:sp>
        <p:nvSpPr>
          <p:cNvPr id="20" name="Rectangle 19"/>
          <p:cNvSpPr/>
          <p:nvPr userDrawn="1"/>
        </p:nvSpPr>
        <p:spPr bwMode="auto">
          <a:xfrm>
            <a:off x="0" y="210224"/>
            <a:ext cx="12192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sz="1800" dirty="0"/>
          </a:p>
        </p:txBody>
      </p:sp>
      <p:pic>
        <p:nvPicPr>
          <p:cNvPr id="21" name="Picture 20" descr="blueicon_1.png">
            <a:hlinkClick r:id="" action="ppaction://noaction"/>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5261" y="-47212"/>
            <a:ext cx="596900" cy="609600"/>
          </a:xfrm>
          <a:prstGeom prst="rect">
            <a:avLst/>
          </a:prstGeom>
        </p:spPr>
      </p:pic>
      <p:pic>
        <p:nvPicPr>
          <p:cNvPr id="23" name="Picture 22" descr="blueicon_4.png">
            <a:hlinkClick r:id="" action="ppaction://noaction"/>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68701" y="-47212"/>
            <a:ext cx="596900" cy="609600"/>
          </a:xfrm>
          <a:prstGeom prst="rect">
            <a:avLst/>
          </a:prstGeom>
        </p:spPr>
      </p:pic>
      <p:pic>
        <p:nvPicPr>
          <p:cNvPr id="25" name="Picture 24" descr="blueicon_5.png">
            <a:hlinkClick r:id="" action="ppaction://noaction"/>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600421" y="-47212"/>
            <a:ext cx="596900" cy="609600"/>
          </a:xfrm>
          <a:prstGeom prst="rect">
            <a:avLst/>
          </a:prstGeom>
        </p:spPr>
      </p:pic>
      <p:pic>
        <p:nvPicPr>
          <p:cNvPr id="26" name="Picture 25" descr="blueicon_7.png">
            <a:hlinkClick r:id="" action="ppaction://noaction"/>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36981" y="-47212"/>
            <a:ext cx="596900" cy="609600"/>
          </a:xfrm>
          <a:prstGeom prst="rect">
            <a:avLst/>
          </a:prstGeom>
        </p:spPr>
      </p:pic>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032141" y="3530"/>
            <a:ext cx="508116" cy="508116"/>
          </a:xfrm>
          <a:prstGeom prst="rect">
            <a:avLst/>
          </a:prstGeom>
        </p:spPr>
      </p:pic>
      <p:pic>
        <p:nvPicPr>
          <p:cNvPr id="5" name="Picture 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375077" y="3530"/>
            <a:ext cx="508116" cy="508116"/>
          </a:xfrm>
          <a:prstGeom prst="rect">
            <a:avLst/>
          </a:prstGeom>
        </p:spPr>
      </p:pic>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718013" y="-2821"/>
            <a:ext cx="508116" cy="520819"/>
          </a:xfrm>
          <a:prstGeom prst="rect">
            <a:avLst/>
          </a:prstGeom>
        </p:spPr>
      </p:pic>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060949" y="-2821"/>
            <a:ext cx="508116" cy="520819"/>
          </a:xfrm>
          <a:prstGeom prst="rect">
            <a:avLst/>
          </a:prstGeom>
        </p:spPr>
      </p:pic>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403884" y="3530"/>
            <a:ext cx="508116" cy="508116"/>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91" r:id="rId2"/>
    <p:sldLayoutId id="2147483680" r:id="rId3"/>
    <p:sldLayoutId id="2147483690" r:id="rId4"/>
    <p:sldLayoutId id="2147483685" r:id="rId5"/>
    <p:sldLayoutId id="2147483686" r:id="rId6"/>
    <p:sldLayoutId id="2147483687" r:id="rId7"/>
    <p:sldLayoutId id="2147483688" r:id="rId8"/>
    <p:sldLayoutId id="2147483682" r:id="rId9"/>
    <p:sldLayoutId id="2147483689" r:id="rId10"/>
    <p:sldLayoutId id="2147483692" r:id="rId11"/>
    <p:sldLayoutId id="2147483693" r:id="rId12"/>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0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05.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0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07.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06.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0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dev.eia.gov/tools/glossary/index.php?id=H#heat_degree" TargetMode="External"/><Relationship Id="rId7" Type="http://schemas.openxmlformats.org/officeDocument/2006/relationships/image" Target="../media/image25.png"/><Relationship Id="rId12"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hyperlink" Target="https://www.eia.gov/tools/glossary/index.php?id=C#cool_degree_day" TargetMode="External"/><Relationship Id="rId9" Type="http://schemas.openxmlformats.org/officeDocument/2006/relationships/image" Target="../media/image17.png"/></Relationships>
</file>

<file path=ppt/slides/_rels/slide10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109.xml"/><Relationship Id="rId5" Type="http://schemas.openxmlformats.org/officeDocument/2006/relationships/image" Target="../media/image16.png"/><Relationship Id="rId10" Type="http://schemas.openxmlformats.org/officeDocument/2006/relationships/chart" Target="../charts/chart108.xml"/><Relationship Id="rId4" Type="http://schemas.openxmlformats.org/officeDocument/2006/relationships/image" Target="../media/image25.png"/><Relationship Id="rId9" Type="http://schemas.openxmlformats.org/officeDocument/2006/relationships/image" Target="../media/image21.png"/></Relationships>
</file>

<file path=ppt/slides/_rels/slide10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0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11.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10.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0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10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13.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12.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0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0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15.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14.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1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17.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16.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1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120.xml"/><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19.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18.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21.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1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1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123.xml"/><Relationship Id="rId5" Type="http://schemas.openxmlformats.org/officeDocument/2006/relationships/image" Target="../media/image16.png"/><Relationship Id="rId10" Type="http://schemas.openxmlformats.org/officeDocument/2006/relationships/chart" Target="../charts/chart122.xml"/><Relationship Id="rId4" Type="http://schemas.openxmlformats.org/officeDocument/2006/relationships/image" Target="../media/image25.png"/><Relationship Id="rId9" Type="http://schemas.openxmlformats.org/officeDocument/2006/relationships/image" Target="../media/image21.png"/></Relationships>
</file>

<file path=ppt/slides/_rels/slide1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125.xml"/><Relationship Id="rId5" Type="http://schemas.openxmlformats.org/officeDocument/2006/relationships/image" Target="../media/image16.png"/><Relationship Id="rId10" Type="http://schemas.openxmlformats.org/officeDocument/2006/relationships/chart" Target="../charts/chart124.xml"/><Relationship Id="rId4" Type="http://schemas.openxmlformats.org/officeDocument/2006/relationships/image" Target="../media/image25.png"/><Relationship Id="rId9" Type="http://schemas.openxmlformats.org/officeDocument/2006/relationships/image" Target="../media/image21.png"/></Relationships>
</file>

<file path=ppt/slides/_rels/slide1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1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128.xml"/><Relationship Id="rId18" Type="http://schemas.openxmlformats.org/officeDocument/2006/relationships/chart" Target="../charts/chart133.xml"/><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27.xml"/><Relationship Id="rId17" Type="http://schemas.openxmlformats.org/officeDocument/2006/relationships/chart" Target="../charts/chart132.xml"/><Relationship Id="rId2" Type="http://schemas.openxmlformats.org/officeDocument/2006/relationships/notesSlide" Target="../notesSlides/notesSlide68.xml"/><Relationship Id="rId16" Type="http://schemas.openxmlformats.org/officeDocument/2006/relationships/chart" Target="../charts/chart13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26.xml"/><Relationship Id="rId5" Type="http://schemas.openxmlformats.org/officeDocument/2006/relationships/image" Target="../media/image25.png"/><Relationship Id="rId15" Type="http://schemas.openxmlformats.org/officeDocument/2006/relationships/chart" Target="../charts/chart130.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chart" Target="../charts/chart129.xml"/></Relationships>
</file>

<file path=ppt/slides/_rels/slide1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1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35.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34.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1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9.png"/></Relationships>
</file>

<file path=ppt/slides/_rels/slide1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137.xml"/><Relationship Id="rId5" Type="http://schemas.openxmlformats.org/officeDocument/2006/relationships/image" Target="../media/image16.png"/><Relationship Id="rId10" Type="http://schemas.openxmlformats.org/officeDocument/2006/relationships/chart" Target="../charts/chart136.xml"/><Relationship Id="rId4" Type="http://schemas.openxmlformats.org/officeDocument/2006/relationships/image" Target="../media/image25.png"/><Relationship Id="rId9" Type="http://schemas.openxmlformats.org/officeDocument/2006/relationships/image" Target="../media/image21.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chart" Target="../charts/chart140.xml"/></Relationships>
</file>

<file path=ppt/slides/_rels/slide13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chart" Target="../charts/chart143.xml"/><Relationship Id="rId4" Type="http://schemas.openxmlformats.org/officeDocument/2006/relationships/chart" Target="../charts/chart14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chart" Target="../charts/chart146.xml"/><Relationship Id="rId4" Type="http://schemas.openxmlformats.org/officeDocument/2006/relationships/chart" Target="../charts/chart14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chart" Target="../charts/chart149.xml"/><Relationship Id="rId4" Type="http://schemas.openxmlformats.org/officeDocument/2006/relationships/chart" Target="../charts/chart1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chart" Target="../charts/chart15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annualenergyoutlook@eia.gov" TargetMode="External"/><Relationship Id="rId7"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eia.gov/outlooks/aeo/workinggroup/" TargetMode="External"/><Relationship Id="rId7" Type="http://schemas.openxmlformats.org/officeDocument/2006/relationships/image" Target="../media/image25.png"/><Relationship Id="rId12"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hyperlink" Target="https://www.eia.gov/about/contact/forecasting.php#longterm" TargetMode="External"/><Relationship Id="rId9" Type="http://schemas.openxmlformats.org/officeDocument/2006/relationships/image" Target="../media/image17.png"/></Relationships>
</file>

<file path=ppt/slides/_rels/slide1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4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25.png"/><Relationship Id="rId12"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3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ia.gov/aeo"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chart" Target="../charts/chart13.xml"/><Relationship Id="rId5" Type="http://schemas.openxmlformats.org/officeDocument/2006/relationships/image" Target="../media/image17.png"/><Relationship Id="rId10" Type="http://schemas.openxmlformats.org/officeDocument/2006/relationships/chart" Target="../charts/chart12.xml"/><Relationship Id="rId4" Type="http://schemas.openxmlformats.org/officeDocument/2006/relationships/image" Target="../media/image16.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chart" Target="../charts/chart15.xml"/><Relationship Id="rId5" Type="http://schemas.openxmlformats.org/officeDocument/2006/relationships/image" Target="../media/image17.png"/><Relationship Id="rId10" Type="http://schemas.openxmlformats.org/officeDocument/2006/relationships/chart" Target="../charts/chart14.xml"/><Relationship Id="rId4" Type="http://schemas.openxmlformats.org/officeDocument/2006/relationships/image" Target="../media/image16.pn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7.xml"/><Relationship Id="rId7" Type="http://schemas.openxmlformats.org/officeDocument/2006/relationships/image" Target="../media/image17.png"/><Relationship Id="rId12" Type="http://schemas.openxmlformats.org/officeDocument/2006/relationships/chart" Target="../charts/chart18.xml"/><Relationship Id="rId2" Type="http://schemas.openxmlformats.org/officeDocument/2006/relationships/chart" Target="../charts/chart16.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9.xml"/><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chart" Target="../charts/chart20.xm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hart" Target="../charts/chart22.xm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chart" Target="../charts/chart23.xm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hart" Target="../charts/chart25.xm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chart" Target="../charts/chart27.xml"/><Relationship Id="rId5" Type="http://schemas.openxmlformats.org/officeDocument/2006/relationships/image" Target="../media/image17.png"/><Relationship Id="rId10" Type="http://schemas.openxmlformats.org/officeDocument/2006/relationships/chart" Target="../charts/chart26.xml"/><Relationship Id="rId4" Type="http://schemas.openxmlformats.org/officeDocument/2006/relationships/image" Target="../media/image16.pn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28.xml"/><Relationship Id="rId7" Type="http://schemas.openxmlformats.org/officeDocument/2006/relationships/image" Target="../media/image25.png"/><Relationship Id="rId12"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chart" Target="../charts/chart29.xml"/><Relationship Id="rId9"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chart" Target="../charts/chart30.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34.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chart" Target="../charts/chart32.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37.xml"/><Relationship Id="rId3" Type="http://schemas.openxmlformats.org/officeDocument/2006/relationships/chart" Target="../charts/chart35.xml"/><Relationship Id="rId7" Type="http://schemas.openxmlformats.org/officeDocument/2006/relationships/image" Target="../media/image17.png"/><Relationship Id="rId12"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40.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3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chart" Target="../charts/chart38.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4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4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43.xml"/><Relationship Id="rId7" Type="http://schemas.openxmlformats.org/officeDocument/2006/relationships/image" Target="../media/image17.png"/><Relationship Id="rId12"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46.xml"/><Relationship Id="rId7" Type="http://schemas.openxmlformats.org/officeDocument/2006/relationships/image" Target="../media/image16.png"/><Relationship Id="rId2" Type="http://schemas.openxmlformats.org/officeDocument/2006/relationships/chart" Target="../charts/chart45.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47.xml"/><Relationship Id="rId7" Type="http://schemas.openxmlformats.org/officeDocument/2006/relationships/image" Target="../media/image25.png"/><Relationship Id="rId12"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chart" Target="../charts/chart48.xml"/><Relationship Id="rId9" Type="http://schemas.openxmlformats.org/officeDocument/2006/relationships/image" Target="../media/image18.png"/></Relationships>
</file>

<file path=ppt/slides/_rels/slide5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4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52.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5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chart" Target="../charts/chart50.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53.xml"/></Relationships>
</file>

<file path=ppt/slides/_rels/slide5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chart" Target="../charts/chart54.xml"/><Relationship Id="rId4" Type="http://schemas.openxmlformats.org/officeDocument/2006/relationships/image" Target="../media/image25.png"/><Relationship Id="rId9" Type="http://schemas.openxmlformats.org/officeDocument/2006/relationships/image" Target="../media/image21.png"/></Relationships>
</file>

<file path=ppt/slides/_rels/slide6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57.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56.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chart" Target="../charts/chart55.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chart" Target="../charts/chart58.xml"/><Relationship Id="rId4" Type="http://schemas.openxmlformats.org/officeDocument/2006/relationships/image" Target="../media/image25.png"/><Relationship Id="rId9" Type="http://schemas.openxmlformats.org/officeDocument/2006/relationships/image" Target="../media/image21.png"/></Relationships>
</file>

<file path=ppt/slides/_rels/slide6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6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hart" Target="../charts/chart60.xml"/><Relationship Id="rId5" Type="http://schemas.openxmlformats.org/officeDocument/2006/relationships/image" Target="../media/image16.png"/><Relationship Id="rId10" Type="http://schemas.openxmlformats.org/officeDocument/2006/relationships/chart" Target="../charts/chart59.xml"/><Relationship Id="rId4" Type="http://schemas.openxmlformats.org/officeDocument/2006/relationships/image" Target="../media/image25.png"/><Relationship Id="rId9" Type="http://schemas.openxmlformats.org/officeDocument/2006/relationships/image" Target="../media/image21.png"/></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62.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chart" Target="../charts/chart61.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65.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6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hart" Target="../charts/chart63.xml"/><Relationship Id="rId5" Type="http://schemas.openxmlformats.org/officeDocument/2006/relationships/image" Target="../media/image25.png"/><Relationship Id="rId15" Type="http://schemas.openxmlformats.org/officeDocument/2006/relationships/chart" Target="../charts/chart67.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66.xml"/></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chart" Target="../charts/chart70.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chart" Target="../charts/chart69.xml"/><Relationship Id="rId5" Type="http://schemas.openxmlformats.org/officeDocument/2006/relationships/image" Target="../media/image16.png"/><Relationship Id="rId10" Type="http://schemas.openxmlformats.org/officeDocument/2006/relationships/chart" Target="../charts/chart68.xml"/><Relationship Id="rId4" Type="http://schemas.openxmlformats.org/officeDocument/2006/relationships/image" Target="../media/image25.png"/><Relationship Id="rId9" Type="http://schemas.openxmlformats.org/officeDocument/2006/relationships/image" Target="../media/image21.png"/></Relationships>
</file>

<file path=ppt/slides/_rels/slide6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9.w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hart" Target="../charts/chart71.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7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74.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73.xml"/><Relationship Id="rId2" Type="http://schemas.openxmlformats.org/officeDocument/2006/relationships/notesSlide" Target="../notesSlides/notesSlide40.xml"/><Relationship Id="rId16" Type="http://schemas.openxmlformats.org/officeDocument/2006/relationships/chart" Target="../charts/chart7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hart" Target="../charts/chart72.xml"/><Relationship Id="rId5" Type="http://schemas.openxmlformats.org/officeDocument/2006/relationships/image" Target="../media/image25.png"/><Relationship Id="rId15" Type="http://schemas.openxmlformats.org/officeDocument/2006/relationships/chart" Target="../charts/chart76.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75.xml"/></Relationships>
</file>

<file path=ppt/slides/_rels/slide7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7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78.xml"/><Relationship Id="rId7"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chart" Target="../charts/chart80.xml"/><Relationship Id="rId5" Type="http://schemas.openxmlformats.org/officeDocument/2006/relationships/image" Target="../media/image16.png"/><Relationship Id="rId10" Type="http://schemas.openxmlformats.org/officeDocument/2006/relationships/chart" Target="../charts/chart79.xml"/><Relationship Id="rId4" Type="http://schemas.openxmlformats.org/officeDocument/2006/relationships/image" Target="../media/image25.png"/><Relationship Id="rId9" Type="http://schemas.openxmlformats.org/officeDocument/2006/relationships/image" Target="../media/image21.png"/></Relationships>
</file>

<file path=ppt/slides/_rels/slide7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7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83.xml"/><Relationship Id="rId3" Type="http://schemas.openxmlformats.org/officeDocument/2006/relationships/chart" Target="../charts/chart81.xml"/><Relationship Id="rId7" Type="http://schemas.openxmlformats.org/officeDocument/2006/relationships/image" Target="../media/image16.png"/><Relationship Id="rId12" Type="http://schemas.openxmlformats.org/officeDocument/2006/relationships/chart" Target="../charts/chart82.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7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86.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85.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chart" Target="../charts/chart84.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hart" Target="../charts/chart87.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89.xml"/><Relationship Id="rId5" Type="http://schemas.openxmlformats.org/officeDocument/2006/relationships/image" Target="../media/image16.png"/><Relationship Id="rId10" Type="http://schemas.openxmlformats.org/officeDocument/2006/relationships/chart" Target="../charts/chart88.xml"/><Relationship Id="rId4" Type="http://schemas.openxmlformats.org/officeDocument/2006/relationships/image" Target="../media/image25.png"/><Relationship Id="rId9" Type="http://schemas.openxmlformats.org/officeDocument/2006/relationships/image" Target="../media/image21.png"/></Relationships>
</file>

<file path=ppt/slides/_rels/slide8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8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92.xml"/><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91.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90.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8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94.xml"/><Relationship Id="rId5" Type="http://schemas.openxmlformats.org/officeDocument/2006/relationships/image" Target="../media/image16.png"/><Relationship Id="rId10" Type="http://schemas.openxmlformats.org/officeDocument/2006/relationships/chart" Target="../charts/chart93.xml"/><Relationship Id="rId4" Type="http://schemas.openxmlformats.org/officeDocument/2006/relationships/image" Target="../media/image25.png"/><Relationship Id="rId9" Type="http://schemas.openxmlformats.org/officeDocument/2006/relationships/image" Target="../media/image21.png"/></Relationships>
</file>

<file path=ppt/slides/_rels/slide8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8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96.xml"/><Relationship Id="rId5" Type="http://schemas.openxmlformats.org/officeDocument/2006/relationships/image" Target="../media/image16.png"/><Relationship Id="rId10" Type="http://schemas.openxmlformats.org/officeDocument/2006/relationships/chart" Target="../charts/chart95.xml"/><Relationship Id="rId4" Type="http://schemas.openxmlformats.org/officeDocument/2006/relationships/image" Target="../media/image2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99.xml"/><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98.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97.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0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00.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_rels/slide9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chart" Target="../charts/chart102.xml"/><Relationship Id="rId4" Type="http://schemas.openxmlformats.org/officeDocument/2006/relationships/image" Target="../media/image25.png"/><Relationship Id="rId9" Type="http://schemas.openxmlformats.org/officeDocument/2006/relationships/image" Target="../media/image21.png"/></Relationships>
</file>

<file path=ppt/slides/_rels/slide9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chart" Target="../charts/chart104.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chart" Target="../charts/chart103.xml"/><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1304" y="348663"/>
            <a:ext cx="8055981" cy="1200328"/>
          </a:xfrm>
          <a:prstGeom prst="rect">
            <a:avLst/>
          </a:prstGeom>
          <a:noFill/>
        </p:spPr>
        <p:txBody>
          <a:bodyPr wrap="square" rtlCol="0">
            <a:spAutoFit/>
          </a:bodyPr>
          <a:lstStyle/>
          <a:p>
            <a:r>
              <a:rPr lang="en-US" sz="4400" i="1" dirty="0">
                <a:latin typeface="+mj-lt"/>
              </a:rPr>
              <a:t>Annual Energy Outlook 2020</a:t>
            </a:r>
            <a:r>
              <a:rPr lang="en-US" sz="3800" i="1" dirty="0">
                <a:solidFill>
                  <a:schemeClr val="accent1"/>
                </a:solidFill>
                <a:latin typeface="+mj-lt"/>
              </a:rPr>
              <a:t/>
            </a:r>
            <a:br>
              <a:rPr lang="en-US" sz="3800" i="1" dirty="0">
                <a:solidFill>
                  <a:schemeClr val="accent1"/>
                </a:solidFill>
                <a:latin typeface="+mj-lt"/>
              </a:rPr>
            </a:br>
            <a:r>
              <a:rPr lang="en-US" sz="2800" dirty="0">
                <a:solidFill>
                  <a:schemeClr val="accent1"/>
                </a:solidFill>
                <a:latin typeface="+mj-lt"/>
              </a:rPr>
              <a:t>with projections to 2050</a:t>
            </a:r>
          </a:p>
        </p:txBody>
      </p:sp>
      <p:cxnSp>
        <p:nvCxnSpPr>
          <p:cNvPr id="7" name="Straight Connector 6"/>
          <p:cNvCxnSpPr/>
          <p:nvPr/>
        </p:nvCxnSpPr>
        <p:spPr bwMode="auto">
          <a:xfrm>
            <a:off x="1524000" y="1736192"/>
            <a:ext cx="9188953"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9" name="TextBox 8"/>
          <p:cNvSpPr txBox="1"/>
          <p:nvPr/>
        </p:nvSpPr>
        <p:spPr>
          <a:xfrm>
            <a:off x="7756207" y="5938314"/>
            <a:ext cx="2802430" cy="584776"/>
          </a:xfrm>
          <a:prstGeom prst="rect">
            <a:avLst/>
          </a:prstGeom>
          <a:noFill/>
        </p:spPr>
        <p:txBody>
          <a:bodyPr wrap="square" rtlCol="0">
            <a:spAutoFit/>
          </a:bodyPr>
          <a:lstStyle/>
          <a:p>
            <a:pPr algn="r"/>
            <a:r>
              <a:rPr lang="en-US" sz="1600" dirty="0"/>
              <a:t>January </a:t>
            </a:r>
            <a:r>
              <a:rPr lang="en-US" sz="1600" dirty="0" smtClean="0"/>
              <a:t>29, </a:t>
            </a:r>
            <a:r>
              <a:rPr lang="en-US" sz="1600" dirty="0"/>
              <a:t>2020</a:t>
            </a:r>
          </a:p>
          <a:p>
            <a:pPr algn="r"/>
            <a:r>
              <a:rPr lang="en-US" sz="1600" dirty="0"/>
              <a:t>www.eia.gov/aeo</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903" y="5976877"/>
            <a:ext cx="2485097" cy="507163"/>
          </a:xfrm>
          <a:prstGeom prst="rect">
            <a:avLst/>
          </a:prstGeom>
        </p:spPr>
      </p:pic>
      <p:sp>
        <p:nvSpPr>
          <p:cNvPr id="11" name="TextBox 10"/>
          <p:cNvSpPr txBox="1"/>
          <p:nvPr/>
        </p:nvSpPr>
        <p:spPr>
          <a:xfrm>
            <a:off x="4694785" y="6196995"/>
            <a:ext cx="3037904" cy="338554"/>
          </a:xfrm>
          <a:prstGeom prst="rect">
            <a:avLst/>
          </a:prstGeom>
          <a:noFill/>
        </p:spPr>
        <p:txBody>
          <a:bodyPr wrap="square" rtlCol="0">
            <a:spAutoFit/>
          </a:bodyPr>
          <a:lstStyle/>
          <a:p>
            <a:pPr algn="ctr"/>
            <a:r>
              <a:rPr lang="en-US" sz="1600" b="1" dirty="0">
                <a:solidFill>
                  <a:schemeClr val="accent1"/>
                </a:solidFill>
              </a:rPr>
              <a:t>#</a:t>
            </a:r>
            <a:r>
              <a:rPr lang="en-US" sz="1600" dirty="0">
                <a:solidFill>
                  <a:schemeClr val="accent1"/>
                </a:solidFill>
              </a:rPr>
              <a:t>AEO2020</a:t>
            </a:r>
          </a:p>
        </p:txBody>
      </p:sp>
      <p:cxnSp>
        <p:nvCxnSpPr>
          <p:cNvPr id="12" name="Straight Connector 11"/>
          <p:cNvCxnSpPr/>
          <p:nvPr/>
        </p:nvCxnSpPr>
        <p:spPr bwMode="auto">
          <a:xfrm>
            <a:off x="1518744" y="5766890"/>
            <a:ext cx="9188953"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769" y="1750439"/>
            <a:ext cx="9186072" cy="4004193"/>
          </a:xfrm>
          <a:prstGeom prst="rect">
            <a:avLst/>
          </a:prstGeom>
        </p:spPr>
      </p:pic>
    </p:spTree>
    <p:extLst>
      <p:ext uri="{BB962C8B-B14F-4D97-AF65-F5344CB8AC3E}">
        <p14:creationId xmlns:p14="http://schemas.microsoft.com/office/powerpoint/2010/main" val="106206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United States becomes a net energy exporter </a:t>
            </a:r>
            <a:r>
              <a:rPr lang="en-US" dirty="0" smtClean="0"/>
              <a:t>on an annual basis by </a:t>
            </a:r>
            <a:r>
              <a:rPr lang="en-US" dirty="0"/>
              <a:t>2020 in the </a:t>
            </a:r>
            <a:r>
              <a:rPr lang="en-US" dirty="0" smtClean="0"/>
              <a:t>AEO2020 Reference </a:t>
            </a:r>
            <a:r>
              <a:rPr lang="en-US" dirty="0"/>
              <a:t>case—</a:t>
            </a:r>
          </a:p>
        </p:txBody>
      </p:sp>
      <p:sp>
        <p:nvSpPr>
          <p:cNvPr id="5" name="Slide Number Placeholder 4"/>
          <p:cNvSpPr>
            <a:spLocks noGrp="1"/>
          </p:cNvSpPr>
          <p:nvPr>
            <p:ph type="sldNum" sz="quarter" idx="4"/>
          </p:nvPr>
        </p:nvSpPr>
        <p:spPr/>
        <p:txBody>
          <a:bodyPr/>
          <a:lstStyle/>
          <a:p>
            <a:fld id="{84948DD1-5963-4816-BE5A-05BCCCAC15E0}" type="slidenum">
              <a:rPr lang="en-US" smtClean="0"/>
              <a:pPr/>
              <a:t>10</a:t>
            </a:fld>
            <a:endParaRPr lang="en-US" dirty="0"/>
          </a:p>
        </p:txBody>
      </p:sp>
      <p:graphicFrame>
        <p:nvGraphicFramePr>
          <p:cNvPr id="8" name="Content Placeholder 17"/>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8"/>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29810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Population and residential </a:t>
            </a:r>
            <a:r>
              <a:rPr lang="en-US" dirty="0"/>
              <a:t>housing stocks continue to </a:t>
            </a:r>
            <a:r>
              <a:rPr lang="en-US" dirty="0" smtClean="0"/>
              <a:t>grow mostly in the South and West between </a:t>
            </a:r>
            <a:r>
              <a:rPr lang="en-US" dirty="0"/>
              <a:t>2019 and </a:t>
            </a:r>
            <a:r>
              <a:rPr lang="en-US" dirty="0" smtClean="0"/>
              <a:t>2050</a:t>
            </a:r>
            <a:endParaRPr lang="en-US" dirty="0">
              <a:solidFill>
                <a:srgbClr val="FF0000"/>
              </a:solidFill>
            </a:endParaRPr>
          </a:p>
        </p:txBody>
      </p:sp>
      <p:sp>
        <p:nvSpPr>
          <p:cNvPr id="2" name="Slide Number Placeholder 1"/>
          <p:cNvSpPr>
            <a:spLocks noGrp="1"/>
          </p:cNvSpPr>
          <p:nvPr>
            <p:ph type="sldNum" sz="quarter" idx="4"/>
          </p:nvPr>
        </p:nvSpPr>
        <p:spPr/>
        <p:txBody>
          <a:bodyPr/>
          <a:lstStyle/>
          <a:p>
            <a:fld id="{2D80C5C9-96E0-47EC-B500-37C5FE284639}" type="slidenum">
              <a:rPr lang="en-US" smtClean="0"/>
              <a:pPr/>
              <a:t>100</a:t>
            </a:fld>
            <a:endParaRPr lang="en-US" dirty="0"/>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4"/>
          <p:cNvGraphicFramePr>
            <a:graphicFrameLocks/>
          </p:cNvGraphicFramePr>
          <p:nvPr>
            <p:extLst/>
          </p:nvPr>
        </p:nvGraphicFramePr>
        <p:xfrm>
          <a:off x="445517" y="1318073"/>
          <a:ext cx="11258550" cy="4860540"/>
        </p:xfrm>
        <a:graphic>
          <a:graphicData uri="http://schemas.openxmlformats.org/drawingml/2006/chart">
            <c:chart xmlns:c="http://schemas.openxmlformats.org/drawingml/2006/chart" xmlns:r="http://schemas.openxmlformats.org/officeDocument/2006/relationships" r:id="rId11"/>
          </a:graphicData>
        </a:graphic>
      </p:graphicFrame>
      <p:grpSp>
        <p:nvGrpSpPr>
          <p:cNvPr id="16" name="Group 15"/>
          <p:cNvGrpSpPr/>
          <p:nvPr/>
        </p:nvGrpSpPr>
        <p:grpSpPr>
          <a:xfrm>
            <a:off x="2196365" y="1609324"/>
            <a:ext cx="3465013" cy="2200675"/>
            <a:chOff x="522981" y="898557"/>
            <a:chExt cx="4761422" cy="2982049"/>
          </a:xfrm>
        </p:grpSpPr>
        <p:grpSp>
          <p:nvGrpSpPr>
            <p:cNvPr id="17" name="Group 16"/>
            <p:cNvGrpSpPr/>
            <p:nvPr/>
          </p:nvGrpSpPr>
          <p:grpSpPr>
            <a:xfrm>
              <a:off x="2106094" y="1170955"/>
              <a:ext cx="1044692" cy="1198033"/>
              <a:chOff x="2106094" y="1170955"/>
              <a:chExt cx="1044692" cy="1198033"/>
            </a:xfrm>
            <a:solidFill>
              <a:schemeClr val="tx1">
                <a:lumMod val="50000"/>
                <a:lumOff val="50000"/>
              </a:schemeClr>
            </a:solidFill>
          </p:grpSpPr>
          <p:sp>
            <p:nvSpPr>
              <p:cNvPr id="137" name="ND"/>
              <p:cNvSpPr>
                <a:spLocks/>
              </p:cNvSpPr>
              <p:nvPr/>
            </p:nvSpPr>
            <p:spPr bwMode="auto">
              <a:xfrm>
                <a:off x="2146274" y="1178995"/>
                <a:ext cx="466093" cy="297498"/>
              </a:xfrm>
              <a:custGeom>
                <a:avLst/>
                <a:gdLst>
                  <a:gd name="T0" fmla="*/ 0 w 1935"/>
                  <a:gd name="T1" fmla="*/ 2147483647 h 1211"/>
                  <a:gd name="T2" fmla="*/ 2147483647 w 1935"/>
                  <a:gd name="T3" fmla="*/ 0 h 1211"/>
                  <a:gd name="T4" fmla="*/ 2147483647 w 1935"/>
                  <a:gd name="T5" fmla="*/ 2147483647 h 1211"/>
                  <a:gd name="T6" fmla="*/ 2147483647 w 1935"/>
                  <a:gd name="T7" fmla="*/ 2147483647 h 1211"/>
                  <a:gd name="T8" fmla="*/ 2147483647 w 1935"/>
                  <a:gd name="T9" fmla="*/ 2147483647 h 1211"/>
                  <a:gd name="T10" fmla="*/ 2147483647 w 1935"/>
                  <a:gd name="T11" fmla="*/ 2147483647 h 1211"/>
                  <a:gd name="T12" fmla="*/ 2147483647 w 1935"/>
                  <a:gd name="T13" fmla="*/ 2147483647 h 1211"/>
                  <a:gd name="T14" fmla="*/ 2147483647 w 1935"/>
                  <a:gd name="T15" fmla="*/ 2147483647 h 1211"/>
                  <a:gd name="T16" fmla="*/ 2147483647 w 1935"/>
                  <a:gd name="T17" fmla="*/ 2147483647 h 1211"/>
                  <a:gd name="T18" fmla="*/ 2147483647 w 1935"/>
                  <a:gd name="T19" fmla="*/ 2147483647 h 1211"/>
                  <a:gd name="T20" fmla="*/ 2147483647 w 1935"/>
                  <a:gd name="T21" fmla="*/ 2147483647 h 1211"/>
                  <a:gd name="T22" fmla="*/ 2147483647 w 1935"/>
                  <a:gd name="T23" fmla="*/ 2147483647 h 1211"/>
                  <a:gd name="T24" fmla="*/ 2147483647 w 1935"/>
                  <a:gd name="T25" fmla="*/ 2147483647 h 1211"/>
                  <a:gd name="T26" fmla="*/ 2147483647 w 1935"/>
                  <a:gd name="T27" fmla="*/ 2147483647 h 1211"/>
                  <a:gd name="T28" fmla="*/ 2147483647 w 1935"/>
                  <a:gd name="T29" fmla="*/ 2147483647 h 1211"/>
                  <a:gd name="T30" fmla="*/ 2147483647 w 1935"/>
                  <a:gd name="T31" fmla="*/ 2147483647 h 1211"/>
                  <a:gd name="T32" fmla="*/ 2147483647 w 1935"/>
                  <a:gd name="T33" fmla="*/ 2147483647 h 1211"/>
                  <a:gd name="T34" fmla="*/ 2147483647 w 1935"/>
                  <a:gd name="T35" fmla="*/ 2147483647 h 1211"/>
                  <a:gd name="T36" fmla="*/ 2147483647 w 1935"/>
                  <a:gd name="T37" fmla="*/ 2147483647 h 1211"/>
                  <a:gd name="T38" fmla="*/ 0 w 1935"/>
                  <a:gd name="T39" fmla="*/ 2147483647 h 1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5"/>
                  <a:gd name="T61" fmla="*/ 0 h 1211"/>
                  <a:gd name="T62" fmla="*/ 1935 w 1935"/>
                  <a:gd name="T63" fmla="*/ 1211 h 1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5" h="1211">
                    <a:moveTo>
                      <a:pt x="0" y="1124"/>
                    </a:moveTo>
                    <a:lnTo>
                      <a:pt x="93" y="0"/>
                    </a:lnTo>
                    <a:lnTo>
                      <a:pt x="949" y="59"/>
                    </a:lnTo>
                    <a:lnTo>
                      <a:pt x="1777" y="86"/>
                    </a:lnTo>
                    <a:lnTo>
                      <a:pt x="1777" y="113"/>
                    </a:lnTo>
                    <a:lnTo>
                      <a:pt x="1805" y="200"/>
                    </a:lnTo>
                    <a:lnTo>
                      <a:pt x="1794" y="226"/>
                    </a:lnTo>
                    <a:lnTo>
                      <a:pt x="1789" y="286"/>
                    </a:lnTo>
                    <a:lnTo>
                      <a:pt x="1794" y="395"/>
                    </a:lnTo>
                    <a:lnTo>
                      <a:pt x="1816" y="513"/>
                    </a:lnTo>
                    <a:lnTo>
                      <a:pt x="1849" y="546"/>
                    </a:lnTo>
                    <a:lnTo>
                      <a:pt x="1870" y="653"/>
                    </a:lnTo>
                    <a:lnTo>
                      <a:pt x="1875" y="838"/>
                    </a:lnTo>
                    <a:lnTo>
                      <a:pt x="1880" y="876"/>
                    </a:lnTo>
                    <a:lnTo>
                      <a:pt x="1880" y="941"/>
                    </a:lnTo>
                    <a:lnTo>
                      <a:pt x="1886" y="967"/>
                    </a:lnTo>
                    <a:lnTo>
                      <a:pt x="1935" y="1103"/>
                    </a:lnTo>
                    <a:lnTo>
                      <a:pt x="1924" y="1152"/>
                    </a:lnTo>
                    <a:lnTo>
                      <a:pt x="1929" y="1211"/>
                    </a:lnTo>
                    <a:lnTo>
                      <a:pt x="0" y="1124"/>
                    </a:lnTo>
                    <a:close/>
                  </a:path>
                </a:pathLst>
              </a:custGeom>
              <a:grpFill/>
              <a:ln w="9525">
                <a:solidFill>
                  <a:schemeClr val="tx1">
                    <a:lumMod val="50000"/>
                    <a:lumOff val="50000"/>
                  </a:schemeClr>
                </a:solidFill>
                <a:round/>
                <a:headEnd/>
                <a:tailEnd/>
              </a:ln>
            </p:spPr>
          </p:sp>
          <p:sp>
            <p:nvSpPr>
              <p:cNvPr id="138" name="SD"/>
              <p:cNvSpPr>
                <a:spLocks/>
              </p:cNvSpPr>
              <p:nvPr/>
            </p:nvSpPr>
            <p:spPr bwMode="auto">
              <a:xfrm>
                <a:off x="2122166" y="1452372"/>
                <a:ext cx="498238" cy="337702"/>
              </a:xfrm>
              <a:custGeom>
                <a:avLst/>
                <a:gdLst>
                  <a:gd name="T0" fmla="*/ 0 w 2053"/>
                  <a:gd name="T1" fmla="*/ 2147483647 h 1384"/>
                  <a:gd name="T2" fmla="*/ 2147483647 w 2053"/>
                  <a:gd name="T3" fmla="*/ 2147483647 h 1384"/>
                  <a:gd name="T4" fmla="*/ 2147483647 w 2053"/>
                  <a:gd name="T5" fmla="*/ 0 h 1384"/>
                  <a:gd name="T6" fmla="*/ 2147483647 w 2053"/>
                  <a:gd name="T7" fmla="*/ 2147483647 h 1384"/>
                  <a:gd name="T8" fmla="*/ 2147483647 w 2053"/>
                  <a:gd name="T9" fmla="*/ 2147483647 h 1384"/>
                  <a:gd name="T10" fmla="*/ 2147483647 w 2053"/>
                  <a:gd name="T11" fmla="*/ 2147483647 h 1384"/>
                  <a:gd name="T12" fmla="*/ 2147483647 w 2053"/>
                  <a:gd name="T13" fmla="*/ 2147483647 h 1384"/>
                  <a:gd name="T14" fmla="*/ 2147483647 w 2053"/>
                  <a:gd name="T15" fmla="*/ 2147483647 h 1384"/>
                  <a:gd name="T16" fmla="*/ 2147483647 w 2053"/>
                  <a:gd name="T17" fmla="*/ 2147483647 h 1384"/>
                  <a:gd name="T18" fmla="*/ 2147483647 w 2053"/>
                  <a:gd name="T19" fmla="*/ 2147483647 h 1384"/>
                  <a:gd name="T20" fmla="*/ 2147483647 w 2053"/>
                  <a:gd name="T21" fmla="*/ 2147483647 h 1384"/>
                  <a:gd name="T22" fmla="*/ 2147483647 w 2053"/>
                  <a:gd name="T23" fmla="*/ 2147483647 h 1384"/>
                  <a:gd name="T24" fmla="*/ 2147483647 w 2053"/>
                  <a:gd name="T25" fmla="*/ 2147483647 h 1384"/>
                  <a:gd name="T26" fmla="*/ 2147483647 w 2053"/>
                  <a:gd name="T27" fmla="*/ 2147483647 h 1384"/>
                  <a:gd name="T28" fmla="*/ 2147483647 w 2053"/>
                  <a:gd name="T29" fmla="*/ 2147483647 h 1384"/>
                  <a:gd name="T30" fmla="*/ 2147483647 w 2053"/>
                  <a:gd name="T31" fmla="*/ 2147483647 h 1384"/>
                  <a:gd name="T32" fmla="*/ 2147483647 w 2053"/>
                  <a:gd name="T33" fmla="*/ 2147483647 h 1384"/>
                  <a:gd name="T34" fmla="*/ 2147483647 w 2053"/>
                  <a:gd name="T35" fmla="*/ 2147483647 h 1384"/>
                  <a:gd name="T36" fmla="*/ 2147483647 w 2053"/>
                  <a:gd name="T37" fmla="*/ 2147483647 h 1384"/>
                  <a:gd name="T38" fmla="*/ 2147483647 w 2053"/>
                  <a:gd name="T39" fmla="*/ 2147483647 h 1384"/>
                  <a:gd name="T40" fmla="*/ 2147483647 w 2053"/>
                  <a:gd name="T41" fmla="*/ 2147483647 h 1384"/>
                  <a:gd name="T42" fmla="*/ 2147483647 w 2053"/>
                  <a:gd name="T43" fmla="*/ 2147483647 h 1384"/>
                  <a:gd name="T44" fmla="*/ 2147483647 w 2053"/>
                  <a:gd name="T45" fmla="*/ 2147483647 h 1384"/>
                  <a:gd name="T46" fmla="*/ 2147483647 w 2053"/>
                  <a:gd name="T47" fmla="*/ 2147483647 h 1384"/>
                  <a:gd name="T48" fmla="*/ 2147483647 w 2053"/>
                  <a:gd name="T49" fmla="*/ 2147483647 h 1384"/>
                  <a:gd name="T50" fmla="*/ 2147483647 w 2053"/>
                  <a:gd name="T51" fmla="*/ 2147483647 h 1384"/>
                  <a:gd name="T52" fmla="*/ 2147483647 w 2053"/>
                  <a:gd name="T53" fmla="*/ 2147483647 h 1384"/>
                  <a:gd name="T54" fmla="*/ 2147483647 w 2053"/>
                  <a:gd name="T55" fmla="*/ 2147483647 h 1384"/>
                  <a:gd name="T56" fmla="*/ 2147483647 w 2053"/>
                  <a:gd name="T57" fmla="*/ 2147483647 h 1384"/>
                  <a:gd name="T58" fmla="*/ 2147483647 w 2053"/>
                  <a:gd name="T59" fmla="*/ 2147483647 h 1384"/>
                  <a:gd name="T60" fmla="*/ 2147483647 w 2053"/>
                  <a:gd name="T61" fmla="*/ 2147483647 h 1384"/>
                  <a:gd name="T62" fmla="*/ 2147483647 w 2053"/>
                  <a:gd name="T63" fmla="*/ 2147483647 h 1384"/>
                  <a:gd name="T64" fmla="*/ 2147483647 w 2053"/>
                  <a:gd name="T65" fmla="*/ 2147483647 h 1384"/>
                  <a:gd name="T66" fmla="*/ 2147483647 w 2053"/>
                  <a:gd name="T67" fmla="*/ 2147483647 h 1384"/>
                  <a:gd name="T68" fmla="*/ 2147483647 w 2053"/>
                  <a:gd name="T69" fmla="*/ 2147483647 h 1384"/>
                  <a:gd name="T70" fmla="*/ 0 w 2053"/>
                  <a:gd name="T71" fmla="*/ 2147483647 h 1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3"/>
                  <a:gd name="T109" fmla="*/ 0 h 1384"/>
                  <a:gd name="T110" fmla="*/ 2053 w 2053"/>
                  <a:gd name="T111" fmla="*/ 1384 h 1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3" h="1384">
                    <a:moveTo>
                      <a:pt x="0" y="1093"/>
                    </a:moveTo>
                    <a:lnTo>
                      <a:pt x="66" y="362"/>
                    </a:lnTo>
                    <a:lnTo>
                      <a:pt x="92" y="0"/>
                    </a:lnTo>
                    <a:lnTo>
                      <a:pt x="2021" y="87"/>
                    </a:lnTo>
                    <a:lnTo>
                      <a:pt x="2021" y="114"/>
                    </a:lnTo>
                    <a:lnTo>
                      <a:pt x="2005" y="151"/>
                    </a:lnTo>
                    <a:lnTo>
                      <a:pt x="1956" y="200"/>
                    </a:lnTo>
                    <a:lnTo>
                      <a:pt x="1962" y="233"/>
                    </a:lnTo>
                    <a:lnTo>
                      <a:pt x="2053" y="319"/>
                    </a:lnTo>
                    <a:lnTo>
                      <a:pt x="2053" y="996"/>
                    </a:lnTo>
                    <a:lnTo>
                      <a:pt x="2037" y="996"/>
                    </a:lnTo>
                    <a:lnTo>
                      <a:pt x="2016" y="1001"/>
                    </a:lnTo>
                    <a:lnTo>
                      <a:pt x="2027" y="1022"/>
                    </a:lnTo>
                    <a:lnTo>
                      <a:pt x="2037" y="1044"/>
                    </a:lnTo>
                    <a:lnTo>
                      <a:pt x="2027" y="1082"/>
                    </a:lnTo>
                    <a:lnTo>
                      <a:pt x="2043" y="1098"/>
                    </a:lnTo>
                    <a:lnTo>
                      <a:pt x="2053" y="1152"/>
                    </a:lnTo>
                    <a:lnTo>
                      <a:pt x="2032" y="1174"/>
                    </a:lnTo>
                    <a:lnTo>
                      <a:pt x="2037" y="1207"/>
                    </a:lnTo>
                    <a:lnTo>
                      <a:pt x="2016" y="1271"/>
                    </a:lnTo>
                    <a:lnTo>
                      <a:pt x="2037" y="1342"/>
                    </a:lnTo>
                    <a:lnTo>
                      <a:pt x="2048" y="1374"/>
                    </a:lnTo>
                    <a:lnTo>
                      <a:pt x="2043" y="1384"/>
                    </a:lnTo>
                    <a:lnTo>
                      <a:pt x="1988" y="1347"/>
                    </a:lnTo>
                    <a:lnTo>
                      <a:pt x="1869" y="1271"/>
                    </a:lnTo>
                    <a:lnTo>
                      <a:pt x="1843" y="1260"/>
                    </a:lnTo>
                    <a:lnTo>
                      <a:pt x="1788" y="1260"/>
                    </a:lnTo>
                    <a:lnTo>
                      <a:pt x="1750" y="1287"/>
                    </a:lnTo>
                    <a:lnTo>
                      <a:pt x="1713" y="1298"/>
                    </a:lnTo>
                    <a:lnTo>
                      <a:pt x="1674" y="1287"/>
                    </a:lnTo>
                    <a:lnTo>
                      <a:pt x="1653" y="1239"/>
                    </a:lnTo>
                    <a:lnTo>
                      <a:pt x="1620" y="1217"/>
                    </a:lnTo>
                    <a:lnTo>
                      <a:pt x="1583" y="1228"/>
                    </a:lnTo>
                    <a:lnTo>
                      <a:pt x="1539" y="1228"/>
                    </a:lnTo>
                    <a:lnTo>
                      <a:pt x="1501" y="1174"/>
                    </a:lnTo>
                    <a:lnTo>
                      <a:pt x="0" y="1093"/>
                    </a:lnTo>
                    <a:close/>
                  </a:path>
                </a:pathLst>
              </a:custGeom>
              <a:grpFill/>
              <a:ln w="9525">
                <a:solidFill>
                  <a:schemeClr val="tx1">
                    <a:lumMod val="50000"/>
                    <a:lumOff val="50000"/>
                  </a:schemeClr>
                </a:solidFill>
                <a:round/>
                <a:headEnd/>
                <a:tailEnd/>
              </a:ln>
            </p:spPr>
          </p:sp>
          <p:sp>
            <p:nvSpPr>
              <p:cNvPr id="139" name="NE"/>
              <p:cNvSpPr>
                <a:spLocks/>
              </p:cNvSpPr>
              <p:nvPr/>
            </p:nvSpPr>
            <p:spPr bwMode="auto">
              <a:xfrm>
                <a:off x="2106094" y="1717709"/>
                <a:ext cx="586634" cy="297498"/>
              </a:xfrm>
              <a:custGeom>
                <a:avLst/>
                <a:gdLst>
                  <a:gd name="T0" fmla="*/ 0 w 2428"/>
                  <a:gd name="T1" fmla="*/ 2147483647 h 1200"/>
                  <a:gd name="T2" fmla="*/ 2147483647 w 2428"/>
                  <a:gd name="T3" fmla="*/ 0 h 1200"/>
                  <a:gd name="T4" fmla="*/ 2147483647 w 2428"/>
                  <a:gd name="T5" fmla="*/ 2147483647 h 1200"/>
                  <a:gd name="T6" fmla="*/ 2147483647 w 2428"/>
                  <a:gd name="T7" fmla="*/ 2147483647 h 1200"/>
                  <a:gd name="T8" fmla="*/ 2147483647 w 2428"/>
                  <a:gd name="T9" fmla="*/ 2147483647 h 1200"/>
                  <a:gd name="T10" fmla="*/ 2147483647 w 2428"/>
                  <a:gd name="T11" fmla="*/ 2147483647 h 1200"/>
                  <a:gd name="T12" fmla="*/ 2147483647 w 2428"/>
                  <a:gd name="T13" fmla="*/ 2147483647 h 1200"/>
                  <a:gd name="T14" fmla="*/ 2147483647 w 2428"/>
                  <a:gd name="T15" fmla="*/ 2147483647 h 1200"/>
                  <a:gd name="T16" fmla="*/ 2147483647 w 2428"/>
                  <a:gd name="T17" fmla="*/ 2147483647 h 1200"/>
                  <a:gd name="T18" fmla="*/ 2147483647 w 2428"/>
                  <a:gd name="T19" fmla="*/ 2147483647 h 1200"/>
                  <a:gd name="T20" fmla="*/ 2147483647 w 2428"/>
                  <a:gd name="T21" fmla="*/ 2147483647 h 1200"/>
                  <a:gd name="T22" fmla="*/ 2147483647 w 2428"/>
                  <a:gd name="T23" fmla="*/ 2147483647 h 1200"/>
                  <a:gd name="T24" fmla="*/ 2147483647 w 2428"/>
                  <a:gd name="T25" fmla="*/ 2147483647 h 1200"/>
                  <a:gd name="T26" fmla="*/ 2147483647 w 2428"/>
                  <a:gd name="T27" fmla="*/ 2147483647 h 1200"/>
                  <a:gd name="T28" fmla="*/ 2147483647 w 2428"/>
                  <a:gd name="T29" fmla="*/ 2147483647 h 1200"/>
                  <a:gd name="T30" fmla="*/ 2147483647 w 2428"/>
                  <a:gd name="T31" fmla="*/ 2147483647 h 1200"/>
                  <a:gd name="T32" fmla="*/ 2147483647 w 2428"/>
                  <a:gd name="T33" fmla="*/ 2147483647 h 1200"/>
                  <a:gd name="T34" fmla="*/ 2147483647 w 2428"/>
                  <a:gd name="T35" fmla="*/ 2147483647 h 1200"/>
                  <a:gd name="T36" fmla="*/ 2147483647 w 2428"/>
                  <a:gd name="T37" fmla="*/ 2147483647 h 1200"/>
                  <a:gd name="T38" fmla="*/ 2147483647 w 2428"/>
                  <a:gd name="T39" fmla="*/ 2147483647 h 1200"/>
                  <a:gd name="T40" fmla="*/ 2147483647 w 2428"/>
                  <a:gd name="T41" fmla="*/ 2147483647 h 1200"/>
                  <a:gd name="T42" fmla="*/ 2147483647 w 2428"/>
                  <a:gd name="T43" fmla="*/ 2147483647 h 1200"/>
                  <a:gd name="T44" fmla="*/ 2147483647 w 2428"/>
                  <a:gd name="T45" fmla="*/ 2147483647 h 1200"/>
                  <a:gd name="T46" fmla="*/ 2147483647 w 2428"/>
                  <a:gd name="T47" fmla="*/ 2147483647 h 1200"/>
                  <a:gd name="T48" fmla="*/ 2147483647 w 2428"/>
                  <a:gd name="T49" fmla="*/ 2147483647 h 1200"/>
                  <a:gd name="T50" fmla="*/ 2147483647 w 2428"/>
                  <a:gd name="T51" fmla="*/ 2147483647 h 1200"/>
                  <a:gd name="T52" fmla="*/ 2147483647 w 2428"/>
                  <a:gd name="T53" fmla="*/ 2147483647 h 1200"/>
                  <a:gd name="T54" fmla="*/ 2147483647 w 2428"/>
                  <a:gd name="T55" fmla="*/ 2147483647 h 1200"/>
                  <a:gd name="T56" fmla="*/ 2147483647 w 2428"/>
                  <a:gd name="T57" fmla="*/ 2147483647 h 1200"/>
                  <a:gd name="T58" fmla="*/ 2147483647 w 2428"/>
                  <a:gd name="T59" fmla="*/ 2147483647 h 1200"/>
                  <a:gd name="T60" fmla="*/ 2147483647 w 2428"/>
                  <a:gd name="T61" fmla="*/ 2147483647 h 1200"/>
                  <a:gd name="T62" fmla="*/ 2147483647 w 2428"/>
                  <a:gd name="T63" fmla="*/ 2147483647 h 1200"/>
                  <a:gd name="T64" fmla="*/ 2147483647 w 2428"/>
                  <a:gd name="T65" fmla="*/ 2147483647 h 1200"/>
                  <a:gd name="T66" fmla="*/ 2147483647 w 2428"/>
                  <a:gd name="T67" fmla="*/ 2147483647 h 1200"/>
                  <a:gd name="T68" fmla="*/ 2147483647 w 2428"/>
                  <a:gd name="T69" fmla="*/ 2147483647 h 1200"/>
                  <a:gd name="T70" fmla="*/ 2147483647 w 2428"/>
                  <a:gd name="T71" fmla="*/ 2147483647 h 1200"/>
                  <a:gd name="T72" fmla="*/ 2147483647 w 2428"/>
                  <a:gd name="T73" fmla="*/ 2147483647 h 1200"/>
                  <a:gd name="T74" fmla="*/ 2147483647 w 2428"/>
                  <a:gd name="T75" fmla="*/ 2147483647 h 1200"/>
                  <a:gd name="T76" fmla="*/ 2147483647 w 2428"/>
                  <a:gd name="T77" fmla="*/ 2147483647 h 1200"/>
                  <a:gd name="T78" fmla="*/ 2147483647 w 2428"/>
                  <a:gd name="T79" fmla="*/ 2147483647 h 1200"/>
                  <a:gd name="T80" fmla="*/ 2147483647 w 2428"/>
                  <a:gd name="T81" fmla="*/ 2147483647 h 1200"/>
                  <a:gd name="T82" fmla="*/ 2147483647 w 2428"/>
                  <a:gd name="T83" fmla="*/ 2147483647 h 1200"/>
                  <a:gd name="T84" fmla="*/ 2147483647 w 2428"/>
                  <a:gd name="T85" fmla="*/ 2147483647 h 1200"/>
                  <a:gd name="T86" fmla="*/ 2147483647 w 2428"/>
                  <a:gd name="T87" fmla="*/ 2147483647 h 1200"/>
                  <a:gd name="T88" fmla="*/ 2147483647 w 2428"/>
                  <a:gd name="T89" fmla="*/ 2147483647 h 1200"/>
                  <a:gd name="T90" fmla="*/ 0 w 2428"/>
                  <a:gd name="T91" fmla="*/ 2147483647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8"/>
                  <a:gd name="T139" fmla="*/ 0 h 1200"/>
                  <a:gd name="T140" fmla="*/ 2428 w 2428"/>
                  <a:gd name="T141" fmla="*/ 1200 h 1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8" h="1200">
                    <a:moveTo>
                      <a:pt x="0" y="741"/>
                    </a:moveTo>
                    <a:lnTo>
                      <a:pt x="65" y="0"/>
                    </a:lnTo>
                    <a:lnTo>
                      <a:pt x="1566" y="81"/>
                    </a:lnTo>
                    <a:lnTo>
                      <a:pt x="1604" y="135"/>
                    </a:lnTo>
                    <a:lnTo>
                      <a:pt x="1648" y="135"/>
                    </a:lnTo>
                    <a:lnTo>
                      <a:pt x="1685" y="124"/>
                    </a:lnTo>
                    <a:lnTo>
                      <a:pt x="1718" y="146"/>
                    </a:lnTo>
                    <a:lnTo>
                      <a:pt x="1739" y="194"/>
                    </a:lnTo>
                    <a:lnTo>
                      <a:pt x="1778" y="205"/>
                    </a:lnTo>
                    <a:lnTo>
                      <a:pt x="1815" y="194"/>
                    </a:lnTo>
                    <a:lnTo>
                      <a:pt x="1853" y="167"/>
                    </a:lnTo>
                    <a:lnTo>
                      <a:pt x="1908" y="167"/>
                    </a:lnTo>
                    <a:lnTo>
                      <a:pt x="1934" y="178"/>
                    </a:lnTo>
                    <a:lnTo>
                      <a:pt x="2053" y="254"/>
                    </a:lnTo>
                    <a:lnTo>
                      <a:pt x="2108" y="291"/>
                    </a:lnTo>
                    <a:lnTo>
                      <a:pt x="2113" y="335"/>
                    </a:lnTo>
                    <a:lnTo>
                      <a:pt x="2151" y="356"/>
                    </a:lnTo>
                    <a:lnTo>
                      <a:pt x="2151" y="384"/>
                    </a:lnTo>
                    <a:lnTo>
                      <a:pt x="2135" y="432"/>
                    </a:lnTo>
                    <a:lnTo>
                      <a:pt x="2162" y="460"/>
                    </a:lnTo>
                    <a:lnTo>
                      <a:pt x="2184" y="519"/>
                    </a:lnTo>
                    <a:lnTo>
                      <a:pt x="2211" y="551"/>
                    </a:lnTo>
                    <a:lnTo>
                      <a:pt x="2200" y="578"/>
                    </a:lnTo>
                    <a:lnTo>
                      <a:pt x="2211" y="611"/>
                    </a:lnTo>
                    <a:lnTo>
                      <a:pt x="2255" y="638"/>
                    </a:lnTo>
                    <a:lnTo>
                      <a:pt x="2260" y="670"/>
                    </a:lnTo>
                    <a:lnTo>
                      <a:pt x="2255" y="697"/>
                    </a:lnTo>
                    <a:lnTo>
                      <a:pt x="2244" y="757"/>
                    </a:lnTo>
                    <a:lnTo>
                      <a:pt x="2281" y="778"/>
                    </a:lnTo>
                    <a:lnTo>
                      <a:pt x="2292" y="806"/>
                    </a:lnTo>
                    <a:lnTo>
                      <a:pt x="2271" y="832"/>
                    </a:lnTo>
                    <a:lnTo>
                      <a:pt x="2281" y="865"/>
                    </a:lnTo>
                    <a:lnTo>
                      <a:pt x="2303" y="892"/>
                    </a:lnTo>
                    <a:lnTo>
                      <a:pt x="2292" y="924"/>
                    </a:lnTo>
                    <a:lnTo>
                      <a:pt x="2303" y="962"/>
                    </a:lnTo>
                    <a:lnTo>
                      <a:pt x="2314" y="978"/>
                    </a:lnTo>
                    <a:lnTo>
                      <a:pt x="2330" y="1011"/>
                    </a:lnTo>
                    <a:lnTo>
                      <a:pt x="2362" y="1043"/>
                    </a:lnTo>
                    <a:lnTo>
                      <a:pt x="2369" y="1092"/>
                    </a:lnTo>
                    <a:lnTo>
                      <a:pt x="2411" y="1141"/>
                    </a:lnTo>
                    <a:lnTo>
                      <a:pt x="2428" y="1152"/>
                    </a:lnTo>
                    <a:lnTo>
                      <a:pt x="2422" y="1194"/>
                    </a:lnTo>
                    <a:lnTo>
                      <a:pt x="2422" y="1200"/>
                    </a:lnTo>
                    <a:lnTo>
                      <a:pt x="536" y="1157"/>
                    </a:lnTo>
                    <a:lnTo>
                      <a:pt x="559" y="789"/>
                    </a:lnTo>
                    <a:lnTo>
                      <a:pt x="0" y="741"/>
                    </a:lnTo>
                    <a:close/>
                  </a:path>
                </a:pathLst>
              </a:custGeom>
              <a:grpFill/>
              <a:ln w="9525">
                <a:solidFill>
                  <a:schemeClr val="tx1">
                    <a:lumMod val="50000"/>
                    <a:lumOff val="50000"/>
                  </a:schemeClr>
                </a:solidFill>
                <a:round/>
                <a:headEnd/>
                <a:tailEnd/>
              </a:ln>
            </p:spPr>
          </p:sp>
          <p:sp>
            <p:nvSpPr>
              <p:cNvPr id="140" name="KS"/>
              <p:cNvSpPr>
                <a:spLocks/>
              </p:cNvSpPr>
              <p:nvPr/>
            </p:nvSpPr>
            <p:spPr bwMode="auto">
              <a:xfrm>
                <a:off x="2218599" y="1999126"/>
                <a:ext cx="530382" cy="289458"/>
              </a:xfrm>
              <a:custGeom>
                <a:avLst/>
                <a:gdLst>
                  <a:gd name="T0" fmla="*/ 2147483647 w 2179"/>
                  <a:gd name="T1" fmla="*/ 0 h 1168"/>
                  <a:gd name="T2" fmla="*/ 2147483647 w 2179"/>
                  <a:gd name="T3" fmla="*/ 2147483647 h 1168"/>
                  <a:gd name="T4" fmla="*/ 2147483647 w 2179"/>
                  <a:gd name="T5" fmla="*/ 2147483647 h 1168"/>
                  <a:gd name="T6" fmla="*/ 2147483647 w 2179"/>
                  <a:gd name="T7" fmla="*/ 2147483647 h 1168"/>
                  <a:gd name="T8" fmla="*/ 2147483647 w 2179"/>
                  <a:gd name="T9" fmla="*/ 2147483647 h 1168"/>
                  <a:gd name="T10" fmla="*/ 2147483647 w 2179"/>
                  <a:gd name="T11" fmla="*/ 2147483647 h 1168"/>
                  <a:gd name="T12" fmla="*/ 2147483647 w 2179"/>
                  <a:gd name="T13" fmla="*/ 2147483647 h 1168"/>
                  <a:gd name="T14" fmla="*/ 2147483647 w 2179"/>
                  <a:gd name="T15" fmla="*/ 2147483647 h 1168"/>
                  <a:gd name="T16" fmla="*/ 2147483647 w 2179"/>
                  <a:gd name="T17" fmla="*/ 2147483647 h 1168"/>
                  <a:gd name="T18" fmla="*/ 2147483647 w 2179"/>
                  <a:gd name="T19" fmla="*/ 2147483647 h 1168"/>
                  <a:gd name="T20" fmla="*/ 2147483647 w 2179"/>
                  <a:gd name="T21" fmla="*/ 2147483647 h 1168"/>
                  <a:gd name="T22" fmla="*/ 2147483647 w 2179"/>
                  <a:gd name="T23" fmla="*/ 2147483647 h 1168"/>
                  <a:gd name="T24" fmla="*/ 0 w 2179"/>
                  <a:gd name="T25" fmla="*/ 2147483647 h 1168"/>
                  <a:gd name="T26" fmla="*/ 2147483647 w 2179"/>
                  <a:gd name="T27" fmla="*/ 0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9"/>
                  <a:gd name="T43" fmla="*/ 0 h 1168"/>
                  <a:gd name="T44" fmla="*/ 2179 w 2179"/>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9" h="1168">
                    <a:moveTo>
                      <a:pt x="65" y="0"/>
                    </a:moveTo>
                    <a:lnTo>
                      <a:pt x="1951" y="43"/>
                    </a:lnTo>
                    <a:lnTo>
                      <a:pt x="2076" y="141"/>
                    </a:lnTo>
                    <a:lnTo>
                      <a:pt x="2038" y="183"/>
                    </a:lnTo>
                    <a:lnTo>
                      <a:pt x="2033" y="227"/>
                    </a:lnTo>
                    <a:lnTo>
                      <a:pt x="2049" y="254"/>
                    </a:lnTo>
                    <a:lnTo>
                      <a:pt x="2082" y="265"/>
                    </a:lnTo>
                    <a:lnTo>
                      <a:pt x="2098" y="329"/>
                    </a:lnTo>
                    <a:lnTo>
                      <a:pt x="2130" y="352"/>
                    </a:lnTo>
                    <a:lnTo>
                      <a:pt x="2157" y="357"/>
                    </a:lnTo>
                    <a:lnTo>
                      <a:pt x="2168" y="368"/>
                    </a:lnTo>
                    <a:lnTo>
                      <a:pt x="2179" y="1168"/>
                    </a:lnTo>
                    <a:lnTo>
                      <a:pt x="0" y="1125"/>
                    </a:lnTo>
                    <a:lnTo>
                      <a:pt x="65" y="0"/>
                    </a:lnTo>
                    <a:close/>
                  </a:path>
                </a:pathLst>
              </a:custGeom>
              <a:grpFill/>
              <a:ln w="9525">
                <a:solidFill>
                  <a:schemeClr val="tx1">
                    <a:lumMod val="50000"/>
                    <a:lumOff val="50000"/>
                  </a:schemeClr>
                </a:solidFill>
                <a:round/>
                <a:headEnd/>
                <a:tailEnd/>
              </a:ln>
            </p:spPr>
          </p:sp>
          <p:sp>
            <p:nvSpPr>
              <p:cNvPr id="141" name="MN"/>
              <p:cNvSpPr>
                <a:spLocks/>
              </p:cNvSpPr>
              <p:nvPr/>
            </p:nvSpPr>
            <p:spPr bwMode="auto">
              <a:xfrm>
                <a:off x="2572188" y="1170955"/>
                <a:ext cx="474129" cy="522632"/>
              </a:xfrm>
              <a:custGeom>
                <a:avLst/>
                <a:gdLst>
                  <a:gd name="T0" fmla="*/ 2147483647 w 1940"/>
                  <a:gd name="T1" fmla="*/ 2147483647 h 2175"/>
                  <a:gd name="T2" fmla="*/ 2147483647 w 1940"/>
                  <a:gd name="T3" fmla="*/ 2147483647 h 2175"/>
                  <a:gd name="T4" fmla="*/ 2147483647 w 1940"/>
                  <a:gd name="T5" fmla="*/ 2147483647 h 2175"/>
                  <a:gd name="T6" fmla="*/ 2147483647 w 1940"/>
                  <a:gd name="T7" fmla="*/ 2147483647 h 2175"/>
                  <a:gd name="T8" fmla="*/ 2147483647 w 1940"/>
                  <a:gd name="T9" fmla="*/ 2147483647 h 2175"/>
                  <a:gd name="T10" fmla="*/ 2147483647 w 1940"/>
                  <a:gd name="T11" fmla="*/ 2147483647 h 2175"/>
                  <a:gd name="T12" fmla="*/ 2147483647 w 1940"/>
                  <a:gd name="T13" fmla="*/ 2147483647 h 2175"/>
                  <a:gd name="T14" fmla="*/ 2147483647 w 1940"/>
                  <a:gd name="T15" fmla="*/ 2147483647 h 2175"/>
                  <a:gd name="T16" fmla="*/ 2147483647 w 1940"/>
                  <a:gd name="T17" fmla="*/ 2147483647 h 2175"/>
                  <a:gd name="T18" fmla="*/ 2147483647 w 1940"/>
                  <a:gd name="T19" fmla="*/ 2147483647 h 2175"/>
                  <a:gd name="T20" fmla="*/ 0 w 1940"/>
                  <a:gd name="T21" fmla="*/ 2147483647 h 2175"/>
                  <a:gd name="T22" fmla="*/ 2147483647 w 1940"/>
                  <a:gd name="T23" fmla="*/ 2147483647 h 2175"/>
                  <a:gd name="T24" fmla="*/ 2147483647 w 1940"/>
                  <a:gd name="T25" fmla="*/ 0 h 2175"/>
                  <a:gd name="T26" fmla="*/ 2147483647 w 1940"/>
                  <a:gd name="T27" fmla="*/ 2147483647 h 2175"/>
                  <a:gd name="T28" fmla="*/ 2147483647 w 1940"/>
                  <a:gd name="T29" fmla="*/ 2147483647 h 2175"/>
                  <a:gd name="T30" fmla="*/ 2147483647 w 1940"/>
                  <a:gd name="T31" fmla="*/ 2147483647 h 2175"/>
                  <a:gd name="T32" fmla="*/ 2147483647 w 1940"/>
                  <a:gd name="T33" fmla="*/ 2147483647 h 2175"/>
                  <a:gd name="T34" fmla="*/ 2147483647 w 1940"/>
                  <a:gd name="T35" fmla="*/ 2147483647 h 2175"/>
                  <a:gd name="T36" fmla="*/ 2147483647 w 1940"/>
                  <a:gd name="T37" fmla="*/ 2147483647 h 2175"/>
                  <a:gd name="T38" fmla="*/ 2147483647 w 1940"/>
                  <a:gd name="T39" fmla="*/ 2147483647 h 2175"/>
                  <a:gd name="T40" fmla="*/ 2147483647 w 1940"/>
                  <a:gd name="T41" fmla="*/ 2147483647 h 2175"/>
                  <a:gd name="T42" fmla="*/ 2147483647 w 1940"/>
                  <a:gd name="T43" fmla="*/ 2147483647 h 2175"/>
                  <a:gd name="T44" fmla="*/ 2147483647 w 1940"/>
                  <a:gd name="T45" fmla="*/ 2147483647 h 2175"/>
                  <a:gd name="T46" fmla="*/ 2147483647 w 1940"/>
                  <a:gd name="T47" fmla="*/ 2147483647 h 2175"/>
                  <a:gd name="T48" fmla="*/ 2147483647 w 1940"/>
                  <a:gd name="T49" fmla="*/ 2147483647 h 2175"/>
                  <a:gd name="T50" fmla="*/ 2147483647 w 1940"/>
                  <a:gd name="T51" fmla="*/ 2147483647 h 2175"/>
                  <a:gd name="T52" fmla="*/ 2147483647 w 1940"/>
                  <a:gd name="T53" fmla="*/ 2147483647 h 2175"/>
                  <a:gd name="T54" fmla="*/ 2147483647 w 1940"/>
                  <a:gd name="T55" fmla="*/ 2147483647 h 2175"/>
                  <a:gd name="T56" fmla="*/ 2147483647 w 1940"/>
                  <a:gd name="T57" fmla="*/ 2147483647 h 2175"/>
                  <a:gd name="T58" fmla="*/ 2147483647 w 1940"/>
                  <a:gd name="T59" fmla="*/ 2147483647 h 2175"/>
                  <a:gd name="T60" fmla="*/ 2147483647 w 1940"/>
                  <a:gd name="T61" fmla="*/ 2147483647 h 2175"/>
                  <a:gd name="T62" fmla="*/ 2147483647 w 1940"/>
                  <a:gd name="T63" fmla="*/ 2147483647 h 2175"/>
                  <a:gd name="T64" fmla="*/ 2147483647 w 1940"/>
                  <a:gd name="T65" fmla="*/ 2147483647 h 2175"/>
                  <a:gd name="T66" fmla="*/ 2147483647 w 1940"/>
                  <a:gd name="T67" fmla="*/ 2147483647 h 2175"/>
                  <a:gd name="T68" fmla="*/ 2147483647 w 1940"/>
                  <a:gd name="T69" fmla="*/ 2147483647 h 2175"/>
                  <a:gd name="T70" fmla="*/ 2147483647 w 1940"/>
                  <a:gd name="T71" fmla="*/ 2147483647 h 2175"/>
                  <a:gd name="T72" fmla="*/ 2147483647 w 1940"/>
                  <a:gd name="T73" fmla="*/ 2147483647 h 2175"/>
                  <a:gd name="T74" fmla="*/ 2147483647 w 1940"/>
                  <a:gd name="T75" fmla="*/ 2147483647 h 2175"/>
                  <a:gd name="T76" fmla="*/ 2147483647 w 1940"/>
                  <a:gd name="T77" fmla="*/ 2147483647 h 2175"/>
                  <a:gd name="T78" fmla="*/ 2147483647 w 1940"/>
                  <a:gd name="T79" fmla="*/ 2147483647 h 2175"/>
                  <a:gd name="T80" fmla="*/ 2147483647 w 1940"/>
                  <a:gd name="T81" fmla="*/ 2147483647 h 2175"/>
                  <a:gd name="T82" fmla="*/ 2147483647 w 1940"/>
                  <a:gd name="T83" fmla="*/ 2147483647 h 2175"/>
                  <a:gd name="T84" fmla="*/ 2147483647 w 1940"/>
                  <a:gd name="T85" fmla="*/ 2147483647 h 2175"/>
                  <a:gd name="T86" fmla="*/ 2147483647 w 1940"/>
                  <a:gd name="T87" fmla="*/ 2147483647 h 2175"/>
                  <a:gd name="T88" fmla="*/ 2147483647 w 1940"/>
                  <a:gd name="T89" fmla="*/ 2147483647 h 2175"/>
                  <a:gd name="T90" fmla="*/ 2147483647 w 1940"/>
                  <a:gd name="T91" fmla="*/ 2147483647 h 2175"/>
                  <a:gd name="T92" fmla="*/ 2147483647 w 1940"/>
                  <a:gd name="T93" fmla="*/ 2147483647 h 2175"/>
                  <a:gd name="T94" fmla="*/ 2147483647 w 1940"/>
                  <a:gd name="T95" fmla="*/ 2147483647 h 2175"/>
                  <a:gd name="T96" fmla="*/ 2147483647 w 1940"/>
                  <a:gd name="T97" fmla="*/ 2147483647 h 2175"/>
                  <a:gd name="T98" fmla="*/ 2147483647 w 1940"/>
                  <a:gd name="T99" fmla="*/ 2147483647 h 2175"/>
                  <a:gd name="T100" fmla="*/ 2147483647 w 1940"/>
                  <a:gd name="T101" fmla="*/ 2147483647 h 2175"/>
                  <a:gd name="T102" fmla="*/ 2147483647 w 1940"/>
                  <a:gd name="T103" fmla="*/ 2147483647 h 2175"/>
                  <a:gd name="T104" fmla="*/ 2147483647 w 1940"/>
                  <a:gd name="T105" fmla="*/ 2147483647 h 21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40"/>
                  <a:gd name="T160" fmla="*/ 0 h 2175"/>
                  <a:gd name="T161" fmla="*/ 1940 w 1940"/>
                  <a:gd name="T162" fmla="*/ 2175 h 21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40" h="2175">
                    <a:moveTo>
                      <a:pt x="184" y="2175"/>
                    </a:moveTo>
                    <a:lnTo>
                      <a:pt x="184" y="1498"/>
                    </a:lnTo>
                    <a:lnTo>
                      <a:pt x="93" y="1412"/>
                    </a:lnTo>
                    <a:lnTo>
                      <a:pt x="87" y="1379"/>
                    </a:lnTo>
                    <a:lnTo>
                      <a:pt x="136" y="1330"/>
                    </a:lnTo>
                    <a:lnTo>
                      <a:pt x="152" y="1293"/>
                    </a:lnTo>
                    <a:lnTo>
                      <a:pt x="152" y="1266"/>
                    </a:lnTo>
                    <a:lnTo>
                      <a:pt x="147" y="1207"/>
                    </a:lnTo>
                    <a:lnTo>
                      <a:pt x="158" y="1158"/>
                    </a:lnTo>
                    <a:lnTo>
                      <a:pt x="109" y="1022"/>
                    </a:lnTo>
                    <a:lnTo>
                      <a:pt x="103" y="996"/>
                    </a:lnTo>
                    <a:lnTo>
                      <a:pt x="103" y="931"/>
                    </a:lnTo>
                    <a:lnTo>
                      <a:pt x="98" y="893"/>
                    </a:lnTo>
                    <a:lnTo>
                      <a:pt x="93" y="708"/>
                    </a:lnTo>
                    <a:lnTo>
                      <a:pt x="72" y="601"/>
                    </a:lnTo>
                    <a:lnTo>
                      <a:pt x="39" y="568"/>
                    </a:lnTo>
                    <a:lnTo>
                      <a:pt x="17" y="450"/>
                    </a:lnTo>
                    <a:lnTo>
                      <a:pt x="12" y="341"/>
                    </a:lnTo>
                    <a:lnTo>
                      <a:pt x="17" y="281"/>
                    </a:lnTo>
                    <a:lnTo>
                      <a:pt x="28" y="255"/>
                    </a:lnTo>
                    <a:lnTo>
                      <a:pt x="0" y="168"/>
                    </a:lnTo>
                    <a:lnTo>
                      <a:pt x="0" y="141"/>
                    </a:lnTo>
                    <a:lnTo>
                      <a:pt x="505" y="141"/>
                    </a:lnTo>
                    <a:lnTo>
                      <a:pt x="505" y="55"/>
                    </a:lnTo>
                    <a:lnTo>
                      <a:pt x="510" y="0"/>
                    </a:lnTo>
                    <a:lnTo>
                      <a:pt x="554" y="0"/>
                    </a:lnTo>
                    <a:lnTo>
                      <a:pt x="602" y="23"/>
                    </a:lnTo>
                    <a:lnTo>
                      <a:pt x="607" y="103"/>
                    </a:lnTo>
                    <a:lnTo>
                      <a:pt x="624" y="158"/>
                    </a:lnTo>
                    <a:lnTo>
                      <a:pt x="619" y="211"/>
                    </a:lnTo>
                    <a:lnTo>
                      <a:pt x="673" y="249"/>
                    </a:lnTo>
                    <a:lnTo>
                      <a:pt x="694" y="244"/>
                    </a:lnTo>
                    <a:lnTo>
                      <a:pt x="732" y="249"/>
                    </a:lnTo>
                    <a:lnTo>
                      <a:pt x="754" y="271"/>
                    </a:lnTo>
                    <a:lnTo>
                      <a:pt x="791" y="265"/>
                    </a:lnTo>
                    <a:lnTo>
                      <a:pt x="840" y="271"/>
                    </a:lnTo>
                    <a:lnTo>
                      <a:pt x="851" y="292"/>
                    </a:lnTo>
                    <a:lnTo>
                      <a:pt x="851" y="304"/>
                    </a:lnTo>
                    <a:lnTo>
                      <a:pt x="922" y="298"/>
                    </a:lnTo>
                    <a:lnTo>
                      <a:pt x="949" y="276"/>
                    </a:lnTo>
                    <a:lnTo>
                      <a:pt x="1052" y="265"/>
                    </a:lnTo>
                    <a:lnTo>
                      <a:pt x="1122" y="287"/>
                    </a:lnTo>
                    <a:lnTo>
                      <a:pt x="1138" y="287"/>
                    </a:lnTo>
                    <a:lnTo>
                      <a:pt x="1133" y="309"/>
                    </a:lnTo>
                    <a:lnTo>
                      <a:pt x="1154" y="325"/>
                    </a:lnTo>
                    <a:lnTo>
                      <a:pt x="1166" y="325"/>
                    </a:lnTo>
                    <a:lnTo>
                      <a:pt x="1177" y="336"/>
                    </a:lnTo>
                    <a:lnTo>
                      <a:pt x="1187" y="385"/>
                    </a:lnTo>
                    <a:lnTo>
                      <a:pt x="1214" y="395"/>
                    </a:lnTo>
                    <a:lnTo>
                      <a:pt x="1242" y="362"/>
                    </a:lnTo>
                    <a:lnTo>
                      <a:pt x="1258" y="352"/>
                    </a:lnTo>
                    <a:lnTo>
                      <a:pt x="1285" y="362"/>
                    </a:lnTo>
                    <a:lnTo>
                      <a:pt x="1307" y="395"/>
                    </a:lnTo>
                    <a:lnTo>
                      <a:pt x="1361" y="411"/>
                    </a:lnTo>
                    <a:lnTo>
                      <a:pt x="1377" y="433"/>
                    </a:lnTo>
                    <a:lnTo>
                      <a:pt x="1405" y="455"/>
                    </a:lnTo>
                    <a:lnTo>
                      <a:pt x="1442" y="455"/>
                    </a:lnTo>
                    <a:lnTo>
                      <a:pt x="1480" y="444"/>
                    </a:lnTo>
                    <a:lnTo>
                      <a:pt x="1577" y="379"/>
                    </a:lnTo>
                    <a:lnTo>
                      <a:pt x="1594" y="390"/>
                    </a:lnTo>
                    <a:lnTo>
                      <a:pt x="1615" y="422"/>
                    </a:lnTo>
                    <a:lnTo>
                      <a:pt x="1762" y="417"/>
                    </a:lnTo>
                    <a:lnTo>
                      <a:pt x="1784" y="422"/>
                    </a:lnTo>
                    <a:lnTo>
                      <a:pt x="1805" y="433"/>
                    </a:lnTo>
                    <a:lnTo>
                      <a:pt x="1843" y="460"/>
                    </a:lnTo>
                    <a:lnTo>
                      <a:pt x="1870" y="444"/>
                    </a:lnTo>
                    <a:lnTo>
                      <a:pt x="1940" y="444"/>
                    </a:lnTo>
                    <a:lnTo>
                      <a:pt x="1903" y="476"/>
                    </a:lnTo>
                    <a:lnTo>
                      <a:pt x="1816" y="525"/>
                    </a:lnTo>
                    <a:lnTo>
                      <a:pt x="1768" y="541"/>
                    </a:lnTo>
                    <a:lnTo>
                      <a:pt x="1735" y="552"/>
                    </a:lnTo>
                    <a:lnTo>
                      <a:pt x="1696" y="590"/>
                    </a:lnTo>
                    <a:lnTo>
                      <a:pt x="1626" y="622"/>
                    </a:lnTo>
                    <a:lnTo>
                      <a:pt x="1589" y="650"/>
                    </a:lnTo>
                    <a:lnTo>
                      <a:pt x="1469" y="785"/>
                    </a:lnTo>
                    <a:lnTo>
                      <a:pt x="1291" y="942"/>
                    </a:lnTo>
                    <a:lnTo>
                      <a:pt x="1274" y="968"/>
                    </a:lnTo>
                    <a:lnTo>
                      <a:pt x="1258" y="984"/>
                    </a:lnTo>
                    <a:lnTo>
                      <a:pt x="1263" y="1184"/>
                    </a:lnTo>
                    <a:lnTo>
                      <a:pt x="1242" y="1207"/>
                    </a:lnTo>
                    <a:lnTo>
                      <a:pt x="1220" y="1217"/>
                    </a:lnTo>
                    <a:lnTo>
                      <a:pt x="1144" y="1282"/>
                    </a:lnTo>
                    <a:lnTo>
                      <a:pt x="1138" y="1314"/>
                    </a:lnTo>
                    <a:lnTo>
                      <a:pt x="1128" y="1320"/>
                    </a:lnTo>
                    <a:lnTo>
                      <a:pt x="1112" y="1379"/>
                    </a:lnTo>
                    <a:lnTo>
                      <a:pt x="1149" y="1401"/>
                    </a:lnTo>
                    <a:lnTo>
                      <a:pt x="1177" y="1444"/>
                    </a:lnTo>
                    <a:lnTo>
                      <a:pt x="1154" y="1488"/>
                    </a:lnTo>
                    <a:lnTo>
                      <a:pt x="1161" y="1520"/>
                    </a:lnTo>
                    <a:lnTo>
                      <a:pt x="1149" y="1585"/>
                    </a:lnTo>
                    <a:lnTo>
                      <a:pt x="1149" y="1683"/>
                    </a:lnTo>
                    <a:lnTo>
                      <a:pt x="1166" y="1704"/>
                    </a:lnTo>
                    <a:lnTo>
                      <a:pt x="1193" y="1725"/>
                    </a:lnTo>
                    <a:lnTo>
                      <a:pt x="1203" y="1741"/>
                    </a:lnTo>
                    <a:lnTo>
                      <a:pt x="1268" y="1753"/>
                    </a:lnTo>
                    <a:lnTo>
                      <a:pt x="1280" y="1764"/>
                    </a:lnTo>
                    <a:lnTo>
                      <a:pt x="1285" y="1780"/>
                    </a:lnTo>
                    <a:lnTo>
                      <a:pt x="1301" y="1790"/>
                    </a:lnTo>
                    <a:lnTo>
                      <a:pt x="1382" y="1829"/>
                    </a:lnTo>
                    <a:lnTo>
                      <a:pt x="1410" y="1882"/>
                    </a:lnTo>
                    <a:lnTo>
                      <a:pt x="1485" y="1936"/>
                    </a:lnTo>
                    <a:lnTo>
                      <a:pt x="1566" y="1996"/>
                    </a:lnTo>
                    <a:lnTo>
                      <a:pt x="1577" y="2017"/>
                    </a:lnTo>
                    <a:lnTo>
                      <a:pt x="1577" y="2066"/>
                    </a:lnTo>
                    <a:lnTo>
                      <a:pt x="1583" y="2131"/>
                    </a:lnTo>
                    <a:lnTo>
                      <a:pt x="184" y="2175"/>
                    </a:lnTo>
                    <a:close/>
                  </a:path>
                </a:pathLst>
              </a:custGeom>
              <a:grpFill/>
              <a:ln w="9525">
                <a:solidFill>
                  <a:schemeClr val="tx1">
                    <a:lumMod val="50000"/>
                    <a:lumOff val="50000"/>
                  </a:schemeClr>
                </a:solidFill>
                <a:round/>
                <a:headEnd/>
                <a:tailEnd/>
              </a:ln>
            </p:spPr>
          </p:sp>
          <p:sp>
            <p:nvSpPr>
              <p:cNvPr id="142" name="IA"/>
              <p:cNvSpPr>
                <a:spLocks/>
              </p:cNvSpPr>
              <p:nvPr/>
            </p:nvSpPr>
            <p:spPr bwMode="auto">
              <a:xfrm>
                <a:off x="2612369" y="1685546"/>
                <a:ext cx="425912" cy="289458"/>
              </a:xfrm>
              <a:custGeom>
                <a:avLst/>
                <a:gdLst>
                  <a:gd name="T0" fmla="*/ 2147483647 w 1766"/>
                  <a:gd name="T1" fmla="*/ 0 h 1168"/>
                  <a:gd name="T2" fmla="*/ 2147483647 w 1766"/>
                  <a:gd name="T3" fmla="*/ 2147483647 h 1168"/>
                  <a:gd name="T4" fmla="*/ 2147483647 w 1766"/>
                  <a:gd name="T5" fmla="*/ 2147483647 h 1168"/>
                  <a:gd name="T6" fmla="*/ 2147483647 w 1766"/>
                  <a:gd name="T7" fmla="*/ 2147483647 h 1168"/>
                  <a:gd name="T8" fmla="*/ 2147483647 w 1766"/>
                  <a:gd name="T9" fmla="*/ 2147483647 h 1168"/>
                  <a:gd name="T10" fmla="*/ 2147483647 w 1766"/>
                  <a:gd name="T11" fmla="*/ 2147483647 h 1168"/>
                  <a:gd name="T12" fmla="*/ 2147483647 w 1766"/>
                  <a:gd name="T13" fmla="*/ 2147483647 h 1168"/>
                  <a:gd name="T14" fmla="*/ 2147483647 w 1766"/>
                  <a:gd name="T15" fmla="*/ 2147483647 h 1168"/>
                  <a:gd name="T16" fmla="*/ 2147483647 w 1766"/>
                  <a:gd name="T17" fmla="*/ 2147483647 h 1168"/>
                  <a:gd name="T18" fmla="*/ 2147483647 w 1766"/>
                  <a:gd name="T19" fmla="*/ 2147483647 h 1168"/>
                  <a:gd name="T20" fmla="*/ 2147483647 w 1766"/>
                  <a:gd name="T21" fmla="*/ 2147483647 h 1168"/>
                  <a:gd name="T22" fmla="*/ 2147483647 w 1766"/>
                  <a:gd name="T23" fmla="*/ 2147483647 h 1168"/>
                  <a:gd name="T24" fmla="*/ 2147483647 w 1766"/>
                  <a:gd name="T25" fmla="*/ 2147483647 h 1168"/>
                  <a:gd name="T26" fmla="*/ 2147483647 w 1766"/>
                  <a:gd name="T27" fmla="*/ 2147483647 h 1168"/>
                  <a:gd name="T28" fmla="*/ 2147483647 w 1766"/>
                  <a:gd name="T29" fmla="*/ 2147483647 h 1168"/>
                  <a:gd name="T30" fmla="*/ 2147483647 w 1766"/>
                  <a:gd name="T31" fmla="*/ 2147483647 h 1168"/>
                  <a:gd name="T32" fmla="*/ 2147483647 w 1766"/>
                  <a:gd name="T33" fmla="*/ 2147483647 h 1168"/>
                  <a:gd name="T34" fmla="*/ 2147483647 w 1766"/>
                  <a:gd name="T35" fmla="*/ 2147483647 h 1168"/>
                  <a:gd name="T36" fmla="*/ 2147483647 w 1766"/>
                  <a:gd name="T37" fmla="*/ 2147483647 h 1168"/>
                  <a:gd name="T38" fmla="*/ 2147483647 w 1766"/>
                  <a:gd name="T39" fmla="*/ 2147483647 h 1168"/>
                  <a:gd name="T40" fmla="*/ 2147483647 w 1766"/>
                  <a:gd name="T41" fmla="*/ 2147483647 h 1168"/>
                  <a:gd name="T42" fmla="*/ 2147483647 w 1766"/>
                  <a:gd name="T43" fmla="*/ 2147483647 h 1168"/>
                  <a:gd name="T44" fmla="*/ 2147483647 w 1766"/>
                  <a:gd name="T45" fmla="*/ 2147483647 h 1168"/>
                  <a:gd name="T46" fmla="*/ 2147483647 w 1766"/>
                  <a:gd name="T47" fmla="*/ 2147483647 h 1168"/>
                  <a:gd name="T48" fmla="*/ 2147483647 w 1766"/>
                  <a:gd name="T49" fmla="*/ 2147483647 h 1168"/>
                  <a:gd name="T50" fmla="*/ 2147483647 w 1766"/>
                  <a:gd name="T51" fmla="*/ 2147483647 h 1168"/>
                  <a:gd name="T52" fmla="*/ 2147483647 w 1766"/>
                  <a:gd name="T53" fmla="*/ 2147483647 h 1168"/>
                  <a:gd name="T54" fmla="*/ 2147483647 w 1766"/>
                  <a:gd name="T55" fmla="*/ 2147483647 h 1168"/>
                  <a:gd name="T56" fmla="*/ 2147483647 w 1766"/>
                  <a:gd name="T57" fmla="*/ 2147483647 h 1168"/>
                  <a:gd name="T58" fmla="*/ 2147483647 w 1766"/>
                  <a:gd name="T59" fmla="*/ 2147483647 h 1168"/>
                  <a:gd name="T60" fmla="*/ 2147483647 w 1766"/>
                  <a:gd name="T61" fmla="*/ 2147483647 h 1168"/>
                  <a:gd name="T62" fmla="*/ 2147483647 w 1766"/>
                  <a:gd name="T63" fmla="*/ 2147483647 h 1168"/>
                  <a:gd name="T64" fmla="*/ 2147483647 w 1766"/>
                  <a:gd name="T65" fmla="*/ 2147483647 h 1168"/>
                  <a:gd name="T66" fmla="*/ 2147483647 w 1766"/>
                  <a:gd name="T67" fmla="*/ 2147483647 h 1168"/>
                  <a:gd name="T68" fmla="*/ 2147483647 w 1766"/>
                  <a:gd name="T69" fmla="*/ 2147483647 h 1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6"/>
                  <a:gd name="T106" fmla="*/ 0 h 1168"/>
                  <a:gd name="T107" fmla="*/ 1766 w 1766"/>
                  <a:gd name="T108" fmla="*/ 1168 h 1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6" h="1168">
                    <a:moveTo>
                      <a:pt x="37" y="44"/>
                    </a:moveTo>
                    <a:lnTo>
                      <a:pt x="1436" y="0"/>
                    </a:lnTo>
                    <a:lnTo>
                      <a:pt x="1452" y="44"/>
                    </a:lnTo>
                    <a:lnTo>
                      <a:pt x="1484" y="76"/>
                    </a:lnTo>
                    <a:lnTo>
                      <a:pt x="1479" y="97"/>
                    </a:lnTo>
                    <a:lnTo>
                      <a:pt x="1458" y="130"/>
                    </a:lnTo>
                    <a:lnTo>
                      <a:pt x="1474" y="179"/>
                    </a:lnTo>
                    <a:lnTo>
                      <a:pt x="1501" y="281"/>
                    </a:lnTo>
                    <a:lnTo>
                      <a:pt x="1582" y="314"/>
                    </a:lnTo>
                    <a:lnTo>
                      <a:pt x="1609" y="335"/>
                    </a:lnTo>
                    <a:lnTo>
                      <a:pt x="1621" y="367"/>
                    </a:lnTo>
                    <a:lnTo>
                      <a:pt x="1631" y="390"/>
                    </a:lnTo>
                    <a:lnTo>
                      <a:pt x="1691" y="427"/>
                    </a:lnTo>
                    <a:lnTo>
                      <a:pt x="1696" y="460"/>
                    </a:lnTo>
                    <a:lnTo>
                      <a:pt x="1745" y="492"/>
                    </a:lnTo>
                    <a:lnTo>
                      <a:pt x="1766" y="557"/>
                    </a:lnTo>
                    <a:lnTo>
                      <a:pt x="1766" y="590"/>
                    </a:lnTo>
                    <a:lnTo>
                      <a:pt x="1745" y="627"/>
                    </a:lnTo>
                    <a:lnTo>
                      <a:pt x="1728" y="643"/>
                    </a:lnTo>
                    <a:lnTo>
                      <a:pt x="1728" y="676"/>
                    </a:lnTo>
                    <a:lnTo>
                      <a:pt x="1680" y="731"/>
                    </a:lnTo>
                    <a:lnTo>
                      <a:pt x="1631" y="747"/>
                    </a:lnTo>
                    <a:lnTo>
                      <a:pt x="1621" y="763"/>
                    </a:lnTo>
                    <a:lnTo>
                      <a:pt x="1561" y="763"/>
                    </a:lnTo>
                    <a:lnTo>
                      <a:pt x="1533" y="779"/>
                    </a:lnTo>
                    <a:lnTo>
                      <a:pt x="1517" y="817"/>
                    </a:lnTo>
                    <a:lnTo>
                      <a:pt x="1523" y="849"/>
                    </a:lnTo>
                    <a:lnTo>
                      <a:pt x="1556" y="882"/>
                    </a:lnTo>
                    <a:lnTo>
                      <a:pt x="1566" y="908"/>
                    </a:lnTo>
                    <a:lnTo>
                      <a:pt x="1556" y="963"/>
                    </a:lnTo>
                    <a:lnTo>
                      <a:pt x="1512" y="1054"/>
                    </a:lnTo>
                    <a:lnTo>
                      <a:pt x="1468" y="1082"/>
                    </a:lnTo>
                    <a:lnTo>
                      <a:pt x="1458" y="1109"/>
                    </a:lnTo>
                    <a:lnTo>
                      <a:pt x="1458" y="1141"/>
                    </a:lnTo>
                    <a:lnTo>
                      <a:pt x="1442" y="1168"/>
                    </a:lnTo>
                    <a:lnTo>
                      <a:pt x="1354" y="1087"/>
                    </a:lnTo>
                    <a:lnTo>
                      <a:pt x="233" y="1119"/>
                    </a:lnTo>
                    <a:lnTo>
                      <a:pt x="222" y="1103"/>
                    </a:lnTo>
                    <a:lnTo>
                      <a:pt x="211" y="1065"/>
                    </a:lnTo>
                    <a:lnTo>
                      <a:pt x="222" y="1033"/>
                    </a:lnTo>
                    <a:lnTo>
                      <a:pt x="200" y="1006"/>
                    </a:lnTo>
                    <a:lnTo>
                      <a:pt x="190" y="973"/>
                    </a:lnTo>
                    <a:lnTo>
                      <a:pt x="211" y="947"/>
                    </a:lnTo>
                    <a:lnTo>
                      <a:pt x="200" y="919"/>
                    </a:lnTo>
                    <a:lnTo>
                      <a:pt x="163" y="898"/>
                    </a:lnTo>
                    <a:lnTo>
                      <a:pt x="174" y="838"/>
                    </a:lnTo>
                    <a:lnTo>
                      <a:pt x="179" y="811"/>
                    </a:lnTo>
                    <a:lnTo>
                      <a:pt x="174" y="779"/>
                    </a:lnTo>
                    <a:lnTo>
                      <a:pt x="130" y="752"/>
                    </a:lnTo>
                    <a:lnTo>
                      <a:pt x="119" y="719"/>
                    </a:lnTo>
                    <a:lnTo>
                      <a:pt x="130" y="692"/>
                    </a:lnTo>
                    <a:lnTo>
                      <a:pt x="103" y="660"/>
                    </a:lnTo>
                    <a:lnTo>
                      <a:pt x="81" y="601"/>
                    </a:lnTo>
                    <a:lnTo>
                      <a:pt x="54" y="573"/>
                    </a:lnTo>
                    <a:lnTo>
                      <a:pt x="70" y="525"/>
                    </a:lnTo>
                    <a:lnTo>
                      <a:pt x="70" y="497"/>
                    </a:lnTo>
                    <a:lnTo>
                      <a:pt x="32" y="476"/>
                    </a:lnTo>
                    <a:lnTo>
                      <a:pt x="27" y="432"/>
                    </a:lnTo>
                    <a:lnTo>
                      <a:pt x="32" y="422"/>
                    </a:lnTo>
                    <a:lnTo>
                      <a:pt x="21" y="390"/>
                    </a:lnTo>
                    <a:lnTo>
                      <a:pt x="0" y="319"/>
                    </a:lnTo>
                    <a:lnTo>
                      <a:pt x="21" y="255"/>
                    </a:lnTo>
                    <a:lnTo>
                      <a:pt x="16" y="222"/>
                    </a:lnTo>
                    <a:lnTo>
                      <a:pt x="37" y="200"/>
                    </a:lnTo>
                    <a:lnTo>
                      <a:pt x="27" y="146"/>
                    </a:lnTo>
                    <a:lnTo>
                      <a:pt x="11" y="130"/>
                    </a:lnTo>
                    <a:lnTo>
                      <a:pt x="21" y="92"/>
                    </a:lnTo>
                    <a:lnTo>
                      <a:pt x="11" y="70"/>
                    </a:lnTo>
                    <a:lnTo>
                      <a:pt x="0" y="49"/>
                    </a:lnTo>
                    <a:lnTo>
                      <a:pt x="21" y="44"/>
                    </a:lnTo>
                    <a:lnTo>
                      <a:pt x="37" y="44"/>
                    </a:lnTo>
                    <a:close/>
                  </a:path>
                </a:pathLst>
              </a:custGeom>
              <a:grpFill/>
              <a:ln w="9525">
                <a:solidFill>
                  <a:schemeClr val="tx1">
                    <a:lumMod val="50000"/>
                    <a:lumOff val="50000"/>
                  </a:schemeClr>
                </a:solidFill>
                <a:round/>
                <a:headEnd/>
                <a:tailEnd/>
              </a:ln>
            </p:spPr>
          </p:sp>
          <p:sp>
            <p:nvSpPr>
              <p:cNvPr id="143" name="MO"/>
              <p:cNvSpPr>
                <a:spLocks/>
              </p:cNvSpPr>
              <p:nvPr/>
            </p:nvSpPr>
            <p:spPr bwMode="auto">
              <a:xfrm>
                <a:off x="2668621" y="1950883"/>
                <a:ext cx="482165" cy="418105"/>
              </a:xfrm>
              <a:custGeom>
                <a:avLst/>
                <a:gdLst>
                  <a:gd name="T0" fmla="*/ 2147483647 w 1972"/>
                  <a:gd name="T1" fmla="*/ 2147483647 h 1703"/>
                  <a:gd name="T2" fmla="*/ 2147483647 w 1972"/>
                  <a:gd name="T3" fmla="*/ 2147483647 h 1703"/>
                  <a:gd name="T4" fmla="*/ 2147483647 w 1972"/>
                  <a:gd name="T5" fmla="*/ 2147483647 h 1703"/>
                  <a:gd name="T6" fmla="*/ 2147483647 w 1972"/>
                  <a:gd name="T7" fmla="*/ 2147483647 h 1703"/>
                  <a:gd name="T8" fmla="*/ 2147483647 w 1972"/>
                  <a:gd name="T9" fmla="*/ 2147483647 h 1703"/>
                  <a:gd name="T10" fmla="*/ 2147483647 w 1972"/>
                  <a:gd name="T11" fmla="*/ 2147483647 h 1703"/>
                  <a:gd name="T12" fmla="*/ 2147483647 w 1972"/>
                  <a:gd name="T13" fmla="*/ 2147483647 h 1703"/>
                  <a:gd name="T14" fmla="*/ 2147483647 w 1972"/>
                  <a:gd name="T15" fmla="*/ 2147483647 h 1703"/>
                  <a:gd name="T16" fmla="*/ 2147483647 w 1972"/>
                  <a:gd name="T17" fmla="*/ 2147483647 h 1703"/>
                  <a:gd name="T18" fmla="*/ 2147483647 w 1972"/>
                  <a:gd name="T19" fmla="*/ 2147483647 h 1703"/>
                  <a:gd name="T20" fmla="*/ 2147483647 w 1972"/>
                  <a:gd name="T21" fmla="*/ 2147483647 h 1703"/>
                  <a:gd name="T22" fmla="*/ 2147483647 w 1972"/>
                  <a:gd name="T23" fmla="*/ 2147483647 h 1703"/>
                  <a:gd name="T24" fmla="*/ 2147483647 w 1972"/>
                  <a:gd name="T25" fmla="*/ 2147483647 h 1703"/>
                  <a:gd name="T26" fmla="*/ 2147483647 w 1972"/>
                  <a:gd name="T27" fmla="*/ 2147483647 h 1703"/>
                  <a:gd name="T28" fmla="*/ 2147483647 w 1972"/>
                  <a:gd name="T29" fmla="*/ 2147483647 h 1703"/>
                  <a:gd name="T30" fmla="*/ 2147483647 w 1972"/>
                  <a:gd name="T31" fmla="*/ 2147483647 h 1703"/>
                  <a:gd name="T32" fmla="*/ 2147483647 w 1972"/>
                  <a:gd name="T33" fmla="*/ 2147483647 h 1703"/>
                  <a:gd name="T34" fmla="*/ 2147483647 w 1972"/>
                  <a:gd name="T35" fmla="*/ 2147483647 h 1703"/>
                  <a:gd name="T36" fmla="*/ 2147483647 w 1972"/>
                  <a:gd name="T37" fmla="*/ 2147483647 h 1703"/>
                  <a:gd name="T38" fmla="*/ 2147483647 w 1972"/>
                  <a:gd name="T39" fmla="*/ 2147483647 h 1703"/>
                  <a:gd name="T40" fmla="*/ 2147483647 w 1972"/>
                  <a:gd name="T41" fmla="*/ 2147483647 h 1703"/>
                  <a:gd name="T42" fmla="*/ 2147483647 w 1972"/>
                  <a:gd name="T43" fmla="*/ 2147483647 h 1703"/>
                  <a:gd name="T44" fmla="*/ 2147483647 w 1972"/>
                  <a:gd name="T45" fmla="*/ 2147483647 h 1703"/>
                  <a:gd name="T46" fmla="*/ 2147483647 w 1972"/>
                  <a:gd name="T47" fmla="*/ 2147483647 h 1703"/>
                  <a:gd name="T48" fmla="*/ 2147483647 w 1972"/>
                  <a:gd name="T49" fmla="*/ 2147483647 h 1703"/>
                  <a:gd name="T50" fmla="*/ 2147483647 w 1972"/>
                  <a:gd name="T51" fmla="*/ 2147483647 h 1703"/>
                  <a:gd name="T52" fmla="*/ 2147483647 w 1972"/>
                  <a:gd name="T53" fmla="*/ 2147483647 h 1703"/>
                  <a:gd name="T54" fmla="*/ 2147483647 w 1972"/>
                  <a:gd name="T55" fmla="*/ 2147483647 h 1703"/>
                  <a:gd name="T56" fmla="*/ 0 w 1972"/>
                  <a:gd name="T57" fmla="*/ 2147483647 h 1703"/>
                  <a:gd name="T58" fmla="*/ 2147483647 w 1972"/>
                  <a:gd name="T59" fmla="*/ 2147483647 h 1703"/>
                  <a:gd name="T60" fmla="*/ 2147483647 w 1972"/>
                  <a:gd name="T61" fmla="*/ 2147483647 h 1703"/>
                  <a:gd name="T62" fmla="*/ 2147483647 w 1972"/>
                  <a:gd name="T63" fmla="*/ 2147483647 h 1703"/>
                  <a:gd name="T64" fmla="*/ 2147483647 w 1972"/>
                  <a:gd name="T65" fmla="*/ 2147483647 h 1703"/>
                  <a:gd name="T66" fmla="*/ 2147483647 w 1972"/>
                  <a:gd name="T67" fmla="*/ 2147483647 h 1703"/>
                  <a:gd name="T68" fmla="*/ 2147483647 w 1972"/>
                  <a:gd name="T69" fmla="*/ 2147483647 h 1703"/>
                  <a:gd name="T70" fmla="*/ 2147483647 w 1972"/>
                  <a:gd name="T71" fmla="*/ 2147483647 h 1703"/>
                  <a:gd name="T72" fmla="*/ 2147483647 w 1972"/>
                  <a:gd name="T73" fmla="*/ 2147483647 h 1703"/>
                  <a:gd name="T74" fmla="*/ 2147483647 w 1972"/>
                  <a:gd name="T75" fmla="*/ 2147483647 h 17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2"/>
                  <a:gd name="T115" fmla="*/ 0 h 1703"/>
                  <a:gd name="T116" fmla="*/ 1972 w 1972"/>
                  <a:gd name="T117" fmla="*/ 1703 h 17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2" h="1703">
                    <a:moveTo>
                      <a:pt x="336" y="1563"/>
                    </a:moveTo>
                    <a:lnTo>
                      <a:pt x="1658" y="1508"/>
                    </a:lnTo>
                    <a:lnTo>
                      <a:pt x="1653" y="1525"/>
                    </a:lnTo>
                    <a:lnTo>
                      <a:pt x="1679" y="1541"/>
                    </a:lnTo>
                    <a:lnTo>
                      <a:pt x="1691" y="1573"/>
                    </a:lnTo>
                    <a:lnTo>
                      <a:pt x="1686" y="1601"/>
                    </a:lnTo>
                    <a:lnTo>
                      <a:pt x="1647" y="1633"/>
                    </a:lnTo>
                    <a:lnTo>
                      <a:pt x="1609" y="1676"/>
                    </a:lnTo>
                    <a:lnTo>
                      <a:pt x="1604" y="1703"/>
                    </a:lnTo>
                    <a:lnTo>
                      <a:pt x="1805" y="1687"/>
                    </a:lnTo>
                    <a:lnTo>
                      <a:pt x="1821" y="1633"/>
                    </a:lnTo>
                    <a:lnTo>
                      <a:pt x="1816" y="1611"/>
                    </a:lnTo>
                    <a:lnTo>
                      <a:pt x="1832" y="1552"/>
                    </a:lnTo>
                    <a:lnTo>
                      <a:pt x="1853" y="1498"/>
                    </a:lnTo>
                    <a:lnTo>
                      <a:pt x="1870" y="1466"/>
                    </a:lnTo>
                    <a:lnTo>
                      <a:pt x="1907" y="1455"/>
                    </a:lnTo>
                    <a:lnTo>
                      <a:pt x="1923" y="1460"/>
                    </a:lnTo>
                    <a:lnTo>
                      <a:pt x="1940" y="1450"/>
                    </a:lnTo>
                    <a:lnTo>
                      <a:pt x="1972" y="1357"/>
                    </a:lnTo>
                    <a:lnTo>
                      <a:pt x="1962" y="1320"/>
                    </a:lnTo>
                    <a:lnTo>
                      <a:pt x="1946" y="1309"/>
                    </a:lnTo>
                    <a:lnTo>
                      <a:pt x="1935" y="1309"/>
                    </a:lnTo>
                    <a:lnTo>
                      <a:pt x="1930" y="1297"/>
                    </a:lnTo>
                    <a:lnTo>
                      <a:pt x="1923" y="1287"/>
                    </a:lnTo>
                    <a:lnTo>
                      <a:pt x="1902" y="1287"/>
                    </a:lnTo>
                    <a:lnTo>
                      <a:pt x="1902" y="1309"/>
                    </a:lnTo>
                    <a:lnTo>
                      <a:pt x="1891" y="1309"/>
                    </a:lnTo>
                    <a:lnTo>
                      <a:pt x="1826" y="1211"/>
                    </a:lnTo>
                    <a:lnTo>
                      <a:pt x="1832" y="1195"/>
                    </a:lnTo>
                    <a:lnTo>
                      <a:pt x="1853" y="1174"/>
                    </a:lnTo>
                    <a:lnTo>
                      <a:pt x="1853" y="1157"/>
                    </a:lnTo>
                    <a:lnTo>
                      <a:pt x="1826" y="1125"/>
                    </a:lnTo>
                    <a:lnTo>
                      <a:pt x="1810" y="1060"/>
                    </a:lnTo>
                    <a:lnTo>
                      <a:pt x="1728" y="990"/>
                    </a:lnTo>
                    <a:lnTo>
                      <a:pt x="1686" y="974"/>
                    </a:lnTo>
                    <a:lnTo>
                      <a:pt x="1604" y="925"/>
                    </a:lnTo>
                    <a:lnTo>
                      <a:pt x="1560" y="876"/>
                    </a:lnTo>
                    <a:lnTo>
                      <a:pt x="1539" y="833"/>
                    </a:lnTo>
                    <a:lnTo>
                      <a:pt x="1549" y="811"/>
                    </a:lnTo>
                    <a:lnTo>
                      <a:pt x="1604" y="746"/>
                    </a:lnTo>
                    <a:lnTo>
                      <a:pt x="1593" y="698"/>
                    </a:lnTo>
                    <a:lnTo>
                      <a:pt x="1609" y="649"/>
                    </a:lnTo>
                    <a:lnTo>
                      <a:pt x="1598" y="628"/>
                    </a:lnTo>
                    <a:lnTo>
                      <a:pt x="1528" y="589"/>
                    </a:lnTo>
                    <a:lnTo>
                      <a:pt x="1507" y="605"/>
                    </a:lnTo>
                    <a:lnTo>
                      <a:pt x="1479" y="633"/>
                    </a:lnTo>
                    <a:lnTo>
                      <a:pt x="1463" y="617"/>
                    </a:lnTo>
                    <a:lnTo>
                      <a:pt x="1414" y="482"/>
                    </a:lnTo>
                    <a:lnTo>
                      <a:pt x="1393" y="459"/>
                    </a:lnTo>
                    <a:lnTo>
                      <a:pt x="1311" y="394"/>
                    </a:lnTo>
                    <a:lnTo>
                      <a:pt x="1225" y="297"/>
                    </a:lnTo>
                    <a:lnTo>
                      <a:pt x="1219" y="271"/>
                    </a:lnTo>
                    <a:lnTo>
                      <a:pt x="1197" y="206"/>
                    </a:lnTo>
                    <a:lnTo>
                      <a:pt x="1192" y="136"/>
                    </a:lnTo>
                    <a:lnTo>
                      <a:pt x="1209" y="103"/>
                    </a:lnTo>
                    <a:lnTo>
                      <a:pt x="1209" y="81"/>
                    </a:lnTo>
                    <a:lnTo>
                      <a:pt x="1121" y="0"/>
                    </a:lnTo>
                    <a:lnTo>
                      <a:pt x="0" y="32"/>
                    </a:lnTo>
                    <a:lnTo>
                      <a:pt x="16" y="65"/>
                    </a:lnTo>
                    <a:lnTo>
                      <a:pt x="48" y="97"/>
                    </a:lnTo>
                    <a:lnTo>
                      <a:pt x="55" y="146"/>
                    </a:lnTo>
                    <a:lnTo>
                      <a:pt x="97" y="195"/>
                    </a:lnTo>
                    <a:lnTo>
                      <a:pt x="114" y="206"/>
                    </a:lnTo>
                    <a:lnTo>
                      <a:pt x="108" y="248"/>
                    </a:lnTo>
                    <a:lnTo>
                      <a:pt x="108" y="254"/>
                    </a:lnTo>
                    <a:lnTo>
                      <a:pt x="233" y="352"/>
                    </a:lnTo>
                    <a:lnTo>
                      <a:pt x="195" y="394"/>
                    </a:lnTo>
                    <a:lnTo>
                      <a:pt x="190" y="438"/>
                    </a:lnTo>
                    <a:lnTo>
                      <a:pt x="206" y="465"/>
                    </a:lnTo>
                    <a:lnTo>
                      <a:pt x="239" y="476"/>
                    </a:lnTo>
                    <a:lnTo>
                      <a:pt x="255" y="540"/>
                    </a:lnTo>
                    <a:lnTo>
                      <a:pt x="287" y="563"/>
                    </a:lnTo>
                    <a:lnTo>
                      <a:pt x="314" y="568"/>
                    </a:lnTo>
                    <a:lnTo>
                      <a:pt x="325" y="579"/>
                    </a:lnTo>
                    <a:lnTo>
                      <a:pt x="336" y="1379"/>
                    </a:lnTo>
                    <a:lnTo>
                      <a:pt x="336" y="1563"/>
                    </a:lnTo>
                    <a:close/>
                  </a:path>
                </a:pathLst>
              </a:custGeom>
              <a:grpFill/>
              <a:ln w="9525">
                <a:solidFill>
                  <a:schemeClr val="tx1">
                    <a:lumMod val="50000"/>
                    <a:lumOff val="50000"/>
                  </a:schemeClr>
                </a:solidFill>
                <a:round/>
                <a:headEnd/>
                <a:tailEnd/>
              </a:ln>
            </p:spPr>
          </p:sp>
        </p:grpSp>
        <p:grpSp>
          <p:nvGrpSpPr>
            <p:cNvPr id="18" name="Group 17"/>
            <p:cNvGrpSpPr/>
            <p:nvPr/>
          </p:nvGrpSpPr>
          <p:grpSpPr>
            <a:xfrm>
              <a:off x="2845414" y="1315684"/>
              <a:ext cx="859863" cy="956818"/>
              <a:chOff x="2845414" y="1315684"/>
              <a:chExt cx="859863" cy="956818"/>
            </a:xfrm>
          </p:grpSpPr>
          <p:sp>
            <p:nvSpPr>
              <p:cNvPr id="130" name="IL"/>
              <p:cNvSpPr>
                <a:spLocks/>
              </p:cNvSpPr>
              <p:nvPr/>
            </p:nvSpPr>
            <p:spPr bwMode="auto">
              <a:xfrm>
                <a:off x="2957919" y="1765951"/>
                <a:ext cx="289299" cy="506551"/>
              </a:xfrm>
              <a:custGeom>
                <a:avLst/>
                <a:gdLst>
                  <a:gd name="T0" fmla="*/ 2147483647 w 1171"/>
                  <a:gd name="T1" fmla="*/ 2147483647 h 2077"/>
                  <a:gd name="T2" fmla="*/ 2147483647 w 1171"/>
                  <a:gd name="T3" fmla="*/ 2147483647 h 2077"/>
                  <a:gd name="T4" fmla="*/ 2147483647 w 1171"/>
                  <a:gd name="T5" fmla="*/ 2147483647 h 2077"/>
                  <a:gd name="T6" fmla="*/ 2147483647 w 1171"/>
                  <a:gd name="T7" fmla="*/ 2147483647 h 2077"/>
                  <a:gd name="T8" fmla="*/ 2147483647 w 1171"/>
                  <a:gd name="T9" fmla="*/ 2147483647 h 2077"/>
                  <a:gd name="T10" fmla="*/ 2147483647 w 1171"/>
                  <a:gd name="T11" fmla="*/ 2147483647 h 2077"/>
                  <a:gd name="T12" fmla="*/ 2147483647 w 1171"/>
                  <a:gd name="T13" fmla="*/ 2147483647 h 2077"/>
                  <a:gd name="T14" fmla="*/ 2147483647 w 1171"/>
                  <a:gd name="T15" fmla="*/ 2147483647 h 2077"/>
                  <a:gd name="T16" fmla="*/ 2147483647 w 1171"/>
                  <a:gd name="T17" fmla="*/ 2147483647 h 2077"/>
                  <a:gd name="T18" fmla="*/ 2147483647 w 1171"/>
                  <a:gd name="T19" fmla="*/ 2147483647 h 2077"/>
                  <a:gd name="T20" fmla="*/ 2147483647 w 1171"/>
                  <a:gd name="T21" fmla="*/ 2147483647 h 2077"/>
                  <a:gd name="T22" fmla="*/ 2147483647 w 1171"/>
                  <a:gd name="T23" fmla="*/ 2147483647 h 2077"/>
                  <a:gd name="T24" fmla="*/ 2147483647 w 1171"/>
                  <a:gd name="T25" fmla="*/ 2147483647 h 2077"/>
                  <a:gd name="T26" fmla="*/ 0 w 1171"/>
                  <a:gd name="T27" fmla="*/ 2147483647 h 2077"/>
                  <a:gd name="T28" fmla="*/ 2147483647 w 1171"/>
                  <a:gd name="T29" fmla="*/ 2147483647 h 2077"/>
                  <a:gd name="T30" fmla="*/ 2147483647 w 1171"/>
                  <a:gd name="T31" fmla="*/ 2147483647 h 2077"/>
                  <a:gd name="T32" fmla="*/ 2147483647 w 1171"/>
                  <a:gd name="T33" fmla="*/ 2147483647 h 2077"/>
                  <a:gd name="T34" fmla="*/ 2147483647 w 1171"/>
                  <a:gd name="T35" fmla="*/ 2147483647 h 2077"/>
                  <a:gd name="T36" fmla="*/ 2147483647 w 1171"/>
                  <a:gd name="T37" fmla="*/ 2147483647 h 2077"/>
                  <a:gd name="T38" fmla="*/ 2147483647 w 1171"/>
                  <a:gd name="T39" fmla="*/ 2147483647 h 2077"/>
                  <a:gd name="T40" fmla="*/ 2147483647 w 1171"/>
                  <a:gd name="T41" fmla="*/ 2147483647 h 2077"/>
                  <a:gd name="T42" fmla="*/ 2147483647 w 1171"/>
                  <a:gd name="T43" fmla="*/ 2147483647 h 2077"/>
                  <a:gd name="T44" fmla="*/ 2147483647 w 1171"/>
                  <a:gd name="T45" fmla="*/ 2147483647 h 2077"/>
                  <a:gd name="T46" fmla="*/ 2147483647 w 1171"/>
                  <a:gd name="T47" fmla="*/ 2147483647 h 2077"/>
                  <a:gd name="T48" fmla="*/ 2147483647 w 1171"/>
                  <a:gd name="T49" fmla="*/ 2147483647 h 2077"/>
                  <a:gd name="T50" fmla="*/ 2147483647 w 1171"/>
                  <a:gd name="T51" fmla="*/ 2147483647 h 2077"/>
                  <a:gd name="T52" fmla="*/ 2147483647 w 1171"/>
                  <a:gd name="T53" fmla="*/ 2147483647 h 2077"/>
                  <a:gd name="T54" fmla="*/ 2147483647 w 1171"/>
                  <a:gd name="T55" fmla="*/ 2147483647 h 2077"/>
                  <a:gd name="T56" fmla="*/ 2147483647 w 1171"/>
                  <a:gd name="T57" fmla="*/ 2147483647 h 2077"/>
                  <a:gd name="T58" fmla="*/ 2147483647 w 1171"/>
                  <a:gd name="T59" fmla="*/ 2147483647 h 2077"/>
                  <a:gd name="T60" fmla="*/ 2147483647 w 1171"/>
                  <a:gd name="T61" fmla="*/ 2147483647 h 2077"/>
                  <a:gd name="T62" fmla="*/ 2147483647 w 1171"/>
                  <a:gd name="T63" fmla="*/ 2147483647 h 2077"/>
                  <a:gd name="T64" fmla="*/ 2147483647 w 1171"/>
                  <a:gd name="T65" fmla="*/ 2147483647 h 2077"/>
                  <a:gd name="T66" fmla="*/ 2147483647 w 1171"/>
                  <a:gd name="T67" fmla="*/ 2147483647 h 2077"/>
                  <a:gd name="T68" fmla="*/ 2147483647 w 1171"/>
                  <a:gd name="T69" fmla="*/ 2147483647 h 2077"/>
                  <a:gd name="T70" fmla="*/ 2147483647 w 1171"/>
                  <a:gd name="T71" fmla="*/ 2147483647 h 2077"/>
                  <a:gd name="T72" fmla="*/ 2147483647 w 1171"/>
                  <a:gd name="T73" fmla="*/ 2147483647 h 2077"/>
                  <a:gd name="T74" fmla="*/ 2147483647 w 1171"/>
                  <a:gd name="T75" fmla="*/ 2147483647 h 2077"/>
                  <a:gd name="T76" fmla="*/ 2147483647 w 1171"/>
                  <a:gd name="T77" fmla="*/ 2147483647 h 2077"/>
                  <a:gd name="T78" fmla="*/ 2147483647 w 1171"/>
                  <a:gd name="T79" fmla="*/ 2147483647 h 2077"/>
                  <a:gd name="T80" fmla="*/ 2147483647 w 1171"/>
                  <a:gd name="T81" fmla="*/ 2147483647 h 2077"/>
                  <a:gd name="T82" fmla="*/ 2147483647 w 1171"/>
                  <a:gd name="T83" fmla="*/ 2147483647 h 2077"/>
                  <a:gd name="T84" fmla="*/ 2147483647 w 1171"/>
                  <a:gd name="T85" fmla="*/ 2147483647 h 2077"/>
                  <a:gd name="T86" fmla="*/ 2147483647 w 1171"/>
                  <a:gd name="T87" fmla="*/ 2147483647 h 2077"/>
                  <a:gd name="T88" fmla="*/ 2147483647 w 1171"/>
                  <a:gd name="T89" fmla="*/ 2147483647 h 2077"/>
                  <a:gd name="T90" fmla="*/ 2147483647 w 1171"/>
                  <a:gd name="T91" fmla="*/ 2147483647 h 2077"/>
                  <a:gd name="T92" fmla="*/ 2147483647 w 1171"/>
                  <a:gd name="T93" fmla="*/ 2147483647 h 2077"/>
                  <a:gd name="T94" fmla="*/ 2147483647 w 1171"/>
                  <a:gd name="T95" fmla="*/ 2147483647 h 2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1"/>
                  <a:gd name="T145" fmla="*/ 0 h 2077"/>
                  <a:gd name="T146" fmla="*/ 1171 w 1171"/>
                  <a:gd name="T147" fmla="*/ 2077 h 2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1" h="2077">
                    <a:moveTo>
                      <a:pt x="964" y="0"/>
                    </a:moveTo>
                    <a:lnTo>
                      <a:pt x="196" y="48"/>
                    </a:lnTo>
                    <a:lnTo>
                      <a:pt x="206" y="71"/>
                    </a:lnTo>
                    <a:lnTo>
                      <a:pt x="266" y="108"/>
                    </a:lnTo>
                    <a:lnTo>
                      <a:pt x="271" y="141"/>
                    </a:lnTo>
                    <a:lnTo>
                      <a:pt x="320" y="173"/>
                    </a:lnTo>
                    <a:lnTo>
                      <a:pt x="341" y="238"/>
                    </a:lnTo>
                    <a:lnTo>
                      <a:pt x="341" y="271"/>
                    </a:lnTo>
                    <a:lnTo>
                      <a:pt x="320" y="308"/>
                    </a:lnTo>
                    <a:lnTo>
                      <a:pt x="303" y="324"/>
                    </a:lnTo>
                    <a:lnTo>
                      <a:pt x="303" y="357"/>
                    </a:lnTo>
                    <a:lnTo>
                      <a:pt x="255" y="412"/>
                    </a:lnTo>
                    <a:lnTo>
                      <a:pt x="206" y="428"/>
                    </a:lnTo>
                    <a:lnTo>
                      <a:pt x="196" y="444"/>
                    </a:lnTo>
                    <a:lnTo>
                      <a:pt x="136" y="444"/>
                    </a:lnTo>
                    <a:lnTo>
                      <a:pt x="108" y="460"/>
                    </a:lnTo>
                    <a:lnTo>
                      <a:pt x="92" y="498"/>
                    </a:lnTo>
                    <a:lnTo>
                      <a:pt x="98" y="530"/>
                    </a:lnTo>
                    <a:lnTo>
                      <a:pt x="131" y="563"/>
                    </a:lnTo>
                    <a:lnTo>
                      <a:pt x="141" y="589"/>
                    </a:lnTo>
                    <a:lnTo>
                      <a:pt x="131" y="644"/>
                    </a:lnTo>
                    <a:lnTo>
                      <a:pt x="87" y="735"/>
                    </a:lnTo>
                    <a:lnTo>
                      <a:pt x="43" y="763"/>
                    </a:lnTo>
                    <a:lnTo>
                      <a:pt x="33" y="790"/>
                    </a:lnTo>
                    <a:lnTo>
                      <a:pt x="33" y="822"/>
                    </a:lnTo>
                    <a:lnTo>
                      <a:pt x="17" y="849"/>
                    </a:lnTo>
                    <a:lnTo>
                      <a:pt x="17" y="871"/>
                    </a:lnTo>
                    <a:lnTo>
                      <a:pt x="0" y="904"/>
                    </a:lnTo>
                    <a:lnTo>
                      <a:pt x="5" y="974"/>
                    </a:lnTo>
                    <a:lnTo>
                      <a:pt x="27" y="1039"/>
                    </a:lnTo>
                    <a:lnTo>
                      <a:pt x="33" y="1065"/>
                    </a:lnTo>
                    <a:lnTo>
                      <a:pt x="119" y="1162"/>
                    </a:lnTo>
                    <a:lnTo>
                      <a:pt x="201" y="1227"/>
                    </a:lnTo>
                    <a:lnTo>
                      <a:pt x="222" y="1250"/>
                    </a:lnTo>
                    <a:lnTo>
                      <a:pt x="271" y="1385"/>
                    </a:lnTo>
                    <a:lnTo>
                      <a:pt x="287" y="1401"/>
                    </a:lnTo>
                    <a:lnTo>
                      <a:pt x="315" y="1373"/>
                    </a:lnTo>
                    <a:lnTo>
                      <a:pt x="336" y="1357"/>
                    </a:lnTo>
                    <a:lnTo>
                      <a:pt x="406" y="1396"/>
                    </a:lnTo>
                    <a:lnTo>
                      <a:pt x="417" y="1417"/>
                    </a:lnTo>
                    <a:lnTo>
                      <a:pt x="401" y="1466"/>
                    </a:lnTo>
                    <a:lnTo>
                      <a:pt x="412" y="1514"/>
                    </a:lnTo>
                    <a:lnTo>
                      <a:pt x="357" y="1579"/>
                    </a:lnTo>
                    <a:lnTo>
                      <a:pt x="347" y="1601"/>
                    </a:lnTo>
                    <a:lnTo>
                      <a:pt x="368" y="1644"/>
                    </a:lnTo>
                    <a:lnTo>
                      <a:pt x="412" y="1693"/>
                    </a:lnTo>
                    <a:lnTo>
                      <a:pt x="494" y="1742"/>
                    </a:lnTo>
                    <a:lnTo>
                      <a:pt x="536" y="1758"/>
                    </a:lnTo>
                    <a:lnTo>
                      <a:pt x="618" y="1828"/>
                    </a:lnTo>
                    <a:lnTo>
                      <a:pt x="634" y="1893"/>
                    </a:lnTo>
                    <a:lnTo>
                      <a:pt x="661" y="1925"/>
                    </a:lnTo>
                    <a:lnTo>
                      <a:pt x="661" y="1942"/>
                    </a:lnTo>
                    <a:lnTo>
                      <a:pt x="640" y="1963"/>
                    </a:lnTo>
                    <a:lnTo>
                      <a:pt x="634" y="1979"/>
                    </a:lnTo>
                    <a:lnTo>
                      <a:pt x="699" y="2077"/>
                    </a:lnTo>
                    <a:lnTo>
                      <a:pt x="710" y="2077"/>
                    </a:lnTo>
                    <a:lnTo>
                      <a:pt x="710" y="2055"/>
                    </a:lnTo>
                    <a:lnTo>
                      <a:pt x="731" y="2055"/>
                    </a:lnTo>
                    <a:lnTo>
                      <a:pt x="738" y="2065"/>
                    </a:lnTo>
                    <a:lnTo>
                      <a:pt x="754" y="2000"/>
                    </a:lnTo>
                    <a:lnTo>
                      <a:pt x="791" y="1984"/>
                    </a:lnTo>
                    <a:lnTo>
                      <a:pt x="840" y="1990"/>
                    </a:lnTo>
                    <a:lnTo>
                      <a:pt x="878" y="2012"/>
                    </a:lnTo>
                    <a:lnTo>
                      <a:pt x="910" y="2039"/>
                    </a:lnTo>
                    <a:lnTo>
                      <a:pt x="954" y="2017"/>
                    </a:lnTo>
                    <a:lnTo>
                      <a:pt x="938" y="1947"/>
                    </a:lnTo>
                    <a:lnTo>
                      <a:pt x="932" y="1903"/>
                    </a:lnTo>
                    <a:lnTo>
                      <a:pt x="959" y="1893"/>
                    </a:lnTo>
                    <a:lnTo>
                      <a:pt x="1046" y="1866"/>
                    </a:lnTo>
                    <a:lnTo>
                      <a:pt x="1052" y="1855"/>
                    </a:lnTo>
                    <a:lnTo>
                      <a:pt x="1024" y="1823"/>
                    </a:lnTo>
                    <a:lnTo>
                      <a:pt x="1024" y="1807"/>
                    </a:lnTo>
                    <a:lnTo>
                      <a:pt x="1029" y="1801"/>
                    </a:lnTo>
                    <a:lnTo>
                      <a:pt x="1041" y="1768"/>
                    </a:lnTo>
                    <a:lnTo>
                      <a:pt x="1052" y="1752"/>
                    </a:lnTo>
                    <a:lnTo>
                      <a:pt x="1046" y="1747"/>
                    </a:lnTo>
                    <a:lnTo>
                      <a:pt x="1041" y="1736"/>
                    </a:lnTo>
                    <a:lnTo>
                      <a:pt x="1041" y="1714"/>
                    </a:lnTo>
                    <a:lnTo>
                      <a:pt x="1057" y="1649"/>
                    </a:lnTo>
                    <a:lnTo>
                      <a:pt x="1057" y="1596"/>
                    </a:lnTo>
                    <a:lnTo>
                      <a:pt x="1106" y="1552"/>
                    </a:lnTo>
                    <a:lnTo>
                      <a:pt x="1133" y="1492"/>
                    </a:lnTo>
                    <a:lnTo>
                      <a:pt x="1133" y="1471"/>
                    </a:lnTo>
                    <a:lnTo>
                      <a:pt x="1171" y="1396"/>
                    </a:lnTo>
                    <a:lnTo>
                      <a:pt x="1160" y="1320"/>
                    </a:lnTo>
                    <a:lnTo>
                      <a:pt x="1127" y="1250"/>
                    </a:lnTo>
                    <a:lnTo>
                      <a:pt x="1138" y="1206"/>
                    </a:lnTo>
                    <a:lnTo>
                      <a:pt x="1133" y="1174"/>
                    </a:lnTo>
                    <a:lnTo>
                      <a:pt x="1143" y="1157"/>
                    </a:lnTo>
                    <a:lnTo>
                      <a:pt x="1068" y="276"/>
                    </a:lnTo>
                    <a:lnTo>
                      <a:pt x="1057" y="271"/>
                    </a:lnTo>
                    <a:lnTo>
                      <a:pt x="1046" y="249"/>
                    </a:lnTo>
                    <a:lnTo>
                      <a:pt x="1029" y="168"/>
                    </a:lnTo>
                    <a:lnTo>
                      <a:pt x="1013" y="141"/>
                    </a:lnTo>
                    <a:lnTo>
                      <a:pt x="992" y="119"/>
                    </a:lnTo>
                    <a:lnTo>
                      <a:pt x="964" y="65"/>
                    </a:lnTo>
                    <a:lnTo>
                      <a:pt x="964" y="0"/>
                    </a:lnTo>
                    <a:close/>
                  </a:path>
                </a:pathLst>
              </a:custGeom>
              <a:solidFill>
                <a:schemeClr val="bg2">
                  <a:lumMod val="40000"/>
                  <a:lumOff val="60000"/>
                </a:schemeClr>
              </a:solidFill>
              <a:ln w="9525">
                <a:solidFill>
                  <a:schemeClr val="bg2">
                    <a:lumMod val="40000"/>
                    <a:lumOff val="60000"/>
                  </a:schemeClr>
                </a:solidFill>
                <a:round/>
                <a:headEnd/>
                <a:tailEnd/>
              </a:ln>
            </p:spPr>
          </p:sp>
          <p:grpSp>
            <p:nvGrpSpPr>
              <p:cNvPr id="131" name="MI"/>
              <p:cNvGrpSpPr>
                <a:grpSpLocks/>
              </p:cNvGrpSpPr>
              <p:nvPr/>
            </p:nvGrpSpPr>
            <p:grpSpPr bwMode="auto">
              <a:xfrm>
                <a:off x="2998099" y="1315684"/>
                <a:ext cx="546454" cy="514592"/>
                <a:chOff x="2933700" y="400050"/>
                <a:chExt cx="68" cy="64"/>
              </a:xfrm>
              <a:solidFill>
                <a:schemeClr val="bg2">
                  <a:lumMod val="40000"/>
                  <a:lumOff val="60000"/>
                </a:schemeClr>
              </a:solidFill>
            </p:grpSpPr>
            <p:sp>
              <p:nvSpPr>
                <p:cNvPr id="135" name="Freeform 134"/>
                <p:cNvSpPr>
                  <a:spLocks/>
                </p:cNvSpPr>
                <p:nvPr/>
              </p:nvSpPr>
              <p:spPr bwMode="auto">
                <a:xfrm>
                  <a:off x="2933733" y="400066"/>
                  <a:ext cx="35" cy="48"/>
                </a:xfrm>
                <a:custGeom>
                  <a:avLst/>
                  <a:gdLst>
                    <a:gd name="T0" fmla="*/ 0 w 1143"/>
                    <a:gd name="T1" fmla="*/ 0 h 1568"/>
                    <a:gd name="T2" fmla="*/ 0 w 1143"/>
                    <a:gd name="T3" fmla="*/ 0 h 1568"/>
                    <a:gd name="T4" fmla="*/ 0 w 1143"/>
                    <a:gd name="T5" fmla="*/ 0 h 1568"/>
                    <a:gd name="T6" fmla="*/ 0 w 1143"/>
                    <a:gd name="T7" fmla="*/ 0 h 1568"/>
                    <a:gd name="T8" fmla="*/ 0 w 1143"/>
                    <a:gd name="T9" fmla="*/ 0 h 1568"/>
                    <a:gd name="T10" fmla="*/ 0 w 1143"/>
                    <a:gd name="T11" fmla="*/ 0 h 1568"/>
                    <a:gd name="T12" fmla="*/ 0 w 1143"/>
                    <a:gd name="T13" fmla="*/ 0 h 1568"/>
                    <a:gd name="T14" fmla="*/ 0 w 1143"/>
                    <a:gd name="T15" fmla="*/ 0 h 1568"/>
                    <a:gd name="T16" fmla="*/ 0 w 1143"/>
                    <a:gd name="T17" fmla="*/ 0 h 1568"/>
                    <a:gd name="T18" fmla="*/ 0 w 1143"/>
                    <a:gd name="T19" fmla="*/ 0 h 1568"/>
                    <a:gd name="T20" fmla="*/ 0 w 1143"/>
                    <a:gd name="T21" fmla="*/ 0 h 1568"/>
                    <a:gd name="T22" fmla="*/ 0 w 1143"/>
                    <a:gd name="T23" fmla="*/ 0 h 1568"/>
                    <a:gd name="T24" fmla="*/ 0 w 1143"/>
                    <a:gd name="T25" fmla="*/ 0 h 1568"/>
                    <a:gd name="T26" fmla="*/ 0 w 1143"/>
                    <a:gd name="T27" fmla="*/ 0 h 1568"/>
                    <a:gd name="T28" fmla="*/ 0 w 1143"/>
                    <a:gd name="T29" fmla="*/ 0 h 1568"/>
                    <a:gd name="T30" fmla="*/ 0 w 1143"/>
                    <a:gd name="T31" fmla="*/ 0 h 1568"/>
                    <a:gd name="T32" fmla="*/ 0 w 1143"/>
                    <a:gd name="T33" fmla="*/ 0 h 1568"/>
                    <a:gd name="T34" fmla="*/ 0 w 1143"/>
                    <a:gd name="T35" fmla="*/ 0 h 1568"/>
                    <a:gd name="T36" fmla="*/ 0 w 1143"/>
                    <a:gd name="T37" fmla="*/ 0 h 1568"/>
                    <a:gd name="T38" fmla="*/ 0 w 1143"/>
                    <a:gd name="T39" fmla="*/ 0 h 1568"/>
                    <a:gd name="T40" fmla="*/ 0 w 1143"/>
                    <a:gd name="T41" fmla="*/ 0 h 1568"/>
                    <a:gd name="T42" fmla="*/ 0 w 1143"/>
                    <a:gd name="T43" fmla="*/ 0 h 1568"/>
                    <a:gd name="T44" fmla="*/ 0 w 1143"/>
                    <a:gd name="T45" fmla="*/ 0 h 1568"/>
                    <a:gd name="T46" fmla="*/ 0 w 1143"/>
                    <a:gd name="T47" fmla="*/ 0 h 1568"/>
                    <a:gd name="T48" fmla="*/ 0 w 1143"/>
                    <a:gd name="T49" fmla="*/ 0 h 1568"/>
                    <a:gd name="T50" fmla="*/ 0 w 1143"/>
                    <a:gd name="T51" fmla="*/ 0 h 1568"/>
                    <a:gd name="T52" fmla="*/ 0 w 1143"/>
                    <a:gd name="T53" fmla="*/ 0 h 1568"/>
                    <a:gd name="T54" fmla="*/ 0 w 1143"/>
                    <a:gd name="T55" fmla="*/ 0 h 1568"/>
                    <a:gd name="T56" fmla="*/ 0 w 1143"/>
                    <a:gd name="T57" fmla="*/ 0 h 1568"/>
                    <a:gd name="T58" fmla="*/ 0 w 1143"/>
                    <a:gd name="T59" fmla="*/ 0 h 1568"/>
                    <a:gd name="T60" fmla="*/ 0 w 1143"/>
                    <a:gd name="T61" fmla="*/ 0 h 1568"/>
                    <a:gd name="T62" fmla="*/ 0 w 1143"/>
                    <a:gd name="T63" fmla="*/ 0 h 1568"/>
                    <a:gd name="T64" fmla="*/ 0 w 1143"/>
                    <a:gd name="T65" fmla="*/ 0 h 1568"/>
                    <a:gd name="T66" fmla="*/ 0 w 1143"/>
                    <a:gd name="T67" fmla="*/ 0 h 1568"/>
                    <a:gd name="T68" fmla="*/ 0 w 1143"/>
                    <a:gd name="T69" fmla="*/ 0 h 1568"/>
                    <a:gd name="T70" fmla="*/ 0 w 1143"/>
                    <a:gd name="T71" fmla="*/ 0 h 1568"/>
                    <a:gd name="T72" fmla="*/ 0 w 1143"/>
                    <a:gd name="T73" fmla="*/ 0 h 1568"/>
                    <a:gd name="T74" fmla="*/ 0 w 1143"/>
                    <a:gd name="T75" fmla="*/ 0 h 1568"/>
                    <a:gd name="T76" fmla="*/ 0 w 1143"/>
                    <a:gd name="T77" fmla="*/ 0 h 1568"/>
                    <a:gd name="T78" fmla="*/ 0 w 1143"/>
                    <a:gd name="T79" fmla="*/ 0 h 1568"/>
                    <a:gd name="T80" fmla="*/ 0 w 1143"/>
                    <a:gd name="T81" fmla="*/ 0 h 1568"/>
                    <a:gd name="T82" fmla="*/ 0 w 1143"/>
                    <a:gd name="T83" fmla="*/ 0 h 1568"/>
                    <a:gd name="T84" fmla="*/ 0 w 1143"/>
                    <a:gd name="T85" fmla="*/ 0 h 1568"/>
                    <a:gd name="T86" fmla="*/ 0 w 1143"/>
                    <a:gd name="T87" fmla="*/ 0 h 1568"/>
                    <a:gd name="T88" fmla="*/ 0 w 1143"/>
                    <a:gd name="T89" fmla="*/ 0 h 1568"/>
                    <a:gd name="T90" fmla="*/ 0 w 1143"/>
                    <a:gd name="T91" fmla="*/ 0 h 1568"/>
                    <a:gd name="T92" fmla="*/ 0 w 1143"/>
                    <a:gd name="T93" fmla="*/ 0 h 1568"/>
                    <a:gd name="T94" fmla="*/ 0 w 1143"/>
                    <a:gd name="T95" fmla="*/ 0 h 1568"/>
                    <a:gd name="T96" fmla="*/ 0 w 1143"/>
                    <a:gd name="T97" fmla="*/ 0 h 1568"/>
                    <a:gd name="T98" fmla="*/ 0 w 1143"/>
                    <a:gd name="T99" fmla="*/ 0 h 1568"/>
                    <a:gd name="T100" fmla="*/ 0 w 1143"/>
                    <a:gd name="T101" fmla="*/ 0 h 1568"/>
                    <a:gd name="T102" fmla="*/ 0 w 1143"/>
                    <a:gd name="T103" fmla="*/ 0 h 1568"/>
                    <a:gd name="T104" fmla="*/ 0 w 1143"/>
                    <a:gd name="T105" fmla="*/ 0 h 1568"/>
                    <a:gd name="T106" fmla="*/ 0 w 1143"/>
                    <a:gd name="T107" fmla="*/ 0 h 15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3"/>
                    <a:gd name="T163" fmla="*/ 0 h 1568"/>
                    <a:gd name="T164" fmla="*/ 1143 w 1143"/>
                    <a:gd name="T165" fmla="*/ 1568 h 15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3" h="1568">
                      <a:moveTo>
                        <a:pt x="0" y="1568"/>
                      </a:moveTo>
                      <a:lnTo>
                        <a:pt x="568" y="1498"/>
                      </a:lnTo>
                      <a:lnTo>
                        <a:pt x="573" y="1515"/>
                      </a:lnTo>
                      <a:lnTo>
                        <a:pt x="931" y="1466"/>
                      </a:lnTo>
                      <a:lnTo>
                        <a:pt x="936" y="1450"/>
                      </a:lnTo>
                      <a:lnTo>
                        <a:pt x="980" y="1362"/>
                      </a:lnTo>
                      <a:lnTo>
                        <a:pt x="996" y="1341"/>
                      </a:lnTo>
                      <a:lnTo>
                        <a:pt x="991" y="1282"/>
                      </a:lnTo>
                      <a:lnTo>
                        <a:pt x="1013" y="1233"/>
                      </a:lnTo>
                      <a:lnTo>
                        <a:pt x="1056" y="1195"/>
                      </a:lnTo>
                      <a:lnTo>
                        <a:pt x="1056" y="1152"/>
                      </a:lnTo>
                      <a:lnTo>
                        <a:pt x="1062" y="1141"/>
                      </a:lnTo>
                      <a:lnTo>
                        <a:pt x="1067" y="1114"/>
                      </a:lnTo>
                      <a:lnTo>
                        <a:pt x="1094" y="1092"/>
                      </a:lnTo>
                      <a:lnTo>
                        <a:pt x="1105" y="1114"/>
                      </a:lnTo>
                      <a:lnTo>
                        <a:pt x="1115" y="1120"/>
                      </a:lnTo>
                      <a:lnTo>
                        <a:pt x="1132" y="1109"/>
                      </a:lnTo>
                      <a:lnTo>
                        <a:pt x="1138" y="1092"/>
                      </a:lnTo>
                      <a:lnTo>
                        <a:pt x="1143" y="1071"/>
                      </a:lnTo>
                      <a:lnTo>
                        <a:pt x="1132" y="1022"/>
                      </a:lnTo>
                      <a:lnTo>
                        <a:pt x="1143" y="957"/>
                      </a:lnTo>
                      <a:lnTo>
                        <a:pt x="1122" y="914"/>
                      </a:lnTo>
                      <a:lnTo>
                        <a:pt x="1115" y="828"/>
                      </a:lnTo>
                      <a:lnTo>
                        <a:pt x="1029" y="617"/>
                      </a:lnTo>
                      <a:lnTo>
                        <a:pt x="948" y="589"/>
                      </a:lnTo>
                      <a:lnTo>
                        <a:pt x="920" y="611"/>
                      </a:lnTo>
                      <a:lnTo>
                        <a:pt x="883" y="649"/>
                      </a:lnTo>
                      <a:lnTo>
                        <a:pt x="785" y="790"/>
                      </a:lnTo>
                      <a:lnTo>
                        <a:pt x="775" y="790"/>
                      </a:lnTo>
                      <a:lnTo>
                        <a:pt x="769" y="784"/>
                      </a:lnTo>
                      <a:lnTo>
                        <a:pt x="726" y="768"/>
                      </a:lnTo>
                      <a:lnTo>
                        <a:pt x="715" y="758"/>
                      </a:lnTo>
                      <a:lnTo>
                        <a:pt x="704" y="725"/>
                      </a:lnTo>
                      <a:lnTo>
                        <a:pt x="715" y="665"/>
                      </a:lnTo>
                      <a:lnTo>
                        <a:pt x="731" y="644"/>
                      </a:lnTo>
                      <a:lnTo>
                        <a:pt x="780" y="611"/>
                      </a:lnTo>
                      <a:lnTo>
                        <a:pt x="791" y="589"/>
                      </a:lnTo>
                      <a:lnTo>
                        <a:pt x="791" y="568"/>
                      </a:lnTo>
                      <a:lnTo>
                        <a:pt x="801" y="540"/>
                      </a:lnTo>
                      <a:lnTo>
                        <a:pt x="818" y="524"/>
                      </a:lnTo>
                      <a:lnTo>
                        <a:pt x="840" y="482"/>
                      </a:lnTo>
                      <a:lnTo>
                        <a:pt x="840" y="389"/>
                      </a:lnTo>
                      <a:lnTo>
                        <a:pt x="829" y="341"/>
                      </a:lnTo>
                      <a:lnTo>
                        <a:pt x="812" y="319"/>
                      </a:lnTo>
                      <a:lnTo>
                        <a:pt x="785" y="282"/>
                      </a:lnTo>
                      <a:lnTo>
                        <a:pt x="775" y="265"/>
                      </a:lnTo>
                      <a:lnTo>
                        <a:pt x="780" y="243"/>
                      </a:lnTo>
                      <a:lnTo>
                        <a:pt x="812" y="233"/>
                      </a:lnTo>
                      <a:lnTo>
                        <a:pt x="818" y="222"/>
                      </a:lnTo>
                      <a:lnTo>
                        <a:pt x="780" y="152"/>
                      </a:lnTo>
                      <a:lnTo>
                        <a:pt x="747" y="136"/>
                      </a:lnTo>
                      <a:lnTo>
                        <a:pt x="655" y="103"/>
                      </a:lnTo>
                      <a:lnTo>
                        <a:pt x="585" y="87"/>
                      </a:lnTo>
                      <a:lnTo>
                        <a:pt x="557" y="59"/>
                      </a:lnTo>
                      <a:lnTo>
                        <a:pt x="503" y="43"/>
                      </a:lnTo>
                      <a:lnTo>
                        <a:pt x="455" y="32"/>
                      </a:lnTo>
                      <a:lnTo>
                        <a:pt x="412" y="0"/>
                      </a:lnTo>
                      <a:lnTo>
                        <a:pt x="396" y="27"/>
                      </a:lnTo>
                      <a:lnTo>
                        <a:pt x="363" y="38"/>
                      </a:lnTo>
                      <a:lnTo>
                        <a:pt x="336" y="87"/>
                      </a:lnTo>
                      <a:lnTo>
                        <a:pt x="330" y="130"/>
                      </a:lnTo>
                      <a:lnTo>
                        <a:pt x="336" y="146"/>
                      </a:lnTo>
                      <a:lnTo>
                        <a:pt x="352" y="146"/>
                      </a:lnTo>
                      <a:lnTo>
                        <a:pt x="357" y="162"/>
                      </a:lnTo>
                      <a:lnTo>
                        <a:pt x="347" y="168"/>
                      </a:lnTo>
                      <a:lnTo>
                        <a:pt x="319" y="178"/>
                      </a:lnTo>
                      <a:lnTo>
                        <a:pt x="303" y="189"/>
                      </a:lnTo>
                      <a:lnTo>
                        <a:pt x="282" y="222"/>
                      </a:lnTo>
                      <a:lnTo>
                        <a:pt x="265" y="254"/>
                      </a:lnTo>
                      <a:lnTo>
                        <a:pt x="270" y="292"/>
                      </a:lnTo>
                      <a:lnTo>
                        <a:pt x="276" y="335"/>
                      </a:lnTo>
                      <a:lnTo>
                        <a:pt x="254" y="378"/>
                      </a:lnTo>
                      <a:lnTo>
                        <a:pt x="222" y="394"/>
                      </a:lnTo>
                      <a:lnTo>
                        <a:pt x="217" y="362"/>
                      </a:lnTo>
                      <a:lnTo>
                        <a:pt x="227" y="324"/>
                      </a:lnTo>
                      <a:lnTo>
                        <a:pt x="217" y="287"/>
                      </a:lnTo>
                      <a:lnTo>
                        <a:pt x="222" y="265"/>
                      </a:lnTo>
                      <a:lnTo>
                        <a:pt x="217" y="259"/>
                      </a:lnTo>
                      <a:lnTo>
                        <a:pt x="200" y="265"/>
                      </a:lnTo>
                      <a:lnTo>
                        <a:pt x="184" y="292"/>
                      </a:lnTo>
                      <a:lnTo>
                        <a:pt x="178" y="330"/>
                      </a:lnTo>
                      <a:lnTo>
                        <a:pt x="168" y="352"/>
                      </a:lnTo>
                      <a:lnTo>
                        <a:pt x="145" y="352"/>
                      </a:lnTo>
                      <a:lnTo>
                        <a:pt x="113" y="378"/>
                      </a:lnTo>
                      <a:lnTo>
                        <a:pt x="97" y="405"/>
                      </a:lnTo>
                      <a:lnTo>
                        <a:pt x="97" y="427"/>
                      </a:lnTo>
                      <a:lnTo>
                        <a:pt x="64" y="459"/>
                      </a:lnTo>
                      <a:lnTo>
                        <a:pt x="64" y="519"/>
                      </a:lnTo>
                      <a:lnTo>
                        <a:pt x="59" y="584"/>
                      </a:lnTo>
                      <a:lnTo>
                        <a:pt x="54" y="628"/>
                      </a:lnTo>
                      <a:lnTo>
                        <a:pt x="32" y="676"/>
                      </a:lnTo>
                      <a:lnTo>
                        <a:pt x="15" y="703"/>
                      </a:lnTo>
                      <a:lnTo>
                        <a:pt x="15" y="735"/>
                      </a:lnTo>
                      <a:lnTo>
                        <a:pt x="43" y="816"/>
                      </a:lnTo>
                      <a:lnTo>
                        <a:pt x="26" y="865"/>
                      </a:lnTo>
                      <a:lnTo>
                        <a:pt x="48" y="909"/>
                      </a:lnTo>
                      <a:lnTo>
                        <a:pt x="103" y="1016"/>
                      </a:lnTo>
                      <a:lnTo>
                        <a:pt x="140" y="1109"/>
                      </a:lnTo>
                      <a:lnTo>
                        <a:pt x="140" y="1185"/>
                      </a:lnTo>
                      <a:lnTo>
                        <a:pt x="157" y="1201"/>
                      </a:lnTo>
                      <a:lnTo>
                        <a:pt x="157" y="1211"/>
                      </a:lnTo>
                      <a:lnTo>
                        <a:pt x="145" y="1222"/>
                      </a:lnTo>
                      <a:lnTo>
                        <a:pt x="135" y="1303"/>
                      </a:lnTo>
                      <a:lnTo>
                        <a:pt x="124" y="1357"/>
                      </a:lnTo>
                      <a:lnTo>
                        <a:pt x="97" y="1411"/>
                      </a:lnTo>
                      <a:lnTo>
                        <a:pt x="54" y="1520"/>
                      </a:lnTo>
                      <a:lnTo>
                        <a:pt x="15" y="1557"/>
                      </a:lnTo>
                      <a:lnTo>
                        <a:pt x="0" y="1568"/>
                      </a:lnTo>
                      <a:close/>
                    </a:path>
                  </a:pathLst>
                </a:custGeom>
                <a:grpFill/>
                <a:ln w="9525">
                  <a:solidFill>
                    <a:schemeClr val="bg2">
                      <a:lumMod val="40000"/>
                      <a:lumOff val="60000"/>
                    </a:schemeClr>
                  </a:solidFill>
                  <a:round/>
                  <a:headEnd/>
                  <a:tailEnd/>
                </a:ln>
              </p:spPr>
            </p:sp>
            <p:sp>
              <p:nvSpPr>
                <p:cNvPr id="136" name="Freeform 135"/>
                <p:cNvSpPr>
                  <a:spLocks/>
                </p:cNvSpPr>
                <p:nvPr/>
              </p:nvSpPr>
              <p:spPr bwMode="auto">
                <a:xfrm>
                  <a:off x="2933700" y="400050"/>
                  <a:ext cx="55" cy="27"/>
                </a:xfrm>
                <a:custGeom>
                  <a:avLst/>
                  <a:gdLst>
                    <a:gd name="T0" fmla="*/ 0 w 1794"/>
                    <a:gd name="T1" fmla="*/ 0 h 882"/>
                    <a:gd name="T2" fmla="*/ 0 w 1794"/>
                    <a:gd name="T3" fmla="*/ 0 h 882"/>
                    <a:gd name="T4" fmla="*/ 0 w 1794"/>
                    <a:gd name="T5" fmla="*/ 0 h 882"/>
                    <a:gd name="T6" fmla="*/ 0 w 1794"/>
                    <a:gd name="T7" fmla="*/ 0 h 882"/>
                    <a:gd name="T8" fmla="*/ 0 w 1794"/>
                    <a:gd name="T9" fmla="*/ 0 h 882"/>
                    <a:gd name="T10" fmla="*/ 0 w 1794"/>
                    <a:gd name="T11" fmla="*/ 0 h 882"/>
                    <a:gd name="T12" fmla="*/ 0 w 1794"/>
                    <a:gd name="T13" fmla="*/ 0 h 882"/>
                    <a:gd name="T14" fmla="*/ 0 w 1794"/>
                    <a:gd name="T15" fmla="*/ 0 h 882"/>
                    <a:gd name="T16" fmla="*/ 0 w 1794"/>
                    <a:gd name="T17" fmla="*/ 0 h 882"/>
                    <a:gd name="T18" fmla="*/ 0 w 1794"/>
                    <a:gd name="T19" fmla="*/ 0 h 882"/>
                    <a:gd name="T20" fmla="*/ 0 w 1794"/>
                    <a:gd name="T21" fmla="*/ 0 h 882"/>
                    <a:gd name="T22" fmla="*/ 0 w 1794"/>
                    <a:gd name="T23" fmla="*/ 0 h 882"/>
                    <a:gd name="T24" fmla="*/ 0 w 1794"/>
                    <a:gd name="T25" fmla="*/ 0 h 882"/>
                    <a:gd name="T26" fmla="*/ 0 w 1794"/>
                    <a:gd name="T27" fmla="*/ 0 h 882"/>
                    <a:gd name="T28" fmla="*/ 0 w 1794"/>
                    <a:gd name="T29" fmla="*/ 0 h 882"/>
                    <a:gd name="T30" fmla="*/ 0 w 1794"/>
                    <a:gd name="T31" fmla="*/ 0 h 882"/>
                    <a:gd name="T32" fmla="*/ 0 w 1794"/>
                    <a:gd name="T33" fmla="*/ 0 h 882"/>
                    <a:gd name="T34" fmla="*/ 0 w 1794"/>
                    <a:gd name="T35" fmla="*/ 0 h 882"/>
                    <a:gd name="T36" fmla="*/ 0 w 1794"/>
                    <a:gd name="T37" fmla="*/ 0 h 882"/>
                    <a:gd name="T38" fmla="*/ 0 w 1794"/>
                    <a:gd name="T39" fmla="*/ 0 h 882"/>
                    <a:gd name="T40" fmla="*/ 0 w 1794"/>
                    <a:gd name="T41" fmla="*/ 0 h 882"/>
                    <a:gd name="T42" fmla="*/ 0 w 1794"/>
                    <a:gd name="T43" fmla="*/ 0 h 882"/>
                    <a:gd name="T44" fmla="*/ 0 w 1794"/>
                    <a:gd name="T45" fmla="*/ 0 h 882"/>
                    <a:gd name="T46" fmla="*/ 0 w 1794"/>
                    <a:gd name="T47" fmla="*/ 0 h 882"/>
                    <a:gd name="T48" fmla="*/ 0 w 1794"/>
                    <a:gd name="T49" fmla="*/ 0 h 882"/>
                    <a:gd name="T50" fmla="*/ 0 w 1794"/>
                    <a:gd name="T51" fmla="*/ 0 h 882"/>
                    <a:gd name="T52" fmla="*/ 0 w 1794"/>
                    <a:gd name="T53" fmla="*/ 0 h 882"/>
                    <a:gd name="T54" fmla="*/ 0 w 1794"/>
                    <a:gd name="T55" fmla="*/ 0 h 882"/>
                    <a:gd name="T56" fmla="*/ 0 w 1794"/>
                    <a:gd name="T57" fmla="*/ 0 h 882"/>
                    <a:gd name="T58" fmla="*/ 0 w 1794"/>
                    <a:gd name="T59" fmla="*/ 0 h 882"/>
                    <a:gd name="T60" fmla="*/ 0 w 1794"/>
                    <a:gd name="T61" fmla="*/ 0 h 882"/>
                    <a:gd name="T62" fmla="*/ 0 w 1794"/>
                    <a:gd name="T63" fmla="*/ 0 h 882"/>
                    <a:gd name="T64" fmla="*/ 0 w 1794"/>
                    <a:gd name="T65" fmla="*/ 0 h 882"/>
                    <a:gd name="T66" fmla="*/ 0 w 1794"/>
                    <a:gd name="T67" fmla="*/ 0 h 882"/>
                    <a:gd name="T68" fmla="*/ 0 w 1794"/>
                    <a:gd name="T69" fmla="*/ 0 h 882"/>
                    <a:gd name="T70" fmla="*/ 0 w 1794"/>
                    <a:gd name="T71" fmla="*/ 0 h 882"/>
                    <a:gd name="T72" fmla="*/ 0 w 1794"/>
                    <a:gd name="T73" fmla="*/ 0 h 882"/>
                    <a:gd name="T74" fmla="*/ 0 w 1794"/>
                    <a:gd name="T75" fmla="*/ 0 h 882"/>
                    <a:gd name="T76" fmla="*/ 0 w 1794"/>
                    <a:gd name="T77" fmla="*/ 0 h 882"/>
                    <a:gd name="T78" fmla="*/ 0 w 1794"/>
                    <a:gd name="T79" fmla="*/ 0 h 882"/>
                    <a:gd name="T80" fmla="*/ 0 w 1794"/>
                    <a:gd name="T81" fmla="*/ 0 h 882"/>
                    <a:gd name="T82" fmla="*/ 0 w 1794"/>
                    <a:gd name="T83" fmla="*/ 0 h 882"/>
                    <a:gd name="T84" fmla="*/ 0 w 1794"/>
                    <a:gd name="T85" fmla="*/ 0 h 882"/>
                    <a:gd name="T86" fmla="*/ 0 w 1794"/>
                    <a:gd name="T87" fmla="*/ 0 h 8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4"/>
                    <a:gd name="T133" fmla="*/ 0 h 882"/>
                    <a:gd name="T134" fmla="*/ 1794 w 1794"/>
                    <a:gd name="T135" fmla="*/ 882 h 8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4" h="882">
                      <a:moveTo>
                        <a:pt x="0" y="373"/>
                      </a:moveTo>
                      <a:lnTo>
                        <a:pt x="54" y="357"/>
                      </a:lnTo>
                      <a:lnTo>
                        <a:pt x="76" y="341"/>
                      </a:lnTo>
                      <a:lnTo>
                        <a:pt x="135" y="308"/>
                      </a:lnTo>
                      <a:lnTo>
                        <a:pt x="147" y="281"/>
                      </a:lnTo>
                      <a:lnTo>
                        <a:pt x="168" y="276"/>
                      </a:lnTo>
                      <a:lnTo>
                        <a:pt x="271" y="243"/>
                      </a:lnTo>
                      <a:lnTo>
                        <a:pt x="336" y="206"/>
                      </a:lnTo>
                      <a:lnTo>
                        <a:pt x="423" y="119"/>
                      </a:lnTo>
                      <a:lnTo>
                        <a:pt x="445" y="114"/>
                      </a:lnTo>
                      <a:lnTo>
                        <a:pt x="515" y="38"/>
                      </a:lnTo>
                      <a:lnTo>
                        <a:pt x="558" y="11"/>
                      </a:lnTo>
                      <a:lnTo>
                        <a:pt x="640" y="0"/>
                      </a:lnTo>
                      <a:lnTo>
                        <a:pt x="656" y="5"/>
                      </a:lnTo>
                      <a:lnTo>
                        <a:pt x="661" y="16"/>
                      </a:lnTo>
                      <a:lnTo>
                        <a:pt x="618" y="44"/>
                      </a:lnTo>
                      <a:lnTo>
                        <a:pt x="607" y="49"/>
                      </a:lnTo>
                      <a:lnTo>
                        <a:pt x="591" y="81"/>
                      </a:lnTo>
                      <a:lnTo>
                        <a:pt x="537" y="141"/>
                      </a:lnTo>
                      <a:lnTo>
                        <a:pt x="510" y="167"/>
                      </a:lnTo>
                      <a:lnTo>
                        <a:pt x="493" y="184"/>
                      </a:lnTo>
                      <a:lnTo>
                        <a:pt x="482" y="238"/>
                      </a:lnTo>
                      <a:lnTo>
                        <a:pt x="493" y="276"/>
                      </a:lnTo>
                      <a:lnTo>
                        <a:pt x="504" y="255"/>
                      </a:lnTo>
                      <a:lnTo>
                        <a:pt x="547" y="216"/>
                      </a:lnTo>
                      <a:lnTo>
                        <a:pt x="580" y="216"/>
                      </a:lnTo>
                      <a:lnTo>
                        <a:pt x="602" y="206"/>
                      </a:lnTo>
                      <a:lnTo>
                        <a:pt x="705" y="255"/>
                      </a:lnTo>
                      <a:lnTo>
                        <a:pt x="786" y="346"/>
                      </a:lnTo>
                      <a:lnTo>
                        <a:pt x="845" y="336"/>
                      </a:lnTo>
                      <a:lnTo>
                        <a:pt x="884" y="336"/>
                      </a:lnTo>
                      <a:lnTo>
                        <a:pt x="905" y="352"/>
                      </a:lnTo>
                      <a:lnTo>
                        <a:pt x="926" y="352"/>
                      </a:lnTo>
                      <a:lnTo>
                        <a:pt x="933" y="346"/>
                      </a:lnTo>
                      <a:lnTo>
                        <a:pt x="954" y="357"/>
                      </a:lnTo>
                      <a:lnTo>
                        <a:pt x="954" y="368"/>
                      </a:lnTo>
                      <a:lnTo>
                        <a:pt x="970" y="357"/>
                      </a:lnTo>
                      <a:lnTo>
                        <a:pt x="986" y="336"/>
                      </a:lnTo>
                      <a:lnTo>
                        <a:pt x="1057" y="281"/>
                      </a:lnTo>
                      <a:lnTo>
                        <a:pt x="1289" y="222"/>
                      </a:lnTo>
                      <a:lnTo>
                        <a:pt x="1349" y="190"/>
                      </a:lnTo>
                      <a:lnTo>
                        <a:pt x="1377" y="179"/>
                      </a:lnTo>
                      <a:lnTo>
                        <a:pt x="1387" y="195"/>
                      </a:lnTo>
                      <a:lnTo>
                        <a:pt x="1371" y="227"/>
                      </a:lnTo>
                      <a:lnTo>
                        <a:pt x="1371" y="243"/>
                      </a:lnTo>
                      <a:lnTo>
                        <a:pt x="1398" y="297"/>
                      </a:lnTo>
                      <a:lnTo>
                        <a:pt x="1415" y="308"/>
                      </a:lnTo>
                      <a:lnTo>
                        <a:pt x="1431" y="297"/>
                      </a:lnTo>
                      <a:lnTo>
                        <a:pt x="1468" y="303"/>
                      </a:lnTo>
                      <a:lnTo>
                        <a:pt x="1485" y="292"/>
                      </a:lnTo>
                      <a:lnTo>
                        <a:pt x="1561" y="287"/>
                      </a:lnTo>
                      <a:lnTo>
                        <a:pt x="1594" y="308"/>
                      </a:lnTo>
                      <a:lnTo>
                        <a:pt x="1620" y="362"/>
                      </a:lnTo>
                      <a:lnTo>
                        <a:pt x="1642" y="390"/>
                      </a:lnTo>
                      <a:lnTo>
                        <a:pt x="1701" y="411"/>
                      </a:lnTo>
                      <a:lnTo>
                        <a:pt x="1761" y="401"/>
                      </a:lnTo>
                      <a:lnTo>
                        <a:pt x="1778" y="401"/>
                      </a:lnTo>
                      <a:lnTo>
                        <a:pt x="1794" y="411"/>
                      </a:lnTo>
                      <a:lnTo>
                        <a:pt x="1794" y="432"/>
                      </a:lnTo>
                      <a:lnTo>
                        <a:pt x="1766" y="455"/>
                      </a:lnTo>
                      <a:lnTo>
                        <a:pt x="1729" y="460"/>
                      </a:lnTo>
                      <a:lnTo>
                        <a:pt x="1712" y="455"/>
                      </a:lnTo>
                      <a:lnTo>
                        <a:pt x="1707" y="443"/>
                      </a:lnTo>
                      <a:lnTo>
                        <a:pt x="1696" y="443"/>
                      </a:lnTo>
                      <a:lnTo>
                        <a:pt x="1659" y="465"/>
                      </a:lnTo>
                      <a:lnTo>
                        <a:pt x="1631" y="455"/>
                      </a:lnTo>
                      <a:lnTo>
                        <a:pt x="1610" y="455"/>
                      </a:lnTo>
                      <a:lnTo>
                        <a:pt x="1545" y="465"/>
                      </a:lnTo>
                      <a:lnTo>
                        <a:pt x="1507" y="455"/>
                      </a:lnTo>
                      <a:lnTo>
                        <a:pt x="1491" y="465"/>
                      </a:lnTo>
                      <a:lnTo>
                        <a:pt x="1501" y="503"/>
                      </a:lnTo>
                      <a:lnTo>
                        <a:pt x="1491" y="513"/>
                      </a:lnTo>
                      <a:lnTo>
                        <a:pt x="1475" y="508"/>
                      </a:lnTo>
                      <a:lnTo>
                        <a:pt x="1436" y="476"/>
                      </a:lnTo>
                      <a:lnTo>
                        <a:pt x="1338" y="460"/>
                      </a:lnTo>
                      <a:lnTo>
                        <a:pt x="1317" y="465"/>
                      </a:lnTo>
                      <a:lnTo>
                        <a:pt x="1296" y="455"/>
                      </a:lnTo>
                      <a:lnTo>
                        <a:pt x="1231" y="503"/>
                      </a:lnTo>
                      <a:lnTo>
                        <a:pt x="1214" y="503"/>
                      </a:lnTo>
                      <a:lnTo>
                        <a:pt x="1187" y="519"/>
                      </a:lnTo>
                      <a:lnTo>
                        <a:pt x="1176" y="530"/>
                      </a:lnTo>
                      <a:lnTo>
                        <a:pt x="1165" y="536"/>
                      </a:lnTo>
                      <a:lnTo>
                        <a:pt x="1127" y="530"/>
                      </a:lnTo>
                      <a:lnTo>
                        <a:pt x="1089" y="536"/>
                      </a:lnTo>
                      <a:lnTo>
                        <a:pt x="1084" y="568"/>
                      </a:lnTo>
                      <a:lnTo>
                        <a:pt x="1073" y="584"/>
                      </a:lnTo>
                      <a:lnTo>
                        <a:pt x="992" y="660"/>
                      </a:lnTo>
                      <a:lnTo>
                        <a:pt x="981" y="654"/>
                      </a:lnTo>
                      <a:lnTo>
                        <a:pt x="975" y="643"/>
                      </a:lnTo>
                      <a:lnTo>
                        <a:pt x="1008" y="595"/>
                      </a:lnTo>
                      <a:lnTo>
                        <a:pt x="1003" y="573"/>
                      </a:lnTo>
                      <a:lnTo>
                        <a:pt x="959" y="573"/>
                      </a:lnTo>
                      <a:lnTo>
                        <a:pt x="943" y="617"/>
                      </a:lnTo>
                      <a:lnTo>
                        <a:pt x="926" y="638"/>
                      </a:lnTo>
                      <a:lnTo>
                        <a:pt x="910" y="611"/>
                      </a:lnTo>
                      <a:lnTo>
                        <a:pt x="900" y="573"/>
                      </a:lnTo>
                      <a:lnTo>
                        <a:pt x="894" y="578"/>
                      </a:lnTo>
                      <a:lnTo>
                        <a:pt x="884" y="633"/>
                      </a:lnTo>
                      <a:lnTo>
                        <a:pt x="856" y="682"/>
                      </a:lnTo>
                      <a:lnTo>
                        <a:pt x="835" y="736"/>
                      </a:lnTo>
                      <a:lnTo>
                        <a:pt x="819" y="768"/>
                      </a:lnTo>
                      <a:lnTo>
                        <a:pt x="780" y="828"/>
                      </a:lnTo>
                      <a:lnTo>
                        <a:pt x="780" y="865"/>
                      </a:lnTo>
                      <a:lnTo>
                        <a:pt x="775" y="882"/>
                      </a:lnTo>
                      <a:lnTo>
                        <a:pt x="737" y="854"/>
                      </a:lnTo>
                      <a:lnTo>
                        <a:pt x="726" y="817"/>
                      </a:lnTo>
                      <a:lnTo>
                        <a:pt x="742" y="801"/>
                      </a:lnTo>
                      <a:lnTo>
                        <a:pt x="742" y="779"/>
                      </a:lnTo>
                      <a:lnTo>
                        <a:pt x="737" y="773"/>
                      </a:lnTo>
                      <a:lnTo>
                        <a:pt x="694" y="784"/>
                      </a:lnTo>
                      <a:lnTo>
                        <a:pt x="682" y="779"/>
                      </a:lnTo>
                      <a:lnTo>
                        <a:pt x="699" y="687"/>
                      </a:lnTo>
                      <a:lnTo>
                        <a:pt x="694" y="654"/>
                      </a:lnTo>
                      <a:lnTo>
                        <a:pt x="645" y="633"/>
                      </a:lnTo>
                      <a:lnTo>
                        <a:pt x="607" y="622"/>
                      </a:lnTo>
                      <a:lnTo>
                        <a:pt x="607" y="606"/>
                      </a:lnTo>
                      <a:lnTo>
                        <a:pt x="612" y="595"/>
                      </a:lnTo>
                      <a:lnTo>
                        <a:pt x="596" y="584"/>
                      </a:lnTo>
                      <a:lnTo>
                        <a:pt x="558" y="568"/>
                      </a:lnTo>
                      <a:lnTo>
                        <a:pt x="504" y="557"/>
                      </a:lnTo>
                      <a:lnTo>
                        <a:pt x="482" y="562"/>
                      </a:lnTo>
                      <a:lnTo>
                        <a:pt x="466" y="573"/>
                      </a:lnTo>
                      <a:lnTo>
                        <a:pt x="461" y="557"/>
                      </a:lnTo>
                      <a:lnTo>
                        <a:pt x="423" y="557"/>
                      </a:lnTo>
                      <a:lnTo>
                        <a:pt x="374" y="513"/>
                      </a:lnTo>
                      <a:lnTo>
                        <a:pt x="342" y="513"/>
                      </a:lnTo>
                      <a:lnTo>
                        <a:pt x="98" y="465"/>
                      </a:lnTo>
                      <a:lnTo>
                        <a:pt x="82" y="455"/>
                      </a:lnTo>
                      <a:lnTo>
                        <a:pt x="70" y="416"/>
                      </a:lnTo>
                      <a:lnTo>
                        <a:pt x="49" y="401"/>
                      </a:lnTo>
                      <a:lnTo>
                        <a:pt x="16" y="395"/>
                      </a:lnTo>
                      <a:lnTo>
                        <a:pt x="0" y="373"/>
                      </a:lnTo>
                      <a:close/>
                    </a:path>
                  </a:pathLst>
                </a:custGeom>
                <a:grpFill/>
                <a:ln w="9525">
                  <a:solidFill>
                    <a:schemeClr val="bg2">
                      <a:lumMod val="40000"/>
                      <a:lumOff val="60000"/>
                    </a:schemeClr>
                  </a:solidFill>
                  <a:round/>
                  <a:headEnd/>
                  <a:tailEnd/>
                </a:ln>
              </p:spPr>
            </p:sp>
          </p:grpSp>
          <p:sp>
            <p:nvSpPr>
              <p:cNvPr id="132" name="WI"/>
              <p:cNvSpPr>
                <a:spLocks/>
              </p:cNvSpPr>
              <p:nvPr/>
            </p:nvSpPr>
            <p:spPr bwMode="auto">
              <a:xfrm>
                <a:off x="2845414" y="1371967"/>
                <a:ext cx="377696" cy="402025"/>
              </a:xfrm>
              <a:custGeom>
                <a:avLst/>
                <a:gdLst>
                  <a:gd name="T0" fmla="*/ 2147483647 w 1549"/>
                  <a:gd name="T1" fmla="*/ 2147483647 h 1649"/>
                  <a:gd name="T2" fmla="*/ 2147483647 w 1549"/>
                  <a:gd name="T3" fmla="*/ 2147483647 h 1649"/>
                  <a:gd name="T4" fmla="*/ 2147483647 w 1549"/>
                  <a:gd name="T5" fmla="*/ 2147483647 h 1649"/>
                  <a:gd name="T6" fmla="*/ 2147483647 w 1549"/>
                  <a:gd name="T7" fmla="*/ 2147483647 h 1649"/>
                  <a:gd name="T8" fmla="*/ 2147483647 w 1549"/>
                  <a:gd name="T9" fmla="*/ 2147483647 h 1649"/>
                  <a:gd name="T10" fmla="*/ 2147483647 w 1549"/>
                  <a:gd name="T11" fmla="*/ 2147483647 h 1649"/>
                  <a:gd name="T12" fmla="*/ 2147483647 w 1549"/>
                  <a:gd name="T13" fmla="*/ 2147483647 h 1649"/>
                  <a:gd name="T14" fmla="*/ 2147483647 w 1549"/>
                  <a:gd name="T15" fmla="*/ 2147483647 h 1649"/>
                  <a:gd name="T16" fmla="*/ 2147483647 w 1549"/>
                  <a:gd name="T17" fmla="*/ 2147483647 h 1649"/>
                  <a:gd name="T18" fmla="*/ 2147483647 w 1549"/>
                  <a:gd name="T19" fmla="*/ 2147483647 h 1649"/>
                  <a:gd name="T20" fmla="*/ 2147483647 w 1549"/>
                  <a:gd name="T21" fmla="*/ 2147483647 h 1649"/>
                  <a:gd name="T22" fmla="*/ 2147483647 w 1549"/>
                  <a:gd name="T23" fmla="*/ 2147483647 h 1649"/>
                  <a:gd name="T24" fmla="*/ 2147483647 w 1549"/>
                  <a:gd name="T25" fmla="*/ 2147483647 h 1649"/>
                  <a:gd name="T26" fmla="*/ 2147483647 w 1549"/>
                  <a:gd name="T27" fmla="*/ 2147483647 h 1649"/>
                  <a:gd name="T28" fmla="*/ 0 w 1549"/>
                  <a:gd name="T29" fmla="*/ 2147483647 h 1649"/>
                  <a:gd name="T30" fmla="*/ 2147483647 w 1549"/>
                  <a:gd name="T31" fmla="*/ 2147483647 h 1649"/>
                  <a:gd name="T32" fmla="*/ 2147483647 w 1549"/>
                  <a:gd name="T33" fmla="*/ 2147483647 h 1649"/>
                  <a:gd name="T34" fmla="*/ 2147483647 w 1549"/>
                  <a:gd name="T35" fmla="*/ 2147483647 h 1649"/>
                  <a:gd name="T36" fmla="*/ 2147483647 w 1549"/>
                  <a:gd name="T37" fmla="*/ 2147483647 h 1649"/>
                  <a:gd name="T38" fmla="*/ 2147483647 w 1549"/>
                  <a:gd name="T39" fmla="*/ 2147483647 h 1649"/>
                  <a:gd name="T40" fmla="*/ 2147483647 w 1549"/>
                  <a:gd name="T41" fmla="*/ 2147483647 h 1649"/>
                  <a:gd name="T42" fmla="*/ 2147483647 w 1549"/>
                  <a:gd name="T43" fmla="*/ 2147483647 h 1649"/>
                  <a:gd name="T44" fmla="*/ 2147483647 w 1549"/>
                  <a:gd name="T45" fmla="*/ 2147483647 h 1649"/>
                  <a:gd name="T46" fmla="*/ 2147483647 w 1549"/>
                  <a:gd name="T47" fmla="*/ 2147483647 h 1649"/>
                  <a:gd name="T48" fmla="*/ 2147483647 w 1549"/>
                  <a:gd name="T49" fmla="*/ 2147483647 h 1649"/>
                  <a:gd name="T50" fmla="*/ 2147483647 w 1549"/>
                  <a:gd name="T51" fmla="*/ 2147483647 h 1649"/>
                  <a:gd name="T52" fmla="*/ 2147483647 w 1549"/>
                  <a:gd name="T53" fmla="*/ 2147483647 h 1649"/>
                  <a:gd name="T54" fmla="*/ 2147483647 w 1549"/>
                  <a:gd name="T55" fmla="*/ 2147483647 h 1649"/>
                  <a:gd name="T56" fmla="*/ 2147483647 w 1549"/>
                  <a:gd name="T57" fmla="*/ 2147483647 h 1649"/>
                  <a:gd name="T58" fmla="*/ 2147483647 w 1549"/>
                  <a:gd name="T59" fmla="*/ 2147483647 h 1649"/>
                  <a:gd name="T60" fmla="*/ 2147483647 w 1549"/>
                  <a:gd name="T61" fmla="*/ 2147483647 h 1649"/>
                  <a:gd name="T62" fmla="*/ 2147483647 w 1549"/>
                  <a:gd name="T63" fmla="*/ 2147483647 h 1649"/>
                  <a:gd name="T64" fmla="*/ 2147483647 w 1549"/>
                  <a:gd name="T65" fmla="*/ 2147483647 h 1649"/>
                  <a:gd name="T66" fmla="*/ 2147483647 w 1549"/>
                  <a:gd name="T67" fmla="*/ 2147483647 h 1649"/>
                  <a:gd name="T68" fmla="*/ 2147483647 w 1549"/>
                  <a:gd name="T69" fmla="*/ 2147483647 h 1649"/>
                  <a:gd name="T70" fmla="*/ 2147483647 w 1549"/>
                  <a:gd name="T71" fmla="*/ 2147483647 h 1649"/>
                  <a:gd name="T72" fmla="*/ 2147483647 w 1549"/>
                  <a:gd name="T73" fmla="*/ 2147483647 h 1649"/>
                  <a:gd name="T74" fmla="*/ 2147483647 w 1549"/>
                  <a:gd name="T75" fmla="*/ 2147483647 h 1649"/>
                  <a:gd name="T76" fmla="*/ 2147483647 w 1549"/>
                  <a:gd name="T77" fmla="*/ 2147483647 h 1649"/>
                  <a:gd name="T78" fmla="*/ 2147483647 w 1549"/>
                  <a:gd name="T79" fmla="*/ 2147483647 h 1649"/>
                  <a:gd name="T80" fmla="*/ 2147483647 w 1549"/>
                  <a:gd name="T81" fmla="*/ 2147483647 h 1649"/>
                  <a:gd name="T82" fmla="*/ 2147483647 w 1549"/>
                  <a:gd name="T83" fmla="*/ 2147483647 h 1649"/>
                  <a:gd name="T84" fmla="*/ 2147483647 w 1549"/>
                  <a:gd name="T85" fmla="*/ 2147483647 h 1649"/>
                  <a:gd name="T86" fmla="*/ 2147483647 w 1549"/>
                  <a:gd name="T87" fmla="*/ 2147483647 h 1649"/>
                  <a:gd name="T88" fmla="*/ 2147483647 w 1549"/>
                  <a:gd name="T89" fmla="*/ 2147483647 h 1649"/>
                  <a:gd name="T90" fmla="*/ 2147483647 w 1549"/>
                  <a:gd name="T91" fmla="*/ 2147483647 h 1649"/>
                  <a:gd name="T92" fmla="*/ 2147483647 w 1549"/>
                  <a:gd name="T93" fmla="*/ 2147483647 h 1649"/>
                  <a:gd name="T94" fmla="*/ 2147483647 w 1549"/>
                  <a:gd name="T95" fmla="*/ 2147483647 h 1649"/>
                  <a:gd name="T96" fmla="*/ 2147483647 w 1549"/>
                  <a:gd name="T97" fmla="*/ 2147483647 h 1649"/>
                  <a:gd name="T98" fmla="*/ 2147483647 w 1549"/>
                  <a:gd name="T99" fmla="*/ 2147483647 h 1649"/>
                  <a:gd name="T100" fmla="*/ 2147483647 w 1549"/>
                  <a:gd name="T101" fmla="*/ 2147483647 h 1649"/>
                  <a:gd name="T102" fmla="*/ 2147483647 w 1549"/>
                  <a:gd name="T103" fmla="*/ 2147483647 h 1649"/>
                  <a:gd name="T104" fmla="*/ 2147483647 w 1549"/>
                  <a:gd name="T105" fmla="*/ 2147483647 h 1649"/>
                  <a:gd name="T106" fmla="*/ 2147483647 w 1549"/>
                  <a:gd name="T107" fmla="*/ 2147483647 h 1649"/>
                  <a:gd name="T108" fmla="*/ 2147483647 w 1549"/>
                  <a:gd name="T109" fmla="*/ 2147483647 h 1649"/>
                  <a:gd name="T110" fmla="*/ 2147483647 w 1549"/>
                  <a:gd name="T111" fmla="*/ 2147483647 h 1649"/>
                  <a:gd name="T112" fmla="*/ 2147483647 w 1549"/>
                  <a:gd name="T113" fmla="*/ 2147483647 h 1649"/>
                  <a:gd name="T114" fmla="*/ 2147483647 w 1549"/>
                  <a:gd name="T115" fmla="*/ 2147483647 h 1649"/>
                  <a:gd name="T116" fmla="*/ 2147483647 w 1549"/>
                  <a:gd name="T117" fmla="*/ 2147483647 h 1649"/>
                  <a:gd name="T118" fmla="*/ 2147483647 w 1549"/>
                  <a:gd name="T119" fmla="*/ 2147483647 h 1649"/>
                  <a:gd name="T120" fmla="*/ 2147483647 w 1549"/>
                  <a:gd name="T121" fmla="*/ 2147483647 h 16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9"/>
                  <a:gd name="T184" fmla="*/ 0 h 1649"/>
                  <a:gd name="T185" fmla="*/ 1549 w 1549"/>
                  <a:gd name="T186" fmla="*/ 1649 h 16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9" h="1649">
                    <a:moveTo>
                      <a:pt x="656" y="1649"/>
                    </a:moveTo>
                    <a:lnTo>
                      <a:pt x="644" y="1617"/>
                    </a:lnTo>
                    <a:lnTo>
                      <a:pt x="617" y="1596"/>
                    </a:lnTo>
                    <a:lnTo>
                      <a:pt x="536" y="1563"/>
                    </a:lnTo>
                    <a:lnTo>
                      <a:pt x="509" y="1461"/>
                    </a:lnTo>
                    <a:lnTo>
                      <a:pt x="493" y="1412"/>
                    </a:lnTo>
                    <a:lnTo>
                      <a:pt x="514" y="1379"/>
                    </a:lnTo>
                    <a:lnTo>
                      <a:pt x="519" y="1358"/>
                    </a:lnTo>
                    <a:lnTo>
                      <a:pt x="487" y="1326"/>
                    </a:lnTo>
                    <a:lnTo>
                      <a:pt x="471" y="1282"/>
                    </a:lnTo>
                    <a:lnTo>
                      <a:pt x="465" y="1217"/>
                    </a:lnTo>
                    <a:lnTo>
                      <a:pt x="465" y="1168"/>
                    </a:lnTo>
                    <a:lnTo>
                      <a:pt x="454" y="1147"/>
                    </a:lnTo>
                    <a:lnTo>
                      <a:pt x="373" y="1087"/>
                    </a:lnTo>
                    <a:lnTo>
                      <a:pt x="298" y="1033"/>
                    </a:lnTo>
                    <a:lnTo>
                      <a:pt x="270" y="980"/>
                    </a:lnTo>
                    <a:lnTo>
                      <a:pt x="189" y="941"/>
                    </a:lnTo>
                    <a:lnTo>
                      <a:pt x="173" y="931"/>
                    </a:lnTo>
                    <a:lnTo>
                      <a:pt x="168" y="915"/>
                    </a:lnTo>
                    <a:lnTo>
                      <a:pt x="156" y="904"/>
                    </a:lnTo>
                    <a:lnTo>
                      <a:pt x="91" y="892"/>
                    </a:lnTo>
                    <a:lnTo>
                      <a:pt x="81" y="876"/>
                    </a:lnTo>
                    <a:lnTo>
                      <a:pt x="54" y="855"/>
                    </a:lnTo>
                    <a:lnTo>
                      <a:pt x="37" y="834"/>
                    </a:lnTo>
                    <a:lnTo>
                      <a:pt x="37" y="736"/>
                    </a:lnTo>
                    <a:lnTo>
                      <a:pt x="49" y="671"/>
                    </a:lnTo>
                    <a:lnTo>
                      <a:pt x="42" y="639"/>
                    </a:lnTo>
                    <a:lnTo>
                      <a:pt x="65" y="595"/>
                    </a:lnTo>
                    <a:lnTo>
                      <a:pt x="37" y="552"/>
                    </a:lnTo>
                    <a:lnTo>
                      <a:pt x="0" y="530"/>
                    </a:lnTo>
                    <a:lnTo>
                      <a:pt x="16" y="471"/>
                    </a:lnTo>
                    <a:lnTo>
                      <a:pt x="26" y="465"/>
                    </a:lnTo>
                    <a:lnTo>
                      <a:pt x="32" y="433"/>
                    </a:lnTo>
                    <a:lnTo>
                      <a:pt x="108" y="368"/>
                    </a:lnTo>
                    <a:lnTo>
                      <a:pt x="130" y="358"/>
                    </a:lnTo>
                    <a:lnTo>
                      <a:pt x="151" y="335"/>
                    </a:lnTo>
                    <a:lnTo>
                      <a:pt x="146" y="135"/>
                    </a:lnTo>
                    <a:lnTo>
                      <a:pt x="162" y="119"/>
                    </a:lnTo>
                    <a:lnTo>
                      <a:pt x="179" y="93"/>
                    </a:lnTo>
                    <a:lnTo>
                      <a:pt x="205" y="109"/>
                    </a:lnTo>
                    <a:lnTo>
                      <a:pt x="244" y="114"/>
                    </a:lnTo>
                    <a:lnTo>
                      <a:pt x="287" y="109"/>
                    </a:lnTo>
                    <a:lnTo>
                      <a:pt x="357" y="71"/>
                    </a:lnTo>
                    <a:lnTo>
                      <a:pt x="487" y="6"/>
                    </a:lnTo>
                    <a:lnTo>
                      <a:pt x="509" y="0"/>
                    </a:lnTo>
                    <a:lnTo>
                      <a:pt x="519" y="12"/>
                    </a:lnTo>
                    <a:lnTo>
                      <a:pt x="519" y="44"/>
                    </a:lnTo>
                    <a:lnTo>
                      <a:pt x="509" y="65"/>
                    </a:lnTo>
                    <a:lnTo>
                      <a:pt x="503" y="82"/>
                    </a:lnTo>
                    <a:lnTo>
                      <a:pt x="493" y="130"/>
                    </a:lnTo>
                    <a:lnTo>
                      <a:pt x="542" y="109"/>
                    </a:lnTo>
                    <a:lnTo>
                      <a:pt x="568" y="109"/>
                    </a:lnTo>
                    <a:lnTo>
                      <a:pt x="596" y="135"/>
                    </a:lnTo>
                    <a:lnTo>
                      <a:pt x="628" y="130"/>
                    </a:lnTo>
                    <a:lnTo>
                      <a:pt x="644" y="152"/>
                    </a:lnTo>
                    <a:lnTo>
                      <a:pt x="677" y="158"/>
                    </a:lnTo>
                    <a:lnTo>
                      <a:pt x="698" y="173"/>
                    </a:lnTo>
                    <a:lnTo>
                      <a:pt x="710" y="212"/>
                    </a:lnTo>
                    <a:lnTo>
                      <a:pt x="726" y="222"/>
                    </a:lnTo>
                    <a:lnTo>
                      <a:pt x="970" y="270"/>
                    </a:lnTo>
                    <a:lnTo>
                      <a:pt x="1002" y="270"/>
                    </a:lnTo>
                    <a:lnTo>
                      <a:pt x="1051" y="314"/>
                    </a:lnTo>
                    <a:lnTo>
                      <a:pt x="1089" y="314"/>
                    </a:lnTo>
                    <a:lnTo>
                      <a:pt x="1094" y="330"/>
                    </a:lnTo>
                    <a:lnTo>
                      <a:pt x="1110" y="319"/>
                    </a:lnTo>
                    <a:lnTo>
                      <a:pt x="1132" y="314"/>
                    </a:lnTo>
                    <a:lnTo>
                      <a:pt x="1186" y="325"/>
                    </a:lnTo>
                    <a:lnTo>
                      <a:pt x="1224" y="341"/>
                    </a:lnTo>
                    <a:lnTo>
                      <a:pt x="1240" y="352"/>
                    </a:lnTo>
                    <a:lnTo>
                      <a:pt x="1235" y="363"/>
                    </a:lnTo>
                    <a:lnTo>
                      <a:pt x="1235" y="379"/>
                    </a:lnTo>
                    <a:lnTo>
                      <a:pt x="1273" y="390"/>
                    </a:lnTo>
                    <a:lnTo>
                      <a:pt x="1322" y="411"/>
                    </a:lnTo>
                    <a:lnTo>
                      <a:pt x="1327" y="444"/>
                    </a:lnTo>
                    <a:lnTo>
                      <a:pt x="1310" y="536"/>
                    </a:lnTo>
                    <a:lnTo>
                      <a:pt x="1322" y="541"/>
                    </a:lnTo>
                    <a:lnTo>
                      <a:pt x="1365" y="530"/>
                    </a:lnTo>
                    <a:lnTo>
                      <a:pt x="1370" y="536"/>
                    </a:lnTo>
                    <a:lnTo>
                      <a:pt x="1370" y="558"/>
                    </a:lnTo>
                    <a:lnTo>
                      <a:pt x="1354" y="574"/>
                    </a:lnTo>
                    <a:lnTo>
                      <a:pt x="1365" y="611"/>
                    </a:lnTo>
                    <a:lnTo>
                      <a:pt x="1403" y="639"/>
                    </a:lnTo>
                    <a:lnTo>
                      <a:pt x="1398" y="644"/>
                    </a:lnTo>
                    <a:lnTo>
                      <a:pt x="1343" y="698"/>
                    </a:lnTo>
                    <a:lnTo>
                      <a:pt x="1310" y="774"/>
                    </a:lnTo>
                    <a:lnTo>
                      <a:pt x="1294" y="822"/>
                    </a:lnTo>
                    <a:lnTo>
                      <a:pt x="1289" y="839"/>
                    </a:lnTo>
                    <a:lnTo>
                      <a:pt x="1305" y="850"/>
                    </a:lnTo>
                    <a:lnTo>
                      <a:pt x="1343" y="827"/>
                    </a:lnTo>
                    <a:lnTo>
                      <a:pt x="1387" y="746"/>
                    </a:lnTo>
                    <a:lnTo>
                      <a:pt x="1430" y="709"/>
                    </a:lnTo>
                    <a:lnTo>
                      <a:pt x="1452" y="698"/>
                    </a:lnTo>
                    <a:lnTo>
                      <a:pt x="1463" y="681"/>
                    </a:lnTo>
                    <a:lnTo>
                      <a:pt x="1484" y="660"/>
                    </a:lnTo>
                    <a:lnTo>
                      <a:pt x="1489" y="639"/>
                    </a:lnTo>
                    <a:lnTo>
                      <a:pt x="1489" y="611"/>
                    </a:lnTo>
                    <a:lnTo>
                      <a:pt x="1495" y="590"/>
                    </a:lnTo>
                    <a:lnTo>
                      <a:pt x="1506" y="579"/>
                    </a:lnTo>
                    <a:lnTo>
                      <a:pt x="1517" y="558"/>
                    </a:lnTo>
                    <a:lnTo>
                      <a:pt x="1528" y="546"/>
                    </a:lnTo>
                    <a:lnTo>
                      <a:pt x="1544" y="546"/>
                    </a:lnTo>
                    <a:lnTo>
                      <a:pt x="1549" y="563"/>
                    </a:lnTo>
                    <a:lnTo>
                      <a:pt x="1549" y="606"/>
                    </a:lnTo>
                    <a:lnTo>
                      <a:pt x="1512" y="698"/>
                    </a:lnTo>
                    <a:lnTo>
                      <a:pt x="1489" y="725"/>
                    </a:lnTo>
                    <a:lnTo>
                      <a:pt x="1479" y="757"/>
                    </a:lnTo>
                    <a:lnTo>
                      <a:pt x="1484" y="774"/>
                    </a:lnTo>
                    <a:lnTo>
                      <a:pt x="1447" y="855"/>
                    </a:lnTo>
                    <a:lnTo>
                      <a:pt x="1447" y="920"/>
                    </a:lnTo>
                    <a:lnTo>
                      <a:pt x="1447" y="968"/>
                    </a:lnTo>
                    <a:lnTo>
                      <a:pt x="1408" y="1006"/>
                    </a:lnTo>
                    <a:lnTo>
                      <a:pt x="1403" y="1022"/>
                    </a:lnTo>
                    <a:lnTo>
                      <a:pt x="1414" y="1077"/>
                    </a:lnTo>
                    <a:lnTo>
                      <a:pt x="1414" y="1168"/>
                    </a:lnTo>
                    <a:lnTo>
                      <a:pt x="1403" y="1185"/>
                    </a:lnTo>
                    <a:lnTo>
                      <a:pt x="1370" y="1277"/>
                    </a:lnTo>
                    <a:lnTo>
                      <a:pt x="1392" y="1417"/>
                    </a:lnTo>
                    <a:lnTo>
                      <a:pt x="1430" y="1509"/>
                    </a:lnTo>
                    <a:lnTo>
                      <a:pt x="1419" y="1526"/>
                    </a:lnTo>
                    <a:lnTo>
                      <a:pt x="1424" y="1542"/>
                    </a:lnTo>
                    <a:lnTo>
                      <a:pt x="1419" y="1558"/>
                    </a:lnTo>
                    <a:lnTo>
                      <a:pt x="1424" y="1601"/>
                    </a:lnTo>
                    <a:lnTo>
                      <a:pt x="656" y="1649"/>
                    </a:lnTo>
                    <a:close/>
                  </a:path>
                </a:pathLst>
              </a:custGeom>
              <a:solidFill>
                <a:schemeClr val="bg2">
                  <a:lumMod val="40000"/>
                  <a:lumOff val="60000"/>
                </a:schemeClr>
              </a:solidFill>
              <a:ln w="9525">
                <a:solidFill>
                  <a:schemeClr val="bg2">
                    <a:lumMod val="40000"/>
                    <a:lumOff val="60000"/>
                  </a:schemeClr>
                </a:solidFill>
                <a:round/>
                <a:headEnd/>
                <a:tailEnd/>
              </a:ln>
            </p:spPr>
          </p:sp>
          <p:sp>
            <p:nvSpPr>
              <p:cNvPr id="133" name="IN"/>
              <p:cNvSpPr>
                <a:spLocks/>
              </p:cNvSpPr>
              <p:nvPr/>
            </p:nvSpPr>
            <p:spPr bwMode="auto">
              <a:xfrm>
                <a:off x="3215078" y="1806152"/>
                <a:ext cx="216974" cy="385943"/>
              </a:xfrm>
              <a:custGeom>
                <a:avLst/>
                <a:gdLst>
                  <a:gd name="T0" fmla="*/ 2147483647 w 893"/>
                  <a:gd name="T1" fmla="*/ 2147483647 h 1568"/>
                  <a:gd name="T2" fmla="*/ 2147483647 w 893"/>
                  <a:gd name="T3" fmla="*/ 2147483647 h 1568"/>
                  <a:gd name="T4" fmla="*/ 2147483647 w 893"/>
                  <a:gd name="T5" fmla="*/ 2147483647 h 1568"/>
                  <a:gd name="T6" fmla="*/ 2147483647 w 893"/>
                  <a:gd name="T7" fmla="*/ 2147483647 h 1568"/>
                  <a:gd name="T8" fmla="*/ 2147483647 w 893"/>
                  <a:gd name="T9" fmla="*/ 2147483647 h 1568"/>
                  <a:gd name="T10" fmla="*/ 2147483647 w 893"/>
                  <a:gd name="T11" fmla="*/ 2147483647 h 1568"/>
                  <a:gd name="T12" fmla="*/ 2147483647 w 893"/>
                  <a:gd name="T13" fmla="*/ 2147483647 h 1568"/>
                  <a:gd name="T14" fmla="*/ 2147483647 w 893"/>
                  <a:gd name="T15" fmla="*/ 2147483647 h 1568"/>
                  <a:gd name="T16" fmla="*/ 2147483647 w 893"/>
                  <a:gd name="T17" fmla="*/ 2147483647 h 1568"/>
                  <a:gd name="T18" fmla="*/ 2147483647 w 893"/>
                  <a:gd name="T19" fmla="*/ 2147483647 h 1568"/>
                  <a:gd name="T20" fmla="*/ 2147483647 w 893"/>
                  <a:gd name="T21" fmla="*/ 2147483647 h 1568"/>
                  <a:gd name="T22" fmla="*/ 2147483647 w 893"/>
                  <a:gd name="T23" fmla="*/ 2147483647 h 1568"/>
                  <a:gd name="T24" fmla="*/ 0 w 893"/>
                  <a:gd name="T25" fmla="*/ 2147483647 h 1568"/>
                  <a:gd name="T26" fmla="*/ 0 w 893"/>
                  <a:gd name="T27" fmla="*/ 2147483647 h 1568"/>
                  <a:gd name="T28" fmla="*/ 2147483647 w 893"/>
                  <a:gd name="T29" fmla="*/ 2147483647 h 1568"/>
                  <a:gd name="T30" fmla="*/ 2147483647 w 893"/>
                  <a:gd name="T31" fmla="*/ 2147483647 h 1568"/>
                  <a:gd name="T32" fmla="*/ 2147483647 w 893"/>
                  <a:gd name="T33" fmla="*/ 2147483647 h 1568"/>
                  <a:gd name="T34" fmla="*/ 2147483647 w 893"/>
                  <a:gd name="T35" fmla="*/ 2147483647 h 1568"/>
                  <a:gd name="T36" fmla="*/ 2147483647 w 893"/>
                  <a:gd name="T37" fmla="*/ 2147483647 h 1568"/>
                  <a:gd name="T38" fmla="*/ 2147483647 w 893"/>
                  <a:gd name="T39" fmla="*/ 2147483647 h 1568"/>
                  <a:gd name="T40" fmla="*/ 2147483647 w 893"/>
                  <a:gd name="T41" fmla="*/ 2147483647 h 1568"/>
                  <a:gd name="T42" fmla="*/ 2147483647 w 893"/>
                  <a:gd name="T43" fmla="*/ 2147483647 h 1568"/>
                  <a:gd name="T44" fmla="*/ 2147483647 w 893"/>
                  <a:gd name="T45" fmla="*/ 2147483647 h 1568"/>
                  <a:gd name="T46" fmla="*/ 2147483647 w 893"/>
                  <a:gd name="T47" fmla="*/ 2147483647 h 1568"/>
                  <a:gd name="T48" fmla="*/ 2147483647 w 893"/>
                  <a:gd name="T49" fmla="*/ 2147483647 h 1568"/>
                  <a:gd name="T50" fmla="*/ 2147483647 w 893"/>
                  <a:gd name="T51" fmla="*/ 2147483647 h 1568"/>
                  <a:gd name="T52" fmla="*/ 2147483647 w 893"/>
                  <a:gd name="T53" fmla="*/ 2147483647 h 1568"/>
                  <a:gd name="T54" fmla="*/ 2147483647 w 893"/>
                  <a:gd name="T55" fmla="*/ 2147483647 h 1568"/>
                  <a:gd name="T56" fmla="*/ 2147483647 w 893"/>
                  <a:gd name="T57" fmla="*/ 2147483647 h 1568"/>
                  <a:gd name="T58" fmla="*/ 2147483647 w 893"/>
                  <a:gd name="T59" fmla="*/ 2147483647 h 1568"/>
                  <a:gd name="T60" fmla="*/ 2147483647 w 893"/>
                  <a:gd name="T61" fmla="*/ 2147483647 h 1568"/>
                  <a:gd name="T62" fmla="*/ 2147483647 w 893"/>
                  <a:gd name="T63" fmla="*/ 2147483647 h 1568"/>
                  <a:gd name="T64" fmla="*/ 2147483647 w 893"/>
                  <a:gd name="T65" fmla="*/ 2147483647 h 1568"/>
                  <a:gd name="T66" fmla="*/ 2147483647 w 893"/>
                  <a:gd name="T67" fmla="*/ 2147483647 h 1568"/>
                  <a:gd name="T68" fmla="*/ 2147483647 w 893"/>
                  <a:gd name="T69" fmla="*/ 2147483647 h 1568"/>
                  <a:gd name="T70" fmla="*/ 2147483647 w 893"/>
                  <a:gd name="T71" fmla="*/ 2147483647 h 1568"/>
                  <a:gd name="T72" fmla="*/ 2147483647 w 893"/>
                  <a:gd name="T73" fmla="*/ 2147483647 h 1568"/>
                  <a:gd name="T74" fmla="*/ 2147483647 w 893"/>
                  <a:gd name="T75" fmla="*/ 2147483647 h 1568"/>
                  <a:gd name="T76" fmla="*/ 2147483647 w 893"/>
                  <a:gd name="T77" fmla="*/ 2147483647 h 1568"/>
                  <a:gd name="T78" fmla="*/ 2147483647 w 893"/>
                  <a:gd name="T79" fmla="*/ 2147483647 h 1568"/>
                  <a:gd name="T80" fmla="*/ 2147483647 w 893"/>
                  <a:gd name="T81" fmla="*/ 2147483647 h 1568"/>
                  <a:gd name="T82" fmla="*/ 2147483647 w 893"/>
                  <a:gd name="T83" fmla="*/ 2147483647 h 1568"/>
                  <a:gd name="T84" fmla="*/ 2147483647 w 893"/>
                  <a:gd name="T85" fmla="*/ 2147483647 h 1568"/>
                  <a:gd name="T86" fmla="*/ 2147483647 w 893"/>
                  <a:gd name="T87" fmla="*/ 2147483647 h 1568"/>
                  <a:gd name="T88" fmla="*/ 2147483647 w 893"/>
                  <a:gd name="T89" fmla="*/ 2147483647 h 1568"/>
                  <a:gd name="T90" fmla="*/ 2147483647 w 893"/>
                  <a:gd name="T91" fmla="*/ 2147483647 h 1568"/>
                  <a:gd name="T92" fmla="*/ 2147483647 w 893"/>
                  <a:gd name="T93" fmla="*/ 0 h 1568"/>
                  <a:gd name="T94" fmla="*/ 2147483647 w 893"/>
                  <a:gd name="T95" fmla="*/ 2147483647 h 1568"/>
                  <a:gd name="T96" fmla="*/ 2147483647 w 893"/>
                  <a:gd name="T97" fmla="*/ 2147483647 h 1568"/>
                  <a:gd name="T98" fmla="*/ 2147483647 w 893"/>
                  <a:gd name="T99" fmla="*/ 2147483647 h 1568"/>
                  <a:gd name="T100" fmla="*/ 2147483647 w 893"/>
                  <a:gd name="T101" fmla="*/ 2147483647 h 1568"/>
                  <a:gd name="T102" fmla="*/ 2147483647 w 893"/>
                  <a:gd name="T103" fmla="*/ 2147483647 h 1568"/>
                  <a:gd name="T104" fmla="*/ 2147483647 w 893"/>
                  <a:gd name="T105" fmla="*/ 2147483647 h 15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1568"/>
                  <a:gd name="T161" fmla="*/ 893 w 893"/>
                  <a:gd name="T162" fmla="*/ 1568 h 15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1568">
                    <a:moveTo>
                      <a:pt x="27" y="92"/>
                    </a:moveTo>
                    <a:lnTo>
                      <a:pt x="102" y="973"/>
                    </a:lnTo>
                    <a:lnTo>
                      <a:pt x="92" y="990"/>
                    </a:lnTo>
                    <a:lnTo>
                      <a:pt x="97" y="1022"/>
                    </a:lnTo>
                    <a:lnTo>
                      <a:pt x="86" y="1066"/>
                    </a:lnTo>
                    <a:lnTo>
                      <a:pt x="119" y="1136"/>
                    </a:lnTo>
                    <a:lnTo>
                      <a:pt x="130" y="1212"/>
                    </a:lnTo>
                    <a:lnTo>
                      <a:pt x="92" y="1287"/>
                    </a:lnTo>
                    <a:lnTo>
                      <a:pt x="92" y="1308"/>
                    </a:lnTo>
                    <a:lnTo>
                      <a:pt x="65" y="1368"/>
                    </a:lnTo>
                    <a:lnTo>
                      <a:pt x="16" y="1412"/>
                    </a:lnTo>
                    <a:lnTo>
                      <a:pt x="16" y="1465"/>
                    </a:lnTo>
                    <a:lnTo>
                      <a:pt x="0" y="1530"/>
                    </a:lnTo>
                    <a:lnTo>
                      <a:pt x="0" y="1552"/>
                    </a:lnTo>
                    <a:lnTo>
                      <a:pt x="5" y="1563"/>
                    </a:lnTo>
                    <a:lnTo>
                      <a:pt x="27" y="1568"/>
                    </a:lnTo>
                    <a:lnTo>
                      <a:pt x="53" y="1558"/>
                    </a:lnTo>
                    <a:lnTo>
                      <a:pt x="48" y="1552"/>
                    </a:lnTo>
                    <a:lnTo>
                      <a:pt x="60" y="1519"/>
                    </a:lnTo>
                    <a:lnTo>
                      <a:pt x="113" y="1525"/>
                    </a:lnTo>
                    <a:lnTo>
                      <a:pt x="184" y="1498"/>
                    </a:lnTo>
                    <a:lnTo>
                      <a:pt x="270" y="1535"/>
                    </a:lnTo>
                    <a:lnTo>
                      <a:pt x="276" y="1547"/>
                    </a:lnTo>
                    <a:lnTo>
                      <a:pt x="298" y="1542"/>
                    </a:lnTo>
                    <a:lnTo>
                      <a:pt x="314" y="1487"/>
                    </a:lnTo>
                    <a:lnTo>
                      <a:pt x="363" y="1465"/>
                    </a:lnTo>
                    <a:lnTo>
                      <a:pt x="379" y="1493"/>
                    </a:lnTo>
                    <a:lnTo>
                      <a:pt x="411" y="1514"/>
                    </a:lnTo>
                    <a:lnTo>
                      <a:pt x="433" y="1493"/>
                    </a:lnTo>
                    <a:lnTo>
                      <a:pt x="455" y="1417"/>
                    </a:lnTo>
                    <a:lnTo>
                      <a:pt x="476" y="1395"/>
                    </a:lnTo>
                    <a:lnTo>
                      <a:pt x="498" y="1395"/>
                    </a:lnTo>
                    <a:lnTo>
                      <a:pt x="530" y="1433"/>
                    </a:lnTo>
                    <a:lnTo>
                      <a:pt x="602" y="1433"/>
                    </a:lnTo>
                    <a:lnTo>
                      <a:pt x="618" y="1368"/>
                    </a:lnTo>
                    <a:lnTo>
                      <a:pt x="737" y="1212"/>
                    </a:lnTo>
                    <a:lnTo>
                      <a:pt x="737" y="1157"/>
                    </a:lnTo>
                    <a:lnTo>
                      <a:pt x="763" y="1147"/>
                    </a:lnTo>
                    <a:lnTo>
                      <a:pt x="812" y="1152"/>
                    </a:lnTo>
                    <a:lnTo>
                      <a:pt x="851" y="1119"/>
                    </a:lnTo>
                    <a:lnTo>
                      <a:pt x="883" y="1114"/>
                    </a:lnTo>
                    <a:lnTo>
                      <a:pt x="893" y="1087"/>
                    </a:lnTo>
                    <a:lnTo>
                      <a:pt x="877" y="1027"/>
                    </a:lnTo>
                    <a:lnTo>
                      <a:pt x="877" y="1006"/>
                    </a:lnTo>
                    <a:lnTo>
                      <a:pt x="888" y="978"/>
                    </a:lnTo>
                    <a:lnTo>
                      <a:pt x="779" y="17"/>
                    </a:lnTo>
                    <a:lnTo>
                      <a:pt x="774" y="0"/>
                    </a:lnTo>
                    <a:lnTo>
                      <a:pt x="206" y="70"/>
                    </a:lnTo>
                    <a:lnTo>
                      <a:pt x="190" y="87"/>
                    </a:lnTo>
                    <a:lnTo>
                      <a:pt x="146" y="103"/>
                    </a:lnTo>
                    <a:lnTo>
                      <a:pt x="119" y="114"/>
                    </a:lnTo>
                    <a:lnTo>
                      <a:pt x="70" y="124"/>
                    </a:lnTo>
                    <a:lnTo>
                      <a:pt x="27" y="92"/>
                    </a:lnTo>
                    <a:close/>
                  </a:path>
                </a:pathLst>
              </a:custGeom>
              <a:solidFill>
                <a:schemeClr val="bg2">
                  <a:lumMod val="40000"/>
                  <a:lumOff val="60000"/>
                </a:schemeClr>
              </a:solidFill>
              <a:ln w="9525">
                <a:solidFill>
                  <a:schemeClr val="bg2">
                    <a:lumMod val="40000"/>
                    <a:lumOff val="60000"/>
                  </a:schemeClr>
                </a:solidFill>
                <a:round/>
                <a:headEnd/>
                <a:tailEnd/>
              </a:ln>
            </p:spPr>
          </p:sp>
          <p:sp>
            <p:nvSpPr>
              <p:cNvPr id="134" name="OH"/>
              <p:cNvSpPr>
                <a:spLocks/>
              </p:cNvSpPr>
              <p:nvPr/>
            </p:nvSpPr>
            <p:spPr bwMode="auto">
              <a:xfrm>
                <a:off x="3399906" y="1757909"/>
                <a:ext cx="305371" cy="329661"/>
              </a:xfrm>
              <a:custGeom>
                <a:avLst/>
                <a:gdLst>
                  <a:gd name="T0" fmla="*/ 2147483647 w 1231"/>
                  <a:gd name="T1" fmla="*/ 2147483647 h 1379"/>
                  <a:gd name="T2" fmla="*/ 2147483647 w 1231"/>
                  <a:gd name="T3" fmla="*/ 2147483647 h 1379"/>
                  <a:gd name="T4" fmla="*/ 2147483647 w 1231"/>
                  <a:gd name="T5" fmla="*/ 2147483647 h 1379"/>
                  <a:gd name="T6" fmla="*/ 2147483647 w 1231"/>
                  <a:gd name="T7" fmla="*/ 2147483647 h 1379"/>
                  <a:gd name="T8" fmla="*/ 2147483647 w 1231"/>
                  <a:gd name="T9" fmla="*/ 2147483647 h 1379"/>
                  <a:gd name="T10" fmla="*/ 2147483647 w 1231"/>
                  <a:gd name="T11" fmla="*/ 2147483647 h 1379"/>
                  <a:gd name="T12" fmla="*/ 2147483647 w 1231"/>
                  <a:gd name="T13" fmla="*/ 2147483647 h 1379"/>
                  <a:gd name="T14" fmla="*/ 2147483647 w 1231"/>
                  <a:gd name="T15" fmla="*/ 2147483647 h 1379"/>
                  <a:gd name="T16" fmla="*/ 2147483647 w 1231"/>
                  <a:gd name="T17" fmla="*/ 2147483647 h 1379"/>
                  <a:gd name="T18" fmla="*/ 2147483647 w 1231"/>
                  <a:gd name="T19" fmla="*/ 2147483647 h 1379"/>
                  <a:gd name="T20" fmla="*/ 2147483647 w 1231"/>
                  <a:gd name="T21" fmla="*/ 2147483647 h 1379"/>
                  <a:gd name="T22" fmla="*/ 2147483647 w 1231"/>
                  <a:gd name="T23" fmla="*/ 2147483647 h 1379"/>
                  <a:gd name="T24" fmla="*/ 2147483647 w 1231"/>
                  <a:gd name="T25" fmla="*/ 2147483647 h 1379"/>
                  <a:gd name="T26" fmla="*/ 2147483647 w 1231"/>
                  <a:gd name="T27" fmla="*/ 2147483647 h 1379"/>
                  <a:gd name="T28" fmla="*/ 2147483647 w 1231"/>
                  <a:gd name="T29" fmla="*/ 2147483647 h 1379"/>
                  <a:gd name="T30" fmla="*/ 2147483647 w 1231"/>
                  <a:gd name="T31" fmla="*/ 2147483647 h 1379"/>
                  <a:gd name="T32" fmla="*/ 2147483647 w 1231"/>
                  <a:gd name="T33" fmla="*/ 2147483647 h 1379"/>
                  <a:gd name="T34" fmla="*/ 2147483647 w 1231"/>
                  <a:gd name="T35" fmla="*/ 2147483647 h 1379"/>
                  <a:gd name="T36" fmla="*/ 2147483647 w 1231"/>
                  <a:gd name="T37" fmla="*/ 2147483647 h 1379"/>
                  <a:gd name="T38" fmla="*/ 2147483647 w 1231"/>
                  <a:gd name="T39" fmla="*/ 2147483647 h 1379"/>
                  <a:gd name="T40" fmla="*/ 2147483647 w 1231"/>
                  <a:gd name="T41" fmla="*/ 2147483647 h 1379"/>
                  <a:gd name="T42" fmla="*/ 2147483647 w 1231"/>
                  <a:gd name="T43" fmla="*/ 2147483647 h 1379"/>
                  <a:gd name="T44" fmla="*/ 2147483647 w 1231"/>
                  <a:gd name="T45" fmla="*/ 2147483647 h 1379"/>
                  <a:gd name="T46" fmla="*/ 2147483647 w 1231"/>
                  <a:gd name="T47" fmla="*/ 2147483647 h 1379"/>
                  <a:gd name="T48" fmla="*/ 2147483647 w 1231"/>
                  <a:gd name="T49" fmla="*/ 2147483647 h 1379"/>
                  <a:gd name="T50" fmla="*/ 2147483647 w 1231"/>
                  <a:gd name="T51" fmla="*/ 2147483647 h 1379"/>
                  <a:gd name="T52" fmla="*/ 2147483647 w 1231"/>
                  <a:gd name="T53" fmla="*/ 2147483647 h 1379"/>
                  <a:gd name="T54" fmla="*/ 2147483647 w 1231"/>
                  <a:gd name="T55" fmla="*/ 2147483647 h 1379"/>
                  <a:gd name="T56" fmla="*/ 2147483647 w 1231"/>
                  <a:gd name="T57" fmla="*/ 2147483647 h 1379"/>
                  <a:gd name="T58" fmla="*/ 2147483647 w 1231"/>
                  <a:gd name="T59" fmla="*/ 2147483647 h 1379"/>
                  <a:gd name="T60" fmla="*/ 2147483647 w 1231"/>
                  <a:gd name="T61" fmla="*/ 2147483647 h 1379"/>
                  <a:gd name="T62" fmla="*/ 2147483647 w 1231"/>
                  <a:gd name="T63" fmla="*/ 2147483647 h 1379"/>
                  <a:gd name="T64" fmla="*/ 2147483647 w 1231"/>
                  <a:gd name="T65" fmla="*/ 2147483647 h 1379"/>
                  <a:gd name="T66" fmla="*/ 2147483647 w 1231"/>
                  <a:gd name="T67" fmla="*/ 2147483647 h 1379"/>
                  <a:gd name="T68" fmla="*/ 2147483647 w 1231"/>
                  <a:gd name="T69" fmla="*/ 2147483647 h 1379"/>
                  <a:gd name="T70" fmla="*/ 2147483647 w 1231"/>
                  <a:gd name="T71" fmla="*/ 2147483647 h 1379"/>
                  <a:gd name="T72" fmla="*/ 2147483647 w 1231"/>
                  <a:gd name="T73" fmla="*/ 2147483647 h 1379"/>
                  <a:gd name="T74" fmla="*/ 0 w 1231"/>
                  <a:gd name="T75" fmla="*/ 2147483647 h 13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1"/>
                  <a:gd name="T115" fmla="*/ 0 h 1379"/>
                  <a:gd name="T116" fmla="*/ 1231 w 1231"/>
                  <a:gd name="T117" fmla="*/ 1379 h 13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1" h="1379">
                    <a:moveTo>
                      <a:pt x="0" y="244"/>
                    </a:moveTo>
                    <a:lnTo>
                      <a:pt x="109" y="1205"/>
                    </a:lnTo>
                    <a:lnTo>
                      <a:pt x="137" y="1205"/>
                    </a:lnTo>
                    <a:lnTo>
                      <a:pt x="163" y="1222"/>
                    </a:lnTo>
                    <a:lnTo>
                      <a:pt x="179" y="1222"/>
                    </a:lnTo>
                    <a:lnTo>
                      <a:pt x="207" y="1200"/>
                    </a:lnTo>
                    <a:lnTo>
                      <a:pt x="267" y="1244"/>
                    </a:lnTo>
                    <a:lnTo>
                      <a:pt x="293" y="1298"/>
                    </a:lnTo>
                    <a:lnTo>
                      <a:pt x="337" y="1314"/>
                    </a:lnTo>
                    <a:lnTo>
                      <a:pt x="391" y="1309"/>
                    </a:lnTo>
                    <a:lnTo>
                      <a:pt x="456" y="1351"/>
                    </a:lnTo>
                    <a:lnTo>
                      <a:pt x="477" y="1325"/>
                    </a:lnTo>
                    <a:lnTo>
                      <a:pt x="500" y="1314"/>
                    </a:lnTo>
                    <a:lnTo>
                      <a:pt x="549" y="1341"/>
                    </a:lnTo>
                    <a:lnTo>
                      <a:pt x="591" y="1335"/>
                    </a:lnTo>
                    <a:lnTo>
                      <a:pt x="597" y="1325"/>
                    </a:lnTo>
                    <a:lnTo>
                      <a:pt x="624" y="1314"/>
                    </a:lnTo>
                    <a:lnTo>
                      <a:pt x="630" y="1298"/>
                    </a:lnTo>
                    <a:lnTo>
                      <a:pt x="668" y="1270"/>
                    </a:lnTo>
                    <a:lnTo>
                      <a:pt x="679" y="1293"/>
                    </a:lnTo>
                    <a:lnTo>
                      <a:pt x="705" y="1335"/>
                    </a:lnTo>
                    <a:lnTo>
                      <a:pt x="744" y="1346"/>
                    </a:lnTo>
                    <a:lnTo>
                      <a:pt x="770" y="1368"/>
                    </a:lnTo>
                    <a:lnTo>
                      <a:pt x="786" y="1379"/>
                    </a:lnTo>
                    <a:lnTo>
                      <a:pt x="824" y="1379"/>
                    </a:lnTo>
                    <a:lnTo>
                      <a:pt x="852" y="1325"/>
                    </a:lnTo>
                    <a:lnTo>
                      <a:pt x="873" y="1314"/>
                    </a:lnTo>
                    <a:lnTo>
                      <a:pt x="873" y="1270"/>
                    </a:lnTo>
                    <a:lnTo>
                      <a:pt x="873" y="1228"/>
                    </a:lnTo>
                    <a:lnTo>
                      <a:pt x="900" y="1140"/>
                    </a:lnTo>
                    <a:lnTo>
                      <a:pt x="922" y="1140"/>
                    </a:lnTo>
                    <a:lnTo>
                      <a:pt x="949" y="1184"/>
                    </a:lnTo>
                    <a:lnTo>
                      <a:pt x="982" y="1147"/>
                    </a:lnTo>
                    <a:lnTo>
                      <a:pt x="971" y="1103"/>
                    </a:lnTo>
                    <a:lnTo>
                      <a:pt x="998" y="1038"/>
                    </a:lnTo>
                    <a:lnTo>
                      <a:pt x="1025" y="1017"/>
                    </a:lnTo>
                    <a:lnTo>
                      <a:pt x="1025" y="1000"/>
                    </a:lnTo>
                    <a:lnTo>
                      <a:pt x="1047" y="973"/>
                    </a:lnTo>
                    <a:lnTo>
                      <a:pt x="1074" y="979"/>
                    </a:lnTo>
                    <a:lnTo>
                      <a:pt x="1107" y="968"/>
                    </a:lnTo>
                    <a:lnTo>
                      <a:pt x="1112" y="957"/>
                    </a:lnTo>
                    <a:lnTo>
                      <a:pt x="1166" y="892"/>
                    </a:lnTo>
                    <a:lnTo>
                      <a:pt x="1177" y="887"/>
                    </a:lnTo>
                    <a:lnTo>
                      <a:pt x="1209" y="859"/>
                    </a:lnTo>
                    <a:lnTo>
                      <a:pt x="1204" y="817"/>
                    </a:lnTo>
                    <a:lnTo>
                      <a:pt x="1198" y="794"/>
                    </a:lnTo>
                    <a:lnTo>
                      <a:pt x="1198" y="768"/>
                    </a:lnTo>
                    <a:lnTo>
                      <a:pt x="1215" y="736"/>
                    </a:lnTo>
                    <a:lnTo>
                      <a:pt x="1231" y="600"/>
                    </a:lnTo>
                    <a:lnTo>
                      <a:pt x="1177" y="573"/>
                    </a:lnTo>
                    <a:lnTo>
                      <a:pt x="1221" y="541"/>
                    </a:lnTo>
                    <a:lnTo>
                      <a:pt x="1204" y="503"/>
                    </a:lnTo>
                    <a:lnTo>
                      <a:pt x="1226" y="487"/>
                    </a:lnTo>
                    <a:lnTo>
                      <a:pt x="1231" y="487"/>
                    </a:lnTo>
                    <a:lnTo>
                      <a:pt x="1149" y="0"/>
                    </a:lnTo>
                    <a:lnTo>
                      <a:pt x="1009" y="70"/>
                    </a:lnTo>
                    <a:lnTo>
                      <a:pt x="949" y="108"/>
                    </a:lnTo>
                    <a:lnTo>
                      <a:pt x="922" y="130"/>
                    </a:lnTo>
                    <a:lnTo>
                      <a:pt x="840" y="216"/>
                    </a:lnTo>
                    <a:lnTo>
                      <a:pt x="814" y="227"/>
                    </a:lnTo>
                    <a:lnTo>
                      <a:pt x="792" y="227"/>
                    </a:lnTo>
                    <a:lnTo>
                      <a:pt x="749" y="227"/>
                    </a:lnTo>
                    <a:lnTo>
                      <a:pt x="721" y="232"/>
                    </a:lnTo>
                    <a:lnTo>
                      <a:pt x="656" y="286"/>
                    </a:lnTo>
                    <a:lnTo>
                      <a:pt x="630" y="286"/>
                    </a:lnTo>
                    <a:lnTo>
                      <a:pt x="575" y="265"/>
                    </a:lnTo>
                    <a:lnTo>
                      <a:pt x="559" y="276"/>
                    </a:lnTo>
                    <a:lnTo>
                      <a:pt x="542" y="270"/>
                    </a:lnTo>
                    <a:lnTo>
                      <a:pt x="559" y="249"/>
                    </a:lnTo>
                    <a:lnTo>
                      <a:pt x="542" y="244"/>
                    </a:lnTo>
                    <a:lnTo>
                      <a:pt x="505" y="237"/>
                    </a:lnTo>
                    <a:lnTo>
                      <a:pt x="418" y="211"/>
                    </a:lnTo>
                    <a:lnTo>
                      <a:pt x="402" y="200"/>
                    </a:lnTo>
                    <a:lnTo>
                      <a:pt x="358" y="211"/>
                    </a:lnTo>
                    <a:lnTo>
                      <a:pt x="358" y="195"/>
                    </a:lnTo>
                    <a:lnTo>
                      <a:pt x="0" y="244"/>
                    </a:lnTo>
                    <a:close/>
                  </a:path>
                </a:pathLst>
              </a:custGeom>
              <a:solidFill>
                <a:schemeClr val="bg2">
                  <a:lumMod val="40000"/>
                  <a:lumOff val="60000"/>
                </a:schemeClr>
              </a:solidFill>
              <a:ln w="9525">
                <a:solidFill>
                  <a:schemeClr val="bg2">
                    <a:lumMod val="40000"/>
                    <a:lumOff val="60000"/>
                  </a:schemeClr>
                </a:solidFill>
                <a:round/>
                <a:headEnd/>
                <a:tailEnd/>
              </a:ln>
            </p:spPr>
          </p:sp>
        </p:grpSp>
        <p:sp>
          <p:nvSpPr>
            <p:cNvPr id="19" name="FL"/>
            <p:cNvSpPr>
              <a:spLocks/>
            </p:cNvSpPr>
            <p:nvPr/>
          </p:nvSpPr>
          <p:spPr bwMode="auto">
            <a:xfrm>
              <a:off x="3303472" y="2762975"/>
              <a:ext cx="650924" cy="490471"/>
            </a:xfrm>
            <a:custGeom>
              <a:avLst/>
              <a:gdLst>
                <a:gd name="T0" fmla="*/ 2147483647 w 2687"/>
                <a:gd name="T1" fmla="*/ 2147483647 h 2028"/>
                <a:gd name="T2" fmla="*/ 0 w 2687"/>
                <a:gd name="T3" fmla="*/ 2147483647 h 2028"/>
                <a:gd name="T4" fmla="*/ 2147483647 w 2687"/>
                <a:gd name="T5" fmla="*/ 2147483647 h 2028"/>
                <a:gd name="T6" fmla="*/ 2147483647 w 2687"/>
                <a:gd name="T7" fmla="*/ 2147483647 h 2028"/>
                <a:gd name="T8" fmla="*/ 2147483647 w 2687"/>
                <a:gd name="T9" fmla="*/ 2147483647 h 2028"/>
                <a:gd name="T10" fmla="*/ 2147483647 w 2687"/>
                <a:gd name="T11" fmla="*/ 2147483647 h 2028"/>
                <a:gd name="T12" fmla="*/ 2147483647 w 2687"/>
                <a:gd name="T13" fmla="*/ 2147483647 h 2028"/>
                <a:gd name="T14" fmla="*/ 2147483647 w 2687"/>
                <a:gd name="T15" fmla="*/ 2147483647 h 2028"/>
                <a:gd name="T16" fmla="*/ 2147483647 w 2687"/>
                <a:gd name="T17" fmla="*/ 2147483647 h 2028"/>
                <a:gd name="T18" fmla="*/ 2147483647 w 2687"/>
                <a:gd name="T19" fmla="*/ 2147483647 h 2028"/>
                <a:gd name="T20" fmla="*/ 2147483647 w 2687"/>
                <a:gd name="T21" fmla="*/ 2147483647 h 2028"/>
                <a:gd name="T22" fmla="*/ 2147483647 w 2687"/>
                <a:gd name="T23" fmla="*/ 2147483647 h 2028"/>
                <a:gd name="T24" fmla="*/ 2147483647 w 2687"/>
                <a:gd name="T25" fmla="*/ 2147483647 h 2028"/>
                <a:gd name="T26" fmla="*/ 2147483647 w 2687"/>
                <a:gd name="T27" fmla="*/ 2147483647 h 2028"/>
                <a:gd name="T28" fmla="*/ 2147483647 w 2687"/>
                <a:gd name="T29" fmla="*/ 2147483647 h 2028"/>
                <a:gd name="T30" fmla="*/ 2147483647 w 2687"/>
                <a:gd name="T31" fmla="*/ 2147483647 h 2028"/>
                <a:gd name="T32" fmla="*/ 2147483647 w 2687"/>
                <a:gd name="T33" fmla="*/ 2147483647 h 2028"/>
                <a:gd name="T34" fmla="*/ 2147483647 w 2687"/>
                <a:gd name="T35" fmla="*/ 2147483647 h 2028"/>
                <a:gd name="T36" fmla="*/ 2147483647 w 2687"/>
                <a:gd name="T37" fmla="*/ 2147483647 h 2028"/>
                <a:gd name="T38" fmla="*/ 2147483647 w 2687"/>
                <a:gd name="T39" fmla="*/ 2147483647 h 2028"/>
                <a:gd name="T40" fmla="*/ 2147483647 w 2687"/>
                <a:gd name="T41" fmla="*/ 2147483647 h 2028"/>
                <a:gd name="T42" fmla="*/ 2147483647 w 2687"/>
                <a:gd name="T43" fmla="*/ 2147483647 h 2028"/>
                <a:gd name="T44" fmla="*/ 2147483647 w 2687"/>
                <a:gd name="T45" fmla="*/ 2147483647 h 2028"/>
                <a:gd name="T46" fmla="*/ 2147483647 w 2687"/>
                <a:gd name="T47" fmla="*/ 2147483647 h 2028"/>
                <a:gd name="T48" fmla="*/ 2147483647 w 2687"/>
                <a:gd name="T49" fmla="*/ 2147483647 h 2028"/>
                <a:gd name="T50" fmla="*/ 2147483647 w 2687"/>
                <a:gd name="T51" fmla="*/ 2147483647 h 2028"/>
                <a:gd name="T52" fmla="*/ 2147483647 w 2687"/>
                <a:gd name="T53" fmla="*/ 2147483647 h 2028"/>
                <a:gd name="T54" fmla="*/ 2147483647 w 2687"/>
                <a:gd name="T55" fmla="*/ 2147483647 h 2028"/>
                <a:gd name="T56" fmla="*/ 2147483647 w 2687"/>
                <a:gd name="T57" fmla="*/ 2147483647 h 2028"/>
                <a:gd name="T58" fmla="*/ 2147483647 w 2687"/>
                <a:gd name="T59" fmla="*/ 2147483647 h 2028"/>
                <a:gd name="T60" fmla="*/ 2147483647 w 2687"/>
                <a:gd name="T61" fmla="*/ 2147483647 h 2028"/>
                <a:gd name="T62" fmla="*/ 2147483647 w 2687"/>
                <a:gd name="T63" fmla="*/ 2147483647 h 2028"/>
                <a:gd name="T64" fmla="*/ 2147483647 w 2687"/>
                <a:gd name="T65" fmla="*/ 2147483647 h 2028"/>
                <a:gd name="T66" fmla="*/ 2147483647 w 2687"/>
                <a:gd name="T67" fmla="*/ 2147483647 h 2028"/>
                <a:gd name="T68" fmla="*/ 2147483647 w 2687"/>
                <a:gd name="T69" fmla="*/ 2147483647 h 2028"/>
                <a:gd name="T70" fmla="*/ 2147483647 w 2687"/>
                <a:gd name="T71" fmla="*/ 2147483647 h 2028"/>
                <a:gd name="T72" fmla="*/ 2147483647 w 2687"/>
                <a:gd name="T73" fmla="*/ 2147483647 h 2028"/>
                <a:gd name="T74" fmla="*/ 2147483647 w 2687"/>
                <a:gd name="T75" fmla="*/ 2147483647 h 2028"/>
                <a:gd name="T76" fmla="*/ 2147483647 w 2687"/>
                <a:gd name="T77" fmla="*/ 2147483647 h 2028"/>
                <a:gd name="T78" fmla="*/ 2147483647 w 2687"/>
                <a:gd name="T79" fmla="*/ 2147483647 h 2028"/>
                <a:gd name="T80" fmla="*/ 2147483647 w 2687"/>
                <a:gd name="T81" fmla="*/ 2147483647 h 2028"/>
                <a:gd name="T82" fmla="*/ 2147483647 w 2687"/>
                <a:gd name="T83" fmla="*/ 2147483647 h 2028"/>
                <a:gd name="T84" fmla="*/ 2147483647 w 2687"/>
                <a:gd name="T85" fmla="*/ 2147483647 h 2028"/>
                <a:gd name="T86" fmla="*/ 2147483647 w 2687"/>
                <a:gd name="T87" fmla="*/ 2147483647 h 2028"/>
                <a:gd name="T88" fmla="*/ 2147483647 w 2687"/>
                <a:gd name="T89" fmla="*/ 2147483647 h 2028"/>
                <a:gd name="T90" fmla="*/ 2147483647 w 2687"/>
                <a:gd name="T91" fmla="*/ 2147483647 h 2028"/>
                <a:gd name="T92" fmla="*/ 2147483647 w 2687"/>
                <a:gd name="T93" fmla="*/ 2147483647 h 2028"/>
                <a:gd name="T94" fmla="*/ 2147483647 w 2687"/>
                <a:gd name="T95" fmla="*/ 2147483647 h 2028"/>
                <a:gd name="T96" fmla="*/ 2147483647 w 2687"/>
                <a:gd name="T97" fmla="*/ 2147483647 h 2028"/>
                <a:gd name="T98" fmla="*/ 2147483647 w 2687"/>
                <a:gd name="T99" fmla="*/ 2147483647 h 2028"/>
                <a:gd name="T100" fmla="*/ 2147483647 w 2687"/>
                <a:gd name="T101" fmla="*/ 2147483647 h 2028"/>
                <a:gd name="T102" fmla="*/ 2147483647 w 2687"/>
                <a:gd name="T103" fmla="*/ 2147483647 h 2028"/>
                <a:gd name="T104" fmla="*/ 2147483647 w 2687"/>
                <a:gd name="T105" fmla="*/ 2147483647 h 2028"/>
                <a:gd name="T106" fmla="*/ 2147483647 w 2687"/>
                <a:gd name="T107" fmla="*/ 2147483647 h 2028"/>
                <a:gd name="T108" fmla="*/ 2147483647 w 2687"/>
                <a:gd name="T109" fmla="*/ 2147483647 h 2028"/>
                <a:gd name="T110" fmla="*/ 2147483647 w 2687"/>
                <a:gd name="T111" fmla="*/ 2147483647 h 2028"/>
                <a:gd name="T112" fmla="*/ 2147483647 w 2687"/>
                <a:gd name="T113" fmla="*/ 2147483647 h 2028"/>
                <a:gd name="T114" fmla="*/ 2147483647 w 2687"/>
                <a:gd name="T115" fmla="*/ 2147483647 h 2028"/>
                <a:gd name="T116" fmla="*/ 2147483647 w 2687"/>
                <a:gd name="T117" fmla="*/ 2147483647 h 2028"/>
                <a:gd name="T118" fmla="*/ 2147483647 w 2687"/>
                <a:gd name="T119" fmla="*/ 2147483647 h 20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87"/>
                <a:gd name="T181" fmla="*/ 0 h 2028"/>
                <a:gd name="T182" fmla="*/ 2687 w 2687"/>
                <a:gd name="T183" fmla="*/ 2028 h 20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87" h="2028">
                  <a:moveTo>
                    <a:pt x="823" y="71"/>
                  </a:moveTo>
                  <a:lnTo>
                    <a:pt x="5" y="151"/>
                  </a:lnTo>
                  <a:lnTo>
                    <a:pt x="5" y="167"/>
                  </a:lnTo>
                  <a:lnTo>
                    <a:pt x="5" y="178"/>
                  </a:lnTo>
                  <a:lnTo>
                    <a:pt x="0" y="183"/>
                  </a:lnTo>
                  <a:lnTo>
                    <a:pt x="0" y="211"/>
                  </a:lnTo>
                  <a:lnTo>
                    <a:pt x="27" y="248"/>
                  </a:lnTo>
                  <a:lnTo>
                    <a:pt x="43" y="265"/>
                  </a:lnTo>
                  <a:lnTo>
                    <a:pt x="53" y="265"/>
                  </a:lnTo>
                  <a:lnTo>
                    <a:pt x="76" y="281"/>
                  </a:lnTo>
                  <a:lnTo>
                    <a:pt x="81" y="297"/>
                  </a:lnTo>
                  <a:lnTo>
                    <a:pt x="65" y="330"/>
                  </a:lnTo>
                  <a:lnTo>
                    <a:pt x="65" y="341"/>
                  </a:lnTo>
                  <a:lnTo>
                    <a:pt x="81" y="346"/>
                  </a:lnTo>
                  <a:lnTo>
                    <a:pt x="86" y="357"/>
                  </a:lnTo>
                  <a:lnTo>
                    <a:pt x="86" y="362"/>
                  </a:lnTo>
                  <a:lnTo>
                    <a:pt x="70" y="378"/>
                  </a:lnTo>
                  <a:lnTo>
                    <a:pt x="70" y="401"/>
                  </a:lnTo>
                  <a:lnTo>
                    <a:pt x="81" y="406"/>
                  </a:lnTo>
                  <a:lnTo>
                    <a:pt x="125" y="394"/>
                  </a:lnTo>
                  <a:lnTo>
                    <a:pt x="146" y="384"/>
                  </a:lnTo>
                  <a:lnTo>
                    <a:pt x="157" y="336"/>
                  </a:lnTo>
                  <a:lnTo>
                    <a:pt x="167" y="324"/>
                  </a:lnTo>
                  <a:lnTo>
                    <a:pt x="184" y="330"/>
                  </a:lnTo>
                  <a:lnTo>
                    <a:pt x="200" y="330"/>
                  </a:lnTo>
                  <a:lnTo>
                    <a:pt x="211" y="324"/>
                  </a:lnTo>
                  <a:lnTo>
                    <a:pt x="227" y="324"/>
                  </a:lnTo>
                  <a:lnTo>
                    <a:pt x="222" y="341"/>
                  </a:lnTo>
                  <a:lnTo>
                    <a:pt x="190" y="368"/>
                  </a:lnTo>
                  <a:lnTo>
                    <a:pt x="195" y="368"/>
                  </a:lnTo>
                  <a:lnTo>
                    <a:pt x="222" y="357"/>
                  </a:lnTo>
                  <a:lnTo>
                    <a:pt x="265" y="357"/>
                  </a:lnTo>
                  <a:lnTo>
                    <a:pt x="406" y="308"/>
                  </a:lnTo>
                  <a:lnTo>
                    <a:pt x="428" y="308"/>
                  </a:lnTo>
                  <a:lnTo>
                    <a:pt x="428" y="319"/>
                  </a:lnTo>
                  <a:lnTo>
                    <a:pt x="400" y="341"/>
                  </a:lnTo>
                  <a:lnTo>
                    <a:pt x="416" y="346"/>
                  </a:lnTo>
                  <a:lnTo>
                    <a:pt x="476" y="352"/>
                  </a:lnTo>
                  <a:lnTo>
                    <a:pt x="542" y="373"/>
                  </a:lnTo>
                  <a:lnTo>
                    <a:pt x="607" y="406"/>
                  </a:lnTo>
                  <a:lnTo>
                    <a:pt x="623" y="417"/>
                  </a:lnTo>
                  <a:lnTo>
                    <a:pt x="623" y="394"/>
                  </a:lnTo>
                  <a:lnTo>
                    <a:pt x="634" y="384"/>
                  </a:lnTo>
                  <a:lnTo>
                    <a:pt x="650" y="401"/>
                  </a:lnTo>
                  <a:lnTo>
                    <a:pt x="688" y="411"/>
                  </a:lnTo>
                  <a:lnTo>
                    <a:pt x="699" y="417"/>
                  </a:lnTo>
                  <a:lnTo>
                    <a:pt x="699" y="422"/>
                  </a:lnTo>
                  <a:lnTo>
                    <a:pt x="683" y="433"/>
                  </a:lnTo>
                  <a:lnTo>
                    <a:pt x="688" y="443"/>
                  </a:lnTo>
                  <a:lnTo>
                    <a:pt x="774" y="503"/>
                  </a:lnTo>
                  <a:lnTo>
                    <a:pt x="779" y="524"/>
                  </a:lnTo>
                  <a:lnTo>
                    <a:pt x="774" y="547"/>
                  </a:lnTo>
                  <a:lnTo>
                    <a:pt x="769" y="557"/>
                  </a:lnTo>
                  <a:lnTo>
                    <a:pt x="758" y="552"/>
                  </a:lnTo>
                  <a:lnTo>
                    <a:pt x="753" y="530"/>
                  </a:lnTo>
                  <a:lnTo>
                    <a:pt x="742" y="552"/>
                  </a:lnTo>
                  <a:lnTo>
                    <a:pt x="753" y="568"/>
                  </a:lnTo>
                  <a:lnTo>
                    <a:pt x="763" y="573"/>
                  </a:lnTo>
                  <a:lnTo>
                    <a:pt x="883" y="541"/>
                  </a:lnTo>
                  <a:lnTo>
                    <a:pt x="888" y="524"/>
                  </a:lnTo>
                  <a:lnTo>
                    <a:pt x="926" y="524"/>
                  </a:lnTo>
                  <a:lnTo>
                    <a:pt x="1018" y="449"/>
                  </a:lnTo>
                  <a:lnTo>
                    <a:pt x="1084" y="449"/>
                  </a:lnTo>
                  <a:lnTo>
                    <a:pt x="1084" y="433"/>
                  </a:lnTo>
                  <a:lnTo>
                    <a:pt x="1072" y="417"/>
                  </a:lnTo>
                  <a:lnTo>
                    <a:pt x="1089" y="378"/>
                  </a:lnTo>
                  <a:lnTo>
                    <a:pt x="1186" y="368"/>
                  </a:lnTo>
                  <a:lnTo>
                    <a:pt x="1333" y="438"/>
                  </a:lnTo>
                  <a:lnTo>
                    <a:pt x="1338" y="459"/>
                  </a:lnTo>
                  <a:lnTo>
                    <a:pt x="1376" y="492"/>
                  </a:lnTo>
                  <a:lnTo>
                    <a:pt x="1409" y="541"/>
                  </a:lnTo>
                  <a:lnTo>
                    <a:pt x="1500" y="606"/>
                  </a:lnTo>
                  <a:lnTo>
                    <a:pt x="1512" y="633"/>
                  </a:lnTo>
                  <a:lnTo>
                    <a:pt x="1539" y="654"/>
                  </a:lnTo>
                  <a:lnTo>
                    <a:pt x="1609" y="654"/>
                  </a:lnTo>
                  <a:lnTo>
                    <a:pt x="1663" y="735"/>
                  </a:lnTo>
                  <a:lnTo>
                    <a:pt x="1679" y="747"/>
                  </a:lnTo>
                  <a:lnTo>
                    <a:pt x="1674" y="773"/>
                  </a:lnTo>
                  <a:lnTo>
                    <a:pt x="1696" y="854"/>
                  </a:lnTo>
                  <a:lnTo>
                    <a:pt x="1684" y="941"/>
                  </a:lnTo>
                  <a:lnTo>
                    <a:pt x="1663" y="1039"/>
                  </a:lnTo>
                  <a:lnTo>
                    <a:pt x="1668" y="1119"/>
                  </a:lnTo>
                  <a:lnTo>
                    <a:pt x="1679" y="1146"/>
                  </a:lnTo>
                  <a:lnTo>
                    <a:pt x="1733" y="1179"/>
                  </a:lnTo>
                  <a:lnTo>
                    <a:pt x="1750" y="1146"/>
                  </a:lnTo>
                  <a:lnTo>
                    <a:pt x="1733" y="1135"/>
                  </a:lnTo>
                  <a:lnTo>
                    <a:pt x="1717" y="1086"/>
                  </a:lnTo>
                  <a:lnTo>
                    <a:pt x="1723" y="1076"/>
                  </a:lnTo>
                  <a:lnTo>
                    <a:pt x="1756" y="1065"/>
                  </a:lnTo>
                  <a:lnTo>
                    <a:pt x="1777" y="1119"/>
                  </a:lnTo>
                  <a:lnTo>
                    <a:pt x="1788" y="1114"/>
                  </a:lnTo>
                  <a:lnTo>
                    <a:pt x="1798" y="1093"/>
                  </a:lnTo>
                  <a:lnTo>
                    <a:pt x="1804" y="1086"/>
                  </a:lnTo>
                  <a:lnTo>
                    <a:pt x="1821" y="1098"/>
                  </a:lnTo>
                  <a:lnTo>
                    <a:pt x="1821" y="1119"/>
                  </a:lnTo>
                  <a:lnTo>
                    <a:pt x="1804" y="1146"/>
                  </a:lnTo>
                  <a:lnTo>
                    <a:pt x="1788" y="1168"/>
                  </a:lnTo>
                  <a:lnTo>
                    <a:pt x="1766" y="1233"/>
                  </a:lnTo>
                  <a:lnTo>
                    <a:pt x="1750" y="1239"/>
                  </a:lnTo>
                  <a:lnTo>
                    <a:pt x="1750" y="1271"/>
                  </a:lnTo>
                  <a:lnTo>
                    <a:pt x="1772" y="1292"/>
                  </a:lnTo>
                  <a:lnTo>
                    <a:pt x="1804" y="1320"/>
                  </a:lnTo>
                  <a:lnTo>
                    <a:pt x="1853" y="1433"/>
                  </a:lnTo>
                  <a:lnTo>
                    <a:pt x="1928" y="1482"/>
                  </a:lnTo>
                  <a:lnTo>
                    <a:pt x="1940" y="1482"/>
                  </a:lnTo>
                  <a:lnTo>
                    <a:pt x="1945" y="1455"/>
                  </a:lnTo>
                  <a:lnTo>
                    <a:pt x="1967" y="1455"/>
                  </a:lnTo>
                  <a:lnTo>
                    <a:pt x="1983" y="1498"/>
                  </a:lnTo>
                  <a:lnTo>
                    <a:pt x="1988" y="1525"/>
                  </a:lnTo>
                  <a:lnTo>
                    <a:pt x="2016" y="1585"/>
                  </a:lnTo>
                  <a:lnTo>
                    <a:pt x="2048" y="1601"/>
                  </a:lnTo>
                  <a:lnTo>
                    <a:pt x="2081" y="1611"/>
                  </a:lnTo>
                  <a:lnTo>
                    <a:pt x="2140" y="1768"/>
                  </a:lnTo>
                  <a:lnTo>
                    <a:pt x="2156" y="1779"/>
                  </a:lnTo>
                  <a:lnTo>
                    <a:pt x="2233" y="1796"/>
                  </a:lnTo>
                  <a:lnTo>
                    <a:pt x="2265" y="1812"/>
                  </a:lnTo>
                  <a:lnTo>
                    <a:pt x="2351" y="1920"/>
                  </a:lnTo>
                  <a:lnTo>
                    <a:pt x="2389" y="1947"/>
                  </a:lnTo>
                  <a:lnTo>
                    <a:pt x="2405" y="1952"/>
                  </a:lnTo>
                  <a:lnTo>
                    <a:pt x="2422" y="1958"/>
                  </a:lnTo>
                  <a:lnTo>
                    <a:pt x="2433" y="1984"/>
                  </a:lnTo>
                  <a:lnTo>
                    <a:pt x="2417" y="1984"/>
                  </a:lnTo>
                  <a:lnTo>
                    <a:pt x="2400" y="1979"/>
                  </a:lnTo>
                  <a:lnTo>
                    <a:pt x="2389" y="1979"/>
                  </a:lnTo>
                  <a:lnTo>
                    <a:pt x="2379" y="1984"/>
                  </a:lnTo>
                  <a:lnTo>
                    <a:pt x="2379" y="2001"/>
                  </a:lnTo>
                  <a:lnTo>
                    <a:pt x="2389" y="2017"/>
                  </a:lnTo>
                  <a:lnTo>
                    <a:pt x="2433" y="2028"/>
                  </a:lnTo>
                  <a:lnTo>
                    <a:pt x="2454" y="2012"/>
                  </a:lnTo>
                  <a:lnTo>
                    <a:pt x="2487" y="2006"/>
                  </a:lnTo>
                  <a:lnTo>
                    <a:pt x="2617" y="1958"/>
                  </a:lnTo>
                  <a:lnTo>
                    <a:pt x="2644" y="1909"/>
                  </a:lnTo>
                  <a:lnTo>
                    <a:pt x="2649" y="1893"/>
                  </a:lnTo>
                  <a:lnTo>
                    <a:pt x="2633" y="1828"/>
                  </a:lnTo>
                  <a:lnTo>
                    <a:pt x="2633" y="1790"/>
                  </a:lnTo>
                  <a:lnTo>
                    <a:pt x="2661" y="1731"/>
                  </a:lnTo>
                  <a:lnTo>
                    <a:pt x="2687" y="1736"/>
                  </a:lnTo>
                  <a:lnTo>
                    <a:pt x="2654" y="1611"/>
                  </a:lnTo>
                  <a:lnTo>
                    <a:pt x="2666" y="1546"/>
                  </a:lnTo>
                  <a:lnTo>
                    <a:pt x="2654" y="1427"/>
                  </a:lnTo>
                  <a:lnTo>
                    <a:pt x="2633" y="1330"/>
                  </a:lnTo>
                  <a:lnTo>
                    <a:pt x="2612" y="1298"/>
                  </a:lnTo>
                  <a:lnTo>
                    <a:pt x="2525" y="1179"/>
                  </a:lnTo>
                  <a:lnTo>
                    <a:pt x="2470" y="1049"/>
                  </a:lnTo>
                  <a:lnTo>
                    <a:pt x="2400" y="958"/>
                  </a:lnTo>
                  <a:lnTo>
                    <a:pt x="2400" y="941"/>
                  </a:lnTo>
                  <a:lnTo>
                    <a:pt x="2395" y="925"/>
                  </a:lnTo>
                  <a:lnTo>
                    <a:pt x="2373" y="870"/>
                  </a:lnTo>
                  <a:lnTo>
                    <a:pt x="2373" y="849"/>
                  </a:lnTo>
                  <a:lnTo>
                    <a:pt x="2395" y="817"/>
                  </a:lnTo>
                  <a:lnTo>
                    <a:pt x="2395" y="800"/>
                  </a:lnTo>
                  <a:lnTo>
                    <a:pt x="2303" y="682"/>
                  </a:lnTo>
                  <a:lnTo>
                    <a:pt x="2254" y="627"/>
                  </a:lnTo>
                  <a:lnTo>
                    <a:pt x="2221" y="606"/>
                  </a:lnTo>
                  <a:lnTo>
                    <a:pt x="2210" y="589"/>
                  </a:lnTo>
                  <a:lnTo>
                    <a:pt x="2151" y="514"/>
                  </a:lnTo>
                  <a:lnTo>
                    <a:pt x="2075" y="373"/>
                  </a:lnTo>
                  <a:lnTo>
                    <a:pt x="2054" y="292"/>
                  </a:lnTo>
                  <a:lnTo>
                    <a:pt x="2005" y="173"/>
                  </a:lnTo>
                  <a:lnTo>
                    <a:pt x="2005" y="157"/>
                  </a:lnTo>
                  <a:lnTo>
                    <a:pt x="1983" y="141"/>
                  </a:lnTo>
                  <a:lnTo>
                    <a:pt x="1972" y="135"/>
                  </a:lnTo>
                  <a:lnTo>
                    <a:pt x="1961" y="48"/>
                  </a:lnTo>
                  <a:lnTo>
                    <a:pt x="1951" y="22"/>
                  </a:lnTo>
                  <a:lnTo>
                    <a:pt x="1923" y="27"/>
                  </a:lnTo>
                  <a:lnTo>
                    <a:pt x="1870" y="27"/>
                  </a:lnTo>
                  <a:lnTo>
                    <a:pt x="1810" y="0"/>
                  </a:lnTo>
                  <a:lnTo>
                    <a:pt x="1788" y="16"/>
                  </a:lnTo>
                  <a:lnTo>
                    <a:pt x="1777" y="32"/>
                  </a:lnTo>
                  <a:lnTo>
                    <a:pt x="1772" y="60"/>
                  </a:lnTo>
                  <a:lnTo>
                    <a:pt x="1798" y="141"/>
                  </a:lnTo>
                  <a:lnTo>
                    <a:pt x="1788" y="183"/>
                  </a:lnTo>
                  <a:lnTo>
                    <a:pt x="1750" y="178"/>
                  </a:lnTo>
                  <a:lnTo>
                    <a:pt x="1733" y="162"/>
                  </a:lnTo>
                  <a:lnTo>
                    <a:pt x="1723" y="120"/>
                  </a:lnTo>
                  <a:lnTo>
                    <a:pt x="872" y="173"/>
                  </a:lnTo>
                  <a:lnTo>
                    <a:pt x="856" y="146"/>
                  </a:lnTo>
                  <a:lnTo>
                    <a:pt x="856" y="120"/>
                  </a:lnTo>
                  <a:lnTo>
                    <a:pt x="828" y="92"/>
                  </a:lnTo>
                  <a:lnTo>
                    <a:pt x="823" y="71"/>
                  </a:lnTo>
                  <a:close/>
                </a:path>
              </a:pathLst>
            </a:custGeom>
            <a:solidFill>
              <a:schemeClr val="tx1">
                <a:lumMod val="50000"/>
                <a:lumOff val="50000"/>
              </a:schemeClr>
            </a:solidFill>
            <a:ln w="9525">
              <a:solidFill>
                <a:schemeClr val="tx1">
                  <a:lumMod val="50000"/>
                  <a:lumOff val="50000"/>
                </a:schemeClr>
              </a:solidFill>
              <a:round/>
              <a:headEnd/>
              <a:tailEnd/>
            </a:ln>
          </p:spPr>
        </p:sp>
        <p:sp>
          <p:nvSpPr>
            <p:cNvPr id="20" name="VA"/>
            <p:cNvSpPr>
              <a:spLocks/>
            </p:cNvSpPr>
            <p:nvPr/>
          </p:nvSpPr>
          <p:spPr bwMode="auto">
            <a:xfrm>
              <a:off x="3544555" y="1950884"/>
              <a:ext cx="546455" cy="313580"/>
            </a:xfrm>
            <a:custGeom>
              <a:avLst/>
              <a:gdLst>
                <a:gd name="T0" fmla="*/ 2147483647 w 2244"/>
                <a:gd name="T1" fmla="*/ 2147483647 h 1281"/>
                <a:gd name="T2" fmla="*/ 2147483647 w 2244"/>
                <a:gd name="T3" fmla="*/ 2147483647 h 1281"/>
                <a:gd name="T4" fmla="*/ 2147483647 w 2244"/>
                <a:gd name="T5" fmla="*/ 2147483647 h 1281"/>
                <a:gd name="T6" fmla="*/ 2147483647 w 2244"/>
                <a:gd name="T7" fmla="*/ 2147483647 h 1281"/>
                <a:gd name="T8" fmla="*/ 0 w 2244"/>
                <a:gd name="T9" fmla="*/ 2147483647 h 1281"/>
                <a:gd name="T10" fmla="*/ 2147483647 w 2244"/>
                <a:gd name="T11" fmla="*/ 2147483647 h 1281"/>
                <a:gd name="T12" fmla="*/ 2147483647 w 2244"/>
                <a:gd name="T13" fmla="*/ 2147483647 h 1281"/>
                <a:gd name="T14" fmla="*/ 2147483647 w 2244"/>
                <a:gd name="T15" fmla="*/ 2147483647 h 1281"/>
                <a:gd name="T16" fmla="*/ 2147483647 w 2244"/>
                <a:gd name="T17" fmla="*/ 2147483647 h 1281"/>
                <a:gd name="T18" fmla="*/ 2147483647 w 2244"/>
                <a:gd name="T19" fmla="*/ 2147483647 h 1281"/>
                <a:gd name="T20" fmla="*/ 2147483647 w 2244"/>
                <a:gd name="T21" fmla="*/ 2147483647 h 1281"/>
                <a:gd name="T22" fmla="*/ 2147483647 w 2244"/>
                <a:gd name="T23" fmla="*/ 2147483647 h 1281"/>
                <a:gd name="T24" fmla="*/ 2147483647 w 2244"/>
                <a:gd name="T25" fmla="*/ 2147483647 h 1281"/>
                <a:gd name="T26" fmla="*/ 2147483647 w 2244"/>
                <a:gd name="T27" fmla="*/ 2147483647 h 1281"/>
                <a:gd name="T28" fmla="*/ 2147483647 w 2244"/>
                <a:gd name="T29" fmla="*/ 2147483647 h 1281"/>
                <a:gd name="T30" fmla="*/ 2147483647 w 2244"/>
                <a:gd name="T31" fmla="*/ 2147483647 h 1281"/>
                <a:gd name="T32" fmla="*/ 2147483647 w 2244"/>
                <a:gd name="T33" fmla="*/ 2147483647 h 1281"/>
                <a:gd name="T34" fmla="*/ 2147483647 w 2244"/>
                <a:gd name="T35" fmla="*/ 2147483647 h 1281"/>
                <a:gd name="T36" fmla="*/ 2147483647 w 2244"/>
                <a:gd name="T37" fmla="*/ 2147483647 h 1281"/>
                <a:gd name="T38" fmla="*/ 2147483647 w 2244"/>
                <a:gd name="T39" fmla="*/ 2147483647 h 1281"/>
                <a:gd name="T40" fmla="*/ 2147483647 w 2244"/>
                <a:gd name="T41" fmla="*/ 2147483647 h 1281"/>
                <a:gd name="T42" fmla="*/ 2147483647 w 2244"/>
                <a:gd name="T43" fmla="*/ 2147483647 h 1281"/>
                <a:gd name="T44" fmla="*/ 2147483647 w 2244"/>
                <a:gd name="T45" fmla="*/ 2147483647 h 1281"/>
                <a:gd name="T46" fmla="*/ 2147483647 w 2244"/>
                <a:gd name="T47" fmla="*/ 2147483647 h 1281"/>
                <a:gd name="T48" fmla="*/ 2147483647 w 2244"/>
                <a:gd name="T49" fmla="*/ 2147483647 h 1281"/>
                <a:gd name="T50" fmla="*/ 2147483647 w 2244"/>
                <a:gd name="T51" fmla="*/ 2147483647 h 1281"/>
                <a:gd name="T52" fmla="*/ 2147483647 w 2244"/>
                <a:gd name="T53" fmla="*/ 2147483647 h 1281"/>
                <a:gd name="T54" fmla="*/ 2147483647 w 2244"/>
                <a:gd name="T55" fmla="*/ 2147483647 h 1281"/>
                <a:gd name="T56" fmla="*/ 2147483647 w 2244"/>
                <a:gd name="T57" fmla="*/ 2147483647 h 1281"/>
                <a:gd name="T58" fmla="*/ 2147483647 w 2244"/>
                <a:gd name="T59" fmla="*/ 2147483647 h 1281"/>
                <a:gd name="T60" fmla="*/ 2147483647 w 2244"/>
                <a:gd name="T61" fmla="*/ 0 h 1281"/>
                <a:gd name="T62" fmla="*/ 2147483647 w 2244"/>
                <a:gd name="T63" fmla="*/ 2147483647 h 1281"/>
                <a:gd name="T64" fmla="*/ 2147483647 w 2244"/>
                <a:gd name="T65" fmla="*/ 2147483647 h 1281"/>
                <a:gd name="T66" fmla="*/ 2147483647 w 2244"/>
                <a:gd name="T67" fmla="*/ 2147483647 h 1281"/>
                <a:gd name="T68" fmla="*/ 2147483647 w 2244"/>
                <a:gd name="T69" fmla="*/ 2147483647 h 1281"/>
                <a:gd name="T70" fmla="*/ 2147483647 w 2244"/>
                <a:gd name="T71" fmla="*/ 2147483647 h 1281"/>
                <a:gd name="T72" fmla="*/ 2147483647 w 2244"/>
                <a:gd name="T73" fmla="*/ 2147483647 h 1281"/>
                <a:gd name="T74" fmla="*/ 2147483647 w 2244"/>
                <a:gd name="T75" fmla="*/ 2147483647 h 1281"/>
                <a:gd name="T76" fmla="*/ 2147483647 w 2244"/>
                <a:gd name="T77" fmla="*/ 2147483647 h 1281"/>
                <a:gd name="T78" fmla="*/ 2147483647 w 2244"/>
                <a:gd name="T79" fmla="*/ 2147483647 h 1281"/>
                <a:gd name="T80" fmla="*/ 2147483647 w 2244"/>
                <a:gd name="T81" fmla="*/ 2147483647 h 1281"/>
                <a:gd name="T82" fmla="*/ 2147483647 w 2244"/>
                <a:gd name="T83" fmla="*/ 2147483647 h 1281"/>
                <a:gd name="T84" fmla="*/ 2147483647 w 2244"/>
                <a:gd name="T85" fmla="*/ 2147483647 h 1281"/>
                <a:gd name="T86" fmla="*/ 2147483647 w 2244"/>
                <a:gd name="T87" fmla="*/ 2147483647 h 1281"/>
                <a:gd name="T88" fmla="*/ 2147483647 w 2244"/>
                <a:gd name="T89" fmla="*/ 2147483647 h 1281"/>
                <a:gd name="T90" fmla="*/ 2147483647 w 2244"/>
                <a:gd name="T91" fmla="*/ 2147483647 h 1281"/>
                <a:gd name="T92" fmla="*/ 2147483647 w 2244"/>
                <a:gd name="T93" fmla="*/ 2147483647 h 1281"/>
                <a:gd name="T94" fmla="*/ 2147483647 w 2244"/>
                <a:gd name="T95" fmla="*/ 2147483647 h 1281"/>
                <a:gd name="T96" fmla="*/ 2147483647 w 2244"/>
                <a:gd name="T97" fmla="*/ 2147483647 h 1281"/>
                <a:gd name="T98" fmla="*/ 2147483647 w 2244"/>
                <a:gd name="T99" fmla="*/ 2147483647 h 1281"/>
                <a:gd name="T100" fmla="*/ 2147483647 w 2244"/>
                <a:gd name="T101" fmla="*/ 2147483647 h 1281"/>
                <a:gd name="T102" fmla="*/ 2147483647 w 2244"/>
                <a:gd name="T103" fmla="*/ 2147483647 h 1281"/>
                <a:gd name="T104" fmla="*/ 2147483647 w 2244"/>
                <a:gd name="T105" fmla="*/ 2147483647 h 1281"/>
                <a:gd name="T106" fmla="*/ 2147483647 w 2244"/>
                <a:gd name="T107" fmla="*/ 2147483647 h 1281"/>
                <a:gd name="T108" fmla="*/ 2147483647 w 2244"/>
                <a:gd name="T109" fmla="*/ 2147483647 h 1281"/>
                <a:gd name="T110" fmla="*/ 2147483647 w 2244"/>
                <a:gd name="T111" fmla="*/ 2147483647 h 1281"/>
                <a:gd name="T112" fmla="*/ 2147483647 w 2244"/>
                <a:gd name="T113" fmla="*/ 2147483647 h 1281"/>
                <a:gd name="T114" fmla="*/ 2147483647 w 2244"/>
                <a:gd name="T115" fmla="*/ 2147483647 h 1281"/>
                <a:gd name="T116" fmla="*/ 2147483647 w 2244"/>
                <a:gd name="T117" fmla="*/ 2147483647 h 1281"/>
                <a:gd name="T118" fmla="*/ 2147483647 w 2244"/>
                <a:gd name="T119" fmla="*/ 2147483647 h 1281"/>
                <a:gd name="T120" fmla="*/ 2147483647 w 2244"/>
                <a:gd name="T121" fmla="*/ 2147483647 h 1281"/>
                <a:gd name="T122" fmla="*/ 2147483647 w 2244"/>
                <a:gd name="T123" fmla="*/ 2147483647 h 1281"/>
                <a:gd name="T124" fmla="*/ 2147483647 w 2244"/>
                <a:gd name="T125" fmla="*/ 2147483647 h 1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44"/>
                <a:gd name="T190" fmla="*/ 0 h 1281"/>
                <a:gd name="T191" fmla="*/ 2244 w 2244"/>
                <a:gd name="T192" fmla="*/ 1281 h 12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44" h="1281">
                  <a:moveTo>
                    <a:pt x="2217" y="935"/>
                  </a:moveTo>
                  <a:lnTo>
                    <a:pt x="1474" y="1076"/>
                  </a:lnTo>
                  <a:lnTo>
                    <a:pt x="700" y="1206"/>
                  </a:lnTo>
                  <a:lnTo>
                    <a:pt x="683" y="1200"/>
                  </a:lnTo>
                  <a:lnTo>
                    <a:pt x="651" y="1206"/>
                  </a:lnTo>
                  <a:lnTo>
                    <a:pt x="569" y="1216"/>
                  </a:lnTo>
                  <a:lnTo>
                    <a:pt x="574" y="1200"/>
                  </a:lnTo>
                  <a:lnTo>
                    <a:pt x="493" y="1216"/>
                  </a:lnTo>
                  <a:lnTo>
                    <a:pt x="493" y="1222"/>
                  </a:lnTo>
                  <a:lnTo>
                    <a:pt x="0" y="1281"/>
                  </a:lnTo>
                  <a:lnTo>
                    <a:pt x="22" y="1265"/>
                  </a:lnTo>
                  <a:lnTo>
                    <a:pt x="125" y="1216"/>
                  </a:lnTo>
                  <a:lnTo>
                    <a:pt x="141" y="1190"/>
                  </a:lnTo>
                  <a:lnTo>
                    <a:pt x="195" y="1146"/>
                  </a:lnTo>
                  <a:lnTo>
                    <a:pt x="201" y="1119"/>
                  </a:lnTo>
                  <a:lnTo>
                    <a:pt x="206" y="1109"/>
                  </a:lnTo>
                  <a:lnTo>
                    <a:pt x="239" y="1092"/>
                  </a:lnTo>
                  <a:lnTo>
                    <a:pt x="239" y="1060"/>
                  </a:lnTo>
                  <a:lnTo>
                    <a:pt x="271" y="1033"/>
                  </a:lnTo>
                  <a:lnTo>
                    <a:pt x="418" y="903"/>
                  </a:lnTo>
                  <a:lnTo>
                    <a:pt x="428" y="876"/>
                  </a:lnTo>
                  <a:lnTo>
                    <a:pt x="439" y="881"/>
                  </a:lnTo>
                  <a:lnTo>
                    <a:pt x="428" y="909"/>
                  </a:lnTo>
                  <a:lnTo>
                    <a:pt x="472" y="951"/>
                  </a:lnTo>
                  <a:lnTo>
                    <a:pt x="537" y="979"/>
                  </a:lnTo>
                  <a:lnTo>
                    <a:pt x="569" y="979"/>
                  </a:lnTo>
                  <a:lnTo>
                    <a:pt x="602" y="951"/>
                  </a:lnTo>
                  <a:lnTo>
                    <a:pt x="607" y="935"/>
                  </a:lnTo>
                  <a:lnTo>
                    <a:pt x="629" y="919"/>
                  </a:lnTo>
                  <a:lnTo>
                    <a:pt x="656" y="941"/>
                  </a:lnTo>
                  <a:lnTo>
                    <a:pt x="667" y="946"/>
                  </a:lnTo>
                  <a:lnTo>
                    <a:pt x="688" y="941"/>
                  </a:lnTo>
                  <a:lnTo>
                    <a:pt x="765" y="914"/>
                  </a:lnTo>
                  <a:lnTo>
                    <a:pt x="775" y="865"/>
                  </a:lnTo>
                  <a:lnTo>
                    <a:pt x="781" y="865"/>
                  </a:lnTo>
                  <a:lnTo>
                    <a:pt x="797" y="881"/>
                  </a:lnTo>
                  <a:lnTo>
                    <a:pt x="856" y="828"/>
                  </a:lnTo>
                  <a:lnTo>
                    <a:pt x="879" y="838"/>
                  </a:lnTo>
                  <a:lnTo>
                    <a:pt x="927" y="773"/>
                  </a:lnTo>
                  <a:lnTo>
                    <a:pt x="916" y="752"/>
                  </a:lnTo>
                  <a:lnTo>
                    <a:pt x="921" y="708"/>
                  </a:lnTo>
                  <a:lnTo>
                    <a:pt x="970" y="617"/>
                  </a:lnTo>
                  <a:lnTo>
                    <a:pt x="1035" y="373"/>
                  </a:lnTo>
                  <a:lnTo>
                    <a:pt x="1046" y="373"/>
                  </a:lnTo>
                  <a:lnTo>
                    <a:pt x="1084" y="394"/>
                  </a:lnTo>
                  <a:lnTo>
                    <a:pt x="1084" y="411"/>
                  </a:lnTo>
                  <a:lnTo>
                    <a:pt x="1106" y="427"/>
                  </a:lnTo>
                  <a:lnTo>
                    <a:pt x="1144" y="422"/>
                  </a:lnTo>
                  <a:lnTo>
                    <a:pt x="1165" y="378"/>
                  </a:lnTo>
                  <a:lnTo>
                    <a:pt x="1193" y="287"/>
                  </a:lnTo>
                  <a:lnTo>
                    <a:pt x="1214" y="254"/>
                  </a:lnTo>
                  <a:lnTo>
                    <a:pt x="1247" y="265"/>
                  </a:lnTo>
                  <a:lnTo>
                    <a:pt x="1268" y="211"/>
                  </a:lnTo>
                  <a:lnTo>
                    <a:pt x="1290" y="206"/>
                  </a:lnTo>
                  <a:lnTo>
                    <a:pt x="1312" y="178"/>
                  </a:lnTo>
                  <a:lnTo>
                    <a:pt x="1333" y="130"/>
                  </a:lnTo>
                  <a:lnTo>
                    <a:pt x="1344" y="119"/>
                  </a:lnTo>
                  <a:lnTo>
                    <a:pt x="1349" y="103"/>
                  </a:lnTo>
                  <a:lnTo>
                    <a:pt x="1333" y="92"/>
                  </a:lnTo>
                  <a:lnTo>
                    <a:pt x="1339" y="22"/>
                  </a:lnTo>
                  <a:lnTo>
                    <a:pt x="1349" y="6"/>
                  </a:lnTo>
                  <a:lnTo>
                    <a:pt x="1360" y="0"/>
                  </a:lnTo>
                  <a:lnTo>
                    <a:pt x="1491" y="81"/>
                  </a:lnTo>
                  <a:lnTo>
                    <a:pt x="1512" y="92"/>
                  </a:lnTo>
                  <a:lnTo>
                    <a:pt x="1518" y="87"/>
                  </a:lnTo>
                  <a:lnTo>
                    <a:pt x="1534" y="16"/>
                  </a:lnTo>
                  <a:lnTo>
                    <a:pt x="1556" y="11"/>
                  </a:lnTo>
                  <a:lnTo>
                    <a:pt x="1582" y="22"/>
                  </a:lnTo>
                  <a:lnTo>
                    <a:pt x="1610" y="32"/>
                  </a:lnTo>
                  <a:lnTo>
                    <a:pt x="1588" y="60"/>
                  </a:lnTo>
                  <a:lnTo>
                    <a:pt x="1621" y="92"/>
                  </a:lnTo>
                  <a:lnTo>
                    <a:pt x="1680" y="92"/>
                  </a:lnTo>
                  <a:lnTo>
                    <a:pt x="1702" y="119"/>
                  </a:lnTo>
                  <a:lnTo>
                    <a:pt x="1740" y="136"/>
                  </a:lnTo>
                  <a:lnTo>
                    <a:pt x="1767" y="168"/>
                  </a:lnTo>
                  <a:lnTo>
                    <a:pt x="1761" y="183"/>
                  </a:lnTo>
                  <a:lnTo>
                    <a:pt x="1723" y="248"/>
                  </a:lnTo>
                  <a:lnTo>
                    <a:pt x="1702" y="303"/>
                  </a:lnTo>
                  <a:lnTo>
                    <a:pt x="1707" y="346"/>
                  </a:lnTo>
                  <a:lnTo>
                    <a:pt x="1751" y="346"/>
                  </a:lnTo>
                  <a:lnTo>
                    <a:pt x="1789" y="324"/>
                  </a:lnTo>
                  <a:lnTo>
                    <a:pt x="1821" y="357"/>
                  </a:lnTo>
                  <a:lnTo>
                    <a:pt x="1837" y="368"/>
                  </a:lnTo>
                  <a:lnTo>
                    <a:pt x="1849" y="373"/>
                  </a:lnTo>
                  <a:lnTo>
                    <a:pt x="1870" y="389"/>
                  </a:lnTo>
                  <a:lnTo>
                    <a:pt x="1886" y="394"/>
                  </a:lnTo>
                  <a:lnTo>
                    <a:pt x="1902" y="384"/>
                  </a:lnTo>
                  <a:lnTo>
                    <a:pt x="1914" y="384"/>
                  </a:lnTo>
                  <a:lnTo>
                    <a:pt x="1984" y="422"/>
                  </a:lnTo>
                  <a:lnTo>
                    <a:pt x="2033" y="433"/>
                  </a:lnTo>
                  <a:lnTo>
                    <a:pt x="2054" y="465"/>
                  </a:lnTo>
                  <a:lnTo>
                    <a:pt x="2054" y="476"/>
                  </a:lnTo>
                  <a:lnTo>
                    <a:pt x="2033" y="492"/>
                  </a:lnTo>
                  <a:lnTo>
                    <a:pt x="2043" y="540"/>
                  </a:lnTo>
                  <a:lnTo>
                    <a:pt x="2033" y="552"/>
                  </a:lnTo>
                  <a:lnTo>
                    <a:pt x="2021" y="563"/>
                  </a:lnTo>
                  <a:lnTo>
                    <a:pt x="2070" y="589"/>
                  </a:lnTo>
                  <a:lnTo>
                    <a:pt x="2086" y="622"/>
                  </a:lnTo>
                  <a:lnTo>
                    <a:pt x="2086" y="638"/>
                  </a:lnTo>
                  <a:lnTo>
                    <a:pt x="2081" y="649"/>
                  </a:lnTo>
                  <a:lnTo>
                    <a:pt x="2038" y="643"/>
                  </a:lnTo>
                  <a:lnTo>
                    <a:pt x="2033" y="659"/>
                  </a:lnTo>
                  <a:lnTo>
                    <a:pt x="2049" y="675"/>
                  </a:lnTo>
                  <a:lnTo>
                    <a:pt x="2054" y="670"/>
                  </a:lnTo>
                  <a:lnTo>
                    <a:pt x="2054" y="687"/>
                  </a:lnTo>
                  <a:lnTo>
                    <a:pt x="2033" y="698"/>
                  </a:lnTo>
                  <a:lnTo>
                    <a:pt x="2021" y="698"/>
                  </a:lnTo>
                  <a:lnTo>
                    <a:pt x="2016" y="703"/>
                  </a:lnTo>
                  <a:lnTo>
                    <a:pt x="2033" y="714"/>
                  </a:lnTo>
                  <a:lnTo>
                    <a:pt x="2065" y="719"/>
                  </a:lnTo>
                  <a:lnTo>
                    <a:pt x="2098" y="735"/>
                  </a:lnTo>
                  <a:lnTo>
                    <a:pt x="2108" y="746"/>
                  </a:lnTo>
                  <a:lnTo>
                    <a:pt x="2070" y="784"/>
                  </a:lnTo>
                  <a:lnTo>
                    <a:pt x="2054" y="784"/>
                  </a:lnTo>
                  <a:lnTo>
                    <a:pt x="2016" y="768"/>
                  </a:lnTo>
                  <a:lnTo>
                    <a:pt x="2016" y="784"/>
                  </a:lnTo>
                  <a:lnTo>
                    <a:pt x="2038" y="800"/>
                  </a:lnTo>
                  <a:lnTo>
                    <a:pt x="2070" y="822"/>
                  </a:lnTo>
                  <a:lnTo>
                    <a:pt x="2098" y="811"/>
                  </a:lnTo>
                  <a:lnTo>
                    <a:pt x="2130" y="784"/>
                  </a:lnTo>
                  <a:lnTo>
                    <a:pt x="2163" y="789"/>
                  </a:lnTo>
                  <a:lnTo>
                    <a:pt x="2205" y="784"/>
                  </a:lnTo>
                  <a:lnTo>
                    <a:pt x="2212" y="795"/>
                  </a:lnTo>
                  <a:lnTo>
                    <a:pt x="2244" y="898"/>
                  </a:lnTo>
                  <a:lnTo>
                    <a:pt x="2222" y="919"/>
                  </a:lnTo>
                  <a:lnTo>
                    <a:pt x="2212" y="919"/>
                  </a:lnTo>
                  <a:lnTo>
                    <a:pt x="2217" y="935"/>
                  </a:lnTo>
                  <a:close/>
                </a:path>
              </a:pathLst>
            </a:custGeom>
            <a:solidFill>
              <a:schemeClr val="tx1">
                <a:lumMod val="50000"/>
                <a:lumOff val="50000"/>
              </a:schemeClr>
            </a:solidFill>
            <a:ln w="9525">
              <a:solidFill>
                <a:schemeClr val="tx1">
                  <a:lumMod val="50000"/>
                  <a:lumOff val="50000"/>
                </a:schemeClr>
              </a:solidFill>
              <a:round/>
              <a:headEnd/>
              <a:tailEnd/>
            </a:ln>
          </p:spPr>
        </p:sp>
        <p:sp>
          <p:nvSpPr>
            <p:cNvPr id="21" name="NC"/>
            <p:cNvSpPr>
              <a:spLocks/>
            </p:cNvSpPr>
            <p:nvPr/>
          </p:nvSpPr>
          <p:spPr bwMode="auto">
            <a:xfrm>
              <a:off x="3488302" y="2176017"/>
              <a:ext cx="634852" cy="273377"/>
            </a:xfrm>
            <a:custGeom>
              <a:avLst/>
              <a:gdLst>
                <a:gd name="T0" fmla="*/ 2147483647 w 2596"/>
                <a:gd name="T1" fmla="*/ 2147483647 h 1109"/>
                <a:gd name="T2" fmla="*/ 2147483647 w 2596"/>
                <a:gd name="T3" fmla="*/ 2147483647 h 1109"/>
                <a:gd name="T4" fmla="*/ 2147483647 w 2596"/>
                <a:gd name="T5" fmla="*/ 2147483647 h 1109"/>
                <a:gd name="T6" fmla="*/ 2147483647 w 2596"/>
                <a:gd name="T7" fmla="*/ 2147483647 h 1109"/>
                <a:gd name="T8" fmla="*/ 2147483647 w 2596"/>
                <a:gd name="T9" fmla="*/ 2147483647 h 1109"/>
                <a:gd name="T10" fmla="*/ 2147483647 w 2596"/>
                <a:gd name="T11" fmla="*/ 2147483647 h 1109"/>
                <a:gd name="T12" fmla="*/ 2147483647 w 2596"/>
                <a:gd name="T13" fmla="*/ 2147483647 h 1109"/>
                <a:gd name="T14" fmla="*/ 2147483647 w 2596"/>
                <a:gd name="T15" fmla="*/ 2147483647 h 1109"/>
                <a:gd name="T16" fmla="*/ 2147483647 w 2596"/>
                <a:gd name="T17" fmla="*/ 2147483647 h 1109"/>
                <a:gd name="T18" fmla="*/ 2147483647 w 2596"/>
                <a:gd name="T19" fmla="*/ 2147483647 h 1109"/>
                <a:gd name="T20" fmla="*/ 2147483647 w 2596"/>
                <a:gd name="T21" fmla="*/ 2147483647 h 1109"/>
                <a:gd name="T22" fmla="*/ 2147483647 w 2596"/>
                <a:gd name="T23" fmla="*/ 2147483647 h 1109"/>
                <a:gd name="T24" fmla="*/ 2147483647 w 2596"/>
                <a:gd name="T25" fmla="*/ 2147483647 h 1109"/>
                <a:gd name="T26" fmla="*/ 2147483647 w 2596"/>
                <a:gd name="T27" fmla="*/ 2147483647 h 1109"/>
                <a:gd name="T28" fmla="*/ 2147483647 w 2596"/>
                <a:gd name="T29" fmla="*/ 2147483647 h 1109"/>
                <a:gd name="T30" fmla="*/ 2147483647 w 2596"/>
                <a:gd name="T31" fmla="*/ 2147483647 h 1109"/>
                <a:gd name="T32" fmla="*/ 2147483647 w 2596"/>
                <a:gd name="T33" fmla="*/ 2147483647 h 1109"/>
                <a:gd name="T34" fmla="*/ 2147483647 w 2596"/>
                <a:gd name="T35" fmla="*/ 2147483647 h 1109"/>
                <a:gd name="T36" fmla="*/ 2147483647 w 2596"/>
                <a:gd name="T37" fmla="*/ 2147483647 h 1109"/>
                <a:gd name="T38" fmla="*/ 2147483647 w 2596"/>
                <a:gd name="T39" fmla="*/ 2147483647 h 1109"/>
                <a:gd name="T40" fmla="*/ 2147483647 w 2596"/>
                <a:gd name="T41" fmla="*/ 2147483647 h 1109"/>
                <a:gd name="T42" fmla="*/ 2147483647 w 2596"/>
                <a:gd name="T43" fmla="*/ 2147483647 h 1109"/>
                <a:gd name="T44" fmla="*/ 2147483647 w 2596"/>
                <a:gd name="T45" fmla="*/ 2147483647 h 1109"/>
                <a:gd name="T46" fmla="*/ 2147483647 w 2596"/>
                <a:gd name="T47" fmla="*/ 2147483647 h 1109"/>
                <a:gd name="T48" fmla="*/ 2147483647 w 2596"/>
                <a:gd name="T49" fmla="*/ 2147483647 h 1109"/>
                <a:gd name="T50" fmla="*/ 2147483647 w 2596"/>
                <a:gd name="T51" fmla="*/ 2147483647 h 1109"/>
                <a:gd name="T52" fmla="*/ 2147483647 w 2596"/>
                <a:gd name="T53" fmla="*/ 2147483647 h 1109"/>
                <a:gd name="T54" fmla="*/ 2147483647 w 2596"/>
                <a:gd name="T55" fmla="*/ 2147483647 h 1109"/>
                <a:gd name="T56" fmla="*/ 2147483647 w 2596"/>
                <a:gd name="T57" fmla="*/ 2147483647 h 1109"/>
                <a:gd name="T58" fmla="*/ 2147483647 w 2596"/>
                <a:gd name="T59" fmla="*/ 2147483647 h 1109"/>
                <a:gd name="T60" fmla="*/ 2147483647 w 2596"/>
                <a:gd name="T61" fmla="*/ 2147483647 h 1109"/>
                <a:gd name="T62" fmla="*/ 2147483647 w 2596"/>
                <a:gd name="T63" fmla="*/ 2147483647 h 1109"/>
                <a:gd name="T64" fmla="*/ 2147483647 w 2596"/>
                <a:gd name="T65" fmla="*/ 2147483647 h 1109"/>
                <a:gd name="T66" fmla="*/ 2147483647 w 2596"/>
                <a:gd name="T67" fmla="*/ 2147483647 h 1109"/>
                <a:gd name="T68" fmla="*/ 2147483647 w 2596"/>
                <a:gd name="T69" fmla="*/ 2147483647 h 1109"/>
                <a:gd name="T70" fmla="*/ 2147483647 w 2596"/>
                <a:gd name="T71" fmla="*/ 2147483647 h 1109"/>
                <a:gd name="T72" fmla="*/ 2147483647 w 2596"/>
                <a:gd name="T73" fmla="*/ 2147483647 h 1109"/>
                <a:gd name="T74" fmla="*/ 2147483647 w 2596"/>
                <a:gd name="T75" fmla="*/ 2147483647 h 1109"/>
                <a:gd name="T76" fmla="*/ 2147483647 w 2596"/>
                <a:gd name="T77" fmla="*/ 2147483647 h 1109"/>
                <a:gd name="T78" fmla="*/ 2147483647 w 2596"/>
                <a:gd name="T79" fmla="*/ 2147483647 h 1109"/>
                <a:gd name="T80" fmla="*/ 2147483647 w 2596"/>
                <a:gd name="T81" fmla="*/ 2147483647 h 1109"/>
                <a:gd name="T82" fmla="*/ 2147483647 w 2596"/>
                <a:gd name="T83" fmla="*/ 2147483647 h 1109"/>
                <a:gd name="T84" fmla="*/ 2147483647 w 2596"/>
                <a:gd name="T85" fmla="*/ 2147483647 h 1109"/>
                <a:gd name="T86" fmla="*/ 2147483647 w 2596"/>
                <a:gd name="T87" fmla="*/ 2147483647 h 1109"/>
                <a:gd name="T88" fmla="*/ 2147483647 w 2596"/>
                <a:gd name="T89" fmla="*/ 2147483647 h 1109"/>
                <a:gd name="T90" fmla="*/ 2147483647 w 2596"/>
                <a:gd name="T91" fmla="*/ 2147483647 h 1109"/>
                <a:gd name="T92" fmla="*/ 2147483647 w 2596"/>
                <a:gd name="T93" fmla="*/ 2147483647 h 1109"/>
                <a:gd name="T94" fmla="*/ 2147483647 w 2596"/>
                <a:gd name="T95" fmla="*/ 2147483647 h 1109"/>
                <a:gd name="T96" fmla="*/ 2147483647 w 2596"/>
                <a:gd name="T97" fmla="*/ 2147483647 h 1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96"/>
                <a:gd name="T148" fmla="*/ 0 h 1109"/>
                <a:gd name="T149" fmla="*/ 2596 w 2596"/>
                <a:gd name="T150" fmla="*/ 1109 h 1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96" h="1109">
                  <a:moveTo>
                    <a:pt x="0" y="990"/>
                  </a:moveTo>
                  <a:lnTo>
                    <a:pt x="5" y="898"/>
                  </a:lnTo>
                  <a:lnTo>
                    <a:pt x="33" y="903"/>
                  </a:lnTo>
                  <a:lnTo>
                    <a:pt x="49" y="898"/>
                  </a:lnTo>
                  <a:lnTo>
                    <a:pt x="70" y="877"/>
                  </a:lnTo>
                  <a:lnTo>
                    <a:pt x="70" y="855"/>
                  </a:lnTo>
                  <a:lnTo>
                    <a:pt x="70" y="833"/>
                  </a:lnTo>
                  <a:lnTo>
                    <a:pt x="76" y="812"/>
                  </a:lnTo>
                  <a:lnTo>
                    <a:pt x="103" y="785"/>
                  </a:lnTo>
                  <a:lnTo>
                    <a:pt x="163" y="763"/>
                  </a:lnTo>
                  <a:lnTo>
                    <a:pt x="233" y="741"/>
                  </a:lnTo>
                  <a:lnTo>
                    <a:pt x="303" y="682"/>
                  </a:lnTo>
                  <a:lnTo>
                    <a:pt x="331" y="671"/>
                  </a:lnTo>
                  <a:lnTo>
                    <a:pt x="374" y="633"/>
                  </a:lnTo>
                  <a:lnTo>
                    <a:pt x="380" y="596"/>
                  </a:lnTo>
                  <a:lnTo>
                    <a:pt x="391" y="596"/>
                  </a:lnTo>
                  <a:lnTo>
                    <a:pt x="407" y="596"/>
                  </a:lnTo>
                  <a:lnTo>
                    <a:pt x="417" y="580"/>
                  </a:lnTo>
                  <a:lnTo>
                    <a:pt x="423" y="568"/>
                  </a:lnTo>
                  <a:lnTo>
                    <a:pt x="450" y="547"/>
                  </a:lnTo>
                  <a:lnTo>
                    <a:pt x="455" y="547"/>
                  </a:lnTo>
                  <a:lnTo>
                    <a:pt x="477" y="563"/>
                  </a:lnTo>
                  <a:lnTo>
                    <a:pt x="499" y="547"/>
                  </a:lnTo>
                  <a:lnTo>
                    <a:pt x="504" y="536"/>
                  </a:lnTo>
                  <a:lnTo>
                    <a:pt x="536" y="509"/>
                  </a:lnTo>
                  <a:lnTo>
                    <a:pt x="564" y="498"/>
                  </a:lnTo>
                  <a:lnTo>
                    <a:pt x="612" y="492"/>
                  </a:lnTo>
                  <a:lnTo>
                    <a:pt x="661" y="411"/>
                  </a:lnTo>
                  <a:lnTo>
                    <a:pt x="705" y="385"/>
                  </a:lnTo>
                  <a:lnTo>
                    <a:pt x="705" y="362"/>
                  </a:lnTo>
                  <a:lnTo>
                    <a:pt x="715" y="341"/>
                  </a:lnTo>
                  <a:lnTo>
                    <a:pt x="705" y="314"/>
                  </a:lnTo>
                  <a:lnTo>
                    <a:pt x="715" y="287"/>
                  </a:lnTo>
                  <a:lnTo>
                    <a:pt x="715" y="281"/>
                  </a:lnTo>
                  <a:lnTo>
                    <a:pt x="796" y="265"/>
                  </a:lnTo>
                  <a:lnTo>
                    <a:pt x="791" y="281"/>
                  </a:lnTo>
                  <a:lnTo>
                    <a:pt x="873" y="271"/>
                  </a:lnTo>
                  <a:lnTo>
                    <a:pt x="905" y="265"/>
                  </a:lnTo>
                  <a:lnTo>
                    <a:pt x="922" y="271"/>
                  </a:lnTo>
                  <a:lnTo>
                    <a:pt x="1696" y="141"/>
                  </a:lnTo>
                  <a:lnTo>
                    <a:pt x="2439" y="0"/>
                  </a:lnTo>
                  <a:lnTo>
                    <a:pt x="2450" y="11"/>
                  </a:lnTo>
                  <a:lnTo>
                    <a:pt x="2455" y="23"/>
                  </a:lnTo>
                  <a:lnTo>
                    <a:pt x="2476" y="39"/>
                  </a:lnTo>
                  <a:lnTo>
                    <a:pt x="2487" y="44"/>
                  </a:lnTo>
                  <a:lnTo>
                    <a:pt x="2504" y="60"/>
                  </a:lnTo>
                  <a:lnTo>
                    <a:pt x="2515" y="71"/>
                  </a:lnTo>
                  <a:lnTo>
                    <a:pt x="2531" y="109"/>
                  </a:lnTo>
                  <a:lnTo>
                    <a:pt x="2525" y="120"/>
                  </a:lnTo>
                  <a:lnTo>
                    <a:pt x="2515" y="120"/>
                  </a:lnTo>
                  <a:lnTo>
                    <a:pt x="2509" y="109"/>
                  </a:lnTo>
                  <a:lnTo>
                    <a:pt x="2487" y="114"/>
                  </a:lnTo>
                  <a:lnTo>
                    <a:pt x="2471" y="114"/>
                  </a:lnTo>
                  <a:lnTo>
                    <a:pt x="2460" y="109"/>
                  </a:lnTo>
                  <a:lnTo>
                    <a:pt x="2450" y="114"/>
                  </a:lnTo>
                  <a:lnTo>
                    <a:pt x="2455" y="125"/>
                  </a:lnTo>
                  <a:lnTo>
                    <a:pt x="2455" y="136"/>
                  </a:lnTo>
                  <a:lnTo>
                    <a:pt x="2385" y="169"/>
                  </a:lnTo>
                  <a:lnTo>
                    <a:pt x="2368" y="184"/>
                  </a:lnTo>
                  <a:lnTo>
                    <a:pt x="2341" y="206"/>
                  </a:lnTo>
                  <a:lnTo>
                    <a:pt x="2297" y="216"/>
                  </a:lnTo>
                  <a:lnTo>
                    <a:pt x="2287" y="244"/>
                  </a:lnTo>
                  <a:lnTo>
                    <a:pt x="2287" y="255"/>
                  </a:lnTo>
                  <a:lnTo>
                    <a:pt x="2297" y="255"/>
                  </a:lnTo>
                  <a:lnTo>
                    <a:pt x="2314" y="249"/>
                  </a:lnTo>
                  <a:lnTo>
                    <a:pt x="2357" y="227"/>
                  </a:lnTo>
                  <a:lnTo>
                    <a:pt x="2406" y="216"/>
                  </a:lnTo>
                  <a:lnTo>
                    <a:pt x="2434" y="200"/>
                  </a:lnTo>
                  <a:lnTo>
                    <a:pt x="2476" y="200"/>
                  </a:lnTo>
                  <a:lnTo>
                    <a:pt x="2482" y="206"/>
                  </a:lnTo>
                  <a:lnTo>
                    <a:pt x="2476" y="233"/>
                  </a:lnTo>
                  <a:lnTo>
                    <a:pt x="2482" y="244"/>
                  </a:lnTo>
                  <a:lnTo>
                    <a:pt x="2493" y="255"/>
                  </a:lnTo>
                  <a:lnTo>
                    <a:pt x="2509" y="249"/>
                  </a:lnTo>
                  <a:lnTo>
                    <a:pt x="2515" y="233"/>
                  </a:lnTo>
                  <a:lnTo>
                    <a:pt x="2541" y="200"/>
                  </a:lnTo>
                  <a:lnTo>
                    <a:pt x="2564" y="200"/>
                  </a:lnTo>
                  <a:lnTo>
                    <a:pt x="2580" y="233"/>
                  </a:lnTo>
                  <a:lnTo>
                    <a:pt x="2585" y="297"/>
                  </a:lnTo>
                  <a:lnTo>
                    <a:pt x="2596" y="314"/>
                  </a:lnTo>
                  <a:lnTo>
                    <a:pt x="2590" y="325"/>
                  </a:lnTo>
                  <a:lnTo>
                    <a:pt x="2553" y="352"/>
                  </a:lnTo>
                  <a:lnTo>
                    <a:pt x="2541" y="374"/>
                  </a:lnTo>
                  <a:lnTo>
                    <a:pt x="2541" y="390"/>
                  </a:lnTo>
                  <a:lnTo>
                    <a:pt x="2509" y="417"/>
                  </a:lnTo>
                  <a:lnTo>
                    <a:pt x="2487" y="422"/>
                  </a:lnTo>
                  <a:lnTo>
                    <a:pt x="2466" y="439"/>
                  </a:lnTo>
                  <a:lnTo>
                    <a:pt x="2417" y="433"/>
                  </a:lnTo>
                  <a:lnTo>
                    <a:pt x="2401" y="427"/>
                  </a:lnTo>
                  <a:lnTo>
                    <a:pt x="2395" y="433"/>
                  </a:lnTo>
                  <a:lnTo>
                    <a:pt x="2390" y="433"/>
                  </a:lnTo>
                  <a:lnTo>
                    <a:pt x="2379" y="411"/>
                  </a:lnTo>
                  <a:lnTo>
                    <a:pt x="2379" y="401"/>
                  </a:lnTo>
                  <a:lnTo>
                    <a:pt x="2374" y="390"/>
                  </a:lnTo>
                  <a:lnTo>
                    <a:pt x="2357" y="390"/>
                  </a:lnTo>
                  <a:lnTo>
                    <a:pt x="2352" y="395"/>
                  </a:lnTo>
                  <a:lnTo>
                    <a:pt x="2357" y="444"/>
                  </a:lnTo>
                  <a:lnTo>
                    <a:pt x="2352" y="455"/>
                  </a:lnTo>
                  <a:lnTo>
                    <a:pt x="2346" y="450"/>
                  </a:lnTo>
                  <a:lnTo>
                    <a:pt x="2357" y="471"/>
                  </a:lnTo>
                  <a:lnTo>
                    <a:pt x="2379" y="471"/>
                  </a:lnTo>
                  <a:lnTo>
                    <a:pt x="2401" y="492"/>
                  </a:lnTo>
                  <a:lnTo>
                    <a:pt x="2385" y="520"/>
                  </a:lnTo>
                  <a:lnTo>
                    <a:pt x="2395" y="531"/>
                  </a:lnTo>
                  <a:lnTo>
                    <a:pt x="2341" y="601"/>
                  </a:lnTo>
                  <a:lnTo>
                    <a:pt x="2320" y="606"/>
                  </a:lnTo>
                  <a:lnTo>
                    <a:pt x="2292" y="601"/>
                  </a:lnTo>
                  <a:lnTo>
                    <a:pt x="2271" y="601"/>
                  </a:lnTo>
                  <a:lnTo>
                    <a:pt x="2265" y="606"/>
                  </a:lnTo>
                  <a:lnTo>
                    <a:pt x="2281" y="622"/>
                  </a:lnTo>
                  <a:lnTo>
                    <a:pt x="2346" y="617"/>
                  </a:lnTo>
                  <a:lnTo>
                    <a:pt x="2385" y="606"/>
                  </a:lnTo>
                  <a:lnTo>
                    <a:pt x="2439" y="580"/>
                  </a:lnTo>
                  <a:lnTo>
                    <a:pt x="2444" y="563"/>
                  </a:lnTo>
                  <a:lnTo>
                    <a:pt x="2460" y="563"/>
                  </a:lnTo>
                  <a:lnTo>
                    <a:pt x="2476" y="585"/>
                  </a:lnTo>
                  <a:lnTo>
                    <a:pt x="2460" y="628"/>
                  </a:lnTo>
                  <a:lnTo>
                    <a:pt x="2411" y="682"/>
                  </a:lnTo>
                  <a:lnTo>
                    <a:pt x="2362" y="692"/>
                  </a:lnTo>
                  <a:lnTo>
                    <a:pt x="2341" y="703"/>
                  </a:lnTo>
                  <a:lnTo>
                    <a:pt x="2281" y="708"/>
                  </a:lnTo>
                  <a:lnTo>
                    <a:pt x="2233" y="790"/>
                  </a:lnTo>
                  <a:lnTo>
                    <a:pt x="2211" y="796"/>
                  </a:lnTo>
                  <a:lnTo>
                    <a:pt x="2211" y="806"/>
                  </a:lnTo>
                  <a:lnTo>
                    <a:pt x="2211" y="812"/>
                  </a:lnTo>
                  <a:lnTo>
                    <a:pt x="2152" y="849"/>
                  </a:lnTo>
                  <a:lnTo>
                    <a:pt x="2119" y="887"/>
                  </a:lnTo>
                  <a:lnTo>
                    <a:pt x="2092" y="963"/>
                  </a:lnTo>
                  <a:lnTo>
                    <a:pt x="2071" y="1044"/>
                  </a:lnTo>
                  <a:lnTo>
                    <a:pt x="2059" y="1066"/>
                  </a:lnTo>
                  <a:lnTo>
                    <a:pt x="2027" y="1077"/>
                  </a:lnTo>
                  <a:lnTo>
                    <a:pt x="1908" y="1098"/>
                  </a:lnTo>
                  <a:lnTo>
                    <a:pt x="1897" y="1109"/>
                  </a:lnTo>
                  <a:lnTo>
                    <a:pt x="1496" y="844"/>
                  </a:lnTo>
                  <a:lnTo>
                    <a:pt x="1159" y="887"/>
                  </a:lnTo>
                  <a:lnTo>
                    <a:pt x="1154" y="838"/>
                  </a:lnTo>
                  <a:lnTo>
                    <a:pt x="1094" y="790"/>
                  </a:lnTo>
                  <a:lnTo>
                    <a:pt x="1062" y="806"/>
                  </a:lnTo>
                  <a:lnTo>
                    <a:pt x="1052" y="796"/>
                  </a:lnTo>
                  <a:lnTo>
                    <a:pt x="1057" y="779"/>
                  </a:lnTo>
                  <a:lnTo>
                    <a:pt x="1057" y="773"/>
                  </a:lnTo>
                  <a:lnTo>
                    <a:pt x="661" y="817"/>
                  </a:lnTo>
                  <a:lnTo>
                    <a:pt x="650" y="812"/>
                  </a:lnTo>
                  <a:lnTo>
                    <a:pt x="645" y="828"/>
                  </a:lnTo>
                  <a:lnTo>
                    <a:pt x="564" y="866"/>
                  </a:lnTo>
                  <a:lnTo>
                    <a:pt x="564" y="882"/>
                  </a:lnTo>
                  <a:lnTo>
                    <a:pt x="536" y="882"/>
                  </a:lnTo>
                  <a:lnTo>
                    <a:pt x="445" y="926"/>
                  </a:lnTo>
                  <a:lnTo>
                    <a:pt x="0" y="99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22" name="SC"/>
            <p:cNvSpPr>
              <a:spLocks/>
            </p:cNvSpPr>
            <p:nvPr/>
          </p:nvSpPr>
          <p:spPr bwMode="auto">
            <a:xfrm>
              <a:off x="3584736" y="2368990"/>
              <a:ext cx="361625" cy="273377"/>
            </a:xfrm>
            <a:custGeom>
              <a:avLst/>
              <a:gdLst>
                <a:gd name="T0" fmla="*/ 2147483647 w 1512"/>
                <a:gd name="T1" fmla="*/ 2147483647 h 1131"/>
                <a:gd name="T2" fmla="*/ 2147483647 w 1512"/>
                <a:gd name="T3" fmla="*/ 2147483647 h 1131"/>
                <a:gd name="T4" fmla="*/ 2147483647 w 1512"/>
                <a:gd name="T5" fmla="*/ 2147483647 h 1131"/>
                <a:gd name="T6" fmla="*/ 2147483647 w 1512"/>
                <a:gd name="T7" fmla="*/ 2147483647 h 1131"/>
                <a:gd name="T8" fmla="*/ 2147483647 w 1512"/>
                <a:gd name="T9" fmla="*/ 2147483647 h 1131"/>
                <a:gd name="T10" fmla="*/ 2147483647 w 1512"/>
                <a:gd name="T11" fmla="*/ 2147483647 h 1131"/>
                <a:gd name="T12" fmla="*/ 2147483647 w 1512"/>
                <a:gd name="T13" fmla="*/ 2147483647 h 1131"/>
                <a:gd name="T14" fmla="*/ 2147483647 w 1512"/>
                <a:gd name="T15" fmla="*/ 2147483647 h 1131"/>
                <a:gd name="T16" fmla="*/ 2147483647 w 1512"/>
                <a:gd name="T17" fmla="*/ 2147483647 h 1131"/>
                <a:gd name="T18" fmla="*/ 2147483647 w 1512"/>
                <a:gd name="T19" fmla="*/ 2147483647 h 1131"/>
                <a:gd name="T20" fmla="*/ 2147483647 w 1512"/>
                <a:gd name="T21" fmla="*/ 2147483647 h 1131"/>
                <a:gd name="T22" fmla="*/ 2147483647 w 1512"/>
                <a:gd name="T23" fmla="*/ 2147483647 h 1131"/>
                <a:gd name="T24" fmla="*/ 2147483647 w 1512"/>
                <a:gd name="T25" fmla="*/ 2147483647 h 1131"/>
                <a:gd name="T26" fmla="*/ 2147483647 w 1512"/>
                <a:gd name="T27" fmla="*/ 2147483647 h 1131"/>
                <a:gd name="T28" fmla="*/ 2147483647 w 1512"/>
                <a:gd name="T29" fmla="*/ 2147483647 h 1131"/>
                <a:gd name="T30" fmla="*/ 2147483647 w 1512"/>
                <a:gd name="T31" fmla="*/ 2147483647 h 1131"/>
                <a:gd name="T32" fmla="*/ 2147483647 w 1512"/>
                <a:gd name="T33" fmla="*/ 2147483647 h 1131"/>
                <a:gd name="T34" fmla="*/ 2147483647 w 1512"/>
                <a:gd name="T35" fmla="*/ 2147483647 h 1131"/>
                <a:gd name="T36" fmla="*/ 2147483647 w 1512"/>
                <a:gd name="T37" fmla="*/ 2147483647 h 1131"/>
                <a:gd name="T38" fmla="*/ 2147483647 w 1512"/>
                <a:gd name="T39" fmla="*/ 2147483647 h 1131"/>
                <a:gd name="T40" fmla="*/ 2147483647 w 1512"/>
                <a:gd name="T41" fmla="*/ 2147483647 h 1131"/>
                <a:gd name="T42" fmla="*/ 2147483647 w 1512"/>
                <a:gd name="T43" fmla="*/ 2147483647 h 1131"/>
                <a:gd name="T44" fmla="*/ 2147483647 w 1512"/>
                <a:gd name="T45" fmla="*/ 2147483647 h 1131"/>
                <a:gd name="T46" fmla="*/ 2147483647 w 1512"/>
                <a:gd name="T47" fmla="*/ 2147483647 h 1131"/>
                <a:gd name="T48" fmla="*/ 2147483647 w 1512"/>
                <a:gd name="T49" fmla="*/ 2147483647 h 1131"/>
                <a:gd name="T50" fmla="*/ 2147483647 w 1512"/>
                <a:gd name="T51" fmla="*/ 2147483647 h 1131"/>
                <a:gd name="T52" fmla="*/ 2147483647 w 1512"/>
                <a:gd name="T53" fmla="*/ 2147483647 h 1131"/>
                <a:gd name="T54" fmla="*/ 2147483647 w 1512"/>
                <a:gd name="T55" fmla="*/ 2147483647 h 1131"/>
                <a:gd name="T56" fmla="*/ 2147483647 w 1512"/>
                <a:gd name="T57" fmla="*/ 2147483647 h 1131"/>
                <a:gd name="T58" fmla="*/ 2147483647 w 1512"/>
                <a:gd name="T59" fmla="*/ 2147483647 h 1131"/>
                <a:gd name="T60" fmla="*/ 2147483647 w 1512"/>
                <a:gd name="T61" fmla="*/ 2147483647 h 1131"/>
                <a:gd name="T62" fmla="*/ 2147483647 w 1512"/>
                <a:gd name="T63" fmla="*/ 2147483647 h 1131"/>
                <a:gd name="T64" fmla="*/ 2147483647 w 1512"/>
                <a:gd name="T65" fmla="*/ 2147483647 h 1131"/>
                <a:gd name="T66" fmla="*/ 2147483647 w 1512"/>
                <a:gd name="T67" fmla="*/ 2147483647 h 1131"/>
                <a:gd name="T68" fmla="*/ 2147483647 w 1512"/>
                <a:gd name="T69" fmla="*/ 2147483647 h 1131"/>
                <a:gd name="T70" fmla="*/ 2147483647 w 1512"/>
                <a:gd name="T71" fmla="*/ 2147483647 h 1131"/>
                <a:gd name="T72" fmla="*/ 2147483647 w 1512"/>
                <a:gd name="T73" fmla="*/ 2147483647 h 1131"/>
                <a:gd name="T74" fmla="*/ 2147483647 w 1512"/>
                <a:gd name="T75" fmla="*/ 2147483647 h 1131"/>
                <a:gd name="T76" fmla="*/ 2147483647 w 1512"/>
                <a:gd name="T77" fmla="*/ 2147483647 h 1131"/>
                <a:gd name="T78" fmla="*/ 2147483647 w 1512"/>
                <a:gd name="T79" fmla="*/ 2147483647 h 1131"/>
                <a:gd name="T80" fmla="*/ 2147483647 w 1512"/>
                <a:gd name="T81" fmla="*/ 2147483647 h 1131"/>
                <a:gd name="T82" fmla="*/ 2147483647 w 1512"/>
                <a:gd name="T83" fmla="*/ 2147483647 h 1131"/>
                <a:gd name="T84" fmla="*/ 2147483647 w 1512"/>
                <a:gd name="T85" fmla="*/ 2147483647 h 1131"/>
                <a:gd name="T86" fmla="*/ 2147483647 w 1512"/>
                <a:gd name="T87" fmla="*/ 2147483647 h 11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2"/>
                <a:gd name="T133" fmla="*/ 0 h 1131"/>
                <a:gd name="T134" fmla="*/ 1512 w 1512"/>
                <a:gd name="T135" fmla="*/ 1131 h 11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2" h="1131">
                  <a:moveTo>
                    <a:pt x="905" y="1131"/>
                  </a:moveTo>
                  <a:lnTo>
                    <a:pt x="894" y="1131"/>
                  </a:lnTo>
                  <a:lnTo>
                    <a:pt x="851" y="1126"/>
                  </a:lnTo>
                  <a:lnTo>
                    <a:pt x="834" y="1114"/>
                  </a:lnTo>
                  <a:lnTo>
                    <a:pt x="829" y="1098"/>
                  </a:lnTo>
                  <a:lnTo>
                    <a:pt x="807" y="1023"/>
                  </a:lnTo>
                  <a:lnTo>
                    <a:pt x="769" y="974"/>
                  </a:lnTo>
                  <a:lnTo>
                    <a:pt x="726" y="952"/>
                  </a:lnTo>
                  <a:lnTo>
                    <a:pt x="699" y="877"/>
                  </a:lnTo>
                  <a:lnTo>
                    <a:pt x="672" y="845"/>
                  </a:lnTo>
                  <a:lnTo>
                    <a:pt x="656" y="801"/>
                  </a:lnTo>
                  <a:lnTo>
                    <a:pt x="628" y="791"/>
                  </a:lnTo>
                  <a:lnTo>
                    <a:pt x="579" y="768"/>
                  </a:lnTo>
                  <a:lnTo>
                    <a:pt x="542" y="726"/>
                  </a:lnTo>
                  <a:lnTo>
                    <a:pt x="509" y="704"/>
                  </a:lnTo>
                  <a:lnTo>
                    <a:pt x="509" y="682"/>
                  </a:lnTo>
                  <a:lnTo>
                    <a:pt x="493" y="650"/>
                  </a:lnTo>
                  <a:lnTo>
                    <a:pt x="477" y="634"/>
                  </a:lnTo>
                  <a:lnTo>
                    <a:pt x="428" y="617"/>
                  </a:lnTo>
                  <a:lnTo>
                    <a:pt x="330" y="531"/>
                  </a:lnTo>
                  <a:lnTo>
                    <a:pt x="287" y="515"/>
                  </a:lnTo>
                  <a:lnTo>
                    <a:pt x="276" y="487"/>
                  </a:lnTo>
                  <a:lnTo>
                    <a:pt x="239" y="450"/>
                  </a:lnTo>
                  <a:lnTo>
                    <a:pt x="211" y="390"/>
                  </a:lnTo>
                  <a:lnTo>
                    <a:pt x="179" y="358"/>
                  </a:lnTo>
                  <a:lnTo>
                    <a:pt x="167" y="341"/>
                  </a:lnTo>
                  <a:lnTo>
                    <a:pt x="108" y="331"/>
                  </a:lnTo>
                  <a:lnTo>
                    <a:pt x="22" y="288"/>
                  </a:lnTo>
                  <a:lnTo>
                    <a:pt x="0" y="266"/>
                  </a:lnTo>
                  <a:lnTo>
                    <a:pt x="27" y="206"/>
                  </a:lnTo>
                  <a:lnTo>
                    <a:pt x="48" y="190"/>
                  </a:lnTo>
                  <a:lnTo>
                    <a:pt x="65" y="169"/>
                  </a:lnTo>
                  <a:lnTo>
                    <a:pt x="65" y="158"/>
                  </a:lnTo>
                  <a:lnTo>
                    <a:pt x="60" y="153"/>
                  </a:lnTo>
                  <a:lnTo>
                    <a:pt x="151" y="109"/>
                  </a:lnTo>
                  <a:lnTo>
                    <a:pt x="179" y="109"/>
                  </a:lnTo>
                  <a:lnTo>
                    <a:pt x="179" y="93"/>
                  </a:lnTo>
                  <a:lnTo>
                    <a:pt x="260" y="55"/>
                  </a:lnTo>
                  <a:lnTo>
                    <a:pt x="265" y="39"/>
                  </a:lnTo>
                  <a:lnTo>
                    <a:pt x="276" y="44"/>
                  </a:lnTo>
                  <a:lnTo>
                    <a:pt x="672" y="0"/>
                  </a:lnTo>
                  <a:lnTo>
                    <a:pt x="672" y="6"/>
                  </a:lnTo>
                  <a:lnTo>
                    <a:pt x="667" y="23"/>
                  </a:lnTo>
                  <a:lnTo>
                    <a:pt x="677" y="33"/>
                  </a:lnTo>
                  <a:lnTo>
                    <a:pt x="709" y="17"/>
                  </a:lnTo>
                  <a:lnTo>
                    <a:pt x="769" y="65"/>
                  </a:lnTo>
                  <a:lnTo>
                    <a:pt x="774" y="114"/>
                  </a:lnTo>
                  <a:lnTo>
                    <a:pt x="1111" y="71"/>
                  </a:lnTo>
                  <a:lnTo>
                    <a:pt x="1512" y="336"/>
                  </a:lnTo>
                  <a:lnTo>
                    <a:pt x="1495" y="347"/>
                  </a:lnTo>
                  <a:lnTo>
                    <a:pt x="1463" y="369"/>
                  </a:lnTo>
                  <a:lnTo>
                    <a:pt x="1435" y="406"/>
                  </a:lnTo>
                  <a:lnTo>
                    <a:pt x="1388" y="482"/>
                  </a:lnTo>
                  <a:lnTo>
                    <a:pt x="1371" y="509"/>
                  </a:lnTo>
                  <a:lnTo>
                    <a:pt x="1355" y="552"/>
                  </a:lnTo>
                  <a:lnTo>
                    <a:pt x="1360" y="590"/>
                  </a:lnTo>
                  <a:lnTo>
                    <a:pt x="1360" y="628"/>
                  </a:lnTo>
                  <a:lnTo>
                    <a:pt x="1349" y="639"/>
                  </a:lnTo>
                  <a:lnTo>
                    <a:pt x="1339" y="655"/>
                  </a:lnTo>
                  <a:lnTo>
                    <a:pt x="1316" y="661"/>
                  </a:lnTo>
                  <a:lnTo>
                    <a:pt x="1300" y="677"/>
                  </a:lnTo>
                  <a:lnTo>
                    <a:pt x="1279" y="698"/>
                  </a:lnTo>
                  <a:lnTo>
                    <a:pt x="1257" y="731"/>
                  </a:lnTo>
                  <a:lnTo>
                    <a:pt x="1241" y="758"/>
                  </a:lnTo>
                  <a:lnTo>
                    <a:pt x="1192" y="791"/>
                  </a:lnTo>
                  <a:lnTo>
                    <a:pt x="1165" y="833"/>
                  </a:lnTo>
                  <a:lnTo>
                    <a:pt x="1137" y="861"/>
                  </a:lnTo>
                  <a:lnTo>
                    <a:pt x="1105" y="882"/>
                  </a:lnTo>
                  <a:lnTo>
                    <a:pt x="1084" y="903"/>
                  </a:lnTo>
                  <a:lnTo>
                    <a:pt x="1062" y="920"/>
                  </a:lnTo>
                  <a:lnTo>
                    <a:pt x="1035" y="936"/>
                  </a:lnTo>
                  <a:lnTo>
                    <a:pt x="1013" y="942"/>
                  </a:lnTo>
                  <a:lnTo>
                    <a:pt x="1007" y="958"/>
                  </a:lnTo>
                  <a:lnTo>
                    <a:pt x="1007" y="968"/>
                  </a:lnTo>
                  <a:lnTo>
                    <a:pt x="1002" y="974"/>
                  </a:lnTo>
                  <a:lnTo>
                    <a:pt x="991" y="1001"/>
                  </a:lnTo>
                  <a:lnTo>
                    <a:pt x="965" y="1023"/>
                  </a:lnTo>
                  <a:lnTo>
                    <a:pt x="943" y="1023"/>
                  </a:lnTo>
                  <a:lnTo>
                    <a:pt x="937" y="1028"/>
                  </a:lnTo>
                  <a:lnTo>
                    <a:pt x="937" y="1033"/>
                  </a:lnTo>
                  <a:lnTo>
                    <a:pt x="943" y="1044"/>
                  </a:lnTo>
                  <a:lnTo>
                    <a:pt x="948" y="1050"/>
                  </a:lnTo>
                  <a:lnTo>
                    <a:pt x="960" y="1050"/>
                  </a:lnTo>
                  <a:lnTo>
                    <a:pt x="953" y="1066"/>
                  </a:lnTo>
                  <a:lnTo>
                    <a:pt x="943" y="1077"/>
                  </a:lnTo>
                  <a:lnTo>
                    <a:pt x="916" y="1104"/>
                  </a:lnTo>
                  <a:lnTo>
                    <a:pt x="905" y="1121"/>
                  </a:lnTo>
                  <a:lnTo>
                    <a:pt x="905" y="1131"/>
                  </a:lnTo>
                  <a:close/>
                </a:path>
              </a:pathLst>
            </a:custGeom>
            <a:solidFill>
              <a:schemeClr val="tx1">
                <a:lumMod val="50000"/>
                <a:lumOff val="50000"/>
              </a:schemeClr>
            </a:solidFill>
            <a:ln w="9525">
              <a:solidFill>
                <a:schemeClr val="tx1">
                  <a:lumMod val="50000"/>
                  <a:lumOff val="50000"/>
                </a:schemeClr>
              </a:solidFill>
              <a:round/>
              <a:headEnd/>
              <a:tailEnd/>
            </a:ln>
          </p:spPr>
        </p:sp>
        <p:sp>
          <p:nvSpPr>
            <p:cNvPr id="29" name="GA"/>
            <p:cNvSpPr>
              <a:spLocks/>
            </p:cNvSpPr>
            <p:nvPr/>
          </p:nvSpPr>
          <p:spPr bwMode="auto">
            <a:xfrm>
              <a:off x="3415977" y="2401152"/>
              <a:ext cx="393769" cy="410066"/>
            </a:xfrm>
            <a:custGeom>
              <a:avLst/>
              <a:gdLst>
                <a:gd name="T0" fmla="*/ 2147483647 w 1616"/>
                <a:gd name="T1" fmla="*/ 2147483647 h 1653"/>
                <a:gd name="T2" fmla="*/ 2147483647 w 1616"/>
                <a:gd name="T3" fmla="*/ 2147483647 h 1653"/>
                <a:gd name="T4" fmla="*/ 2147483647 w 1616"/>
                <a:gd name="T5" fmla="*/ 2147483647 h 1653"/>
                <a:gd name="T6" fmla="*/ 2147483647 w 1616"/>
                <a:gd name="T7" fmla="*/ 2147483647 h 1653"/>
                <a:gd name="T8" fmla="*/ 2147483647 w 1616"/>
                <a:gd name="T9" fmla="*/ 2147483647 h 1653"/>
                <a:gd name="T10" fmla="*/ 2147483647 w 1616"/>
                <a:gd name="T11" fmla="*/ 2147483647 h 1653"/>
                <a:gd name="T12" fmla="*/ 2147483647 w 1616"/>
                <a:gd name="T13" fmla="*/ 2147483647 h 1653"/>
                <a:gd name="T14" fmla="*/ 2147483647 w 1616"/>
                <a:gd name="T15" fmla="*/ 2147483647 h 1653"/>
                <a:gd name="T16" fmla="*/ 2147483647 w 1616"/>
                <a:gd name="T17" fmla="*/ 2147483647 h 1653"/>
                <a:gd name="T18" fmla="*/ 2147483647 w 1616"/>
                <a:gd name="T19" fmla="*/ 2147483647 h 1653"/>
                <a:gd name="T20" fmla="*/ 2147483647 w 1616"/>
                <a:gd name="T21" fmla="*/ 2147483647 h 1653"/>
                <a:gd name="T22" fmla="*/ 2147483647 w 1616"/>
                <a:gd name="T23" fmla="*/ 2147483647 h 1653"/>
                <a:gd name="T24" fmla="*/ 2147483647 w 1616"/>
                <a:gd name="T25" fmla="*/ 2147483647 h 1653"/>
                <a:gd name="T26" fmla="*/ 2147483647 w 1616"/>
                <a:gd name="T27" fmla="*/ 2147483647 h 1653"/>
                <a:gd name="T28" fmla="*/ 2147483647 w 1616"/>
                <a:gd name="T29" fmla="*/ 2147483647 h 1653"/>
                <a:gd name="T30" fmla="*/ 2147483647 w 1616"/>
                <a:gd name="T31" fmla="*/ 2147483647 h 1653"/>
                <a:gd name="T32" fmla="*/ 2147483647 w 1616"/>
                <a:gd name="T33" fmla="*/ 2147483647 h 1653"/>
                <a:gd name="T34" fmla="*/ 2147483647 w 1616"/>
                <a:gd name="T35" fmla="*/ 2147483647 h 1653"/>
                <a:gd name="T36" fmla="*/ 2147483647 w 1616"/>
                <a:gd name="T37" fmla="*/ 2147483647 h 1653"/>
                <a:gd name="T38" fmla="*/ 2147483647 w 1616"/>
                <a:gd name="T39" fmla="*/ 2147483647 h 1653"/>
                <a:gd name="T40" fmla="*/ 2147483647 w 1616"/>
                <a:gd name="T41" fmla="*/ 2147483647 h 1653"/>
                <a:gd name="T42" fmla="*/ 2147483647 w 1616"/>
                <a:gd name="T43" fmla="*/ 2147483647 h 1653"/>
                <a:gd name="T44" fmla="*/ 2147483647 w 1616"/>
                <a:gd name="T45" fmla="*/ 2147483647 h 1653"/>
                <a:gd name="T46" fmla="*/ 2147483647 w 1616"/>
                <a:gd name="T47" fmla="*/ 2147483647 h 1653"/>
                <a:gd name="T48" fmla="*/ 2147483647 w 1616"/>
                <a:gd name="T49" fmla="*/ 2147483647 h 1653"/>
                <a:gd name="T50" fmla="*/ 2147483647 w 1616"/>
                <a:gd name="T51" fmla="*/ 2147483647 h 1653"/>
                <a:gd name="T52" fmla="*/ 2147483647 w 1616"/>
                <a:gd name="T53" fmla="*/ 2147483647 h 1653"/>
                <a:gd name="T54" fmla="*/ 2147483647 w 1616"/>
                <a:gd name="T55" fmla="*/ 2147483647 h 1653"/>
                <a:gd name="T56" fmla="*/ 2147483647 w 1616"/>
                <a:gd name="T57" fmla="*/ 2147483647 h 1653"/>
                <a:gd name="T58" fmla="*/ 2147483647 w 1616"/>
                <a:gd name="T59" fmla="*/ 2147483647 h 1653"/>
                <a:gd name="T60" fmla="*/ 2147483647 w 1616"/>
                <a:gd name="T61" fmla="*/ 2147483647 h 1653"/>
                <a:gd name="T62" fmla="*/ 2147483647 w 1616"/>
                <a:gd name="T63" fmla="*/ 2147483647 h 1653"/>
                <a:gd name="T64" fmla="*/ 2147483647 w 1616"/>
                <a:gd name="T65" fmla="*/ 2147483647 h 1653"/>
                <a:gd name="T66" fmla="*/ 2147483647 w 1616"/>
                <a:gd name="T67" fmla="*/ 2147483647 h 1653"/>
                <a:gd name="T68" fmla="*/ 2147483647 w 1616"/>
                <a:gd name="T69" fmla="*/ 2147483647 h 1653"/>
                <a:gd name="T70" fmla="*/ 2147483647 w 1616"/>
                <a:gd name="T71" fmla="*/ 2147483647 h 1653"/>
                <a:gd name="T72" fmla="*/ 2147483647 w 1616"/>
                <a:gd name="T73" fmla="*/ 2147483647 h 1653"/>
                <a:gd name="T74" fmla="*/ 2147483647 w 1616"/>
                <a:gd name="T75" fmla="*/ 2147483647 h 1653"/>
                <a:gd name="T76" fmla="*/ 2147483647 w 1616"/>
                <a:gd name="T77" fmla="*/ 2147483647 h 1653"/>
                <a:gd name="T78" fmla="*/ 2147483647 w 1616"/>
                <a:gd name="T79" fmla="*/ 0 h 1653"/>
                <a:gd name="T80" fmla="*/ 0 w 1616"/>
                <a:gd name="T81" fmla="*/ 2147483647 h 16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6"/>
                <a:gd name="T124" fmla="*/ 0 h 1653"/>
                <a:gd name="T125" fmla="*/ 1616 w 1616"/>
                <a:gd name="T126" fmla="*/ 1653 h 16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6" h="1653">
                  <a:moveTo>
                    <a:pt x="0" y="97"/>
                  </a:moveTo>
                  <a:lnTo>
                    <a:pt x="218" y="870"/>
                  </a:lnTo>
                  <a:lnTo>
                    <a:pt x="239" y="891"/>
                  </a:lnTo>
                  <a:lnTo>
                    <a:pt x="256" y="945"/>
                  </a:lnTo>
                  <a:lnTo>
                    <a:pt x="267" y="973"/>
                  </a:lnTo>
                  <a:lnTo>
                    <a:pt x="298" y="989"/>
                  </a:lnTo>
                  <a:lnTo>
                    <a:pt x="314" y="1010"/>
                  </a:lnTo>
                  <a:lnTo>
                    <a:pt x="304" y="1043"/>
                  </a:lnTo>
                  <a:lnTo>
                    <a:pt x="331" y="1075"/>
                  </a:lnTo>
                  <a:lnTo>
                    <a:pt x="326" y="1086"/>
                  </a:lnTo>
                  <a:lnTo>
                    <a:pt x="298" y="1124"/>
                  </a:lnTo>
                  <a:lnTo>
                    <a:pt x="298" y="1172"/>
                  </a:lnTo>
                  <a:lnTo>
                    <a:pt x="277" y="1221"/>
                  </a:lnTo>
                  <a:lnTo>
                    <a:pt x="288" y="1286"/>
                  </a:lnTo>
                  <a:lnTo>
                    <a:pt x="321" y="1367"/>
                  </a:lnTo>
                  <a:lnTo>
                    <a:pt x="314" y="1460"/>
                  </a:lnTo>
                  <a:lnTo>
                    <a:pt x="353" y="1518"/>
                  </a:lnTo>
                  <a:lnTo>
                    <a:pt x="358" y="1541"/>
                  </a:lnTo>
                  <a:lnTo>
                    <a:pt x="363" y="1562"/>
                  </a:lnTo>
                  <a:lnTo>
                    <a:pt x="391" y="1590"/>
                  </a:lnTo>
                  <a:lnTo>
                    <a:pt x="391" y="1616"/>
                  </a:lnTo>
                  <a:lnTo>
                    <a:pt x="407" y="1643"/>
                  </a:lnTo>
                  <a:lnTo>
                    <a:pt x="1258" y="1590"/>
                  </a:lnTo>
                  <a:lnTo>
                    <a:pt x="1268" y="1632"/>
                  </a:lnTo>
                  <a:lnTo>
                    <a:pt x="1285" y="1648"/>
                  </a:lnTo>
                  <a:lnTo>
                    <a:pt x="1323" y="1653"/>
                  </a:lnTo>
                  <a:lnTo>
                    <a:pt x="1333" y="1611"/>
                  </a:lnTo>
                  <a:lnTo>
                    <a:pt x="1307" y="1530"/>
                  </a:lnTo>
                  <a:lnTo>
                    <a:pt x="1312" y="1502"/>
                  </a:lnTo>
                  <a:lnTo>
                    <a:pt x="1323" y="1486"/>
                  </a:lnTo>
                  <a:lnTo>
                    <a:pt x="1345" y="1470"/>
                  </a:lnTo>
                  <a:lnTo>
                    <a:pt x="1405" y="1497"/>
                  </a:lnTo>
                  <a:lnTo>
                    <a:pt x="1458" y="1497"/>
                  </a:lnTo>
                  <a:lnTo>
                    <a:pt x="1486" y="1492"/>
                  </a:lnTo>
                  <a:lnTo>
                    <a:pt x="1480" y="1432"/>
                  </a:lnTo>
                  <a:lnTo>
                    <a:pt x="1470" y="1400"/>
                  </a:lnTo>
                  <a:lnTo>
                    <a:pt x="1470" y="1356"/>
                  </a:lnTo>
                  <a:lnTo>
                    <a:pt x="1475" y="1330"/>
                  </a:lnTo>
                  <a:lnTo>
                    <a:pt x="1518" y="1200"/>
                  </a:lnTo>
                  <a:lnTo>
                    <a:pt x="1523" y="1145"/>
                  </a:lnTo>
                  <a:lnTo>
                    <a:pt x="1545" y="1091"/>
                  </a:lnTo>
                  <a:lnTo>
                    <a:pt x="1572" y="1038"/>
                  </a:lnTo>
                  <a:lnTo>
                    <a:pt x="1600" y="1016"/>
                  </a:lnTo>
                  <a:lnTo>
                    <a:pt x="1610" y="1005"/>
                  </a:lnTo>
                  <a:lnTo>
                    <a:pt x="1616" y="989"/>
                  </a:lnTo>
                  <a:lnTo>
                    <a:pt x="1600" y="984"/>
                  </a:lnTo>
                  <a:lnTo>
                    <a:pt x="1594" y="978"/>
                  </a:lnTo>
                  <a:lnTo>
                    <a:pt x="1583" y="978"/>
                  </a:lnTo>
                  <a:lnTo>
                    <a:pt x="1540" y="973"/>
                  </a:lnTo>
                  <a:lnTo>
                    <a:pt x="1523" y="961"/>
                  </a:lnTo>
                  <a:lnTo>
                    <a:pt x="1518" y="945"/>
                  </a:lnTo>
                  <a:lnTo>
                    <a:pt x="1496" y="870"/>
                  </a:lnTo>
                  <a:lnTo>
                    <a:pt x="1458" y="821"/>
                  </a:lnTo>
                  <a:lnTo>
                    <a:pt x="1415" y="799"/>
                  </a:lnTo>
                  <a:lnTo>
                    <a:pt x="1388" y="724"/>
                  </a:lnTo>
                  <a:lnTo>
                    <a:pt x="1361" y="692"/>
                  </a:lnTo>
                  <a:lnTo>
                    <a:pt x="1345" y="648"/>
                  </a:lnTo>
                  <a:lnTo>
                    <a:pt x="1317" y="638"/>
                  </a:lnTo>
                  <a:lnTo>
                    <a:pt x="1268" y="615"/>
                  </a:lnTo>
                  <a:lnTo>
                    <a:pt x="1231" y="573"/>
                  </a:lnTo>
                  <a:lnTo>
                    <a:pt x="1198" y="551"/>
                  </a:lnTo>
                  <a:lnTo>
                    <a:pt x="1198" y="529"/>
                  </a:lnTo>
                  <a:lnTo>
                    <a:pt x="1182" y="497"/>
                  </a:lnTo>
                  <a:lnTo>
                    <a:pt x="1166" y="481"/>
                  </a:lnTo>
                  <a:lnTo>
                    <a:pt x="1117" y="464"/>
                  </a:lnTo>
                  <a:lnTo>
                    <a:pt x="1019" y="378"/>
                  </a:lnTo>
                  <a:lnTo>
                    <a:pt x="976" y="362"/>
                  </a:lnTo>
                  <a:lnTo>
                    <a:pt x="965" y="334"/>
                  </a:lnTo>
                  <a:lnTo>
                    <a:pt x="928" y="297"/>
                  </a:lnTo>
                  <a:lnTo>
                    <a:pt x="900" y="237"/>
                  </a:lnTo>
                  <a:lnTo>
                    <a:pt x="868" y="205"/>
                  </a:lnTo>
                  <a:lnTo>
                    <a:pt x="856" y="188"/>
                  </a:lnTo>
                  <a:lnTo>
                    <a:pt x="797" y="178"/>
                  </a:lnTo>
                  <a:lnTo>
                    <a:pt x="711" y="135"/>
                  </a:lnTo>
                  <a:lnTo>
                    <a:pt x="689" y="113"/>
                  </a:lnTo>
                  <a:lnTo>
                    <a:pt x="716" y="53"/>
                  </a:lnTo>
                  <a:lnTo>
                    <a:pt x="737" y="37"/>
                  </a:lnTo>
                  <a:lnTo>
                    <a:pt x="754" y="16"/>
                  </a:lnTo>
                  <a:lnTo>
                    <a:pt x="754" y="5"/>
                  </a:lnTo>
                  <a:lnTo>
                    <a:pt x="749" y="0"/>
                  </a:lnTo>
                  <a:lnTo>
                    <a:pt x="304" y="64"/>
                  </a:lnTo>
                  <a:lnTo>
                    <a:pt x="0" y="9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32" name="MD"/>
            <p:cNvSpPr>
              <a:spLocks/>
            </p:cNvSpPr>
            <p:nvPr/>
          </p:nvSpPr>
          <p:spPr bwMode="auto">
            <a:xfrm>
              <a:off x="3785638" y="1894600"/>
              <a:ext cx="329480" cy="152769"/>
            </a:xfrm>
            <a:custGeom>
              <a:avLst/>
              <a:gdLst>
                <a:gd name="T0" fmla="*/ 2147483647 w 1355"/>
                <a:gd name="T1" fmla="*/ 2147483647 h 649"/>
                <a:gd name="T2" fmla="*/ 2147483647 w 1355"/>
                <a:gd name="T3" fmla="*/ 2147483647 h 649"/>
                <a:gd name="T4" fmla="*/ 2147483647 w 1355"/>
                <a:gd name="T5" fmla="*/ 2147483647 h 649"/>
                <a:gd name="T6" fmla="*/ 2147483647 w 1355"/>
                <a:gd name="T7" fmla="*/ 2147483647 h 649"/>
                <a:gd name="T8" fmla="*/ 2147483647 w 1355"/>
                <a:gd name="T9" fmla="*/ 2147483647 h 649"/>
                <a:gd name="T10" fmla="*/ 2147483647 w 1355"/>
                <a:gd name="T11" fmla="*/ 2147483647 h 649"/>
                <a:gd name="T12" fmla="*/ 2147483647 w 1355"/>
                <a:gd name="T13" fmla="*/ 2147483647 h 649"/>
                <a:gd name="T14" fmla="*/ 2147483647 w 1355"/>
                <a:gd name="T15" fmla="*/ 2147483647 h 649"/>
                <a:gd name="T16" fmla="*/ 2147483647 w 1355"/>
                <a:gd name="T17" fmla="*/ 2147483647 h 649"/>
                <a:gd name="T18" fmla="*/ 2147483647 w 1355"/>
                <a:gd name="T19" fmla="*/ 2147483647 h 649"/>
                <a:gd name="T20" fmla="*/ 2147483647 w 1355"/>
                <a:gd name="T21" fmla="*/ 2147483647 h 649"/>
                <a:gd name="T22" fmla="*/ 2147483647 w 1355"/>
                <a:gd name="T23" fmla="*/ 2147483647 h 649"/>
                <a:gd name="T24" fmla="*/ 2147483647 w 1355"/>
                <a:gd name="T25" fmla="*/ 2147483647 h 649"/>
                <a:gd name="T26" fmla="*/ 2147483647 w 1355"/>
                <a:gd name="T27" fmla="*/ 2147483647 h 649"/>
                <a:gd name="T28" fmla="*/ 2147483647 w 1355"/>
                <a:gd name="T29" fmla="*/ 2147483647 h 649"/>
                <a:gd name="T30" fmla="*/ 2147483647 w 1355"/>
                <a:gd name="T31" fmla="*/ 2147483647 h 649"/>
                <a:gd name="T32" fmla="*/ 2147483647 w 1355"/>
                <a:gd name="T33" fmla="*/ 2147483647 h 649"/>
                <a:gd name="T34" fmla="*/ 2147483647 w 1355"/>
                <a:gd name="T35" fmla="*/ 2147483647 h 649"/>
                <a:gd name="T36" fmla="*/ 2147483647 w 1355"/>
                <a:gd name="T37" fmla="*/ 2147483647 h 649"/>
                <a:gd name="T38" fmla="*/ 2147483647 w 1355"/>
                <a:gd name="T39" fmla="*/ 2147483647 h 649"/>
                <a:gd name="T40" fmla="*/ 2147483647 w 1355"/>
                <a:gd name="T41" fmla="*/ 2147483647 h 649"/>
                <a:gd name="T42" fmla="*/ 2147483647 w 1355"/>
                <a:gd name="T43" fmla="*/ 2147483647 h 649"/>
                <a:gd name="T44" fmla="*/ 2147483647 w 1355"/>
                <a:gd name="T45" fmla="*/ 2147483647 h 649"/>
                <a:gd name="T46" fmla="*/ 2147483647 w 1355"/>
                <a:gd name="T47" fmla="*/ 2147483647 h 649"/>
                <a:gd name="T48" fmla="*/ 2147483647 w 1355"/>
                <a:gd name="T49" fmla="*/ 2147483647 h 649"/>
                <a:gd name="T50" fmla="*/ 2147483647 w 1355"/>
                <a:gd name="T51" fmla="*/ 2147483647 h 649"/>
                <a:gd name="T52" fmla="*/ 2147483647 w 1355"/>
                <a:gd name="T53" fmla="*/ 2147483647 h 649"/>
                <a:gd name="T54" fmla="*/ 2147483647 w 1355"/>
                <a:gd name="T55" fmla="*/ 2147483647 h 649"/>
                <a:gd name="T56" fmla="*/ 2147483647 w 1355"/>
                <a:gd name="T57" fmla="*/ 2147483647 h 649"/>
                <a:gd name="T58" fmla="*/ 2147483647 w 1355"/>
                <a:gd name="T59" fmla="*/ 2147483647 h 649"/>
                <a:gd name="T60" fmla="*/ 2147483647 w 1355"/>
                <a:gd name="T61" fmla="*/ 2147483647 h 649"/>
                <a:gd name="T62" fmla="*/ 2147483647 w 1355"/>
                <a:gd name="T63" fmla="*/ 2147483647 h 649"/>
                <a:gd name="T64" fmla="*/ 2147483647 w 1355"/>
                <a:gd name="T65" fmla="*/ 2147483647 h 649"/>
                <a:gd name="T66" fmla="*/ 2147483647 w 1355"/>
                <a:gd name="T67" fmla="*/ 2147483647 h 649"/>
                <a:gd name="T68" fmla="*/ 2147483647 w 1355"/>
                <a:gd name="T69" fmla="*/ 2147483647 h 649"/>
                <a:gd name="T70" fmla="*/ 2147483647 w 1355"/>
                <a:gd name="T71" fmla="*/ 2147483647 h 649"/>
                <a:gd name="T72" fmla="*/ 2147483647 w 1355"/>
                <a:gd name="T73" fmla="*/ 2147483647 h 649"/>
                <a:gd name="T74" fmla="*/ 2147483647 w 1355"/>
                <a:gd name="T75" fmla="*/ 2147483647 h 649"/>
                <a:gd name="T76" fmla="*/ 2147483647 w 1355"/>
                <a:gd name="T77" fmla="*/ 2147483647 h 649"/>
                <a:gd name="T78" fmla="*/ 2147483647 w 1355"/>
                <a:gd name="T79" fmla="*/ 2147483647 h 649"/>
                <a:gd name="T80" fmla="*/ 2147483647 w 1355"/>
                <a:gd name="T81" fmla="*/ 2147483647 h 649"/>
                <a:gd name="T82" fmla="*/ 2147483647 w 1355"/>
                <a:gd name="T83" fmla="*/ 2147483647 h 649"/>
                <a:gd name="T84" fmla="*/ 2147483647 w 1355"/>
                <a:gd name="T85" fmla="*/ 2147483647 h 649"/>
                <a:gd name="T86" fmla="*/ 2147483647 w 1355"/>
                <a:gd name="T87" fmla="*/ 2147483647 h 649"/>
                <a:gd name="T88" fmla="*/ 2147483647 w 1355"/>
                <a:gd name="T89" fmla="*/ 2147483647 h 649"/>
                <a:gd name="T90" fmla="*/ 2147483647 w 1355"/>
                <a:gd name="T91" fmla="*/ 2147483647 h 649"/>
                <a:gd name="T92" fmla="*/ 2147483647 w 1355"/>
                <a:gd name="T93" fmla="*/ 2147483647 h 649"/>
                <a:gd name="T94" fmla="*/ 2147483647 w 1355"/>
                <a:gd name="T95" fmla="*/ 2147483647 h 649"/>
                <a:gd name="T96" fmla="*/ 2147483647 w 1355"/>
                <a:gd name="T97" fmla="*/ 2147483647 h 649"/>
                <a:gd name="T98" fmla="*/ 2147483647 w 1355"/>
                <a:gd name="T99" fmla="*/ 2147483647 h 649"/>
                <a:gd name="T100" fmla="*/ 2147483647 w 1355"/>
                <a:gd name="T101" fmla="*/ 2147483647 h 649"/>
                <a:gd name="T102" fmla="*/ 2147483647 w 1355"/>
                <a:gd name="T103" fmla="*/ 2147483647 h 6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5"/>
                <a:gd name="T157" fmla="*/ 0 h 649"/>
                <a:gd name="T158" fmla="*/ 1355 w 1355"/>
                <a:gd name="T159" fmla="*/ 649 h 6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5" h="649">
                  <a:moveTo>
                    <a:pt x="1023" y="0"/>
                  </a:moveTo>
                  <a:lnTo>
                    <a:pt x="774" y="44"/>
                  </a:lnTo>
                  <a:lnTo>
                    <a:pt x="0" y="195"/>
                  </a:lnTo>
                  <a:lnTo>
                    <a:pt x="43" y="385"/>
                  </a:lnTo>
                  <a:lnTo>
                    <a:pt x="54" y="362"/>
                  </a:lnTo>
                  <a:lnTo>
                    <a:pt x="71" y="352"/>
                  </a:lnTo>
                  <a:lnTo>
                    <a:pt x="130" y="287"/>
                  </a:lnTo>
                  <a:lnTo>
                    <a:pt x="157" y="281"/>
                  </a:lnTo>
                  <a:lnTo>
                    <a:pt x="179" y="249"/>
                  </a:lnTo>
                  <a:lnTo>
                    <a:pt x="200" y="239"/>
                  </a:lnTo>
                  <a:lnTo>
                    <a:pt x="216" y="200"/>
                  </a:lnTo>
                  <a:lnTo>
                    <a:pt x="232" y="222"/>
                  </a:lnTo>
                  <a:lnTo>
                    <a:pt x="265" y="227"/>
                  </a:lnTo>
                  <a:lnTo>
                    <a:pt x="304" y="211"/>
                  </a:lnTo>
                  <a:lnTo>
                    <a:pt x="309" y="190"/>
                  </a:lnTo>
                  <a:lnTo>
                    <a:pt x="406" y="157"/>
                  </a:lnTo>
                  <a:lnTo>
                    <a:pt x="428" y="168"/>
                  </a:lnTo>
                  <a:lnTo>
                    <a:pt x="450" y="174"/>
                  </a:lnTo>
                  <a:lnTo>
                    <a:pt x="476" y="162"/>
                  </a:lnTo>
                  <a:lnTo>
                    <a:pt x="488" y="190"/>
                  </a:lnTo>
                  <a:lnTo>
                    <a:pt x="499" y="195"/>
                  </a:lnTo>
                  <a:lnTo>
                    <a:pt x="531" y="265"/>
                  </a:lnTo>
                  <a:lnTo>
                    <a:pt x="553" y="260"/>
                  </a:lnTo>
                  <a:lnTo>
                    <a:pt x="579" y="271"/>
                  </a:lnTo>
                  <a:lnTo>
                    <a:pt x="607" y="281"/>
                  </a:lnTo>
                  <a:lnTo>
                    <a:pt x="585" y="309"/>
                  </a:lnTo>
                  <a:lnTo>
                    <a:pt x="618" y="341"/>
                  </a:lnTo>
                  <a:lnTo>
                    <a:pt x="677" y="341"/>
                  </a:lnTo>
                  <a:lnTo>
                    <a:pt x="699" y="368"/>
                  </a:lnTo>
                  <a:lnTo>
                    <a:pt x="737" y="385"/>
                  </a:lnTo>
                  <a:lnTo>
                    <a:pt x="764" y="417"/>
                  </a:lnTo>
                  <a:lnTo>
                    <a:pt x="758" y="432"/>
                  </a:lnTo>
                  <a:lnTo>
                    <a:pt x="720" y="497"/>
                  </a:lnTo>
                  <a:lnTo>
                    <a:pt x="699" y="552"/>
                  </a:lnTo>
                  <a:lnTo>
                    <a:pt x="704" y="595"/>
                  </a:lnTo>
                  <a:lnTo>
                    <a:pt x="748" y="595"/>
                  </a:lnTo>
                  <a:lnTo>
                    <a:pt x="786" y="573"/>
                  </a:lnTo>
                  <a:lnTo>
                    <a:pt x="818" y="606"/>
                  </a:lnTo>
                  <a:lnTo>
                    <a:pt x="834" y="617"/>
                  </a:lnTo>
                  <a:lnTo>
                    <a:pt x="834" y="606"/>
                  </a:lnTo>
                  <a:lnTo>
                    <a:pt x="867" y="601"/>
                  </a:lnTo>
                  <a:lnTo>
                    <a:pt x="916" y="601"/>
                  </a:lnTo>
                  <a:lnTo>
                    <a:pt x="976" y="622"/>
                  </a:lnTo>
                  <a:lnTo>
                    <a:pt x="1002" y="633"/>
                  </a:lnTo>
                  <a:lnTo>
                    <a:pt x="1018" y="633"/>
                  </a:lnTo>
                  <a:lnTo>
                    <a:pt x="1018" y="622"/>
                  </a:lnTo>
                  <a:lnTo>
                    <a:pt x="1002" y="606"/>
                  </a:lnTo>
                  <a:lnTo>
                    <a:pt x="976" y="562"/>
                  </a:lnTo>
                  <a:lnTo>
                    <a:pt x="953" y="557"/>
                  </a:lnTo>
                  <a:lnTo>
                    <a:pt x="948" y="552"/>
                  </a:lnTo>
                  <a:lnTo>
                    <a:pt x="953" y="536"/>
                  </a:lnTo>
                  <a:lnTo>
                    <a:pt x="965" y="536"/>
                  </a:lnTo>
                  <a:lnTo>
                    <a:pt x="970" y="525"/>
                  </a:lnTo>
                  <a:lnTo>
                    <a:pt x="943" y="514"/>
                  </a:lnTo>
                  <a:lnTo>
                    <a:pt x="921" y="476"/>
                  </a:lnTo>
                  <a:lnTo>
                    <a:pt x="894" y="411"/>
                  </a:lnTo>
                  <a:lnTo>
                    <a:pt x="888" y="385"/>
                  </a:lnTo>
                  <a:lnTo>
                    <a:pt x="883" y="352"/>
                  </a:lnTo>
                  <a:lnTo>
                    <a:pt x="894" y="281"/>
                  </a:lnTo>
                  <a:lnTo>
                    <a:pt x="894" y="265"/>
                  </a:lnTo>
                  <a:lnTo>
                    <a:pt x="883" y="255"/>
                  </a:lnTo>
                  <a:lnTo>
                    <a:pt x="878" y="232"/>
                  </a:lnTo>
                  <a:lnTo>
                    <a:pt x="883" y="222"/>
                  </a:lnTo>
                  <a:lnTo>
                    <a:pt x="894" y="206"/>
                  </a:lnTo>
                  <a:lnTo>
                    <a:pt x="899" y="184"/>
                  </a:lnTo>
                  <a:lnTo>
                    <a:pt x="953" y="146"/>
                  </a:lnTo>
                  <a:lnTo>
                    <a:pt x="965" y="135"/>
                  </a:lnTo>
                  <a:lnTo>
                    <a:pt x="976" y="81"/>
                  </a:lnTo>
                  <a:lnTo>
                    <a:pt x="1002" y="86"/>
                  </a:lnTo>
                  <a:lnTo>
                    <a:pt x="1018" y="103"/>
                  </a:lnTo>
                  <a:lnTo>
                    <a:pt x="992" y="146"/>
                  </a:lnTo>
                  <a:lnTo>
                    <a:pt x="976" y="174"/>
                  </a:lnTo>
                  <a:lnTo>
                    <a:pt x="959" y="195"/>
                  </a:lnTo>
                  <a:lnTo>
                    <a:pt x="943" y="227"/>
                  </a:lnTo>
                  <a:lnTo>
                    <a:pt x="959" y="265"/>
                  </a:lnTo>
                  <a:lnTo>
                    <a:pt x="986" y="271"/>
                  </a:lnTo>
                  <a:lnTo>
                    <a:pt x="1002" y="341"/>
                  </a:lnTo>
                  <a:lnTo>
                    <a:pt x="997" y="352"/>
                  </a:lnTo>
                  <a:lnTo>
                    <a:pt x="959" y="373"/>
                  </a:lnTo>
                  <a:lnTo>
                    <a:pt x="965" y="390"/>
                  </a:lnTo>
                  <a:lnTo>
                    <a:pt x="997" y="401"/>
                  </a:lnTo>
                  <a:lnTo>
                    <a:pt x="1002" y="417"/>
                  </a:lnTo>
                  <a:lnTo>
                    <a:pt x="997" y="444"/>
                  </a:lnTo>
                  <a:lnTo>
                    <a:pt x="1002" y="460"/>
                  </a:lnTo>
                  <a:lnTo>
                    <a:pt x="1002" y="481"/>
                  </a:lnTo>
                  <a:lnTo>
                    <a:pt x="1018" y="525"/>
                  </a:lnTo>
                  <a:lnTo>
                    <a:pt x="1056" y="552"/>
                  </a:lnTo>
                  <a:lnTo>
                    <a:pt x="1078" y="552"/>
                  </a:lnTo>
                  <a:lnTo>
                    <a:pt x="1095" y="536"/>
                  </a:lnTo>
                  <a:lnTo>
                    <a:pt x="1116" y="541"/>
                  </a:lnTo>
                  <a:lnTo>
                    <a:pt x="1127" y="546"/>
                  </a:lnTo>
                  <a:lnTo>
                    <a:pt x="1121" y="568"/>
                  </a:lnTo>
                  <a:lnTo>
                    <a:pt x="1143" y="606"/>
                  </a:lnTo>
                  <a:lnTo>
                    <a:pt x="1149" y="622"/>
                  </a:lnTo>
                  <a:lnTo>
                    <a:pt x="1160" y="643"/>
                  </a:lnTo>
                  <a:lnTo>
                    <a:pt x="1197" y="643"/>
                  </a:lnTo>
                  <a:lnTo>
                    <a:pt x="1197" y="649"/>
                  </a:lnTo>
                  <a:lnTo>
                    <a:pt x="1225" y="622"/>
                  </a:lnTo>
                  <a:lnTo>
                    <a:pt x="1316" y="590"/>
                  </a:lnTo>
                  <a:lnTo>
                    <a:pt x="1316" y="573"/>
                  </a:lnTo>
                  <a:lnTo>
                    <a:pt x="1328" y="552"/>
                  </a:lnTo>
                  <a:lnTo>
                    <a:pt x="1355" y="427"/>
                  </a:lnTo>
                  <a:lnTo>
                    <a:pt x="1349" y="417"/>
                  </a:lnTo>
                  <a:lnTo>
                    <a:pt x="1160" y="455"/>
                  </a:lnTo>
                  <a:lnTo>
                    <a:pt x="1023" y="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33" name="DE"/>
            <p:cNvSpPr>
              <a:spLocks/>
            </p:cNvSpPr>
            <p:nvPr/>
          </p:nvSpPr>
          <p:spPr bwMode="auto">
            <a:xfrm>
              <a:off x="4034757" y="1878518"/>
              <a:ext cx="80361" cy="120608"/>
            </a:xfrm>
            <a:custGeom>
              <a:avLst/>
              <a:gdLst>
                <a:gd name="T0" fmla="*/ 2147483647 w 326"/>
                <a:gd name="T1" fmla="*/ 2147483647 h 514"/>
                <a:gd name="T2" fmla="*/ 2147483647 w 326"/>
                <a:gd name="T3" fmla="*/ 2147483647 h 514"/>
                <a:gd name="T4" fmla="*/ 2147483647 w 326"/>
                <a:gd name="T5" fmla="*/ 2147483647 h 514"/>
                <a:gd name="T6" fmla="*/ 2147483647 w 326"/>
                <a:gd name="T7" fmla="*/ 2147483647 h 514"/>
                <a:gd name="T8" fmla="*/ 2147483647 w 326"/>
                <a:gd name="T9" fmla="*/ 2147483647 h 514"/>
                <a:gd name="T10" fmla="*/ 2147483647 w 326"/>
                <a:gd name="T11" fmla="*/ 2147483647 h 514"/>
                <a:gd name="T12" fmla="*/ 2147483647 w 326"/>
                <a:gd name="T13" fmla="*/ 2147483647 h 514"/>
                <a:gd name="T14" fmla="*/ 2147483647 w 326"/>
                <a:gd name="T15" fmla="*/ 2147483647 h 514"/>
                <a:gd name="T16" fmla="*/ 2147483647 w 326"/>
                <a:gd name="T17" fmla="*/ 2147483647 h 514"/>
                <a:gd name="T18" fmla="*/ 2147483647 w 326"/>
                <a:gd name="T19" fmla="*/ 2147483647 h 514"/>
                <a:gd name="T20" fmla="*/ 2147483647 w 326"/>
                <a:gd name="T21" fmla="*/ 2147483647 h 514"/>
                <a:gd name="T22" fmla="*/ 2147483647 w 326"/>
                <a:gd name="T23" fmla="*/ 2147483647 h 514"/>
                <a:gd name="T24" fmla="*/ 2147483647 w 326"/>
                <a:gd name="T25" fmla="*/ 2147483647 h 514"/>
                <a:gd name="T26" fmla="*/ 2147483647 w 326"/>
                <a:gd name="T27" fmla="*/ 2147483647 h 514"/>
                <a:gd name="T28" fmla="*/ 2147483647 w 326"/>
                <a:gd name="T29" fmla="*/ 2147483647 h 514"/>
                <a:gd name="T30" fmla="*/ 2147483647 w 326"/>
                <a:gd name="T31" fmla="*/ 0 h 514"/>
                <a:gd name="T32" fmla="*/ 2147483647 w 326"/>
                <a:gd name="T33" fmla="*/ 2147483647 h 514"/>
                <a:gd name="T34" fmla="*/ 2147483647 w 326"/>
                <a:gd name="T35" fmla="*/ 2147483647 h 514"/>
                <a:gd name="T36" fmla="*/ 2147483647 w 326"/>
                <a:gd name="T37" fmla="*/ 2147483647 h 514"/>
                <a:gd name="T38" fmla="*/ 2147483647 w 326"/>
                <a:gd name="T39" fmla="*/ 2147483647 h 514"/>
                <a:gd name="T40" fmla="*/ 0 w 326"/>
                <a:gd name="T41" fmla="*/ 2147483647 h 514"/>
                <a:gd name="T42" fmla="*/ 2147483647 w 326"/>
                <a:gd name="T43" fmla="*/ 2147483647 h 514"/>
                <a:gd name="T44" fmla="*/ 2147483647 w 326"/>
                <a:gd name="T45" fmla="*/ 2147483647 h 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
                <a:gd name="T70" fmla="*/ 0 h 514"/>
                <a:gd name="T71" fmla="*/ 326 w 326"/>
                <a:gd name="T72" fmla="*/ 514 h 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 h="514">
                  <a:moveTo>
                    <a:pt x="326" y="476"/>
                  </a:moveTo>
                  <a:lnTo>
                    <a:pt x="321" y="444"/>
                  </a:lnTo>
                  <a:lnTo>
                    <a:pt x="299" y="389"/>
                  </a:lnTo>
                  <a:lnTo>
                    <a:pt x="261" y="356"/>
                  </a:lnTo>
                  <a:lnTo>
                    <a:pt x="212" y="319"/>
                  </a:lnTo>
                  <a:lnTo>
                    <a:pt x="191" y="298"/>
                  </a:lnTo>
                  <a:lnTo>
                    <a:pt x="179" y="270"/>
                  </a:lnTo>
                  <a:lnTo>
                    <a:pt x="142" y="205"/>
                  </a:lnTo>
                  <a:lnTo>
                    <a:pt x="126" y="173"/>
                  </a:lnTo>
                  <a:lnTo>
                    <a:pt x="93" y="135"/>
                  </a:lnTo>
                  <a:lnTo>
                    <a:pt x="82" y="113"/>
                  </a:lnTo>
                  <a:lnTo>
                    <a:pt x="77" y="92"/>
                  </a:lnTo>
                  <a:lnTo>
                    <a:pt x="77" y="86"/>
                  </a:lnTo>
                  <a:lnTo>
                    <a:pt x="77" y="75"/>
                  </a:lnTo>
                  <a:lnTo>
                    <a:pt x="98" y="5"/>
                  </a:lnTo>
                  <a:lnTo>
                    <a:pt x="72" y="0"/>
                  </a:lnTo>
                  <a:lnTo>
                    <a:pt x="44" y="5"/>
                  </a:lnTo>
                  <a:lnTo>
                    <a:pt x="17" y="32"/>
                  </a:lnTo>
                  <a:lnTo>
                    <a:pt x="12" y="54"/>
                  </a:lnTo>
                  <a:lnTo>
                    <a:pt x="7" y="59"/>
                  </a:lnTo>
                  <a:lnTo>
                    <a:pt x="0" y="59"/>
                  </a:lnTo>
                  <a:lnTo>
                    <a:pt x="137" y="514"/>
                  </a:lnTo>
                  <a:lnTo>
                    <a:pt x="326" y="476"/>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34" name="Group 33"/>
            <p:cNvGrpSpPr/>
            <p:nvPr/>
          </p:nvGrpSpPr>
          <p:grpSpPr>
            <a:xfrm>
              <a:off x="3681169" y="1388047"/>
              <a:ext cx="586635" cy="562836"/>
              <a:chOff x="3681169" y="1388047"/>
              <a:chExt cx="586635" cy="562836"/>
            </a:xfrm>
          </p:grpSpPr>
          <p:sp>
            <p:nvSpPr>
              <p:cNvPr id="127" name="NY"/>
              <p:cNvSpPr>
                <a:spLocks/>
              </p:cNvSpPr>
              <p:nvPr/>
            </p:nvSpPr>
            <p:spPr bwMode="auto">
              <a:xfrm>
                <a:off x="3729385" y="1388047"/>
                <a:ext cx="538419" cy="418107"/>
              </a:xfrm>
              <a:custGeom>
                <a:avLst/>
                <a:gdLst>
                  <a:gd name="T0" fmla="*/ 2147483647 w 2221"/>
                  <a:gd name="T1" fmla="*/ 2147483647 h 1698"/>
                  <a:gd name="T2" fmla="*/ 2147483647 w 2221"/>
                  <a:gd name="T3" fmla="*/ 2147483647 h 1698"/>
                  <a:gd name="T4" fmla="*/ 2147483647 w 2221"/>
                  <a:gd name="T5" fmla="*/ 2147483647 h 1698"/>
                  <a:gd name="T6" fmla="*/ 2147483647 w 2221"/>
                  <a:gd name="T7" fmla="*/ 2147483647 h 1698"/>
                  <a:gd name="T8" fmla="*/ 2147483647 w 2221"/>
                  <a:gd name="T9" fmla="*/ 2147483647 h 1698"/>
                  <a:gd name="T10" fmla="*/ 2147483647 w 2221"/>
                  <a:gd name="T11" fmla="*/ 2147483647 h 1698"/>
                  <a:gd name="T12" fmla="*/ 2147483647 w 2221"/>
                  <a:gd name="T13" fmla="*/ 2147483647 h 1698"/>
                  <a:gd name="T14" fmla="*/ 2147483647 w 2221"/>
                  <a:gd name="T15" fmla="*/ 2147483647 h 1698"/>
                  <a:gd name="T16" fmla="*/ 2147483647 w 2221"/>
                  <a:gd name="T17" fmla="*/ 2147483647 h 1698"/>
                  <a:gd name="T18" fmla="*/ 2147483647 w 2221"/>
                  <a:gd name="T19" fmla="*/ 2147483647 h 1698"/>
                  <a:gd name="T20" fmla="*/ 2147483647 w 2221"/>
                  <a:gd name="T21" fmla="*/ 2147483647 h 1698"/>
                  <a:gd name="T22" fmla="*/ 2147483647 w 2221"/>
                  <a:gd name="T23" fmla="*/ 2147483647 h 1698"/>
                  <a:gd name="T24" fmla="*/ 2147483647 w 2221"/>
                  <a:gd name="T25" fmla="*/ 2147483647 h 1698"/>
                  <a:gd name="T26" fmla="*/ 2147483647 w 2221"/>
                  <a:gd name="T27" fmla="*/ 2147483647 h 1698"/>
                  <a:gd name="T28" fmla="*/ 2147483647 w 2221"/>
                  <a:gd name="T29" fmla="*/ 2147483647 h 1698"/>
                  <a:gd name="T30" fmla="*/ 2147483647 w 2221"/>
                  <a:gd name="T31" fmla="*/ 2147483647 h 1698"/>
                  <a:gd name="T32" fmla="*/ 2147483647 w 2221"/>
                  <a:gd name="T33" fmla="*/ 2147483647 h 1698"/>
                  <a:gd name="T34" fmla="*/ 2147483647 w 2221"/>
                  <a:gd name="T35" fmla="*/ 2147483647 h 1698"/>
                  <a:gd name="T36" fmla="*/ 2147483647 w 2221"/>
                  <a:gd name="T37" fmla="*/ 2147483647 h 1698"/>
                  <a:gd name="T38" fmla="*/ 2147483647 w 2221"/>
                  <a:gd name="T39" fmla="*/ 2147483647 h 1698"/>
                  <a:gd name="T40" fmla="*/ 2147483647 w 2221"/>
                  <a:gd name="T41" fmla="*/ 2147483647 h 1698"/>
                  <a:gd name="T42" fmla="*/ 2147483647 w 2221"/>
                  <a:gd name="T43" fmla="*/ 2147483647 h 1698"/>
                  <a:gd name="T44" fmla="*/ 2147483647 w 2221"/>
                  <a:gd name="T45" fmla="*/ 2147483647 h 1698"/>
                  <a:gd name="T46" fmla="*/ 2147483647 w 2221"/>
                  <a:gd name="T47" fmla="*/ 2147483647 h 1698"/>
                  <a:gd name="T48" fmla="*/ 2147483647 w 2221"/>
                  <a:gd name="T49" fmla="*/ 2147483647 h 1698"/>
                  <a:gd name="T50" fmla="*/ 2147483647 w 2221"/>
                  <a:gd name="T51" fmla="*/ 2147483647 h 1698"/>
                  <a:gd name="T52" fmla="*/ 2147483647 w 2221"/>
                  <a:gd name="T53" fmla="*/ 0 h 1698"/>
                  <a:gd name="T54" fmla="*/ 2147483647 w 2221"/>
                  <a:gd name="T55" fmla="*/ 2147483647 h 1698"/>
                  <a:gd name="T56" fmla="*/ 2147483647 w 2221"/>
                  <a:gd name="T57" fmla="*/ 2147483647 h 1698"/>
                  <a:gd name="T58" fmla="*/ 2147483647 w 2221"/>
                  <a:gd name="T59" fmla="*/ 2147483647 h 1698"/>
                  <a:gd name="T60" fmla="*/ 2147483647 w 2221"/>
                  <a:gd name="T61" fmla="*/ 2147483647 h 1698"/>
                  <a:gd name="T62" fmla="*/ 2147483647 w 2221"/>
                  <a:gd name="T63" fmla="*/ 2147483647 h 1698"/>
                  <a:gd name="T64" fmla="*/ 2147483647 w 2221"/>
                  <a:gd name="T65" fmla="*/ 2147483647 h 1698"/>
                  <a:gd name="T66" fmla="*/ 2147483647 w 2221"/>
                  <a:gd name="T67" fmla="*/ 2147483647 h 1698"/>
                  <a:gd name="T68" fmla="*/ 2147483647 w 2221"/>
                  <a:gd name="T69" fmla="*/ 2147483647 h 1698"/>
                  <a:gd name="T70" fmla="*/ 2147483647 w 2221"/>
                  <a:gd name="T71" fmla="*/ 2147483647 h 1698"/>
                  <a:gd name="T72" fmla="*/ 2147483647 w 2221"/>
                  <a:gd name="T73" fmla="*/ 2147483647 h 1698"/>
                  <a:gd name="T74" fmla="*/ 2147483647 w 2221"/>
                  <a:gd name="T75" fmla="*/ 2147483647 h 1698"/>
                  <a:gd name="T76" fmla="*/ 2147483647 w 2221"/>
                  <a:gd name="T77" fmla="*/ 2147483647 h 1698"/>
                  <a:gd name="T78" fmla="*/ 2147483647 w 2221"/>
                  <a:gd name="T79" fmla="*/ 2147483647 h 1698"/>
                  <a:gd name="T80" fmla="*/ 2147483647 w 2221"/>
                  <a:gd name="T81" fmla="*/ 2147483647 h 1698"/>
                  <a:gd name="T82" fmla="*/ 2147483647 w 2221"/>
                  <a:gd name="T83" fmla="*/ 2147483647 h 1698"/>
                  <a:gd name="T84" fmla="*/ 2147483647 w 2221"/>
                  <a:gd name="T85" fmla="*/ 2147483647 h 1698"/>
                  <a:gd name="T86" fmla="*/ 2147483647 w 2221"/>
                  <a:gd name="T87" fmla="*/ 2147483647 h 1698"/>
                  <a:gd name="T88" fmla="*/ 2147483647 w 2221"/>
                  <a:gd name="T89" fmla="*/ 2147483647 h 16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1"/>
                  <a:gd name="T136" fmla="*/ 0 h 1698"/>
                  <a:gd name="T137" fmla="*/ 2221 w 2221"/>
                  <a:gd name="T138" fmla="*/ 1698 h 16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1" h="1698">
                    <a:moveTo>
                      <a:pt x="1441" y="1401"/>
                    </a:moveTo>
                    <a:lnTo>
                      <a:pt x="1680" y="1487"/>
                    </a:lnTo>
                    <a:lnTo>
                      <a:pt x="1697" y="1525"/>
                    </a:lnTo>
                    <a:lnTo>
                      <a:pt x="1680" y="1541"/>
                    </a:lnTo>
                    <a:lnTo>
                      <a:pt x="1669" y="1557"/>
                    </a:lnTo>
                    <a:lnTo>
                      <a:pt x="1664" y="1584"/>
                    </a:lnTo>
                    <a:lnTo>
                      <a:pt x="1664" y="1622"/>
                    </a:lnTo>
                    <a:lnTo>
                      <a:pt x="1653" y="1628"/>
                    </a:lnTo>
                    <a:lnTo>
                      <a:pt x="1637" y="1633"/>
                    </a:lnTo>
                    <a:lnTo>
                      <a:pt x="1615" y="1682"/>
                    </a:lnTo>
                    <a:lnTo>
                      <a:pt x="1615" y="1698"/>
                    </a:lnTo>
                    <a:lnTo>
                      <a:pt x="1625" y="1698"/>
                    </a:lnTo>
                    <a:lnTo>
                      <a:pt x="1637" y="1693"/>
                    </a:lnTo>
                    <a:lnTo>
                      <a:pt x="1642" y="1682"/>
                    </a:lnTo>
                    <a:lnTo>
                      <a:pt x="1680" y="1644"/>
                    </a:lnTo>
                    <a:lnTo>
                      <a:pt x="1702" y="1649"/>
                    </a:lnTo>
                    <a:lnTo>
                      <a:pt x="1756" y="1649"/>
                    </a:lnTo>
                    <a:lnTo>
                      <a:pt x="1772" y="1633"/>
                    </a:lnTo>
                    <a:lnTo>
                      <a:pt x="1821" y="1622"/>
                    </a:lnTo>
                    <a:lnTo>
                      <a:pt x="1864" y="1606"/>
                    </a:lnTo>
                    <a:lnTo>
                      <a:pt x="1891" y="1589"/>
                    </a:lnTo>
                    <a:lnTo>
                      <a:pt x="1918" y="1557"/>
                    </a:lnTo>
                    <a:lnTo>
                      <a:pt x="2053" y="1466"/>
                    </a:lnTo>
                    <a:lnTo>
                      <a:pt x="2092" y="1444"/>
                    </a:lnTo>
                    <a:lnTo>
                      <a:pt x="2119" y="1417"/>
                    </a:lnTo>
                    <a:lnTo>
                      <a:pt x="2141" y="1412"/>
                    </a:lnTo>
                    <a:lnTo>
                      <a:pt x="2162" y="1396"/>
                    </a:lnTo>
                    <a:lnTo>
                      <a:pt x="2189" y="1379"/>
                    </a:lnTo>
                    <a:lnTo>
                      <a:pt x="2205" y="1363"/>
                    </a:lnTo>
                    <a:lnTo>
                      <a:pt x="2216" y="1331"/>
                    </a:lnTo>
                    <a:lnTo>
                      <a:pt x="2221" y="1319"/>
                    </a:lnTo>
                    <a:lnTo>
                      <a:pt x="2216" y="1314"/>
                    </a:lnTo>
                    <a:lnTo>
                      <a:pt x="2189" y="1341"/>
                    </a:lnTo>
                    <a:lnTo>
                      <a:pt x="2157" y="1352"/>
                    </a:lnTo>
                    <a:lnTo>
                      <a:pt x="2119" y="1368"/>
                    </a:lnTo>
                    <a:lnTo>
                      <a:pt x="2102" y="1384"/>
                    </a:lnTo>
                    <a:lnTo>
                      <a:pt x="2092" y="1406"/>
                    </a:lnTo>
                    <a:lnTo>
                      <a:pt x="2060" y="1422"/>
                    </a:lnTo>
                    <a:lnTo>
                      <a:pt x="2053" y="1412"/>
                    </a:lnTo>
                    <a:lnTo>
                      <a:pt x="2065" y="1389"/>
                    </a:lnTo>
                    <a:lnTo>
                      <a:pt x="2086" y="1363"/>
                    </a:lnTo>
                    <a:lnTo>
                      <a:pt x="2113" y="1319"/>
                    </a:lnTo>
                    <a:lnTo>
                      <a:pt x="2102" y="1314"/>
                    </a:lnTo>
                    <a:lnTo>
                      <a:pt x="2081" y="1336"/>
                    </a:lnTo>
                    <a:lnTo>
                      <a:pt x="2070" y="1357"/>
                    </a:lnTo>
                    <a:lnTo>
                      <a:pt x="2048" y="1379"/>
                    </a:lnTo>
                    <a:lnTo>
                      <a:pt x="1972" y="1422"/>
                    </a:lnTo>
                    <a:lnTo>
                      <a:pt x="1875" y="1466"/>
                    </a:lnTo>
                    <a:lnTo>
                      <a:pt x="1799" y="1509"/>
                    </a:lnTo>
                    <a:lnTo>
                      <a:pt x="1767" y="1525"/>
                    </a:lnTo>
                    <a:lnTo>
                      <a:pt x="1734" y="1563"/>
                    </a:lnTo>
                    <a:lnTo>
                      <a:pt x="1718" y="1552"/>
                    </a:lnTo>
                    <a:lnTo>
                      <a:pt x="1718" y="1519"/>
                    </a:lnTo>
                    <a:lnTo>
                      <a:pt x="1728" y="1487"/>
                    </a:lnTo>
                    <a:lnTo>
                      <a:pt x="1756" y="1466"/>
                    </a:lnTo>
                    <a:lnTo>
                      <a:pt x="1723" y="1433"/>
                    </a:lnTo>
                    <a:lnTo>
                      <a:pt x="1767" y="1389"/>
                    </a:lnTo>
                    <a:lnTo>
                      <a:pt x="1772" y="1373"/>
                    </a:lnTo>
                    <a:lnTo>
                      <a:pt x="1750" y="1352"/>
                    </a:lnTo>
                    <a:lnTo>
                      <a:pt x="1718" y="1076"/>
                    </a:lnTo>
                    <a:lnTo>
                      <a:pt x="1707" y="1065"/>
                    </a:lnTo>
                    <a:lnTo>
                      <a:pt x="1707" y="811"/>
                    </a:lnTo>
                    <a:lnTo>
                      <a:pt x="1680" y="751"/>
                    </a:lnTo>
                    <a:lnTo>
                      <a:pt x="1658" y="686"/>
                    </a:lnTo>
                    <a:lnTo>
                      <a:pt x="1658" y="638"/>
                    </a:lnTo>
                    <a:lnTo>
                      <a:pt x="1642" y="546"/>
                    </a:lnTo>
                    <a:lnTo>
                      <a:pt x="1615" y="498"/>
                    </a:lnTo>
                    <a:lnTo>
                      <a:pt x="1599" y="503"/>
                    </a:lnTo>
                    <a:lnTo>
                      <a:pt x="1599" y="514"/>
                    </a:lnTo>
                    <a:lnTo>
                      <a:pt x="1593" y="514"/>
                    </a:lnTo>
                    <a:lnTo>
                      <a:pt x="1583" y="498"/>
                    </a:lnTo>
                    <a:lnTo>
                      <a:pt x="1588" y="449"/>
                    </a:lnTo>
                    <a:lnTo>
                      <a:pt x="1544" y="346"/>
                    </a:lnTo>
                    <a:lnTo>
                      <a:pt x="1539" y="308"/>
                    </a:lnTo>
                    <a:lnTo>
                      <a:pt x="1555" y="265"/>
                    </a:lnTo>
                    <a:lnTo>
                      <a:pt x="1544" y="189"/>
                    </a:lnTo>
                    <a:lnTo>
                      <a:pt x="1501" y="82"/>
                    </a:lnTo>
                    <a:lnTo>
                      <a:pt x="1495" y="70"/>
                    </a:lnTo>
                    <a:lnTo>
                      <a:pt x="1485" y="54"/>
                    </a:lnTo>
                    <a:lnTo>
                      <a:pt x="1490" y="38"/>
                    </a:lnTo>
                    <a:lnTo>
                      <a:pt x="1474" y="0"/>
                    </a:lnTo>
                    <a:lnTo>
                      <a:pt x="1122" y="87"/>
                    </a:lnTo>
                    <a:lnTo>
                      <a:pt x="1116" y="82"/>
                    </a:lnTo>
                    <a:lnTo>
                      <a:pt x="1106" y="82"/>
                    </a:lnTo>
                    <a:lnTo>
                      <a:pt x="1073" y="98"/>
                    </a:lnTo>
                    <a:lnTo>
                      <a:pt x="992" y="184"/>
                    </a:lnTo>
                    <a:lnTo>
                      <a:pt x="904" y="298"/>
                    </a:lnTo>
                    <a:lnTo>
                      <a:pt x="894" y="319"/>
                    </a:lnTo>
                    <a:lnTo>
                      <a:pt x="899" y="340"/>
                    </a:lnTo>
                    <a:lnTo>
                      <a:pt x="888" y="384"/>
                    </a:lnTo>
                    <a:lnTo>
                      <a:pt x="867" y="400"/>
                    </a:lnTo>
                    <a:lnTo>
                      <a:pt x="780" y="486"/>
                    </a:lnTo>
                    <a:lnTo>
                      <a:pt x="775" y="503"/>
                    </a:lnTo>
                    <a:lnTo>
                      <a:pt x="786" y="541"/>
                    </a:lnTo>
                    <a:lnTo>
                      <a:pt x="797" y="546"/>
                    </a:lnTo>
                    <a:lnTo>
                      <a:pt x="813" y="541"/>
                    </a:lnTo>
                    <a:lnTo>
                      <a:pt x="834" y="557"/>
                    </a:lnTo>
                    <a:lnTo>
                      <a:pt x="839" y="574"/>
                    </a:lnTo>
                    <a:lnTo>
                      <a:pt x="823" y="589"/>
                    </a:lnTo>
                    <a:lnTo>
                      <a:pt x="829" y="621"/>
                    </a:lnTo>
                    <a:lnTo>
                      <a:pt x="851" y="654"/>
                    </a:lnTo>
                    <a:lnTo>
                      <a:pt x="846" y="702"/>
                    </a:lnTo>
                    <a:lnTo>
                      <a:pt x="792" y="730"/>
                    </a:lnTo>
                    <a:lnTo>
                      <a:pt x="710" y="816"/>
                    </a:lnTo>
                    <a:lnTo>
                      <a:pt x="645" y="838"/>
                    </a:lnTo>
                    <a:lnTo>
                      <a:pt x="509" y="876"/>
                    </a:lnTo>
                    <a:lnTo>
                      <a:pt x="460" y="860"/>
                    </a:lnTo>
                    <a:lnTo>
                      <a:pt x="417" y="855"/>
                    </a:lnTo>
                    <a:lnTo>
                      <a:pt x="347" y="860"/>
                    </a:lnTo>
                    <a:lnTo>
                      <a:pt x="271" y="876"/>
                    </a:lnTo>
                    <a:lnTo>
                      <a:pt x="185" y="908"/>
                    </a:lnTo>
                    <a:lnTo>
                      <a:pt x="146" y="930"/>
                    </a:lnTo>
                    <a:lnTo>
                      <a:pt x="136" y="978"/>
                    </a:lnTo>
                    <a:lnTo>
                      <a:pt x="136" y="1006"/>
                    </a:lnTo>
                    <a:lnTo>
                      <a:pt x="201" y="1076"/>
                    </a:lnTo>
                    <a:lnTo>
                      <a:pt x="206" y="1108"/>
                    </a:lnTo>
                    <a:lnTo>
                      <a:pt x="195" y="1130"/>
                    </a:lnTo>
                    <a:lnTo>
                      <a:pt x="173" y="1141"/>
                    </a:lnTo>
                    <a:lnTo>
                      <a:pt x="157" y="1201"/>
                    </a:lnTo>
                    <a:lnTo>
                      <a:pt x="38" y="1308"/>
                    </a:lnTo>
                    <a:lnTo>
                      <a:pt x="0" y="1341"/>
                    </a:lnTo>
                    <a:lnTo>
                      <a:pt x="22" y="1438"/>
                    </a:lnTo>
                    <a:lnTo>
                      <a:pt x="1209" y="1201"/>
                    </a:lnTo>
                    <a:lnTo>
                      <a:pt x="1230" y="1217"/>
                    </a:lnTo>
                    <a:lnTo>
                      <a:pt x="1236" y="1238"/>
                    </a:lnTo>
                    <a:lnTo>
                      <a:pt x="1246" y="1249"/>
                    </a:lnTo>
                    <a:lnTo>
                      <a:pt x="1257" y="1243"/>
                    </a:lnTo>
                    <a:lnTo>
                      <a:pt x="1267" y="1254"/>
                    </a:lnTo>
                    <a:lnTo>
                      <a:pt x="1290" y="1260"/>
                    </a:lnTo>
                    <a:lnTo>
                      <a:pt x="1322" y="1331"/>
                    </a:lnTo>
                    <a:lnTo>
                      <a:pt x="1327" y="1357"/>
                    </a:lnTo>
                    <a:lnTo>
                      <a:pt x="1344" y="1368"/>
                    </a:lnTo>
                    <a:lnTo>
                      <a:pt x="1344" y="1379"/>
                    </a:lnTo>
                    <a:lnTo>
                      <a:pt x="1414" y="1384"/>
                    </a:lnTo>
                    <a:lnTo>
                      <a:pt x="1441" y="1401"/>
                    </a:lnTo>
                    <a:close/>
                  </a:path>
                </a:pathLst>
              </a:custGeom>
              <a:solidFill>
                <a:schemeClr val="bg1">
                  <a:lumMod val="85000"/>
                </a:schemeClr>
              </a:solidFill>
              <a:ln w="9525">
                <a:solidFill>
                  <a:schemeClr val="bg1">
                    <a:lumMod val="85000"/>
                  </a:schemeClr>
                </a:solidFill>
                <a:round/>
                <a:headEnd/>
                <a:tailEnd/>
              </a:ln>
            </p:spPr>
          </p:sp>
          <p:sp>
            <p:nvSpPr>
              <p:cNvPr id="128" name="PA"/>
              <p:cNvSpPr>
                <a:spLocks/>
              </p:cNvSpPr>
              <p:nvPr/>
            </p:nvSpPr>
            <p:spPr bwMode="auto">
              <a:xfrm>
                <a:off x="3681169" y="1685546"/>
                <a:ext cx="417877" cy="265337"/>
              </a:xfrm>
              <a:custGeom>
                <a:avLst/>
                <a:gdLst>
                  <a:gd name="T0" fmla="*/ 2147483647 w 1724"/>
                  <a:gd name="T1" fmla="*/ 2147483647 h 1114"/>
                  <a:gd name="T2" fmla="*/ 2147483647 w 1724"/>
                  <a:gd name="T3" fmla="*/ 2147483647 h 1114"/>
                  <a:gd name="T4" fmla="*/ 2147483647 w 1724"/>
                  <a:gd name="T5" fmla="*/ 2147483647 h 1114"/>
                  <a:gd name="T6" fmla="*/ 2147483647 w 1724"/>
                  <a:gd name="T7" fmla="*/ 2147483647 h 1114"/>
                  <a:gd name="T8" fmla="*/ 2147483647 w 1724"/>
                  <a:gd name="T9" fmla="*/ 2147483647 h 1114"/>
                  <a:gd name="T10" fmla="*/ 2147483647 w 1724"/>
                  <a:gd name="T11" fmla="*/ 2147483647 h 1114"/>
                  <a:gd name="T12" fmla="*/ 2147483647 w 1724"/>
                  <a:gd name="T13" fmla="*/ 2147483647 h 1114"/>
                  <a:gd name="T14" fmla="*/ 2147483647 w 1724"/>
                  <a:gd name="T15" fmla="*/ 2147483647 h 1114"/>
                  <a:gd name="T16" fmla="*/ 2147483647 w 1724"/>
                  <a:gd name="T17" fmla="*/ 2147483647 h 1114"/>
                  <a:gd name="T18" fmla="*/ 2147483647 w 1724"/>
                  <a:gd name="T19" fmla="*/ 2147483647 h 1114"/>
                  <a:gd name="T20" fmla="*/ 2147483647 w 1724"/>
                  <a:gd name="T21" fmla="*/ 2147483647 h 1114"/>
                  <a:gd name="T22" fmla="*/ 2147483647 w 1724"/>
                  <a:gd name="T23" fmla="*/ 2147483647 h 1114"/>
                  <a:gd name="T24" fmla="*/ 2147483647 w 1724"/>
                  <a:gd name="T25" fmla="*/ 2147483647 h 1114"/>
                  <a:gd name="T26" fmla="*/ 2147483647 w 1724"/>
                  <a:gd name="T27" fmla="*/ 2147483647 h 1114"/>
                  <a:gd name="T28" fmla="*/ 2147483647 w 1724"/>
                  <a:gd name="T29" fmla="*/ 2147483647 h 1114"/>
                  <a:gd name="T30" fmla="*/ 2147483647 w 1724"/>
                  <a:gd name="T31" fmla="*/ 2147483647 h 1114"/>
                  <a:gd name="T32" fmla="*/ 2147483647 w 1724"/>
                  <a:gd name="T33" fmla="*/ 2147483647 h 1114"/>
                  <a:gd name="T34" fmla="*/ 2147483647 w 1724"/>
                  <a:gd name="T35" fmla="*/ 2147483647 h 1114"/>
                  <a:gd name="T36" fmla="*/ 2147483647 w 1724"/>
                  <a:gd name="T37" fmla="*/ 2147483647 h 1114"/>
                  <a:gd name="T38" fmla="*/ 2147483647 w 1724"/>
                  <a:gd name="T39" fmla="*/ 2147483647 h 1114"/>
                  <a:gd name="T40" fmla="*/ 2147483647 w 1724"/>
                  <a:gd name="T41" fmla="*/ 2147483647 h 1114"/>
                  <a:gd name="T42" fmla="*/ 2147483647 w 1724"/>
                  <a:gd name="T43" fmla="*/ 2147483647 h 1114"/>
                  <a:gd name="T44" fmla="*/ 2147483647 w 1724"/>
                  <a:gd name="T45" fmla="*/ 2147483647 h 1114"/>
                  <a:gd name="T46" fmla="*/ 2147483647 w 1724"/>
                  <a:gd name="T47" fmla="*/ 2147483647 h 1114"/>
                  <a:gd name="T48" fmla="*/ 2147483647 w 1724"/>
                  <a:gd name="T49" fmla="*/ 2147483647 h 1114"/>
                  <a:gd name="T50" fmla="*/ 2147483647 w 1724"/>
                  <a:gd name="T51" fmla="*/ 2147483647 h 1114"/>
                  <a:gd name="T52" fmla="*/ 2147483647 w 1724"/>
                  <a:gd name="T53" fmla="*/ 2147483647 h 1114"/>
                  <a:gd name="T54" fmla="*/ 2147483647 w 1724"/>
                  <a:gd name="T55" fmla="*/ 2147483647 h 1114"/>
                  <a:gd name="T56" fmla="*/ 2147483647 w 1724"/>
                  <a:gd name="T57" fmla="*/ 2147483647 h 1114"/>
                  <a:gd name="T58" fmla="*/ 2147483647 w 1724"/>
                  <a:gd name="T59" fmla="*/ 2147483647 h 1114"/>
                  <a:gd name="T60" fmla="*/ 2147483647 w 1724"/>
                  <a:gd name="T61" fmla="*/ 2147483647 h 1114"/>
                  <a:gd name="T62" fmla="*/ 2147483647 w 1724"/>
                  <a:gd name="T63" fmla="*/ 2147483647 h 1114"/>
                  <a:gd name="T64" fmla="*/ 2147483647 w 1724"/>
                  <a:gd name="T65" fmla="*/ 2147483647 h 1114"/>
                  <a:gd name="T66" fmla="*/ 2147483647 w 1724"/>
                  <a:gd name="T67" fmla="*/ 2147483647 h 1114"/>
                  <a:gd name="T68" fmla="*/ 2147483647 w 1724"/>
                  <a:gd name="T69" fmla="*/ 2147483647 h 1114"/>
                  <a:gd name="T70" fmla="*/ 2147483647 w 1724"/>
                  <a:gd name="T71" fmla="*/ 2147483647 h 1114"/>
                  <a:gd name="T72" fmla="*/ 2147483647 w 1724"/>
                  <a:gd name="T73" fmla="*/ 2147483647 h 1114"/>
                  <a:gd name="T74" fmla="*/ 2147483647 w 1724"/>
                  <a:gd name="T75" fmla="*/ 2147483647 h 1114"/>
                  <a:gd name="T76" fmla="*/ 2147483647 w 1724"/>
                  <a:gd name="T77" fmla="*/ 2147483647 h 1114"/>
                  <a:gd name="T78" fmla="*/ 2147483647 w 1724"/>
                  <a:gd name="T79" fmla="*/ 2147483647 h 1114"/>
                  <a:gd name="T80" fmla="*/ 2147483647 w 1724"/>
                  <a:gd name="T81" fmla="*/ 2147483647 h 1114"/>
                  <a:gd name="T82" fmla="*/ 2147483647 w 1724"/>
                  <a:gd name="T83" fmla="*/ 2147483647 h 1114"/>
                  <a:gd name="T84" fmla="*/ 2147483647 w 1724"/>
                  <a:gd name="T85" fmla="*/ 2147483647 h 1114"/>
                  <a:gd name="T86" fmla="*/ 2147483647 w 1724"/>
                  <a:gd name="T87" fmla="*/ 2147483647 h 1114"/>
                  <a:gd name="T88" fmla="*/ 2147483647 w 1724"/>
                  <a:gd name="T89" fmla="*/ 0 h 1114"/>
                  <a:gd name="T90" fmla="*/ 2147483647 w 1724"/>
                  <a:gd name="T91" fmla="*/ 2147483647 h 1114"/>
                  <a:gd name="T92" fmla="*/ 2147483647 w 1724"/>
                  <a:gd name="T93" fmla="*/ 2147483647 h 1114"/>
                  <a:gd name="T94" fmla="*/ 2147483647 w 1724"/>
                  <a:gd name="T95" fmla="*/ 2147483647 h 1114"/>
                  <a:gd name="T96" fmla="*/ 2147483647 w 1724"/>
                  <a:gd name="T97" fmla="*/ 2147483647 h 1114"/>
                  <a:gd name="T98" fmla="*/ 2147483647 w 1724"/>
                  <a:gd name="T99" fmla="*/ 2147483647 h 1114"/>
                  <a:gd name="T100" fmla="*/ 2147483647 w 1724"/>
                  <a:gd name="T101" fmla="*/ 2147483647 h 1114"/>
                  <a:gd name="T102" fmla="*/ 2147483647 w 1724"/>
                  <a:gd name="T103" fmla="*/ 2147483647 h 1114"/>
                  <a:gd name="T104" fmla="*/ 2147483647 w 1724"/>
                  <a:gd name="T105" fmla="*/ 2147483647 h 1114"/>
                  <a:gd name="T106" fmla="*/ 0 w 1724"/>
                  <a:gd name="T107" fmla="*/ 2147483647 h 1114"/>
                  <a:gd name="T108" fmla="*/ 2147483647 w 1724"/>
                  <a:gd name="T109" fmla="*/ 2147483647 h 1114"/>
                  <a:gd name="T110" fmla="*/ 2147483647 w 1724"/>
                  <a:gd name="T111" fmla="*/ 2147483647 h 1114"/>
                  <a:gd name="T112" fmla="*/ 2147483647 w 1724"/>
                  <a:gd name="T113" fmla="*/ 2147483647 h 11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4"/>
                  <a:gd name="T172" fmla="*/ 0 h 1114"/>
                  <a:gd name="T173" fmla="*/ 1724 w 1724"/>
                  <a:gd name="T174" fmla="*/ 1114 h 11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4" h="1114">
                    <a:moveTo>
                      <a:pt x="429" y="1054"/>
                    </a:moveTo>
                    <a:lnTo>
                      <a:pt x="1203" y="903"/>
                    </a:lnTo>
                    <a:lnTo>
                      <a:pt x="1452" y="859"/>
                    </a:lnTo>
                    <a:lnTo>
                      <a:pt x="1459" y="859"/>
                    </a:lnTo>
                    <a:lnTo>
                      <a:pt x="1464" y="854"/>
                    </a:lnTo>
                    <a:lnTo>
                      <a:pt x="1469" y="832"/>
                    </a:lnTo>
                    <a:lnTo>
                      <a:pt x="1496" y="805"/>
                    </a:lnTo>
                    <a:lnTo>
                      <a:pt x="1524" y="800"/>
                    </a:lnTo>
                    <a:lnTo>
                      <a:pt x="1550" y="805"/>
                    </a:lnTo>
                    <a:lnTo>
                      <a:pt x="1621" y="757"/>
                    </a:lnTo>
                    <a:lnTo>
                      <a:pt x="1631" y="719"/>
                    </a:lnTo>
                    <a:lnTo>
                      <a:pt x="1675" y="675"/>
                    </a:lnTo>
                    <a:lnTo>
                      <a:pt x="1719" y="648"/>
                    </a:lnTo>
                    <a:lnTo>
                      <a:pt x="1724" y="638"/>
                    </a:lnTo>
                    <a:lnTo>
                      <a:pt x="1680" y="605"/>
                    </a:lnTo>
                    <a:lnTo>
                      <a:pt x="1664" y="589"/>
                    </a:lnTo>
                    <a:lnTo>
                      <a:pt x="1648" y="583"/>
                    </a:lnTo>
                    <a:lnTo>
                      <a:pt x="1638" y="567"/>
                    </a:lnTo>
                    <a:lnTo>
                      <a:pt x="1605" y="562"/>
                    </a:lnTo>
                    <a:lnTo>
                      <a:pt x="1594" y="518"/>
                    </a:lnTo>
                    <a:lnTo>
                      <a:pt x="1556" y="508"/>
                    </a:lnTo>
                    <a:lnTo>
                      <a:pt x="1550" y="508"/>
                    </a:lnTo>
                    <a:lnTo>
                      <a:pt x="1545" y="437"/>
                    </a:lnTo>
                    <a:lnTo>
                      <a:pt x="1566" y="427"/>
                    </a:lnTo>
                    <a:lnTo>
                      <a:pt x="1561" y="388"/>
                    </a:lnTo>
                    <a:lnTo>
                      <a:pt x="1540" y="367"/>
                    </a:lnTo>
                    <a:lnTo>
                      <a:pt x="1540" y="356"/>
                    </a:lnTo>
                    <a:lnTo>
                      <a:pt x="1545" y="346"/>
                    </a:lnTo>
                    <a:lnTo>
                      <a:pt x="1578" y="313"/>
                    </a:lnTo>
                    <a:lnTo>
                      <a:pt x="1589" y="259"/>
                    </a:lnTo>
                    <a:lnTo>
                      <a:pt x="1589" y="243"/>
                    </a:lnTo>
                    <a:lnTo>
                      <a:pt x="1610" y="211"/>
                    </a:lnTo>
                    <a:lnTo>
                      <a:pt x="1626" y="200"/>
                    </a:lnTo>
                    <a:lnTo>
                      <a:pt x="1599" y="183"/>
                    </a:lnTo>
                    <a:lnTo>
                      <a:pt x="1529" y="178"/>
                    </a:lnTo>
                    <a:lnTo>
                      <a:pt x="1529" y="167"/>
                    </a:lnTo>
                    <a:lnTo>
                      <a:pt x="1512" y="156"/>
                    </a:lnTo>
                    <a:lnTo>
                      <a:pt x="1507" y="130"/>
                    </a:lnTo>
                    <a:lnTo>
                      <a:pt x="1475" y="59"/>
                    </a:lnTo>
                    <a:lnTo>
                      <a:pt x="1452" y="53"/>
                    </a:lnTo>
                    <a:lnTo>
                      <a:pt x="1442" y="42"/>
                    </a:lnTo>
                    <a:lnTo>
                      <a:pt x="1431" y="48"/>
                    </a:lnTo>
                    <a:lnTo>
                      <a:pt x="1421" y="37"/>
                    </a:lnTo>
                    <a:lnTo>
                      <a:pt x="1415" y="16"/>
                    </a:lnTo>
                    <a:lnTo>
                      <a:pt x="1394" y="0"/>
                    </a:lnTo>
                    <a:lnTo>
                      <a:pt x="207" y="237"/>
                    </a:lnTo>
                    <a:lnTo>
                      <a:pt x="185" y="140"/>
                    </a:lnTo>
                    <a:lnTo>
                      <a:pt x="119" y="205"/>
                    </a:lnTo>
                    <a:lnTo>
                      <a:pt x="109" y="211"/>
                    </a:lnTo>
                    <a:lnTo>
                      <a:pt x="98" y="200"/>
                    </a:lnTo>
                    <a:lnTo>
                      <a:pt x="93" y="200"/>
                    </a:lnTo>
                    <a:lnTo>
                      <a:pt x="77" y="237"/>
                    </a:lnTo>
                    <a:lnTo>
                      <a:pt x="17" y="281"/>
                    </a:lnTo>
                    <a:lnTo>
                      <a:pt x="0" y="297"/>
                    </a:lnTo>
                    <a:lnTo>
                      <a:pt x="82" y="784"/>
                    </a:lnTo>
                    <a:lnTo>
                      <a:pt x="142" y="1114"/>
                    </a:lnTo>
                    <a:lnTo>
                      <a:pt x="429" y="1054"/>
                    </a:lnTo>
                    <a:close/>
                  </a:path>
                </a:pathLst>
              </a:custGeom>
              <a:solidFill>
                <a:schemeClr val="bg1">
                  <a:lumMod val="85000"/>
                </a:schemeClr>
              </a:solidFill>
              <a:ln w="9525">
                <a:solidFill>
                  <a:schemeClr val="bg1">
                    <a:lumMod val="85000"/>
                  </a:schemeClr>
                </a:solidFill>
                <a:round/>
                <a:headEnd/>
                <a:tailEnd/>
              </a:ln>
            </p:spPr>
          </p:sp>
          <p:sp>
            <p:nvSpPr>
              <p:cNvPr id="129" name="NJ"/>
              <p:cNvSpPr>
                <a:spLocks/>
              </p:cNvSpPr>
              <p:nvPr/>
            </p:nvSpPr>
            <p:spPr bwMode="auto">
              <a:xfrm>
                <a:off x="4050829" y="1733789"/>
                <a:ext cx="104469" cy="217094"/>
              </a:xfrm>
              <a:custGeom>
                <a:avLst/>
                <a:gdLst>
                  <a:gd name="T0" fmla="*/ 0 w 406"/>
                  <a:gd name="T1" fmla="*/ 2147483647 h 903"/>
                  <a:gd name="T2" fmla="*/ 2147483647 w 406"/>
                  <a:gd name="T3" fmla="*/ 2147483647 h 903"/>
                  <a:gd name="T4" fmla="*/ 2147483647 w 406"/>
                  <a:gd name="T5" fmla="*/ 2147483647 h 903"/>
                  <a:gd name="T6" fmla="*/ 2147483647 w 406"/>
                  <a:gd name="T7" fmla="*/ 2147483647 h 903"/>
                  <a:gd name="T8" fmla="*/ 2147483647 w 406"/>
                  <a:gd name="T9" fmla="*/ 2147483647 h 903"/>
                  <a:gd name="T10" fmla="*/ 2147483647 w 406"/>
                  <a:gd name="T11" fmla="*/ 2147483647 h 903"/>
                  <a:gd name="T12" fmla="*/ 2147483647 w 406"/>
                  <a:gd name="T13" fmla="*/ 2147483647 h 903"/>
                  <a:gd name="T14" fmla="*/ 2147483647 w 406"/>
                  <a:gd name="T15" fmla="*/ 2147483647 h 903"/>
                  <a:gd name="T16" fmla="*/ 2147483647 w 406"/>
                  <a:gd name="T17" fmla="*/ 2147483647 h 903"/>
                  <a:gd name="T18" fmla="*/ 2147483647 w 406"/>
                  <a:gd name="T19" fmla="*/ 2147483647 h 903"/>
                  <a:gd name="T20" fmla="*/ 2147483647 w 406"/>
                  <a:gd name="T21" fmla="*/ 2147483647 h 903"/>
                  <a:gd name="T22" fmla="*/ 2147483647 w 406"/>
                  <a:gd name="T23" fmla="*/ 2147483647 h 903"/>
                  <a:gd name="T24" fmla="*/ 2147483647 w 406"/>
                  <a:gd name="T25" fmla="*/ 2147483647 h 903"/>
                  <a:gd name="T26" fmla="*/ 2147483647 w 406"/>
                  <a:gd name="T27" fmla="*/ 2147483647 h 903"/>
                  <a:gd name="T28" fmla="*/ 2147483647 w 406"/>
                  <a:gd name="T29" fmla="*/ 2147483647 h 903"/>
                  <a:gd name="T30" fmla="*/ 2147483647 w 406"/>
                  <a:gd name="T31" fmla="*/ 2147483647 h 903"/>
                  <a:gd name="T32" fmla="*/ 2147483647 w 406"/>
                  <a:gd name="T33" fmla="*/ 2147483647 h 903"/>
                  <a:gd name="T34" fmla="*/ 2147483647 w 406"/>
                  <a:gd name="T35" fmla="*/ 2147483647 h 903"/>
                  <a:gd name="T36" fmla="*/ 2147483647 w 406"/>
                  <a:gd name="T37" fmla="*/ 2147483647 h 903"/>
                  <a:gd name="T38" fmla="*/ 2147483647 w 406"/>
                  <a:gd name="T39" fmla="*/ 2147483647 h 903"/>
                  <a:gd name="T40" fmla="*/ 2147483647 w 406"/>
                  <a:gd name="T41" fmla="*/ 0 h 903"/>
                  <a:gd name="T42" fmla="*/ 2147483647 w 406"/>
                  <a:gd name="T43" fmla="*/ 2147483647 h 903"/>
                  <a:gd name="T44" fmla="*/ 2147483647 w 406"/>
                  <a:gd name="T45" fmla="*/ 2147483647 h 903"/>
                  <a:gd name="T46" fmla="*/ 2147483647 w 406"/>
                  <a:gd name="T47" fmla="*/ 2147483647 h 903"/>
                  <a:gd name="T48" fmla="*/ 2147483647 w 406"/>
                  <a:gd name="T49" fmla="*/ 2147483647 h 903"/>
                  <a:gd name="T50" fmla="*/ 2147483647 w 406"/>
                  <a:gd name="T51" fmla="*/ 2147483647 h 903"/>
                  <a:gd name="T52" fmla="*/ 2147483647 w 406"/>
                  <a:gd name="T53" fmla="*/ 2147483647 h 903"/>
                  <a:gd name="T54" fmla="*/ 2147483647 w 406"/>
                  <a:gd name="T55" fmla="*/ 2147483647 h 903"/>
                  <a:gd name="T56" fmla="*/ 2147483647 w 406"/>
                  <a:gd name="T57" fmla="*/ 2147483647 h 903"/>
                  <a:gd name="T58" fmla="*/ 2147483647 w 406"/>
                  <a:gd name="T59" fmla="*/ 2147483647 h 903"/>
                  <a:gd name="T60" fmla="*/ 2147483647 w 406"/>
                  <a:gd name="T61" fmla="*/ 2147483647 h 903"/>
                  <a:gd name="T62" fmla="*/ 2147483647 w 406"/>
                  <a:gd name="T63" fmla="*/ 2147483647 h 903"/>
                  <a:gd name="T64" fmla="*/ 2147483647 w 406"/>
                  <a:gd name="T65" fmla="*/ 2147483647 h 9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903"/>
                  <a:gd name="T101" fmla="*/ 406 w 406"/>
                  <a:gd name="T102" fmla="*/ 903 h 9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903">
                    <a:moveTo>
                      <a:pt x="21" y="605"/>
                    </a:moveTo>
                    <a:lnTo>
                      <a:pt x="0" y="675"/>
                    </a:lnTo>
                    <a:lnTo>
                      <a:pt x="0" y="686"/>
                    </a:lnTo>
                    <a:lnTo>
                      <a:pt x="16" y="680"/>
                    </a:lnTo>
                    <a:lnTo>
                      <a:pt x="32" y="713"/>
                    </a:lnTo>
                    <a:lnTo>
                      <a:pt x="54" y="740"/>
                    </a:lnTo>
                    <a:lnTo>
                      <a:pt x="76" y="762"/>
                    </a:lnTo>
                    <a:lnTo>
                      <a:pt x="141" y="794"/>
                    </a:lnTo>
                    <a:lnTo>
                      <a:pt x="162" y="805"/>
                    </a:lnTo>
                    <a:lnTo>
                      <a:pt x="211" y="810"/>
                    </a:lnTo>
                    <a:lnTo>
                      <a:pt x="228" y="816"/>
                    </a:lnTo>
                    <a:lnTo>
                      <a:pt x="228" y="859"/>
                    </a:lnTo>
                    <a:lnTo>
                      <a:pt x="228" y="886"/>
                    </a:lnTo>
                    <a:lnTo>
                      <a:pt x="244" y="903"/>
                    </a:lnTo>
                    <a:lnTo>
                      <a:pt x="260" y="881"/>
                    </a:lnTo>
                    <a:lnTo>
                      <a:pt x="281" y="838"/>
                    </a:lnTo>
                    <a:lnTo>
                      <a:pt x="281" y="800"/>
                    </a:lnTo>
                    <a:lnTo>
                      <a:pt x="314" y="745"/>
                    </a:lnTo>
                    <a:lnTo>
                      <a:pt x="330" y="703"/>
                    </a:lnTo>
                    <a:lnTo>
                      <a:pt x="374" y="648"/>
                    </a:lnTo>
                    <a:lnTo>
                      <a:pt x="390" y="600"/>
                    </a:lnTo>
                    <a:lnTo>
                      <a:pt x="406" y="557"/>
                    </a:lnTo>
                    <a:lnTo>
                      <a:pt x="406" y="529"/>
                    </a:lnTo>
                    <a:lnTo>
                      <a:pt x="395" y="411"/>
                    </a:lnTo>
                    <a:lnTo>
                      <a:pt x="384" y="313"/>
                    </a:lnTo>
                    <a:lnTo>
                      <a:pt x="369" y="281"/>
                    </a:lnTo>
                    <a:lnTo>
                      <a:pt x="325" y="292"/>
                    </a:lnTo>
                    <a:lnTo>
                      <a:pt x="309" y="302"/>
                    </a:lnTo>
                    <a:lnTo>
                      <a:pt x="298" y="297"/>
                    </a:lnTo>
                    <a:lnTo>
                      <a:pt x="293" y="292"/>
                    </a:lnTo>
                    <a:lnTo>
                      <a:pt x="281" y="297"/>
                    </a:lnTo>
                    <a:lnTo>
                      <a:pt x="271" y="297"/>
                    </a:lnTo>
                    <a:lnTo>
                      <a:pt x="271" y="281"/>
                    </a:lnTo>
                    <a:lnTo>
                      <a:pt x="293" y="232"/>
                    </a:lnTo>
                    <a:lnTo>
                      <a:pt x="309" y="227"/>
                    </a:lnTo>
                    <a:lnTo>
                      <a:pt x="320" y="221"/>
                    </a:lnTo>
                    <a:lnTo>
                      <a:pt x="320" y="183"/>
                    </a:lnTo>
                    <a:lnTo>
                      <a:pt x="325" y="156"/>
                    </a:lnTo>
                    <a:lnTo>
                      <a:pt x="336" y="140"/>
                    </a:lnTo>
                    <a:lnTo>
                      <a:pt x="353" y="124"/>
                    </a:lnTo>
                    <a:lnTo>
                      <a:pt x="336" y="86"/>
                    </a:lnTo>
                    <a:lnTo>
                      <a:pt x="97" y="0"/>
                    </a:lnTo>
                    <a:lnTo>
                      <a:pt x="81" y="11"/>
                    </a:lnTo>
                    <a:lnTo>
                      <a:pt x="60" y="43"/>
                    </a:lnTo>
                    <a:lnTo>
                      <a:pt x="60" y="59"/>
                    </a:lnTo>
                    <a:lnTo>
                      <a:pt x="49" y="113"/>
                    </a:lnTo>
                    <a:lnTo>
                      <a:pt x="16" y="146"/>
                    </a:lnTo>
                    <a:lnTo>
                      <a:pt x="11" y="156"/>
                    </a:lnTo>
                    <a:lnTo>
                      <a:pt x="11" y="167"/>
                    </a:lnTo>
                    <a:lnTo>
                      <a:pt x="32" y="188"/>
                    </a:lnTo>
                    <a:lnTo>
                      <a:pt x="37" y="227"/>
                    </a:lnTo>
                    <a:lnTo>
                      <a:pt x="16" y="237"/>
                    </a:lnTo>
                    <a:lnTo>
                      <a:pt x="21" y="308"/>
                    </a:lnTo>
                    <a:lnTo>
                      <a:pt x="27" y="308"/>
                    </a:lnTo>
                    <a:lnTo>
                      <a:pt x="65" y="318"/>
                    </a:lnTo>
                    <a:lnTo>
                      <a:pt x="76" y="362"/>
                    </a:lnTo>
                    <a:lnTo>
                      <a:pt x="109" y="367"/>
                    </a:lnTo>
                    <a:lnTo>
                      <a:pt x="119" y="383"/>
                    </a:lnTo>
                    <a:lnTo>
                      <a:pt x="135" y="389"/>
                    </a:lnTo>
                    <a:lnTo>
                      <a:pt x="151" y="405"/>
                    </a:lnTo>
                    <a:lnTo>
                      <a:pt x="195" y="438"/>
                    </a:lnTo>
                    <a:lnTo>
                      <a:pt x="190" y="448"/>
                    </a:lnTo>
                    <a:lnTo>
                      <a:pt x="146" y="475"/>
                    </a:lnTo>
                    <a:lnTo>
                      <a:pt x="102" y="519"/>
                    </a:lnTo>
                    <a:lnTo>
                      <a:pt x="92" y="557"/>
                    </a:lnTo>
                    <a:lnTo>
                      <a:pt x="21" y="605"/>
                    </a:lnTo>
                    <a:close/>
                  </a:path>
                </a:pathLst>
              </a:custGeom>
              <a:solidFill>
                <a:schemeClr val="bg1">
                  <a:lumMod val="85000"/>
                </a:schemeClr>
              </a:solidFill>
              <a:ln w="9525">
                <a:solidFill>
                  <a:schemeClr val="bg1">
                    <a:lumMod val="85000"/>
                  </a:schemeClr>
                </a:solidFill>
                <a:round/>
                <a:headEnd/>
                <a:tailEnd/>
              </a:ln>
            </p:spPr>
          </p:sp>
        </p:grpSp>
        <p:sp>
          <p:nvSpPr>
            <p:cNvPr id="35" name="RI"/>
            <p:cNvSpPr>
              <a:spLocks/>
            </p:cNvSpPr>
            <p:nvPr/>
          </p:nvSpPr>
          <p:spPr bwMode="auto">
            <a:xfrm>
              <a:off x="4251732" y="1621222"/>
              <a:ext cx="64289" cy="64324"/>
            </a:xfrm>
            <a:custGeom>
              <a:avLst/>
              <a:gdLst>
                <a:gd name="T0" fmla="*/ 0 w 254"/>
                <a:gd name="T1" fmla="*/ 2147483647 h 281"/>
                <a:gd name="T2" fmla="*/ 2147483647 w 254"/>
                <a:gd name="T3" fmla="*/ 2147483647 h 281"/>
                <a:gd name="T4" fmla="*/ 2147483647 w 254"/>
                <a:gd name="T5" fmla="*/ 2147483647 h 281"/>
                <a:gd name="T6" fmla="*/ 2147483647 w 254"/>
                <a:gd name="T7" fmla="*/ 2147483647 h 281"/>
                <a:gd name="T8" fmla="*/ 2147483647 w 254"/>
                <a:gd name="T9" fmla="*/ 2147483647 h 281"/>
                <a:gd name="T10" fmla="*/ 2147483647 w 254"/>
                <a:gd name="T11" fmla="*/ 2147483647 h 281"/>
                <a:gd name="T12" fmla="*/ 2147483647 w 254"/>
                <a:gd name="T13" fmla="*/ 2147483647 h 281"/>
                <a:gd name="T14" fmla="*/ 2147483647 w 254"/>
                <a:gd name="T15" fmla="*/ 2147483647 h 281"/>
                <a:gd name="T16" fmla="*/ 2147483647 w 254"/>
                <a:gd name="T17" fmla="*/ 2147483647 h 281"/>
                <a:gd name="T18" fmla="*/ 2147483647 w 254"/>
                <a:gd name="T19" fmla="*/ 2147483647 h 281"/>
                <a:gd name="T20" fmla="*/ 2147483647 w 254"/>
                <a:gd name="T21" fmla="*/ 2147483647 h 281"/>
                <a:gd name="T22" fmla="*/ 2147483647 w 254"/>
                <a:gd name="T23" fmla="*/ 2147483647 h 281"/>
                <a:gd name="T24" fmla="*/ 2147483647 w 254"/>
                <a:gd name="T25" fmla="*/ 2147483647 h 281"/>
                <a:gd name="T26" fmla="*/ 2147483647 w 254"/>
                <a:gd name="T27" fmla="*/ 2147483647 h 281"/>
                <a:gd name="T28" fmla="*/ 2147483647 w 254"/>
                <a:gd name="T29" fmla="*/ 2147483647 h 281"/>
                <a:gd name="T30" fmla="*/ 2147483647 w 254"/>
                <a:gd name="T31" fmla="*/ 2147483647 h 281"/>
                <a:gd name="T32" fmla="*/ 2147483647 w 254"/>
                <a:gd name="T33" fmla="*/ 2147483647 h 281"/>
                <a:gd name="T34" fmla="*/ 2147483647 w 254"/>
                <a:gd name="T35" fmla="*/ 2147483647 h 281"/>
                <a:gd name="T36" fmla="*/ 2147483647 w 254"/>
                <a:gd name="T37" fmla="*/ 2147483647 h 281"/>
                <a:gd name="T38" fmla="*/ 2147483647 w 254"/>
                <a:gd name="T39" fmla="*/ 2147483647 h 281"/>
                <a:gd name="T40" fmla="*/ 2147483647 w 254"/>
                <a:gd name="T41" fmla="*/ 2147483647 h 281"/>
                <a:gd name="T42" fmla="*/ 2147483647 w 254"/>
                <a:gd name="T43" fmla="*/ 2147483647 h 281"/>
                <a:gd name="T44" fmla="*/ 2147483647 w 254"/>
                <a:gd name="T45" fmla="*/ 2147483647 h 281"/>
                <a:gd name="T46" fmla="*/ 2147483647 w 254"/>
                <a:gd name="T47" fmla="*/ 2147483647 h 281"/>
                <a:gd name="T48" fmla="*/ 2147483647 w 254"/>
                <a:gd name="T49" fmla="*/ 2147483647 h 281"/>
                <a:gd name="T50" fmla="*/ 2147483647 w 254"/>
                <a:gd name="T51" fmla="*/ 2147483647 h 281"/>
                <a:gd name="T52" fmla="*/ 2147483647 w 254"/>
                <a:gd name="T53" fmla="*/ 2147483647 h 281"/>
                <a:gd name="T54" fmla="*/ 2147483647 w 254"/>
                <a:gd name="T55" fmla="*/ 2147483647 h 281"/>
                <a:gd name="T56" fmla="*/ 2147483647 w 254"/>
                <a:gd name="T57" fmla="*/ 2147483647 h 281"/>
                <a:gd name="T58" fmla="*/ 2147483647 w 254"/>
                <a:gd name="T59" fmla="*/ 2147483647 h 281"/>
                <a:gd name="T60" fmla="*/ 2147483647 w 254"/>
                <a:gd name="T61" fmla="*/ 2147483647 h 281"/>
                <a:gd name="T62" fmla="*/ 2147483647 w 254"/>
                <a:gd name="T63" fmla="*/ 2147483647 h 281"/>
                <a:gd name="T64" fmla="*/ 2147483647 w 254"/>
                <a:gd name="T65" fmla="*/ 0 h 281"/>
                <a:gd name="T66" fmla="*/ 0 w 254"/>
                <a:gd name="T67" fmla="*/ 2147483647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281"/>
                <a:gd name="T104" fmla="*/ 254 w 254"/>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281">
                  <a:moveTo>
                    <a:pt x="0" y="22"/>
                  </a:moveTo>
                  <a:lnTo>
                    <a:pt x="59" y="227"/>
                  </a:lnTo>
                  <a:lnTo>
                    <a:pt x="49" y="249"/>
                  </a:lnTo>
                  <a:lnTo>
                    <a:pt x="43" y="260"/>
                  </a:lnTo>
                  <a:lnTo>
                    <a:pt x="49" y="271"/>
                  </a:lnTo>
                  <a:lnTo>
                    <a:pt x="49" y="281"/>
                  </a:lnTo>
                  <a:lnTo>
                    <a:pt x="65" y="281"/>
                  </a:lnTo>
                  <a:lnTo>
                    <a:pt x="119" y="249"/>
                  </a:lnTo>
                  <a:lnTo>
                    <a:pt x="147" y="222"/>
                  </a:lnTo>
                  <a:lnTo>
                    <a:pt x="147" y="195"/>
                  </a:lnTo>
                  <a:lnTo>
                    <a:pt x="141" y="179"/>
                  </a:lnTo>
                  <a:lnTo>
                    <a:pt x="141" y="146"/>
                  </a:lnTo>
                  <a:lnTo>
                    <a:pt x="163" y="125"/>
                  </a:lnTo>
                  <a:lnTo>
                    <a:pt x="173" y="130"/>
                  </a:lnTo>
                  <a:lnTo>
                    <a:pt x="173" y="151"/>
                  </a:lnTo>
                  <a:lnTo>
                    <a:pt x="173" y="195"/>
                  </a:lnTo>
                  <a:lnTo>
                    <a:pt x="184" y="211"/>
                  </a:lnTo>
                  <a:lnTo>
                    <a:pt x="201" y="206"/>
                  </a:lnTo>
                  <a:lnTo>
                    <a:pt x="201" y="179"/>
                  </a:lnTo>
                  <a:lnTo>
                    <a:pt x="212" y="179"/>
                  </a:lnTo>
                  <a:lnTo>
                    <a:pt x="228" y="162"/>
                  </a:lnTo>
                  <a:lnTo>
                    <a:pt x="254" y="162"/>
                  </a:lnTo>
                  <a:lnTo>
                    <a:pt x="254" y="157"/>
                  </a:lnTo>
                  <a:lnTo>
                    <a:pt x="238" y="130"/>
                  </a:lnTo>
                  <a:lnTo>
                    <a:pt x="233" y="125"/>
                  </a:lnTo>
                  <a:lnTo>
                    <a:pt x="222" y="119"/>
                  </a:lnTo>
                  <a:lnTo>
                    <a:pt x="217" y="114"/>
                  </a:lnTo>
                  <a:lnTo>
                    <a:pt x="196" y="97"/>
                  </a:lnTo>
                  <a:lnTo>
                    <a:pt x="196" y="92"/>
                  </a:lnTo>
                  <a:lnTo>
                    <a:pt x="147" y="76"/>
                  </a:lnTo>
                  <a:lnTo>
                    <a:pt x="130" y="39"/>
                  </a:lnTo>
                  <a:lnTo>
                    <a:pt x="114" y="32"/>
                  </a:lnTo>
                  <a:lnTo>
                    <a:pt x="103" y="0"/>
                  </a:lnTo>
                  <a:lnTo>
                    <a:pt x="0" y="22"/>
                  </a:lnTo>
                  <a:close/>
                </a:path>
              </a:pathLst>
            </a:custGeom>
            <a:solidFill>
              <a:schemeClr val="bg1">
                <a:lumMod val="65000"/>
              </a:schemeClr>
            </a:solidFill>
            <a:ln w="9525">
              <a:solidFill>
                <a:schemeClr val="bg1">
                  <a:lumMod val="65000"/>
                </a:schemeClr>
              </a:solidFill>
              <a:round/>
              <a:headEnd/>
              <a:tailEnd/>
            </a:ln>
          </p:spPr>
        </p:sp>
        <p:sp>
          <p:nvSpPr>
            <p:cNvPr id="36" name="NH"/>
            <p:cNvSpPr>
              <a:spLocks/>
            </p:cNvSpPr>
            <p:nvPr/>
          </p:nvSpPr>
          <p:spPr bwMode="auto">
            <a:xfrm>
              <a:off x="4179407" y="1323723"/>
              <a:ext cx="112505" cy="249256"/>
            </a:xfrm>
            <a:custGeom>
              <a:avLst/>
              <a:gdLst>
                <a:gd name="T0" fmla="*/ 2147483647 w 471"/>
                <a:gd name="T1" fmla="*/ 2147483647 h 1016"/>
                <a:gd name="T2" fmla="*/ 2147483647 w 471"/>
                <a:gd name="T3" fmla="*/ 2147483647 h 1016"/>
                <a:gd name="T4" fmla="*/ 2147483647 w 471"/>
                <a:gd name="T5" fmla="*/ 2147483647 h 1016"/>
                <a:gd name="T6" fmla="*/ 2147483647 w 471"/>
                <a:gd name="T7" fmla="*/ 2147483647 h 1016"/>
                <a:gd name="T8" fmla="*/ 2147483647 w 471"/>
                <a:gd name="T9" fmla="*/ 2147483647 h 1016"/>
                <a:gd name="T10" fmla="*/ 2147483647 w 471"/>
                <a:gd name="T11" fmla="*/ 2147483647 h 1016"/>
                <a:gd name="T12" fmla="*/ 2147483647 w 471"/>
                <a:gd name="T13" fmla="*/ 2147483647 h 1016"/>
                <a:gd name="T14" fmla="*/ 2147483647 w 471"/>
                <a:gd name="T15" fmla="*/ 2147483647 h 1016"/>
                <a:gd name="T16" fmla="*/ 2147483647 w 471"/>
                <a:gd name="T17" fmla="*/ 2147483647 h 1016"/>
                <a:gd name="T18" fmla="*/ 2147483647 w 471"/>
                <a:gd name="T19" fmla="*/ 2147483647 h 1016"/>
                <a:gd name="T20" fmla="*/ 2147483647 w 471"/>
                <a:gd name="T21" fmla="*/ 2147483647 h 1016"/>
                <a:gd name="T22" fmla="*/ 2147483647 w 471"/>
                <a:gd name="T23" fmla="*/ 2147483647 h 1016"/>
                <a:gd name="T24" fmla="*/ 2147483647 w 471"/>
                <a:gd name="T25" fmla="*/ 2147483647 h 1016"/>
                <a:gd name="T26" fmla="*/ 2147483647 w 471"/>
                <a:gd name="T27" fmla="*/ 2147483647 h 1016"/>
                <a:gd name="T28" fmla="*/ 2147483647 w 471"/>
                <a:gd name="T29" fmla="*/ 2147483647 h 1016"/>
                <a:gd name="T30" fmla="*/ 2147483647 w 471"/>
                <a:gd name="T31" fmla="*/ 2147483647 h 1016"/>
                <a:gd name="T32" fmla="*/ 0 w 471"/>
                <a:gd name="T33" fmla="*/ 2147483647 h 1016"/>
                <a:gd name="T34" fmla="*/ 0 w 471"/>
                <a:gd name="T35" fmla="*/ 2147483647 h 1016"/>
                <a:gd name="T36" fmla="*/ 2147483647 w 471"/>
                <a:gd name="T37" fmla="*/ 2147483647 h 1016"/>
                <a:gd name="T38" fmla="*/ 2147483647 w 471"/>
                <a:gd name="T39" fmla="*/ 2147483647 h 1016"/>
                <a:gd name="T40" fmla="*/ 2147483647 w 471"/>
                <a:gd name="T41" fmla="*/ 2147483647 h 1016"/>
                <a:gd name="T42" fmla="*/ 2147483647 w 471"/>
                <a:gd name="T43" fmla="*/ 2147483647 h 1016"/>
                <a:gd name="T44" fmla="*/ 2147483647 w 471"/>
                <a:gd name="T45" fmla="*/ 2147483647 h 1016"/>
                <a:gd name="T46" fmla="*/ 2147483647 w 471"/>
                <a:gd name="T47" fmla="*/ 2147483647 h 1016"/>
                <a:gd name="T48" fmla="*/ 2147483647 w 471"/>
                <a:gd name="T49" fmla="*/ 2147483647 h 1016"/>
                <a:gd name="T50" fmla="*/ 2147483647 w 471"/>
                <a:gd name="T51" fmla="*/ 2147483647 h 1016"/>
                <a:gd name="T52" fmla="*/ 2147483647 w 471"/>
                <a:gd name="T53" fmla="*/ 2147483647 h 1016"/>
                <a:gd name="T54" fmla="*/ 2147483647 w 471"/>
                <a:gd name="T55" fmla="*/ 2147483647 h 1016"/>
                <a:gd name="T56" fmla="*/ 2147483647 w 471"/>
                <a:gd name="T57" fmla="*/ 2147483647 h 1016"/>
                <a:gd name="T58" fmla="*/ 2147483647 w 471"/>
                <a:gd name="T59" fmla="*/ 2147483647 h 1016"/>
                <a:gd name="T60" fmla="*/ 2147483647 w 471"/>
                <a:gd name="T61" fmla="*/ 2147483647 h 1016"/>
                <a:gd name="T62" fmla="*/ 2147483647 w 471"/>
                <a:gd name="T63" fmla="*/ 2147483647 h 1016"/>
                <a:gd name="T64" fmla="*/ 2147483647 w 471"/>
                <a:gd name="T65" fmla="*/ 2147483647 h 1016"/>
                <a:gd name="T66" fmla="*/ 2147483647 w 471"/>
                <a:gd name="T67" fmla="*/ 2147483647 h 1016"/>
                <a:gd name="T68" fmla="*/ 2147483647 w 471"/>
                <a:gd name="T69" fmla="*/ 2147483647 h 1016"/>
                <a:gd name="T70" fmla="*/ 2147483647 w 471"/>
                <a:gd name="T71" fmla="*/ 2147483647 h 1016"/>
                <a:gd name="T72" fmla="*/ 2147483647 w 471"/>
                <a:gd name="T73" fmla="*/ 2147483647 h 1016"/>
                <a:gd name="T74" fmla="*/ 2147483647 w 471"/>
                <a:gd name="T75" fmla="*/ 2147483647 h 1016"/>
                <a:gd name="T76" fmla="*/ 2147483647 w 471"/>
                <a:gd name="T77" fmla="*/ 0 h 1016"/>
                <a:gd name="T78" fmla="*/ 2147483647 w 471"/>
                <a:gd name="T79" fmla="*/ 2147483647 h 1016"/>
                <a:gd name="T80" fmla="*/ 2147483647 w 471"/>
                <a:gd name="T81" fmla="*/ 2147483647 h 1016"/>
                <a:gd name="T82" fmla="*/ 2147483647 w 471"/>
                <a:gd name="T83" fmla="*/ 2147483647 h 1016"/>
                <a:gd name="T84" fmla="*/ 2147483647 w 471"/>
                <a:gd name="T85" fmla="*/ 2147483647 h 1016"/>
                <a:gd name="T86" fmla="*/ 2147483647 w 471"/>
                <a:gd name="T87" fmla="*/ 2147483647 h 1016"/>
                <a:gd name="T88" fmla="*/ 2147483647 w 471"/>
                <a:gd name="T89" fmla="*/ 2147483647 h 1016"/>
                <a:gd name="T90" fmla="*/ 2147483647 w 471"/>
                <a:gd name="T91" fmla="*/ 2147483647 h 1016"/>
                <a:gd name="T92" fmla="*/ 2147483647 w 471"/>
                <a:gd name="T93" fmla="*/ 2147483647 h 1016"/>
                <a:gd name="T94" fmla="*/ 2147483647 w 471"/>
                <a:gd name="T95" fmla="*/ 2147483647 h 1016"/>
                <a:gd name="T96" fmla="*/ 2147483647 w 471"/>
                <a:gd name="T97" fmla="*/ 2147483647 h 1016"/>
                <a:gd name="T98" fmla="*/ 2147483647 w 471"/>
                <a:gd name="T99" fmla="*/ 2147483647 h 1016"/>
                <a:gd name="T100" fmla="*/ 2147483647 w 471"/>
                <a:gd name="T101" fmla="*/ 2147483647 h 1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1016"/>
                <a:gd name="T155" fmla="*/ 471 w 471"/>
                <a:gd name="T156" fmla="*/ 1016 h 1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1016">
                  <a:moveTo>
                    <a:pt x="466" y="865"/>
                  </a:moveTo>
                  <a:lnTo>
                    <a:pt x="450" y="854"/>
                  </a:lnTo>
                  <a:lnTo>
                    <a:pt x="428" y="859"/>
                  </a:lnTo>
                  <a:lnTo>
                    <a:pt x="406" y="898"/>
                  </a:lnTo>
                  <a:lnTo>
                    <a:pt x="380" y="903"/>
                  </a:lnTo>
                  <a:lnTo>
                    <a:pt x="385" y="930"/>
                  </a:lnTo>
                  <a:lnTo>
                    <a:pt x="380" y="935"/>
                  </a:lnTo>
                  <a:lnTo>
                    <a:pt x="374" y="930"/>
                  </a:lnTo>
                  <a:lnTo>
                    <a:pt x="363" y="935"/>
                  </a:lnTo>
                  <a:lnTo>
                    <a:pt x="357" y="946"/>
                  </a:lnTo>
                  <a:lnTo>
                    <a:pt x="43" y="1016"/>
                  </a:lnTo>
                  <a:lnTo>
                    <a:pt x="38" y="1000"/>
                  </a:lnTo>
                  <a:lnTo>
                    <a:pt x="17" y="979"/>
                  </a:lnTo>
                  <a:lnTo>
                    <a:pt x="17" y="940"/>
                  </a:lnTo>
                  <a:lnTo>
                    <a:pt x="27" y="924"/>
                  </a:lnTo>
                  <a:lnTo>
                    <a:pt x="17" y="892"/>
                  </a:lnTo>
                  <a:lnTo>
                    <a:pt x="0" y="740"/>
                  </a:lnTo>
                  <a:lnTo>
                    <a:pt x="0" y="692"/>
                  </a:lnTo>
                  <a:lnTo>
                    <a:pt x="22" y="611"/>
                  </a:lnTo>
                  <a:lnTo>
                    <a:pt x="33" y="552"/>
                  </a:lnTo>
                  <a:lnTo>
                    <a:pt x="38" y="508"/>
                  </a:lnTo>
                  <a:lnTo>
                    <a:pt x="22" y="476"/>
                  </a:lnTo>
                  <a:lnTo>
                    <a:pt x="22" y="443"/>
                  </a:lnTo>
                  <a:lnTo>
                    <a:pt x="33" y="422"/>
                  </a:lnTo>
                  <a:lnTo>
                    <a:pt x="92" y="373"/>
                  </a:lnTo>
                  <a:lnTo>
                    <a:pt x="119" y="292"/>
                  </a:lnTo>
                  <a:lnTo>
                    <a:pt x="92" y="243"/>
                  </a:lnTo>
                  <a:lnTo>
                    <a:pt x="87" y="222"/>
                  </a:lnTo>
                  <a:lnTo>
                    <a:pt x="98" y="206"/>
                  </a:lnTo>
                  <a:lnTo>
                    <a:pt x="92" y="189"/>
                  </a:lnTo>
                  <a:lnTo>
                    <a:pt x="82" y="135"/>
                  </a:lnTo>
                  <a:lnTo>
                    <a:pt x="92" y="70"/>
                  </a:lnTo>
                  <a:lnTo>
                    <a:pt x="76" y="43"/>
                  </a:lnTo>
                  <a:lnTo>
                    <a:pt x="82" y="37"/>
                  </a:lnTo>
                  <a:lnTo>
                    <a:pt x="103" y="37"/>
                  </a:lnTo>
                  <a:lnTo>
                    <a:pt x="114" y="11"/>
                  </a:lnTo>
                  <a:lnTo>
                    <a:pt x="131" y="21"/>
                  </a:lnTo>
                  <a:lnTo>
                    <a:pt x="147" y="16"/>
                  </a:lnTo>
                  <a:lnTo>
                    <a:pt x="163" y="0"/>
                  </a:lnTo>
                  <a:lnTo>
                    <a:pt x="368" y="627"/>
                  </a:lnTo>
                  <a:lnTo>
                    <a:pt x="374" y="638"/>
                  </a:lnTo>
                  <a:lnTo>
                    <a:pt x="374" y="665"/>
                  </a:lnTo>
                  <a:lnTo>
                    <a:pt x="374" y="675"/>
                  </a:lnTo>
                  <a:lnTo>
                    <a:pt x="428" y="719"/>
                  </a:lnTo>
                  <a:lnTo>
                    <a:pt x="439" y="719"/>
                  </a:lnTo>
                  <a:lnTo>
                    <a:pt x="445" y="740"/>
                  </a:lnTo>
                  <a:lnTo>
                    <a:pt x="445" y="752"/>
                  </a:lnTo>
                  <a:lnTo>
                    <a:pt x="471" y="805"/>
                  </a:lnTo>
                  <a:lnTo>
                    <a:pt x="471" y="816"/>
                  </a:lnTo>
                  <a:lnTo>
                    <a:pt x="466" y="838"/>
                  </a:lnTo>
                  <a:lnTo>
                    <a:pt x="466" y="865"/>
                  </a:lnTo>
                  <a:close/>
                </a:path>
              </a:pathLst>
            </a:custGeom>
            <a:solidFill>
              <a:schemeClr val="bg1">
                <a:lumMod val="65000"/>
              </a:schemeClr>
            </a:solidFill>
            <a:ln w="9525">
              <a:solidFill>
                <a:schemeClr val="bg1">
                  <a:lumMod val="65000"/>
                </a:schemeClr>
              </a:solidFill>
              <a:round/>
              <a:headEnd/>
              <a:tailEnd/>
            </a:ln>
          </p:spPr>
        </p:sp>
        <p:sp>
          <p:nvSpPr>
            <p:cNvPr id="37" name="CT"/>
            <p:cNvSpPr>
              <a:spLocks/>
            </p:cNvSpPr>
            <p:nvPr/>
          </p:nvSpPr>
          <p:spPr bwMode="auto">
            <a:xfrm>
              <a:off x="4147263" y="1621222"/>
              <a:ext cx="120542" cy="128648"/>
            </a:xfrm>
            <a:custGeom>
              <a:avLst/>
              <a:gdLst>
                <a:gd name="T0" fmla="*/ 0 w 503"/>
                <a:gd name="T1" fmla="*/ 2147483647 h 498"/>
                <a:gd name="T2" fmla="*/ 2147483647 w 503"/>
                <a:gd name="T3" fmla="*/ 2147483647 h 498"/>
                <a:gd name="T4" fmla="*/ 2147483647 w 503"/>
                <a:gd name="T5" fmla="*/ 2147483647 h 498"/>
                <a:gd name="T6" fmla="*/ 2147483647 w 503"/>
                <a:gd name="T7" fmla="*/ 2147483647 h 498"/>
                <a:gd name="T8" fmla="*/ 2147483647 w 503"/>
                <a:gd name="T9" fmla="*/ 2147483647 h 498"/>
                <a:gd name="T10" fmla="*/ 2147483647 w 503"/>
                <a:gd name="T11" fmla="*/ 0 h 498"/>
                <a:gd name="T12" fmla="*/ 2147483647 w 503"/>
                <a:gd name="T13" fmla="*/ 2147483647 h 498"/>
                <a:gd name="T14" fmla="*/ 2147483647 w 503"/>
                <a:gd name="T15" fmla="*/ 2147483647 h 498"/>
                <a:gd name="T16" fmla="*/ 2147483647 w 503"/>
                <a:gd name="T17" fmla="*/ 2147483647 h 498"/>
                <a:gd name="T18" fmla="*/ 2147483647 w 503"/>
                <a:gd name="T19" fmla="*/ 2147483647 h 498"/>
                <a:gd name="T20" fmla="*/ 2147483647 w 503"/>
                <a:gd name="T21" fmla="*/ 2147483647 h 498"/>
                <a:gd name="T22" fmla="*/ 2147483647 w 503"/>
                <a:gd name="T23" fmla="*/ 2147483647 h 498"/>
                <a:gd name="T24" fmla="*/ 2147483647 w 503"/>
                <a:gd name="T25" fmla="*/ 2147483647 h 498"/>
                <a:gd name="T26" fmla="*/ 2147483647 w 503"/>
                <a:gd name="T27" fmla="*/ 2147483647 h 498"/>
                <a:gd name="T28" fmla="*/ 2147483647 w 503"/>
                <a:gd name="T29" fmla="*/ 2147483647 h 498"/>
                <a:gd name="T30" fmla="*/ 2147483647 w 503"/>
                <a:gd name="T31" fmla="*/ 2147483647 h 498"/>
                <a:gd name="T32" fmla="*/ 2147483647 w 503"/>
                <a:gd name="T33" fmla="*/ 2147483647 h 498"/>
                <a:gd name="T34" fmla="*/ 2147483647 w 503"/>
                <a:gd name="T35" fmla="*/ 2147483647 h 498"/>
                <a:gd name="T36" fmla="*/ 2147483647 w 503"/>
                <a:gd name="T37" fmla="*/ 2147483647 h 498"/>
                <a:gd name="T38" fmla="*/ 2147483647 w 503"/>
                <a:gd name="T39" fmla="*/ 2147483647 h 498"/>
                <a:gd name="T40" fmla="*/ 2147483647 w 503"/>
                <a:gd name="T41" fmla="*/ 2147483647 h 498"/>
                <a:gd name="T42" fmla="*/ 2147483647 w 503"/>
                <a:gd name="T43" fmla="*/ 2147483647 h 498"/>
                <a:gd name="T44" fmla="*/ 2147483647 w 503"/>
                <a:gd name="T45" fmla="*/ 2147483647 h 498"/>
                <a:gd name="T46" fmla="*/ 2147483647 w 503"/>
                <a:gd name="T47" fmla="*/ 2147483647 h 498"/>
                <a:gd name="T48" fmla="*/ 2147483647 w 503"/>
                <a:gd name="T49" fmla="*/ 2147483647 h 498"/>
                <a:gd name="T50" fmla="*/ 2147483647 w 503"/>
                <a:gd name="T51" fmla="*/ 2147483647 h 498"/>
                <a:gd name="T52" fmla="*/ 2147483647 w 503"/>
                <a:gd name="T53" fmla="*/ 2147483647 h 498"/>
                <a:gd name="T54" fmla="*/ 0 w 503"/>
                <a:gd name="T55" fmla="*/ 2147483647 h 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3"/>
                <a:gd name="T85" fmla="*/ 0 h 498"/>
                <a:gd name="T86" fmla="*/ 503 w 503"/>
                <a:gd name="T87" fmla="*/ 498 h 4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3" h="498">
                  <a:moveTo>
                    <a:pt x="0" y="108"/>
                  </a:moveTo>
                  <a:lnTo>
                    <a:pt x="168" y="65"/>
                  </a:lnTo>
                  <a:lnTo>
                    <a:pt x="184" y="87"/>
                  </a:lnTo>
                  <a:lnTo>
                    <a:pt x="189" y="82"/>
                  </a:lnTo>
                  <a:lnTo>
                    <a:pt x="195" y="70"/>
                  </a:lnTo>
                  <a:lnTo>
                    <a:pt x="444" y="0"/>
                  </a:lnTo>
                  <a:lnTo>
                    <a:pt x="503" y="205"/>
                  </a:lnTo>
                  <a:lnTo>
                    <a:pt x="493" y="227"/>
                  </a:lnTo>
                  <a:lnTo>
                    <a:pt x="487" y="238"/>
                  </a:lnTo>
                  <a:lnTo>
                    <a:pt x="493" y="249"/>
                  </a:lnTo>
                  <a:lnTo>
                    <a:pt x="493" y="259"/>
                  </a:lnTo>
                  <a:lnTo>
                    <a:pt x="461" y="259"/>
                  </a:lnTo>
                  <a:lnTo>
                    <a:pt x="379" y="298"/>
                  </a:lnTo>
                  <a:lnTo>
                    <a:pt x="352" y="292"/>
                  </a:lnTo>
                  <a:lnTo>
                    <a:pt x="347" y="303"/>
                  </a:lnTo>
                  <a:lnTo>
                    <a:pt x="347" y="319"/>
                  </a:lnTo>
                  <a:lnTo>
                    <a:pt x="342" y="324"/>
                  </a:lnTo>
                  <a:lnTo>
                    <a:pt x="293" y="330"/>
                  </a:lnTo>
                  <a:lnTo>
                    <a:pt x="222" y="363"/>
                  </a:lnTo>
                  <a:lnTo>
                    <a:pt x="211" y="351"/>
                  </a:lnTo>
                  <a:lnTo>
                    <a:pt x="168" y="395"/>
                  </a:lnTo>
                  <a:lnTo>
                    <a:pt x="75" y="476"/>
                  </a:lnTo>
                  <a:lnTo>
                    <a:pt x="38" y="498"/>
                  </a:lnTo>
                  <a:lnTo>
                    <a:pt x="5" y="465"/>
                  </a:lnTo>
                  <a:lnTo>
                    <a:pt x="49" y="421"/>
                  </a:lnTo>
                  <a:lnTo>
                    <a:pt x="54" y="405"/>
                  </a:lnTo>
                  <a:lnTo>
                    <a:pt x="32" y="384"/>
                  </a:lnTo>
                  <a:lnTo>
                    <a:pt x="0" y="108"/>
                  </a:lnTo>
                  <a:close/>
                </a:path>
              </a:pathLst>
            </a:custGeom>
            <a:solidFill>
              <a:schemeClr val="bg1">
                <a:lumMod val="65000"/>
              </a:schemeClr>
            </a:solidFill>
            <a:ln w="9525">
              <a:solidFill>
                <a:schemeClr val="bg1">
                  <a:lumMod val="65000"/>
                </a:schemeClr>
              </a:solidFill>
              <a:round/>
              <a:headEnd/>
              <a:tailEnd/>
            </a:ln>
          </p:spPr>
        </p:sp>
        <p:sp>
          <p:nvSpPr>
            <p:cNvPr id="38" name="MA"/>
            <p:cNvSpPr>
              <a:spLocks/>
            </p:cNvSpPr>
            <p:nvPr/>
          </p:nvSpPr>
          <p:spPr bwMode="auto">
            <a:xfrm>
              <a:off x="4139227" y="1532776"/>
              <a:ext cx="241083" cy="128648"/>
            </a:xfrm>
            <a:custGeom>
              <a:avLst/>
              <a:gdLst>
                <a:gd name="T0" fmla="*/ 2147483647 w 975"/>
                <a:gd name="T1" fmla="*/ 2147483647 h 503"/>
                <a:gd name="T2" fmla="*/ 2147483647 w 975"/>
                <a:gd name="T3" fmla="*/ 2147483647 h 503"/>
                <a:gd name="T4" fmla="*/ 2147483647 w 975"/>
                <a:gd name="T5" fmla="*/ 2147483647 h 503"/>
                <a:gd name="T6" fmla="*/ 2147483647 w 975"/>
                <a:gd name="T7" fmla="*/ 2147483647 h 503"/>
                <a:gd name="T8" fmla="*/ 2147483647 w 975"/>
                <a:gd name="T9" fmla="*/ 2147483647 h 503"/>
                <a:gd name="T10" fmla="*/ 2147483647 w 975"/>
                <a:gd name="T11" fmla="*/ 2147483647 h 503"/>
                <a:gd name="T12" fmla="*/ 2147483647 w 975"/>
                <a:gd name="T13" fmla="*/ 2147483647 h 503"/>
                <a:gd name="T14" fmla="*/ 2147483647 w 975"/>
                <a:gd name="T15" fmla="*/ 2147483647 h 503"/>
                <a:gd name="T16" fmla="*/ 2147483647 w 975"/>
                <a:gd name="T17" fmla="*/ 2147483647 h 503"/>
                <a:gd name="T18" fmla="*/ 2147483647 w 975"/>
                <a:gd name="T19" fmla="*/ 2147483647 h 503"/>
                <a:gd name="T20" fmla="*/ 2147483647 w 975"/>
                <a:gd name="T21" fmla="*/ 2147483647 h 503"/>
                <a:gd name="T22" fmla="*/ 2147483647 w 975"/>
                <a:gd name="T23" fmla="*/ 2147483647 h 503"/>
                <a:gd name="T24" fmla="*/ 2147483647 w 975"/>
                <a:gd name="T25" fmla="*/ 2147483647 h 503"/>
                <a:gd name="T26" fmla="*/ 2147483647 w 975"/>
                <a:gd name="T27" fmla="*/ 2147483647 h 503"/>
                <a:gd name="T28" fmla="*/ 2147483647 w 975"/>
                <a:gd name="T29" fmla="*/ 2147483647 h 503"/>
                <a:gd name="T30" fmla="*/ 2147483647 w 975"/>
                <a:gd name="T31" fmla="*/ 2147483647 h 503"/>
                <a:gd name="T32" fmla="*/ 2147483647 w 975"/>
                <a:gd name="T33" fmla="*/ 2147483647 h 503"/>
                <a:gd name="T34" fmla="*/ 2147483647 w 975"/>
                <a:gd name="T35" fmla="*/ 2147483647 h 503"/>
                <a:gd name="T36" fmla="*/ 2147483647 w 975"/>
                <a:gd name="T37" fmla="*/ 2147483647 h 503"/>
                <a:gd name="T38" fmla="*/ 2147483647 w 975"/>
                <a:gd name="T39" fmla="*/ 2147483647 h 503"/>
                <a:gd name="T40" fmla="*/ 2147483647 w 975"/>
                <a:gd name="T41" fmla="*/ 2147483647 h 503"/>
                <a:gd name="T42" fmla="*/ 2147483647 w 975"/>
                <a:gd name="T43" fmla="*/ 2147483647 h 503"/>
                <a:gd name="T44" fmla="*/ 2147483647 w 975"/>
                <a:gd name="T45" fmla="*/ 2147483647 h 503"/>
                <a:gd name="T46" fmla="*/ 2147483647 w 975"/>
                <a:gd name="T47" fmla="*/ 2147483647 h 503"/>
                <a:gd name="T48" fmla="*/ 2147483647 w 975"/>
                <a:gd name="T49" fmla="*/ 2147483647 h 503"/>
                <a:gd name="T50" fmla="*/ 2147483647 w 975"/>
                <a:gd name="T51" fmla="*/ 2147483647 h 503"/>
                <a:gd name="T52" fmla="*/ 2147483647 w 975"/>
                <a:gd name="T53" fmla="*/ 2147483647 h 503"/>
                <a:gd name="T54" fmla="*/ 2147483647 w 975"/>
                <a:gd name="T55" fmla="*/ 2147483647 h 503"/>
                <a:gd name="T56" fmla="*/ 2147483647 w 975"/>
                <a:gd name="T57" fmla="*/ 2147483647 h 503"/>
                <a:gd name="T58" fmla="*/ 2147483647 w 975"/>
                <a:gd name="T59" fmla="*/ 2147483647 h 503"/>
                <a:gd name="T60" fmla="*/ 2147483647 w 975"/>
                <a:gd name="T61" fmla="*/ 2147483647 h 503"/>
                <a:gd name="T62" fmla="*/ 2147483647 w 975"/>
                <a:gd name="T63" fmla="*/ 2147483647 h 503"/>
                <a:gd name="T64" fmla="*/ 0 w 975"/>
                <a:gd name="T65" fmla="*/ 2147483647 h 5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5"/>
                <a:gd name="T100" fmla="*/ 0 h 503"/>
                <a:gd name="T101" fmla="*/ 975 w 975"/>
                <a:gd name="T102" fmla="*/ 503 h 5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5" h="503">
                  <a:moveTo>
                    <a:pt x="0" y="211"/>
                  </a:moveTo>
                  <a:lnTo>
                    <a:pt x="200" y="162"/>
                  </a:lnTo>
                  <a:lnTo>
                    <a:pt x="514" y="92"/>
                  </a:lnTo>
                  <a:lnTo>
                    <a:pt x="520" y="81"/>
                  </a:lnTo>
                  <a:lnTo>
                    <a:pt x="531" y="76"/>
                  </a:lnTo>
                  <a:lnTo>
                    <a:pt x="537" y="81"/>
                  </a:lnTo>
                  <a:lnTo>
                    <a:pt x="542" y="76"/>
                  </a:lnTo>
                  <a:lnTo>
                    <a:pt x="537" y="49"/>
                  </a:lnTo>
                  <a:lnTo>
                    <a:pt x="563" y="44"/>
                  </a:lnTo>
                  <a:lnTo>
                    <a:pt x="585" y="5"/>
                  </a:lnTo>
                  <a:lnTo>
                    <a:pt x="607" y="0"/>
                  </a:lnTo>
                  <a:lnTo>
                    <a:pt x="623" y="11"/>
                  </a:lnTo>
                  <a:lnTo>
                    <a:pt x="639" y="54"/>
                  </a:lnTo>
                  <a:lnTo>
                    <a:pt x="672" y="81"/>
                  </a:lnTo>
                  <a:lnTo>
                    <a:pt x="683" y="97"/>
                  </a:lnTo>
                  <a:lnTo>
                    <a:pt x="677" y="109"/>
                  </a:lnTo>
                  <a:lnTo>
                    <a:pt x="661" y="119"/>
                  </a:lnTo>
                  <a:lnTo>
                    <a:pt x="644" y="151"/>
                  </a:lnTo>
                  <a:lnTo>
                    <a:pt x="628" y="195"/>
                  </a:lnTo>
                  <a:lnTo>
                    <a:pt x="634" y="216"/>
                  </a:lnTo>
                  <a:lnTo>
                    <a:pt x="672" y="216"/>
                  </a:lnTo>
                  <a:lnTo>
                    <a:pt x="709" y="232"/>
                  </a:lnTo>
                  <a:lnTo>
                    <a:pt x="764" y="292"/>
                  </a:lnTo>
                  <a:lnTo>
                    <a:pt x="786" y="325"/>
                  </a:lnTo>
                  <a:lnTo>
                    <a:pt x="813" y="362"/>
                  </a:lnTo>
                  <a:lnTo>
                    <a:pt x="878" y="362"/>
                  </a:lnTo>
                  <a:lnTo>
                    <a:pt x="916" y="346"/>
                  </a:lnTo>
                  <a:lnTo>
                    <a:pt x="937" y="303"/>
                  </a:lnTo>
                  <a:lnTo>
                    <a:pt x="926" y="292"/>
                  </a:lnTo>
                  <a:lnTo>
                    <a:pt x="900" y="271"/>
                  </a:lnTo>
                  <a:lnTo>
                    <a:pt x="867" y="255"/>
                  </a:lnTo>
                  <a:lnTo>
                    <a:pt x="867" y="232"/>
                  </a:lnTo>
                  <a:lnTo>
                    <a:pt x="895" y="238"/>
                  </a:lnTo>
                  <a:lnTo>
                    <a:pt x="905" y="238"/>
                  </a:lnTo>
                  <a:lnTo>
                    <a:pt x="954" y="303"/>
                  </a:lnTo>
                  <a:lnTo>
                    <a:pt x="975" y="362"/>
                  </a:lnTo>
                  <a:lnTo>
                    <a:pt x="975" y="395"/>
                  </a:lnTo>
                  <a:lnTo>
                    <a:pt x="948" y="373"/>
                  </a:lnTo>
                  <a:lnTo>
                    <a:pt x="916" y="401"/>
                  </a:lnTo>
                  <a:lnTo>
                    <a:pt x="872" y="417"/>
                  </a:lnTo>
                  <a:lnTo>
                    <a:pt x="823" y="460"/>
                  </a:lnTo>
                  <a:lnTo>
                    <a:pt x="802" y="460"/>
                  </a:lnTo>
                  <a:lnTo>
                    <a:pt x="797" y="455"/>
                  </a:lnTo>
                  <a:lnTo>
                    <a:pt x="802" y="438"/>
                  </a:lnTo>
                  <a:lnTo>
                    <a:pt x="791" y="406"/>
                  </a:lnTo>
                  <a:lnTo>
                    <a:pt x="781" y="406"/>
                  </a:lnTo>
                  <a:lnTo>
                    <a:pt x="753" y="450"/>
                  </a:lnTo>
                  <a:lnTo>
                    <a:pt x="721" y="492"/>
                  </a:lnTo>
                  <a:lnTo>
                    <a:pt x="709" y="503"/>
                  </a:lnTo>
                  <a:lnTo>
                    <a:pt x="693" y="476"/>
                  </a:lnTo>
                  <a:lnTo>
                    <a:pt x="688" y="471"/>
                  </a:lnTo>
                  <a:lnTo>
                    <a:pt x="677" y="465"/>
                  </a:lnTo>
                  <a:lnTo>
                    <a:pt x="672" y="460"/>
                  </a:lnTo>
                  <a:lnTo>
                    <a:pt x="651" y="443"/>
                  </a:lnTo>
                  <a:lnTo>
                    <a:pt x="651" y="438"/>
                  </a:lnTo>
                  <a:lnTo>
                    <a:pt x="602" y="422"/>
                  </a:lnTo>
                  <a:lnTo>
                    <a:pt x="585" y="385"/>
                  </a:lnTo>
                  <a:lnTo>
                    <a:pt x="569" y="378"/>
                  </a:lnTo>
                  <a:lnTo>
                    <a:pt x="558" y="346"/>
                  </a:lnTo>
                  <a:lnTo>
                    <a:pt x="455" y="368"/>
                  </a:lnTo>
                  <a:lnTo>
                    <a:pt x="206" y="438"/>
                  </a:lnTo>
                  <a:lnTo>
                    <a:pt x="200" y="450"/>
                  </a:lnTo>
                  <a:lnTo>
                    <a:pt x="195" y="455"/>
                  </a:lnTo>
                  <a:lnTo>
                    <a:pt x="179" y="433"/>
                  </a:lnTo>
                  <a:lnTo>
                    <a:pt x="11" y="476"/>
                  </a:lnTo>
                  <a:lnTo>
                    <a:pt x="0" y="465"/>
                  </a:lnTo>
                  <a:lnTo>
                    <a:pt x="0" y="211"/>
                  </a:lnTo>
                  <a:close/>
                </a:path>
              </a:pathLst>
            </a:custGeom>
            <a:solidFill>
              <a:schemeClr val="bg1">
                <a:lumMod val="65000"/>
              </a:schemeClr>
            </a:solidFill>
            <a:ln w="9525">
              <a:solidFill>
                <a:schemeClr val="bg1">
                  <a:lumMod val="65000"/>
                </a:schemeClr>
              </a:solidFill>
              <a:round/>
              <a:headEnd/>
              <a:tailEnd/>
            </a:ln>
          </p:spPr>
        </p:sp>
        <p:sp>
          <p:nvSpPr>
            <p:cNvPr id="39" name="VT"/>
            <p:cNvSpPr>
              <a:spLocks/>
            </p:cNvSpPr>
            <p:nvPr/>
          </p:nvSpPr>
          <p:spPr bwMode="auto">
            <a:xfrm>
              <a:off x="4082974" y="1363925"/>
              <a:ext cx="128578" cy="225135"/>
            </a:xfrm>
            <a:custGeom>
              <a:avLst/>
              <a:gdLst>
                <a:gd name="T0" fmla="*/ 0 w 509"/>
                <a:gd name="T1" fmla="*/ 2147483647 h 930"/>
                <a:gd name="T2" fmla="*/ 2147483647 w 509"/>
                <a:gd name="T3" fmla="*/ 2147483647 h 930"/>
                <a:gd name="T4" fmla="*/ 2147483647 w 509"/>
                <a:gd name="T5" fmla="*/ 2147483647 h 930"/>
                <a:gd name="T6" fmla="*/ 2147483647 w 509"/>
                <a:gd name="T7" fmla="*/ 2147483647 h 930"/>
                <a:gd name="T8" fmla="*/ 2147483647 w 509"/>
                <a:gd name="T9" fmla="*/ 2147483647 h 930"/>
                <a:gd name="T10" fmla="*/ 2147483647 w 509"/>
                <a:gd name="T11" fmla="*/ 2147483647 h 930"/>
                <a:gd name="T12" fmla="*/ 2147483647 w 509"/>
                <a:gd name="T13" fmla="*/ 2147483647 h 930"/>
                <a:gd name="T14" fmla="*/ 2147483647 w 509"/>
                <a:gd name="T15" fmla="*/ 2147483647 h 930"/>
                <a:gd name="T16" fmla="*/ 2147483647 w 509"/>
                <a:gd name="T17" fmla="*/ 2147483647 h 930"/>
                <a:gd name="T18" fmla="*/ 2147483647 w 509"/>
                <a:gd name="T19" fmla="*/ 2147483647 h 930"/>
                <a:gd name="T20" fmla="*/ 2147483647 w 509"/>
                <a:gd name="T21" fmla="*/ 2147483647 h 930"/>
                <a:gd name="T22" fmla="*/ 2147483647 w 509"/>
                <a:gd name="T23" fmla="*/ 2147483647 h 930"/>
                <a:gd name="T24" fmla="*/ 2147483647 w 509"/>
                <a:gd name="T25" fmla="*/ 2147483647 h 930"/>
                <a:gd name="T26" fmla="*/ 2147483647 w 509"/>
                <a:gd name="T27" fmla="*/ 2147483647 h 930"/>
                <a:gd name="T28" fmla="*/ 2147483647 w 509"/>
                <a:gd name="T29" fmla="*/ 2147483647 h 930"/>
                <a:gd name="T30" fmla="*/ 2147483647 w 509"/>
                <a:gd name="T31" fmla="*/ 2147483647 h 930"/>
                <a:gd name="T32" fmla="*/ 2147483647 w 509"/>
                <a:gd name="T33" fmla="*/ 2147483647 h 930"/>
                <a:gd name="T34" fmla="*/ 2147483647 w 509"/>
                <a:gd name="T35" fmla="*/ 2147483647 h 930"/>
                <a:gd name="T36" fmla="*/ 2147483647 w 509"/>
                <a:gd name="T37" fmla="*/ 2147483647 h 930"/>
                <a:gd name="T38" fmla="*/ 2147483647 w 509"/>
                <a:gd name="T39" fmla="*/ 2147483647 h 930"/>
                <a:gd name="T40" fmla="*/ 2147483647 w 509"/>
                <a:gd name="T41" fmla="*/ 2147483647 h 930"/>
                <a:gd name="T42" fmla="*/ 2147483647 w 509"/>
                <a:gd name="T43" fmla="*/ 2147483647 h 930"/>
                <a:gd name="T44" fmla="*/ 2147483647 w 509"/>
                <a:gd name="T45" fmla="*/ 2147483647 h 930"/>
                <a:gd name="T46" fmla="*/ 2147483647 w 509"/>
                <a:gd name="T47" fmla="*/ 2147483647 h 930"/>
                <a:gd name="T48" fmla="*/ 2147483647 w 509"/>
                <a:gd name="T49" fmla="*/ 2147483647 h 930"/>
                <a:gd name="T50" fmla="*/ 2147483647 w 509"/>
                <a:gd name="T51" fmla="*/ 2147483647 h 930"/>
                <a:gd name="T52" fmla="*/ 2147483647 w 509"/>
                <a:gd name="T53" fmla="*/ 2147483647 h 930"/>
                <a:gd name="T54" fmla="*/ 2147483647 w 509"/>
                <a:gd name="T55" fmla="*/ 2147483647 h 930"/>
                <a:gd name="T56" fmla="*/ 2147483647 w 509"/>
                <a:gd name="T57" fmla="*/ 2147483647 h 930"/>
                <a:gd name="T58" fmla="*/ 2147483647 w 509"/>
                <a:gd name="T59" fmla="*/ 2147483647 h 930"/>
                <a:gd name="T60" fmla="*/ 2147483647 w 509"/>
                <a:gd name="T61" fmla="*/ 2147483647 h 930"/>
                <a:gd name="T62" fmla="*/ 2147483647 w 509"/>
                <a:gd name="T63" fmla="*/ 2147483647 h 930"/>
                <a:gd name="T64" fmla="*/ 2147483647 w 509"/>
                <a:gd name="T65" fmla="*/ 2147483647 h 930"/>
                <a:gd name="T66" fmla="*/ 2147483647 w 509"/>
                <a:gd name="T67" fmla="*/ 2147483647 h 930"/>
                <a:gd name="T68" fmla="*/ 2147483647 w 509"/>
                <a:gd name="T69" fmla="*/ 2147483647 h 930"/>
                <a:gd name="T70" fmla="*/ 2147483647 w 509"/>
                <a:gd name="T71" fmla="*/ 2147483647 h 930"/>
                <a:gd name="T72" fmla="*/ 2147483647 w 509"/>
                <a:gd name="T73" fmla="*/ 2147483647 h 930"/>
                <a:gd name="T74" fmla="*/ 2147483647 w 509"/>
                <a:gd name="T75" fmla="*/ 2147483647 h 930"/>
                <a:gd name="T76" fmla="*/ 2147483647 w 509"/>
                <a:gd name="T77" fmla="*/ 2147483647 h 930"/>
                <a:gd name="T78" fmla="*/ 2147483647 w 509"/>
                <a:gd name="T79" fmla="*/ 2147483647 h 930"/>
                <a:gd name="T80" fmla="*/ 2147483647 w 509"/>
                <a:gd name="T81" fmla="*/ 0 h 930"/>
                <a:gd name="T82" fmla="*/ 0 w 509"/>
                <a:gd name="T83" fmla="*/ 2147483647 h 9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9"/>
                <a:gd name="T127" fmla="*/ 0 h 930"/>
                <a:gd name="T128" fmla="*/ 509 w 509"/>
                <a:gd name="T129" fmla="*/ 930 h 9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9" h="930">
                  <a:moveTo>
                    <a:pt x="0" y="119"/>
                  </a:moveTo>
                  <a:lnTo>
                    <a:pt x="16" y="157"/>
                  </a:lnTo>
                  <a:lnTo>
                    <a:pt x="11" y="173"/>
                  </a:lnTo>
                  <a:lnTo>
                    <a:pt x="21" y="189"/>
                  </a:lnTo>
                  <a:lnTo>
                    <a:pt x="27" y="201"/>
                  </a:lnTo>
                  <a:lnTo>
                    <a:pt x="70" y="308"/>
                  </a:lnTo>
                  <a:lnTo>
                    <a:pt x="81" y="384"/>
                  </a:lnTo>
                  <a:lnTo>
                    <a:pt x="65" y="427"/>
                  </a:lnTo>
                  <a:lnTo>
                    <a:pt x="70" y="465"/>
                  </a:lnTo>
                  <a:lnTo>
                    <a:pt x="114" y="568"/>
                  </a:lnTo>
                  <a:lnTo>
                    <a:pt x="109" y="617"/>
                  </a:lnTo>
                  <a:lnTo>
                    <a:pt x="119" y="633"/>
                  </a:lnTo>
                  <a:lnTo>
                    <a:pt x="125" y="633"/>
                  </a:lnTo>
                  <a:lnTo>
                    <a:pt x="125" y="622"/>
                  </a:lnTo>
                  <a:lnTo>
                    <a:pt x="141" y="617"/>
                  </a:lnTo>
                  <a:lnTo>
                    <a:pt x="168" y="665"/>
                  </a:lnTo>
                  <a:lnTo>
                    <a:pt x="184" y="757"/>
                  </a:lnTo>
                  <a:lnTo>
                    <a:pt x="184" y="805"/>
                  </a:lnTo>
                  <a:lnTo>
                    <a:pt x="206" y="870"/>
                  </a:lnTo>
                  <a:lnTo>
                    <a:pt x="233" y="930"/>
                  </a:lnTo>
                  <a:lnTo>
                    <a:pt x="433" y="881"/>
                  </a:lnTo>
                  <a:lnTo>
                    <a:pt x="428" y="865"/>
                  </a:lnTo>
                  <a:lnTo>
                    <a:pt x="407" y="844"/>
                  </a:lnTo>
                  <a:lnTo>
                    <a:pt x="407" y="805"/>
                  </a:lnTo>
                  <a:lnTo>
                    <a:pt x="417" y="789"/>
                  </a:lnTo>
                  <a:lnTo>
                    <a:pt x="407" y="757"/>
                  </a:lnTo>
                  <a:lnTo>
                    <a:pt x="390" y="605"/>
                  </a:lnTo>
                  <a:lnTo>
                    <a:pt x="390" y="557"/>
                  </a:lnTo>
                  <a:lnTo>
                    <a:pt x="412" y="476"/>
                  </a:lnTo>
                  <a:lnTo>
                    <a:pt x="423" y="417"/>
                  </a:lnTo>
                  <a:lnTo>
                    <a:pt x="428" y="373"/>
                  </a:lnTo>
                  <a:lnTo>
                    <a:pt x="412" y="341"/>
                  </a:lnTo>
                  <a:lnTo>
                    <a:pt x="412" y="308"/>
                  </a:lnTo>
                  <a:lnTo>
                    <a:pt x="423" y="287"/>
                  </a:lnTo>
                  <a:lnTo>
                    <a:pt x="482" y="238"/>
                  </a:lnTo>
                  <a:lnTo>
                    <a:pt x="509" y="157"/>
                  </a:lnTo>
                  <a:lnTo>
                    <a:pt x="482" y="108"/>
                  </a:lnTo>
                  <a:lnTo>
                    <a:pt x="477" y="87"/>
                  </a:lnTo>
                  <a:lnTo>
                    <a:pt x="488" y="71"/>
                  </a:lnTo>
                  <a:lnTo>
                    <a:pt x="482" y="54"/>
                  </a:lnTo>
                  <a:lnTo>
                    <a:pt x="472" y="0"/>
                  </a:lnTo>
                  <a:lnTo>
                    <a:pt x="0" y="119"/>
                  </a:lnTo>
                  <a:close/>
                </a:path>
              </a:pathLst>
            </a:custGeom>
            <a:solidFill>
              <a:schemeClr val="bg1">
                <a:lumMod val="65000"/>
              </a:schemeClr>
            </a:solidFill>
            <a:ln w="9525">
              <a:solidFill>
                <a:schemeClr val="bg1">
                  <a:lumMod val="65000"/>
                </a:schemeClr>
              </a:solidFill>
              <a:round/>
              <a:headEnd/>
              <a:tailEnd/>
            </a:ln>
          </p:spPr>
        </p:sp>
        <p:sp>
          <p:nvSpPr>
            <p:cNvPr id="40" name="ME"/>
            <p:cNvSpPr>
              <a:spLocks/>
            </p:cNvSpPr>
            <p:nvPr/>
          </p:nvSpPr>
          <p:spPr bwMode="auto">
            <a:xfrm>
              <a:off x="4219588" y="1098589"/>
              <a:ext cx="265191" cy="426148"/>
            </a:xfrm>
            <a:custGeom>
              <a:avLst/>
              <a:gdLst>
                <a:gd name="T0" fmla="*/ 2147483647 w 1078"/>
                <a:gd name="T1" fmla="*/ 2147483647 h 1736"/>
                <a:gd name="T2" fmla="*/ 2147483647 w 1078"/>
                <a:gd name="T3" fmla="*/ 2147483647 h 1736"/>
                <a:gd name="T4" fmla="*/ 2147483647 w 1078"/>
                <a:gd name="T5" fmla="*/ 2147483647 h 1736"/>
                <a:gd name="T6" fmla="*/ 2147483647 w 1078"/>
                <a:gd name="T7" fmla="*/ 2147483647 h 1736"/>
                <a:gd name="T8" fmla="*/ 2147483647 w 1078"/>
                <a:gd name="T9" fmla="*/ 2147483647 h 1736"/>
                <a:gd name="T10" fmla="*/ 2147483647 w 1078"/>
                <a:gd name="T11" fmla="*/ 2147483647 h 1736"/>
                <a:gd name="T12" fmla="*/ 2147483647 w 1078"/>
                <a:gd name="T13" fmla="*/ 2147483647 h 1736"/>
                <a:gd name="T14" fmla="*/ 2147483647 w 1078"/>
                <a:gd name="T15" fmla="*/ 2147483647 h 1736"/>
                <a:gd name="T16" fmla="*/ 2147483647 w 1078"/>
                <a:gd name="T17" fmla="*/ 2147483647 h 1736"/>
                <a:gd name="T18" fmla="*/ 2147483647 w 1078"/>
                <a:gd name="T19" fmla="*/ 2147483647 h 1736"/>
                <a:gd name="T20" fmla="*/ 2147483647 w 1078"/>
                <a:gd name="T21" fmla="*/ 2147483647 h 1736"/>
                <a:gd name="T22" fmla="*/ 2147483647 w 1078"/>
                <a:gd name="T23" fmla="*/ 2147483647 h 1736"/>
                <a:gd name="T24" fmla="*/ 2147483647 w 1078"/>
                <a:gd name="T25" fmla="*/ 2147483647 h 1736"/>
                <a:gd name="T26" fmla="*/ 2147483647 w 1078"/>
                <a:gd name="T27" fmla="*/ 2147483647 h 1736"/>
                <a:gd name="T28" fmla="*/ 2147483647 w 1078"/>
                <a:gd name="T29" fmla="*/ 2147483647 h 1736"/>
                <a:gd name="T30" fmla="*/ 2147483647 w 1078"/>
                <a:gd name="T31" fmla="*/ 2147483647 h 1736"/>
                <a:gd name="T32" fmla="*/ 2147483647 w 1078"/>
                <a:gd name="T33" fmla="*/ 2147483647 h 1736"/>
                <a:gd name="T34" fmla="*/ 2147483647 w 1078"/>
                <a:gd name="T35" fmla="*/ 2147483647 h 1736"/>
                <a:gd name="T36" fmla="*/ 2147483647 w 1078"/>
                <a:gd name="T37" fmla="*/ 2147483647 h 1736"/>
                <a:gd name="T38" fmla="*/ 2147483647 w 1078"/>
                <a:gd name="T39" fmla="*/ 2147483647 h 1736"/>
                <a:gd name="T40" fmla="*/ 2147483647 w 1078"/>
                <a:gd name="T41" fmla="*/ 2147483647 h 1736"/>
                <a:gd name="T42" fmla="*/ 2147483647 w 1078"/>
                <a:gd name="T43" fmla="*/ 2147483647 h 1736"/>
                <a:gd name="T44" fmla="*/ 2147483647 w 1078"/>
                <a:gd name="T45" fmla="*/ 2147483647 h 1736"/>
                <a:gd name="T46" fmla="*/ 2147483647 w 1078"/>
                <a:gd name="T47" fmla="*/ 2147483647 h 1736"/>
                <a:gd name="T48" fmla="*/ 2147483647 w 1078"/>
                <a:gd name="T49" fmla="*/ 2147483647 h 1736"/>
                <a:gd name="T50" fmla="*/ 2147483647 w 1078"/>
                <a:gd name="T51" fmla="*/ 2147483647 h 1736"/>
                <a:gd name="T52" fmla="*/ 2147483647 w 1078"/>
                <a:gd name="T53" fmla="*/ 2147483647 h 1736"/>
                <a:gd name="T54" fmla="*/ 2147483647 w 1078"/>
                <a:gd name="T55" fmla="*/ 2147483647 h 1736"/>
                <a:gd name="T56" fmla="*/ 2147483647 w 1078"/>
                <a:gd name="T57" fmla="*/ 2147483647 h 1736"/>
                <a:gd name="T58" fmla="*/ 2147483647 w 1078"/>
                <a:gd name="T59" fmla="*/ 2147483647 h 1736"/>
                <a:gd name="T60" fmla="*/ 2147483647 w 1078"/>
                <a:gd name="T61" fmla="*/ 2147483647 h 1736"/>
                <a:gd name="T62" fmla="*/ 2147483647 w 1078"/>
                <a:gd name="T63" fmla="*/ 2147483647 h 1736"/>
                <a:gd name="T64" fmla="*/ 2147483647 w 1078"/>
                <a:gd name="T65" fmla="*/ 2147483647 h 1736"/>
                <a:gd name="T66" fmla="*/ 2147483647 w 1078"/>
                <a:gd name="T67" fmla="*/ 2147483647 h 1736"/>
                <a:gd name="T68" fmla="*/ 2147483647 w 1078"/>
                <a:gd name="T69" fmla="*/ 2147483647 h 1736"/>
                <a:gd name="T70" fmla="*/ 2147483647 w 1078"/>
                <a:gd name="T71" fmla="*/ 2147483647 h 1736"/>
                <a:gd name="T72" fmla="*/ 2147483647 w 1078"/>
                <a:gd name="T73" fmla="*/ 2147483647 h 1736"/>
                <a:gd name="T74" fmla="*/ 2147483647 w 1078"/>
                <a:gd name="T75" fmla="*/ 2147483647 h 1736"/>
                <a:gd name="T76" fmla="*/ 2147483647 w 1078"/>
                <a:gd name="T77" fmla="*/ 2147483647 h 1736"/>
                <a:gd name="T78" fmla="*/ 2147483647 w 1078"/>
                <a:gd name="T79" fmla="*/ 2147483647 h 1736"/>
                <a:gd name="T80" fmla="*/ 2147483647 w 1078"/>
                <a:gd name="T81" fmla="*/ 2147483647 h 1736"/>
                <a:gd name="T82" fmla="*/ 2147483647 w 1078"/>
                <a:gd name="T83" fmla="*/ 2147483647 h 1736"/>
                <a:gd name="T84" fmla="*/ 2147483647 w 1078"/>
                <a:gd name="T85" fmla="*/ 2147483647 h 1736"/>
                <a:gd name="T86" fmla="*/ 2147483647 w 1078"/>
                <a:gd name="T87" fmla="*/ 2147483647 h 1736"/>
                <a:gd name="T88" fmla="*/ 2147483647 w 1078"/>
                <a:gd name="T89" fmla="*/ 2147483647 h 1736"/>
                <a:gd name="T90" fmla="*/ 2147483647 w 1078"/>
                <a:gd name="T91" fmla="*/ 2147483647 h 1736"/>
                <a:gd name="T92" fmla="*/ 2147483647 w 1078"/>
                <a:gd name="T93" fmla="*/ 2147483647 h 1736"/>
                <a:gd name="T94" fmla="*/ 2147483647 w 1078"/>
                <a:gd name="T95" fmla="*/ 2147483647 h 1736"/>
                <a:gd name="T96" fmla="*/ 2147483647 w 1078"/>
                <a:gd name="T97" fmla="*/ 2147483647 h 1736"/>
                <a:gd name="T98" fmla="*/ 2147483647 w 1078"/>
                <a:gd name="T99" fmla="*/ 2147483647 h 1736"/>
                <a:gd name="T100" fmla="*/ 2147483647 w 1078"/>
                <a:gd name="T101" fmla="*/ 2147483647 h 1736"/>
                <a:gd name="T102" fmla="*/ 2147483647 w 1078"/>
                <a:gd name="T103" fmla="*/ 2147483647 h 1736"/>
                <a:gd name="T104" fmla="*/ 2147483647 w 1078"/>
                <a:gd name="T105" fmla="*/ 2147483647 h 1736"/>
                <a:gd name="T106" fmla="*/ 2147483647 w 1078"/>
                <a:gd name="T107" fmla="*/ 2147483647 h 1736"/>
                <a:gd name="T108" fmla="*/ 2147483647 w 1078"/>
                <a:gd name="T109" fmla="*/ 2147483647 h 1736"/>
                <a:gd name="T110" fmla="*/ 2147483647 w 1078"/>
                <a:gd name="T111" fmla="*/ 2147483647 h 1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8"/>
                <a:gd name="T169" fmla="*/ 0 h 1736"/>
                <a:gd name="T170" fmla="*/ 1078 w 1078"/>
                <a:gd name="T171" fmla="*/ 1736 h 17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8" h="1736">
                  <a:moveTo>
                    <a:pt x="0" y="931"/>
                  </a:moveTo>
                  <a:lnTo>
                    <a:pt x="205" y="1558"/>
                  </a:lnTo>
                  <a:lnTo>
                    <a:pt x="211" y="1569"/>
                  </a:lnTo>
                  <a:lnTo>
                    <a:pt x="211" y="1596"/>
                  </a:lnTo>
                  <a:lnTo>
                    <a:pt x="211" y="1606"/>
                  </a:lnTo>
                  <a:lnTo>
                    <a:pt x="265" y="1650"/>
                  </a:lnTo>
                  <a:lnTo>
                    <a:pt x="276" y="1650"/>
                  </a:lnTo>
                  <a:lnTo>
                    <a:pt x="282" y="1671"/>
                  </a:lnTo>
                  <a:lnTo>
                    <a:pt x="282" y="1683"/>
                  </a:lnTo>
                  <a:lnTo>
                    <a:pt x="308" y="1736"/>
                  </a:lnTo>
                  <a:lnTo>
                    <a:pt x="319" y="1720"/>
                  </a:lnTo>
                  <a:lnTo>
                    <a:pt x="319" y="1683"/>
                  </a:lnTo>
                  <a:lnTo>
                    <a:pt x="331" y="1639"/>
                  </a:lnTo>
                  <a:lnTo>
                    <a:pt x="352" y="1590"/>
                  </a:lnTo>
                  <a:lnTo>
                    <a:pt x="368" y="1520"/>
                  </a:lnTo>
                  <a:lnTo>
                    <a:pt x="389" y="1493"/>
                  </a:lnTo>
                  <a:lnTo>
                    <a:pt x="396" y="1483"/>
                  </a:lnTo>
                  <a:lnTo>
                    <a:pt x="384" y="1471"/>
                  </a:lnTo>
                  <a:lnTo>
                    <a:pt x="368" y="1434"/>
                  </a:lnTo>
                  <a:lnTo>
                    <a:pt x="438" y="1369"/>
                  </a:lnTo>
                  <a:lnTo>
                    <a:pt x="449" y="1374"/>
                  </a:lnTo>
                  <a:lnTo>
                    <a:pt x="461" y="1407"/>
                  </a:lnTo>
                  <a:lnTo>
                    <a:pt x="471" y="1412"/>
                  </a:lnTo>
                  <a:lnTo>
                    <a:pt x="477" y="1401"/>
                  </a:lnTo>
                  <a:lnTo>
                    <a:pt x="477" y="1374"/>
                  </a:lnTo>
                  <a:lnTo>
                    <a:pt x="482" y="1358"/>
                  </a:lnTo>
                  <a:lnTo>
                    <a:pt x="536" y="1347"/>
                  </a:lnTo>
                  <a:lnTo>
                    <a:pt x="558" y="1325"/>
                  </a:lnTo>
                  <a:lnTo>
                    <a:pt x="558" y="1304"/>
                  </a:lnTo>
                  <a:lnTo>
                    <a:pt x="568" y="1293"/>
                  </a:lnTo>
                  <a:lnTo>
                    <a:pt x="596" y="1293"/>
                  </a:lnTo>
                  <a:lnTo>
                    <a:pt x="617" y="1277"/>
                  </a:lnTo>
                  <a:lnTo>
                    <a:pt x="622" y="1267"/>
                  </a:lnTo>
                  <a:lnTo>
                    <a:pt x="634" y="1223"/>
                  </a:lnTo>
                  <a:lnTo>
                    <a:pt x="634" y="1190"/>
                  </a:lnTo>
                  <a:lnTo>
                    <a:pt x="666" y="1147"/>
                  </a:lnTo>
                  <a:lnTo>
                    <a:pt x="666" y="1125"/>
                  </a:lnTo>
                  <a:lnTo>
                    <a:pt x="677" y="1125"/>
                  </a:lnTo>
                  <a:lnTo>
                    <a:pt x="715" y="1131"/>
                  </a:lnTo>
                  <a:lnTo>
                    <a:pt x="736" y="1125"/>
                  </a:lnTo>
                  <a:lnTo>
                    <a:pt x="747" y="1104"/>
                  </a:lnTo>
                  <a:lnTo>
                    <a:pt x="759" y="1066"/>
                  </a:lnTo>
                  <a:lnTo>
                    <a:pt x="775" y="1066"/>
                  </a:lnTo>
                  <a:lnTo>
                    <a:pt x="801" y="1023"/>
                  </a:lnTo>
                  <a:lnTo>
                    <a:pt x="840" y="1028"/>
                  </a:lnTo>
                  <a:lnTo>
                    <a:pt x="866" y="1055"/>
                  </a:lnTo>
                  <a:lnTo>
                    <a:pt x="910" y="984"/>
                  </a:lnTo>
                  <a:lnTo>
                    <a:pt x="943" y="968"/>
                  </a:lnTo>
                  <a:lnTo>
                    <a:pt x="1003" y="914"/>
                  </a:lnTo>
                  <a:lnTo>
                    <a:pt x="1013" y="893"/>
                  </a:lnTo>
                  <a:lnTo>
                    <a:pt x="1019" y="882"/>
                  </a:lnTo>
                  <a:lnTo>
                    <a:pt x="1040" y="887"/>
                  </a:lnTo>
                  <a:lnTo>
                    <a:pt x="1067" y="871"/>
                  </a:lnTo>
                  <a:lnTo>
                    <a:pt x="1078" y="838"/>
                  </a:lnTo>
                  <a:lnTo>
                    <a:pt x="1073" y="812"/>
                  </a:lnTo>
                  <a:lnTo>
                    <a:pt x="1051" y="801"/>
                  </a:lnTo>
                  <a:lnTo>
                    <a:pt x="1045" y="807"/>
                  </a:lnTo>
                  <a:lnTo>
                    <a:pt x="1029" y="801"/>
                  </a:lnTo>
                  <a:lnTo>
                    <a:pt x="1040" y="774"/>
                  </a:lnTo>
                  <a:lnTo>
                    <a:pt x="1051" y="768"/>
                  </a:lnTo>
                  <a:lnTo>
                    <a:pt x="1045" y="747"/>
                  </a:lnTo>
                  <a:lnTo>
                    <a:pt x="1024" y="703"/>
                  </a:lnTo>
                  <a:lnTo>
                    <a:pt x="997" y="693"/>
                  </a:lnTo>
                  <a:lnTo>
                    <a:pt x="980" y="693"/>
                  </a:lnTo>
                  <a:lnTo>
                    <a:pt x="970" y="703"/>
                  </a:lnTo>
                  <a:lnTo>
                    <a:pt x="948" y="709"/>
                  </a:lnTo>
                  <a:lnTo>
                    <a:pt x="921" y="698"/>
                  </a:lnTo>
                  <a:lnTo>
                    <a:pt x="894" y="606"/>
                  </a:lnTo>
                  <a:lnTo>
                    <a:pt x="905" y="590"/>
                  </a:lnTo>
                  <a:lnTo>
                    <a:pt x="899" y="574"/>
                  </a:lnTo>
                  <a:lnTo>
                    <a:pt x="894" y="568"/>
                  </a:lnTo>
                  <a:lnTo>
                    <a:pt x="878" y="568"/>
                  </a:lnTo>
                  <a:lnTo>
                    <a:pt x="866" y="574"/>
                  </a:lnTo>
                  <a:lnTo>
                    <a:pt x="829" y="563"/>
                  </a:lnTo>
                  <a:lnTo>
                    <a:pt x="801" y="563"/>
                  </a:lnTo>
                  <a:lnTo>
                    <a:pt x="791" y="552"/>
                  </a:lnTo>
                  <a:lnTo>
                    <a:pt x="775" y="498"/>
                  </a:lnTo>
                  <a:lnTo>
                    <a:pt x="769" y="482"/>
                  </a:lnTo>
                  <a:lnTo>
                    <a:pt x="639" y="76"/>
                  </a:lnTo>
                  <a:lnTo>
                    <a:pt x="531" y="6"/>
                  </a:lnTo>
                  <a:lnTo>
                    <a:pt x="498" y="0"/>
                  </a:lnTo>
                  <a:lnTo>
                    <a:pt x="471" y="6"/>
                  </a:lnTo>
                  <a:lnTo>
                    <a:pt x="461" y="23"/>
                  </a:lnTo>
                  <a:lnTo>
                    <a:pt x="449" y="44"/>
                  </a:lnTo>
                  <a:lnTo>
                    <a:pt x="438" y="44"/>
                  </a:lnTo>
                  <a:lnTo>
                    <a:pt x="401" y="60"/>
                  </a:lnTo>
                  <a:lnTo>
                    <a:pt x="341" y="109"/>
                  </a:lnTo>
                  <a:lnTo>
                    <a:pt x="319" y="114"/>
                  </a:lnTo>
                  <a:lnTo>
                    <a:pt x="298" y="81"/>
                  </a:lnTo>
                  <a:lnTo>
                    <a:pt x="303" y="44"/>
                  </a:lnTo>
                  <a:lnTo>
                    <a:pt x="292" y="28"/>
                  </a:lnTo>
                  <a:lnTo>
                    <a:pt x="276" y="28"/>
                  </a:lnTo>
                  <a:lnTo>
                    <a:pt x="233" y="44"/>
                  </a:lnTo>
                  <a:lnTo>
                    <a:pt x="135" y="362"/>
                  </a:lnTo>
                  <a:lnTo>
                    <a:pt x="135" y="406"/>
                  </a:lnTo>
                  <a:lnTo>
                    <a:pt x="152" y="427"/>
                  </a:lnTo>
                  <a:lnTo>
                    <a:pt x="152" y="466"/>
                  </a:lnTo>
                  <a:lnTo>
                    <a:pt x="140" y="487"/>
                  </a:lnTo>
                  <a:lnTo>
                    <a:pt x="124" y="504"/>
                  </a:lnTo>
                  <a:lnTo>
                    <a:pt x="114" y="531"/>
                  </a:lnTo>
                  <a:lnTo>
                    <a:pt x="146" y="661"/>
                  </a:lnTo>
                  <a:lnTo>
                    <a:pt x="135" y="703"/>
                  </a:lnTo>
                  <a:lnTo>
                    <a:pt x="135" y="731"/>
                  </a:lnTo>
                  <a:lnTo>
                    <a:pt x="86" y="796"/>
                  </a:lnTo>
                  <a:lnTo>
                    <a:pt x="75" y="822"/>
                  </a:lnTo>
                  <a:lnTo>
                    <a:pt x="92" y="861"/>
                  </a:lnTo>
                  <a:lnTo>
                    <a:pt x="92" y="866"/>
                  </a:lnTo>
                  <a:lnTo>
                    <a:pt x="65" y="866"/>
                  </a:lnTo>
                  <a:lnTo>
                    <a:pt x="70" y="898"/>
                  </a:lnTo>
                  <a:lnTo>
                    <a:pt x="59" y="920"/>
                  </a:lnTo>
                  <a:lnTo>
                    <a:pt x="43" y="914"/>
                  </a:lnTo>
                  <a:lnTo>
                    <a:pt x="26" y="909"/>
                  </a:lnTo>
                  <a:lnTo>
                    <a:pt x="0" y="931"/>
                  </a:lnTo>
                  <a:close/>
                </a:path>
              </a:pathLst>
            </a:custGeom>
            <a:solidFill>
              <a:schemeClr val="bg1">
                <a:lumMod val="65000"/>
              </a:schemeClr>
            </a:solidFill>
            <a:ln w="9525">
              <a:solidFill>
                <a:schemeClr val="bg1">
                  <a:lumMod val="65000"/>
                </a:schemeClr>
              </a:solidFill>
              <a:round/>
              <a:headEnd/>
              <a:tailEnd/>
            </a:ln>
          </p:spPr>
        </p:sp>
        <p:sp>
          <p:nvSpPr>
            <p:cNvPr id="41" name="WV"/>
            <p:cNvSpPr>
              <a:spLocks/>
            </p:cNvSpPr>
            <p:nvPr/>
          </p:nvSpPr>
          <p:spPr bwMode="auto">
            <a:xfrm>
              <a:off x="3592772" y="1870478"/>
              <a:ext cx="321444" cy="321620"/>
            </a:xfrm>
            <a:custGeom>
              <a:avLst/>
              <a:gdLst>
                <a:gd name="T0" fmla="*/ 2147483647 w 1323"/>
                <a:gd name="T1" fmla="*/ 0 h 1303"/>
                <a:gd name="T2" fmla="*/ 2147483647 w 1323"/>
                <a:gd name="T3" fmla="*/ 2147483647 h 1303"/>
                <a:gd name="T4" fmla="*/ 2147483647 w 1323"/>
                <a:gd name="T5" fmla="*/ 2147483647 h 1303"/>
                <a:gd name="T6" fmla="*/ 2147483647 w 1323"/>
                <a:gd name="T7" fmla="*/ 2147483647 h 1303"/>
                <a:gd name="T8" fmla="*/ 2147483647 w 1323"/>
                <a:gd name="T9" fmla="*/ 2147483647 h 1303"/>
                <a:gd name="T10" fmla="*/ 2147483647 w 1323"/>
                <a:gd name="T11" fmla="*/ 2147483647 h 1303"/>
                <a:gd name="T12" fmla="*/ 2147483647 w 1323"/>
                <a:gd name="T13" fmla="*/ 2147483647 h 1303"/>
                <a:gd name="T14" fmla="*/ 2147483647 w 1323"/>
                <a:gd name="T15" fmla="*/ 2147483647 h 1303"/>
                <a:gd name="T16" fmla="*/ 2147483647 w 1323"/>
                <a:gd name="T17" fmla="*/ 2147483647 h 1303"/>
                <a:gd name="T18" fmla="*/ 2147483647 w 1323"/>
                <a:gd name="T19" fmla="*/ 2147483647 h 1303"/>
                <a:gd name="T20" fmla="*/ 2147483647 w 1323"/>
                <a:gd name="T21" fmla="*/ 2147483647 h 1303"/>
                <a:gd name="T22" fmla="*/ 2147483647 w 1323"/>
                <a:gd name="T23" fmla="*/ 2147483647 h 1303"/>
                <a:gd name="T24" fmla="*/ 2147483647 w 1323"/>
                <a:gd name="T25" fmla="*/ 2147483647 h 1303"/>
                <a:gd name="T26" fmla="*/ 2147483647 w 1323"/>
                <a:gd name="T27" fmla="*/ 2147483647 h 1303"/>
                <a:gd name="T28" fmla="*/ 2147483647 w 1323"/>
                <a:gd name="T29" fmla="*/ 2147483647 h 1303"/>
                <a:gd name="T30" fmla="*/ 2147483647 w 1323"/>
                <a:gd name="T31" fmla="*/ 2147483647 h 1303"/>
                <a:gd name="T32" fmla="*/ 2147483647 w 1323"/>
                <a:gd name="T33" fmla="*/ 2147483647 h 1303"/>
                <a:gd name="T34" fmla="*/ 2147483647 w 1323"/>
                <a:gd name="T35" fmla="*/ 2147483647 h 1303"/>
                <a:gd name="T36" fmla="*/ 2147483647 w 1323"/>
                <a:gd name="T37" fmla="*/ 2147483647 h 1303"/>
                <a:gd name="T38" fmla="*/ 2147483647 w 1323"/>
                <a:gd name="T39" fmla="*/ 2147483647 h 1303"/>
                <a:gd name="T40" fmla="*/ 2147483647 w 1323"/>
                <a:gd name="T41" fmla="*/ 2147483647 h 1303"/>
                <a:gd name="T42" fmla="*/ 2147483647 w 1323"/>
                <a:gd name="T43" fmla="*/ 2147483647 h 1303"/>
                <a:gd name="T44" fmla="*/ 2147483647 w 1323"/>
                <a:gd name="T45" fmla="*/ 2147483647 h 1303"/>
                <a:gd name="T46" fmla="*/ 2147483647 w 1323"/>
                <a:gd name="T47" fmla="*/ 2147483647 h 1303"/>
                <a:gd name="T48" fmla="*/ 2147483647 w 1323"/>
                <a:gd name="T49" fmla="*/ 2147483647 h 1303"/>
                <a:gd name="T50" fmla="*/ 2147483647 w 1323"/>
                <a:gd name="T51" fmla="*/ 2147483647 h 1303"/>
                <a:gd name="T52" fmla="*/ 2147483647 w 1323"/>
                <a:gd name="T53" fmla="*/ 2147483647 h 1303"/>
                <a:gd name="T54" fmla="*/ 2147483647 w 1323"/>
                <a:gd name="T55" fmla="*/ 2147483647 h 1303"/>
                <a:gd name="T56" fmla="*/ 2147483647 w 1323"/>
                <a:gd name="T57" fmla="*/ 2147483647 h 1303"/>
                <a:gd name="T58" fmla="*/ 2147483647 w 1323"/>
                <a:gd name="T59" fmla="*/ 2147483647 h 1303"/>
                <a:gd name="T60" fmla="*/ 2147483647 w 1323"/>
                <a:gd name="T61" fmla="*/ 2147483647 h 1303"/>
                <a:gd name="T62" fmla="*/ 2147483647 w 1323"/>
                <a:gd name="T63" fmla="*/ 2147483647 h 1303"/>
                <a:gd name="T64" fmla="*/ 2147483647 w 1323"/>
                <a:gd name="T65" fmla="*/ 2147483647 h 1303"/>
                <a:gd name="T66" fmla="*/ 2147483647 w 1323"/>
                <a:gd name="T67" fmla="*/ 2147483647 h 1303"/>
                <a:gd name="T68" fmla="*/ 2147483647 w 1323"/>
                <a:gd name="T69" fmla="*/ 2147483647 h 1303"/>
                <a:gd name="T70" fmla="*/ 2147483647 w 1323"/>
                <a:gd name="T71" fmla="*/ 2147483647 h 1303"/>
                <a:gd name="T72" fmla="*/ 2147483647 w 1323"/>
                <a:gd name="T73" fmla="*/ 2147483647 h 1303"/>
                <a:gd name="T74" fmla="*/ 2147483647 w 1323"/>
                <a:gd name="T75" fmla="*/ 2147483647 h 1303"/>
                <a:gd name="T76" fmla="*/ 2147483647 w 1323"/>
                <a:gd name="T77" fmla="*/ 2147483647 h 1303"/>
                <a:gd name="T78" fmla="*/ 2147483647 w 1323"/>
                <a:gd name="T79" fmla="*/ 2147483647 h 1303"/>
                <a:gd name="T80" fmla="*/ 2147483647 w 1323"/>
                <a:gd name="T81" fmla="*/ 2147483647 h 1303"/>
                <a:gd name="T82" fmla="*/ 2147483647 w 1323"/>
                <a:gd name="T83" fmla="*/ 2147483647 h 1303"/>
                <a:gd name="T84" fmla="*/ 2147483647 w 1323"/>
                <a:gd name="T85" fmla="*/ 2147483647 h 1303"/>
                <a:gd name="T86" fmla="*/ 2147483647 w 1323"/>
                <a:gd name="T87" fmla="*/ 2147483647 h 1303"/>
                <a:gd name="T88" fmla="*/ 2147483647 w 1323"/>
                <a:gd name="T89" fmla="*/ 2147483647 h 1303"/>
                <a:gd name="T90" fmla="*/ 2147483647 w 1323"/>
                <a:gd name="T91" fmla="*/ 2147483647 h 1303"/>
                <a:gd name="T92" fmla="*/ 2147483647 w 1323"/>
                <a:gd name="T93" fmla="*/ 2147483647 h 1303"/>
                <a:gd name="T94" fmla="*/ 2147483647 w 1323"/>
                <a:gd name="T95" fmla="*/ 2147483647 h 1303"/>
                <a:gd name="T96" fmla="*/ 2147483647 w 1323"/>
                <a:gd name="T97" fmla="*/ 2147483647 h 1303"/>
                <a:gd name="T98" fmla="*/ 2147483647 w 1323"/>
                <a:gd name="T99" fmla="*/ 2147483647 h 1303"/>
                <a:gd name="T100" fmla="*/ 2147483647 w 1323"/>
                <a:gd name="T101" fmla="*/ 2147483647 h 1303"/>
                <a:gd name="T102" fmla="*/ 2147483647 w 1323"/>
                <a:gd name="T103" fmla="*/ 2147483647 h 1303"/>
                <a:gd name="T104" fmla="*/ 2147483647 w 1323"/>
                <a:gd name="T105" fmla="*/ 2147483647 h 1303"/>
                <a:gd name="T106" fmla="*/ 2147483647 w 1323"/>
                <a:gd name="T107" fmla="*/ 2147483647 h 1303"/>
                <a:gd name="T108" fmla="*/ 2147483647 w 1323"/>
                <a:gd name="T109" fmla="*/ 0 h 13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3"/>
                <a:gd name="T166" fmla="*/ 0 h 1303"/>
                <a:gd name="T167" fmla="*/ 1323 w 1323"/>
                <a:gd name="T168" fmla="*/ 1303 h 13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3" h="1303">
                  <a:moveTo>
                    <a:pt x="445" y="0"/>
                  </a:moveTo>
                  <a:lnTo>
                    <a:pt x="440" y="0"/>
                  </a:lnTo>
                  <a:lnTo>
                    <a:pt x="418" y="16"/>
                  </a:lnTo>
                  <a:lnTo>
                    <a:pt x="435" y="54"/>
                  </a:lnTo>
                  <a:lnTo>
                    <a:pt x="391" y="86"/>
                  </a:lnTo>
                  <a:lnTo>
                    <a:pt x="445" y="113"/>
                  </a:lnTo>
                  <a:lnTo>
                    <a:pt x="429" y="249"/>
                  </a:lnTo>
                  <a:lnTo>
                    <a:pt x="412" y="281"/>
                  </a:lnTo>
                  <a:lnTo>
                    <a:pt x="412" y="307"/>
                  </a:lnTo>
                  <a:lnTo>
                    <a:pt x="418" y="330"/>
                  </a:lnTo>
                  <a:lnTo>
                    <a:pt x="423" y="372"/>
                  </a:lnTo>
                  <a:lnTo>
                    <a:pt x="391" y="400"/>
                  </a:lnTo>
                  <a:lnTo>
                    <a:pt x="380" y="405"/>
                  </a:lnTo>
                  <a:lnTo>
                    <a:pt x="326" y="470"/>
                  </a:lnTo>
                  <a:lnTo>
                    <a:pt x="321" y="481"/>
                  </a:lnTo>
                  <a:lnTo>
                    <a:pt x="288" y="492"/>
                  </a:lnTo>
                  <a:lnTo>
                    <a:pt x="261" y="486"/>
                  </a:lnTo>
                  <a:lnTo>
                    <a:pt x="239" y="513"/>
                  </a:lnTo>
                  <a:lnTo>
                    <a:pt x="239" y="530"/>
                  </a:lnTo>
                  <a:lnTo>
                    <a:pt x="212" y="551"/>
                  </a:lnTo>
                  <a:lnTo>
                    <a:pt x="185" y="616"/>
                  </a:lnTo>
                  <a:lnTo>
                    <a:pt x="196" y="660"/>
                  </a:lnTo>
                  <a:lnTo>
                    <a:pt x="163" y="697"/>
                  </a:lnTo>
                  <a:lnTo>
                    <a:pt x="136" y="653"/>
                  </a:lnTo>
                  <a:lnTo>
                    <a:pt x="114" y="653"/>
                  </a:lnTo>
                  <a:lnTo>
                    <a:pt x="87" y="741"/>
                  </a:lnTo>
                  <a:lnTo>
                    <a:pt x="87" y="783"/>
                  </a:lnTo>
                  <a:lnTo>
                    <a:pt x="87" y="827"/>
                  </a:lnTo>
                  <a:lnTo>
                    <a:pt x="66" y="838"/>
                  </a:lnTo>
                  <a:lnTo>
                    <a:pt x="38" y="892"/>
                  </a:lnTo>
                  <a:lnTo>
                    <a:pt x="0" y="892"/>
                  </a:lnTo>
                  <a:lnTo>
                    <a:pt x="6" y="941"/>
                  </a:lnTo>
                  <a:lnTo>
                    <a:pt x="6" y="973"/>
                  </a:lnTo>
                  <a:lnTo>
                    <a:pt x="6" y="994"/>
                  </a:lnTo>
                  <a:lnTo>
                    <a:pt x="12" y="1022"/>
                  </a:lnTo>
                  <a:lnTo>
                    <a:pt x="71" y="1097"/>
                  </a:lnTo>
                  <a:lnTo>
                    <a:pt x="109" y="1152"/>
                  </a:lnTo>
                  <a:lnTo>
                    <a:pt x="119" y="1162"/>
                  </a:lnTo>
                  <a:lnTo>
                    <a:pt x="131" y="1157"/>
                  </a:lnTo>
                  <a:lnTo>
                    <a:pt x="163" y="1173"/>
                  </a:lnTo>
                  <a:lnTo>
                    <a:pt x="168" y="1178"/>
                  </a:lnTo>
                  <a:lnTo>
                    <a:pt x="179" y="1184"/>
                  </a:lnTo>
                  <a:lnTo>
                    <a:pt x="196" y="1200"/>
                  </a:lnTo>
                  <a:lnTo>
                    <a:pt x="217" y="1200"/>
                  </a:lnTo>
                  <a:lnTo>
                    <a:pt x="228" y="1205"/>
                  </a:lnTo>
                  <a:lnTo>
                    <a:pt x="217" y="1233"/>
                  </a:lnTo>
                  <a:lnTo>
                    <a:pt x="261" y="1275"/>
                  </a:lnTo>
                  <a:lnTo>
                    <a:pt x="326" y="1303"/>
                  </a:lnTo>
                  <a:lnTo>
                    <a:pt x="358" y="1303"/>
                  </a:lnTo>
                  <a:lnTo>
                    <a:pt x="391" y="1275"/>
                  </a:lnTo>
                  <a:lnTo>
                    <a:pt x="396" y="1259"/>
                  </a:lnTo>
                  <a:lnTo>
                    <a:pt x="418" y="1243"/>
                  </a:lnTo>
                  <a:lnTo>
                    <a:pt x="445" y="1265"/>
                  </a:lnTo>
                  <a:lnTo>
                    <a:pt x="456" y="1270"/>
                  </a:lnTo>
                  <a:lnTo>
                    <a:pt x="477" y="1265"/>
                  </a:lnTo>
                  <a:lnTo>
                    <a:pt x="554" y="1238"/>
                  </a:lnTo>
                  <a:lnTo>
                    <a:pt x="564" y="1189"/>
                  </a:lnTo>
                  <a:lnTo>
                    <a:pt x="570" y="1189"/>
                  </a:lnTo>
                  <a:lnTo>
                    <a:pt x="586" y="1205"/>
                  </a:lnTo>
                  <a:lnTo>
                    <a:pt x="645" y="1152"/>
                  </a:lnTo>
                  <a:lnTo>
                    <a:pt x="668" y="1162"/>
                  </a:lnTo>
                  <a:lnTo>
                    <a:pt x="716" y="1097"/>
                  </a:lnTo>
                  <a:lnTo>
                    <a:pt x="705" y="1076"/>
                  </a:lnTo>
                  <a:lnTo>
                    <a:pt x="710" y="1032"/>
                  </a:lnTo>
                  <a:lnTo>
                    <a:pt x="759" y="941"/>
                  </a:lnTo>
                  <a:lnTo>
                    <a:pt x="824" y="697"/>
                  </a:lnTo>
                  <a:lnTo>
                    <a:pt x="835" y="697"/>
                  </a:lnTo>
                  <a:lnTo>
                    <a:pt x="873" y="718"/>
                  </a:lnTo>
                  <a:lnTo>
                    <a:pt x="873" y="735"/>
                  </a:lnTo>
                  <a:lnTo>
                    <a:pt x="895" y="751"/>
                  </a:lnTo>
                  <a:lnTo>
                    <a:pt x="933" y="746"/>
                  </a:lnTo>
                  <a:lnTo>
                    <a:pt x="954" y="702"/>
                  </a:lnTo>
                  <a:lnTo>
                    <a:pt x="982" y="611"/>
                  </a:lnTo>
                  <a:lnTo>
                    <a:pt x="1003" y="578"/>
                  </a:lnTo>
                  <a:lnTo>
                    <a:pt x="1036" y="589"/>
                  </a:lnTo>
                  <a:lnTo>
                    <a:pt x="1057" y="535"/>
                  </a:lnTo>
                  <a:lnTo>
                    <a:pt x="1079" y="530"/>
                  </a:lnTo>
                  <a:lnTo>
                    <a:pt x="1101" y="502"/>
                  </a:lnTo>
                  <a:lnTo>
                    <a:pt x="1122" y="454"/>
                  </a:lnTo>
                  <a:lnTo>
                    <a:pt x="1133" y="443"/>
                  </a:lnTo>
                  <a:lnTo>
                    <a:pt x="1138" y="427"/>
                  </a:lnTo>
                  <a:lnTo>
                    <a:pt x="1122" y="416"/>
                  </a:lnTo>
                  <a:lnTo>
                    <a:pt x="1128" y="346"/>
                  </a:lnTo>
                  <a:lnTo>
                    <a:pt x="1138" y="330"/>
                  </a:lnTo>
                  <a:lnTo>
                    <a:pt x="1149" y="324"/>
                  </a:lnTo>
                  <a:lnTo>
                    <a:pt x="1280" y="405"/>
                  </a:lnTo>
                  <a:lnTo>
                    <a:pt x="1301" y="416"/>
                  </a:lnTo>
                  <a:lnTo>
                    <a:pt x="1307" y="411"/>
                  </a:lnTo>
                  <a:lnTo>
                    <a:pt x="1323" y="340"/>
                  </a:lnTo>
                  <a:lnTo>
                    <a:pt x="1291" y="270"/>
                  </a:lnTo>
                  <a:lnTo>
                    <a:pt x="1280" y="265"/>
                  </a:lnTo>
                  <a:lnTo>
                    <a:pt x="1268" y="237"/>
                  </a:lnTo>
                  <a:lnTo>
                    <a:pt x="1242" y="249"/>
                  </a:lnTo>
                  <a:lnTo>
                    <a:pt x="1220" y="243"/>
                  </a:lnTo>
                  <a:lnTo>
                    <a:pt x="1198" y="232"/>
                  </a:lnTo>
                  <a:lnTo>
                    <a:pt x="1101" y="265"/>
                  </a:lnTo>
                  <a:lnTo>
                    <a:pt x="1096" y="286"/>
                  </a:lnTo>
                  <a:lnTo>
                    <a:pt x="1057" y="302"/>
                  </a:lnTo>
                  <a:lnTo>
                    <a:pt x="1024" y="297"/>
                  </a:lnTo>
                  <a:lnTo>
                    <a:pt x="1008" y="275"/>
                  </a:lnTo>
                  <a:lnTo>
                    <a:pt x="992" y="314"/>
                  </a:lnTo>
                  <a:lnTo>
                    <a:pt x="971" y="324"/>
                  </a:lnTo>
                  <a:lnTo>
                    <a:pt x="949" y="356"/>
                  </a:lnTo>
                  <a:lnTo>
                    <a:pt x="922" y="362"/>
                  </a:lnTo>
                  <a:lnTo>
                    <a:pt x="863" y="427"/>
                  </a:lnTo>
                  <a:lnTo>
                    <a:pt x="846" y="437"/>
                  </a:lnTo>
                  <a:lnTo>
                    <a:pt x="835" y="460"/>
                  </a:lnTo>
                  <a:lnTo>
                    <a:pt x="792" y="270"/>
                  </a:lnTo>
                  <a:lnTo>
                    <a:pt x="505" y="330"/>
                  </a:lnTo>
                  <a:lnTo>
                    <a:pt x="445" y="0"/>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42" name="Group 41"/>
            <p:cNvGrpSpPr/>
            <p:nvPr/>
          </p:nvGrpSpPr>
          <p:grpSpPr>
            <a:xfrm>
              <a:off x="2990065" y="2047367"/>
              <a:ext cx="675033" cy="836217"/>
              <a:chOff x="2990065" y="2047367"/>
              <a:chExt cx="675033" cy="836217"/>
            </a:xfrm>
          </p:grpSpPr>
          <p:sp>
            <p:nvSpPr>
              <p:cNvPr id="123" name="KY"/>
              <p:cNvSpPr>
                <a:spLocks/>
              </p:cNvSpPr>
              <p:nvPr/>
            </p:nvSpPr>
            <p:spPr bwMode="auto">
              <a:xfrm>
                <a:off x="3118645" y="2047367"/>
                <a:ext cx="530382" cy="265336"/>
              </a:xfrm>
              <a:custGeom>
                <a:avLst/>
                <a:gdLst>
                  <a:gd name="T0" fmla="*/ 2147483647 w 2162"/>
                  <a:gd name="T1" fmla="*/ 2147483647 h 1109"/>
                  <a:gd name="T2" fmla="*/ 2147483647 w 2162"/>
                  <a:gd name="T3" fmla="*/ 2147483647 h 1109"/>
                  <a:gd name="T4" fmla="*/ 2147483647 w 2162"/>
                  <a:gd name="T5" fmla="*/ 2147483647 h 1109"/>
                  <a:gd name="T6" fmla="*/ 2147483647 w 2162"/>
                  <a:gd name="T7" fmla="*/ 2147483647 h 1109"/>
                  <a:gd name="T8" fmla="*/ 2147483647 w 2162"/>
                  <a:gd name="T9" fmla="*/ 2147483647 h 1109"/>
                  <a:gd name="T10" fmla="*/ 2147483647 w 2162"/>
                  <a:gd name="T11" fmla="*/ 2147483647 h 1109"/>
                  <a:gd name="T12" fmla="*/ 2147483647 w 2162"/>
                  <a:gd name="T13" fmla="*/ 2147483647 h 1109"/>
                  <a:gd name="T14" fmla="*/ 2147483647 w 2162"/>
                  <a:gd name="T15" fmla="*/ 2147483647 h 1109"/>
                  <a:gd name="T16" fmla="*/ 2147483647 w 2162"/>
                  <a:gd name="T17" fmla="*/ 2147483647 h 1109"/>
                  <a:gd name="T18" fmla="*/ 2147483647 w 2162"/>
                  <a:gd name="T19" fmla="*/ 2147483647 h 1109"/>
                  <a:gd name="T20" fmla="*/ 2147483647 w 2162"/>
                  <a:gd name="T21" fmla="*/ 2147483647 h 1109"/>
                  <a:gd name="T22" fmla="*/ 2147483647 w 2162"/>
                  <a:gd name="T23" fmla="*/ 2147483647 h 1109"/>
                  <a:gd name="T24" fmla="*/ 2147483647 w 2162"/>
                  <a:gd name="T25" fmla="*/ 2147483647 h 1109"/>
                  <a:gd name="T26" fmla="*/ 2147483647 w 2162"/>
                  <a:gd name="T27" fmla="*/ 2147483647 h 1109"/>
                  <a:gd name="T28" fmla="*/ 2147483647 w 2162"/>
                  <a:gd name="T29" fmla="*/ 2147483647 h 1109"/>
                  <a:gd name="T30" fmla="*/ 2147483647 w 2162"/>
                  <a:gd name="T31" fmla="*/ 2147483647 h 1109"/>
                  <a:gd name="T32" fmla="*/ 2147483647 w 2162"/>
                  <a:gd name="T33" fmla="*/ 2147483647 h 1109"/>
                  <a:gd name="T34" fmla="*/ 2147483647 w 2162"/>
                  <a:gd name="T35" fmla="*/ 2147483647 h 1109"/>
                  <a:gd name="T36" fmla="*/ 2147483647 w 2162"/>
                  <a:gd name="T37" fmla="*/ 2147483647 h 1109"/>
                  <a:gd name="T38" fmla="*/ 2147483647 w 2162"/>
                  <a:gd name="T39" fmla="*/ 2147483647 h 1109"/>
                  <a:gd name="T40" fmla="*/ 2147483647 w 2162"/>
                  <a:gd name="T41" fmla="*/ 2147483647 h 1109"/>
                  <a:gd name="T42" fmla="*/ 2147483647 w 2162"/>
                  <a:gd name="T43" fmla="*/ 2147483647 h 1109"/>
                  <a:gd name="T44" fmla="*/ 2147483647 w 2162"/>
                  <a:gd name="T45" fmla="*/ 2147483647 h 1109"/>
                  <a:gd name="T46" fmla="*/ 2147483647 w 2162"/>
                  <a:gd name="T47" fmla="*/ 2147483647 h 1109"/>
                  <a:gd name="T48" fmla="*/ 2147483647 w 2162"/>
                  <a:gd name="T49" fmla="*/ 0 h 1109"/>
                  <a:gd name="T50" fmla="*/ 2147483647 w 2162"/>
                  <a:gd name="T51" fmla="*/ 2147483647 h 1109"/>
                  <a:gd name="T52" fmla="*/ 2147483647 w 2162"/>
                  <a:gd name="T53" fmla="*/ 2147483647 h 1109"/>
                  <a:gd name="T54" fmla="*/ 2147483647 w 2162"/>
                  <a:gd name="T55" fmla="*/ 2147483647 h 1109"/>
                  <a:gd name="T56" fmla="*/ 2147483647 w 2162"/>
                  <a:gd name="T57" fmla="*/ 2147483647 h 1109"/>
                  <a:gd name="T58" fmla="*/ 2147483647 w 2162"/>
                  <a:gd name="T59" fmla="*/ 2147483647 h 1109"/>
                  <a:gd name="T60" fmla="*/ 2147483647 w 2162"/>
                  <a:gd name="T61" fmla="*/ 2147483647 h 1109"/>
                  <a:gd name="T62" fmla="*/ 2147483647 w 2162"/>
                  <a:gd name="T63" fmla="*/ 2147483647 h 1109"/>
                  <a:gd name="T64" fmla="*/ 2147483647 w 2162"/>
                  <a:gd name="T65" fmla="*/ 2147483647 h 1109"/>
                  <a:gd name="T66" fmla="*/ 2147483647 w 2162"/>
                  <a:gd name="T67" fmla="*/ 2147483647 h 1109"/>
                  <a:gd name="T68" fmla="*/ 2147483647 w 2162"/>
                  <a:gd name="T69" fmla="*/ 2147483647 h 1109"/>
                  <a:gd name="T70" fmla="*/ 2147483647 w 2162"/>
                  <a:gd name="T71" fmla="*/ 2147483647 h 1109"/>
                  <a:gd name="T72" fmla="*/ 2147483647 w 2162"/>
                  <a:gd name="T73" fmla="*/ 2147483647 h 1109"/>
                  <a:gd name="T74" fmla="*/ 2147483647 w 2162"/>
                  <a:gd name="T75" fmla="*/ 2147483647 h 1109"/>
                  <a:gd name="T76" fmla="*/ 2147483647 w 2162"/>
                  <a:gd name="T77" fmla="*/ 2147483647 h 1109"/>
                  <a:gd name="T78" fmla="*/ 2147483647 w 2162"/>
                  <a:gd name="T79" fmla="*/ 2147483647 h 1109"/>
                  <a:gd name="T80" fmla="*/ 2147483647 w 2162"/>
                  <a:gd name="T81" fmla="*/ 2147483647 h 1109"/>
                  <a:gd name="T82" fmla="*/ 2147483647 w 2162"/>
                  <a:gd name="T83" fmla="*/ 2147483647 h 1109"/>
                  <a:gd name="T84" fmla="*/ 2147483647 w 2162"/>
                  <a:gd name="T85" fmla="*/ 2147483647 h 1109"/>
                  <a:gd name="T86" fmla="*/ 2147483647 w 2162"/>
                  <a:gd name="T87" fmla="*/ 2147483647 h 1109"/>
                  <a:gd name="T88" fmla="*/ 2147483647 w 2162"/>
                  <a:gd name="T89" fmla="*/ 2147483647 h 1109"/>
                  <a:gd name="T90" fmla="*/ 2147483647 w 2162"/>
                  <a:gd name="T91" fmla="*/ 2147483647 h 1109"/>
                  <a:gd name="T92" fmla="*/ 2147483647 w 2162"/>
                  <a:gd name="T93" fmla="*/ 2147483647 h 1109"/>
                  <a:gd name="T94" fmla="*/ 2147483647 w 2162"/>
                  <a:gd name="T95" fmla="*/ 2147483647 h 1109"/>
                  <a:gd name="T96" fmla="*/ 2147483647 w 2162"/>
                  <a:gd name="T97" fmla="*/ 2147483647 h 1109"/>
                  <a:gd name="T98" fmla="*/ 2147483647 w 2162"/>
                  <a:gd name="T99" fmla="*/ 2147483647 h 1109"/>
                  <a:gd name="T100" fmla="*/ 2147483647 w 2162"/>
                  <a:gd name="T101" fmla="*/ 2147483647 h 1109"/>
                  <a:gd name="T102" fmla="*/ 2147483647 w 2162"/>
                  <a:gd name="T103" fmla="*/ 2147483647 h 1109"/>
                  <a:gd name="T104" fmla="*/ 2147483647 w 2162"/>
                  <a:gd name="T105" fmla="*/ 2147483647 h 1109"/>
                  <a:gd name="T106" fmla="*/ 2147483647 w 2162"/>
                  <a:gd name="T107" fmla="*/ 2147483647 h 1109"/>
                  <a:gd name="T108" fmla="*/ 0 w 2162"/>
                  <a:gd name="T109" fmla="*/ 2147483647 h 1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2"/>
                  <a:gd name="T166" fmla="*/ 0 h 1109"/>
                  <a:gd name="T167" fmla="*/ 2162 w 2162"/>
                  <a:gd name="T168" fmla="*/ 1109 h 1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2" h="1109">
                    <a:moveTo>
                      <a:pt x="0" y="1109"/>
                    </a:moveTo>
                    <a:lnTo>
                      <a:pt x="433" y="1077"/>
                    </a:lnTo>
                    <a:lnTo>
                      <a:pt x="433" y="1038"/>
                    </a:lnTo>
                    <a:lnTo>
                      <a:pt x="423" y="1017"/>
                    </a:lnTo>
                    <a:lnTo>
                      <a:pt x="472" y="1012"/>
                    </a:lnTo>
                    <a:lnTo>
                      <a:pt x="488" y="1022"/>
                    </a:lnTo>
                    <a:lnTo>
                      <a:pt x="1713" y="915"/>
                    </a:lnTo>
                    <a:lnTo>
                      <a:pt x="1734" y="892"/>
                    </a:lnTo>
                    <a:lnTo>
                      <a:pt x="1756" y="876"/>
                    </a:lnTo>
                    <a:lnTo>
                      <a:pt x="1859" y="827"/>
                    </a:lnTo>
                    <a:lnTo>
                      <a:pt x="1875" y="801"/>
                    </a:lnTo>
                    <a:lnTo>
                      <a:pt x="1929" y="757"/>
                    </a:lnTo>
                    <a:lnTo>
                      <a:pt x="1935" y="730"/>
                    </a:lnTo>
                    <a:lnTo>
                      <a:pt x="1940" y="720"/>
                    </a:lnTo>
                    <a:lnTo>
                      <a:pt x="1973" y="703"/>
                    </a:lnTo>
                    <a:lnTo>
                      <a:pt x="1973" y="671"/>
                    </a:lnTo>
                    <a:lnTo>
                      <a:pt x="2005" y="644"/>
                    </a:lnTo>
                    <a:lnTo>
                      <a:pt x="2152" y="514"/>
                    </a:lnTo>
                    <a:lnTo>
                      <a:pt x="2162" y="487"/>
                    </a:lnTo>
                    <a:lnTo>
                      <a:pt x="2141" y="487"/>
                    </a:lnTo>
                    <a:lnTo>
                      <a:pt x="2124" y="471"/>
                    </a:lnTo>
                    <a:lnTo>
                      <a:pt x="2113" y="465"/>
                    </a:lnTo>
                    <a:lnTo>
                      <a:pt x="2108" y="460"/>
                    </a:lnTo>
                    <a:lnTo>
                      <a:pt x="2076" y="444"/>
                    </a:lnTo>
                    <a:lnTo>
                      <a:pt x="2064" y="449"/>
                    </a:lnTo>
                    <a:lnTo>
                      <a:pt x="2054" y="439"/>
                    </a:lnTo>
                    <a:lnTo>
                      <a:pt x="2016" y="384"/>
                    </a:lnTo>
                    <a:lnTo>
                      <a:pt x="1957" y="309"/>
                    </a:lnTo>
                    <a:lnTo>
                      <a:pt x="1951" y="281"/>
                    </a:lnTo>
                    <a:lnTo>
                      <a:pt x="1951" y="260"/>
                    </a:lnTo>
                    <a:lnTo>
                      <a:pt x="1951" y="228"/>
                    </a:lnTo>
                    <a:lnTo>
                      <a:pt x="1945" y="179"/>
                    </a:lnTo>
                    <a:lnTo>
                      <a:pt x="1929" y="168"/>
                    </a:lnTo>
                    <a:lnTo>
                      <a:pt x="1903" y="146"/>
                    </a:lnTo>
                    <a:lnTo>
                      <a:pt x="1864" y="135"/>
                    </a:lnTo>
                    <a:lnTo>
                      <a:pt x="1838" y="93"/>
                    </a:lnTo>
                    <a:lnTo>
                      <a:pt x="1827" y="70"/>
                    </a:lnTo>
                    <a:lnTo>
                      <a:pt x="1789" y="98"/>
                    </a:lnTo>
                    <a:lnTo>
                      <a:pt x="1783" y="114"/>
                    </a:lnTo>
                    <a:lnTo>
                      <a:pt x="1756" y="125"/>
                    </a:lnTo>
                    <a:lnTo>
                      <a:pt x="1750" y="135"/>
                    </a:lnTo>
                    <a:lnTo>
                      <a:pt x="1708" y="141"/>
                    </a:lnTo>
                    <a:lnTo>
                      <a:pt x="1659" y="114"/>
                    </a:lnTo>
                    <a:lnTo>
                      <a:pt x="1636" y="125"/>
                    </a:lnTo>
                    <a:lnTo>
                      <a:pt x="1615" y="151"/>
                    </a:lnTo>
                    <a:lnTo>
                      <a:pt x="1550" y="109"/>
                    </a:lnTo>
                    <a:lnTo>
                      <a:pt x="1496" y="114"/>
                    </a:lnTo>
                    <a:lnTo>
                      <a:pt x="1452" y="98"/>
                    </a:lnTo>
                    <a:lnTo>
                      <a:pt x="1426" y="44"/>
                    </a:lnTo>
                    <a:lnTo>
                      <a:pt x="1366" y="0"/>
                    </a:lnTo>
                    <a:lnTo>
                      <a:pt x="1338" y="22"/>
                    </a:lnTo>
                    <a:lnTo>
                      <a:pt x="1322" y="22"/>
                    </a:lnTo>
                    <a:lnTo>
                      <a:pt x="1296" y="5"/>
                    </a:lnTo>
                    <a:lnTo>
                      <a:pt x="1268" y="5"/>
                    </a:lnTo>
                    <a:lnTo>
                      <a:pt x="1257" y="33"/>
                    </a:lnTo>
                    <a:lnTo>
                      <a:pt x="1257" y="54"/>
                    </a:lnTo>
                    <a:lnTo>
                      <a:pt x="1273" y="114"/>
                    </a:lnTo>
                    <a:lnTo>
                      <a:pt x="1263" y="141"/>
                    </a:lnTo>
                    <a:lnTo>
                      <a:pt x="1231" y="146"/>
                    </a:lnTo>
                    <a:lnTo>
                      <a:pt x="1192" y="179"/>
                    </a:lnTo>
                    <a:lnTo>
                      <a:pt x="1143" y="174"/>
                    </a:lnTo>
                    <a:lnTo>
                      <a:pt x="1117" y="184"/>
                    </a:lnTo>
                    <a:lnTo>
                      <a:pt x="1117" y="239"/>
                    </a:lnTo>
                    <a:lnTo>
                      <a:pt x="998" y="395"/>
                    </a:lnTo>
                    <a:lnTo>
                      <a:pt x="982" y="460"/>
                    </a:lnTo>
                    <a:lnTo>
                      <a:pt x="910" y="460"/>
                    </a:lnTo>
                    <a:lnTo>
                      <a:pt x="878" y="422"/>
                    </a:lnTo>
                    <a:lnTo>
                      <a:pt x="856" y="422"/>
                    </a:lnTo>
                    <a:lnTo>
                      <a:pt x="835" y="444"/>
                    </a:lnTo>
                    <a:lnTo>
                      <a:pt x="813" y="520"/>
                    </a:lnTo>
                    <a:lnTo>
                      <a:pt x="791" y="541"/>
                    </a:lnTo>
                    <a:lnTo>
                      <a:pt x="759" y="520"/>
                    </a:lnTo>
                    <a:lnTo>
                      <a:pt x="743" y="492"/>
                    </a:lnTo>
                    <a:lnTo>
                      <a:pt x="694" y="514"/>
                    </a:lnTo>
                    <a:lnTo>
                      <a:pt x="678" y="569"/>
                    </a:lnTo>
                    <a:lnTo>
                      <a:pt x="656" y="574"/>
                    </a:lnTo>
                    <a:lnTo>
                      <a:pt x="650" y="562"/>
                    </a:lnTo>
                    <a:lnTo>
                      <a:pt x="564" y="525"/>
                    </a:lnTo>
                    <a:lnTo>
                      <a:pt x="493" y="552"/>
                    </a:lnTo>
                    <a:lnTo>
                      <a:pt x="440" y="546"/>
                    </a:lnTo>
                    <a:lnTo>
                      <a:pt x="428" y="579"/>
                    </a:lnTo>
                    <a:lnTo>
                      <a:pt x="433" y="585"/>
                    </a:lnTo>
                    <a:lnTo>
                      <a:pt x="407" y="595"/>
                    </a:lnTo>
                    <a:lnTo>
                      <a:pt x="385" y="590"/>
                    </a:lnTo>
                    <a:lnTo>
                      <a:pt x="391" y="595"/>
                    </a:lnTo>
                    <a:lnTo>
                      <a:pt x="380" y="611"/>
                    </a:lnTo>
                    <a:lnTo>
                      <a:pt x="368" y="644"/>
                    </a:lnTo>
                    <a:lnTo>
                      <a:pt x="363" y="650"/>
                    </a:lnTo>
                    <a:lnTo>
                      <a:pt x="363" y="666"/>
                    </a:lnTo>
                    <a:lnTo>
                      <a:pt x="391" y="698"/>
                    </a:lnTo>
                    <a:lnTo>
                      <a:pt x="385" y="709"/>
                    </a:lnTo>
                    <a:lnTo>
                      <a:pt x="298" y="736"/>
                    </a:lnTo>
                    <a:lnTo>
                      <a:pt x="271" y="746"/>
                    </a:lnTo>
                    <a:lnTo>
                      <a:pt x="277" y="790"/>
                    </a:lnTo>
                    <a:lnTo>
                      <a:pt x="293" y="860"/>
                    </a:lnTo>
                    <a:lnTo>
                      <a:pt x="249" y="882"/>
                    </a:lnTo>
                    <a:lnTo>
                      <a:pt x="217" y="855"/>
                    </a:lnTo>
                    <a:lnTo>
                      <a:pt x="179" y="833"/>
                    </a:lnTo>
                    <a:lnTo>
                      <a:pt x="130" y="827"/>
                    </a:lnTo>
                    <a:lnTo>
                      <a:pt x="93" y="843"/>
                    </a:lnTo>
                    <a:lnTo>
                      <a:pt x="77" y="908"/>
                    </a:lnTo>
                    <a:lnTo>
                      <a:pt x="82" y="920"/>
                    </a:lnTo>
                    <a:lnTo>
                      <a:pt x="93" y="920"/>
                    </a:lnTo>
                    <a:lnTo>
                      <a:pt x="109" y="931"/>
                    </a:lnTo>
                    <a:lnTo>
                      <a:pt x="119" y="968"/>
                    </a:lnTo>
                    <a:lnTo>
                      <a:pt x="87" y="1061"/>
                    </a:lnTo>
                    <a:lnTo>
                      <a:pt x="70" y="1071"/>
                    </a:lnTo>
                    <a:lnTo>
                      <a:pt x="54" y="1066"/>
                    </a:lnTo>
                    <a:lnTo>
                      <a:pt x="17" y="1077"/>
                    </a:lnTo>
                    <a:lnTo>
                      <a:pt x="0" y="1109"/>
                    </a:lnTo>
                    <a:close/>
                  </a:path>
                </a:pathLst>
              </a:custGeom>
              <a:solidFill>
                <a:schemeClr val="bg1">
                  <a:lumMod val="85000"/>
                </a:schemeClr>
              </a:solidFill>
              <a:ln w="9525">
                <a:solidFill>
                  <a:schemeClr val="bg1">
                    <a:lumMod val="85000"/>
                  </a:schemeClr>
                </a:solidFill>
                <a:round/>
                <a:headEnd/>
                <a:tailEnd/>
              </a:ln>
            </p:spPr>
          </p:sp>
          <p:sp>
            <p:nvSpPr>
              <p:cNvPr id="124" name="TN"/>
              <p:cNvSpPr>
                <a:spLocks/>
              </p:cNvSpPr>
              <p:nvPr/>
            </p:nvSpPr>
            <p:spPr bwMode="auto">
              <a:xfrm>
                <a:off x="3070427" y="2248380"/>
                <a:ext cx="594671" cy="209053"/>
              </a:xfrm>
              <a:custGeom>
                <a:avLst/>
                <a:gdLst>
                  <a:gd name="T0" fmla="*/ 2147483647 w 2422"/>
                  <a:gd name="T1" fmla="*/ 0 h 844"/>
                  <a:gd name="T2" fmla="*/ 2147483647 w 2422"/>
                  <a:gd name="T3" fmla="*/ 2147483647 h 844"/>
                  <a:gd name="T4" fmla="*/ 2147483647 w 2422"/>
                  <a:gd name="T5" fmla="*/ 2147483647 h 844"/>
                  <a:gd name="T6" fmla="*/ 2147483647 w 2422"/>
                  <a:gd name="T7" fmla="*/ 2147483647 h 844"/>
                  <a:gd name="T8" fmla="*/ 2147483647 w 2422"/>
                  <a:gd name="T9" fmla="*/ 2147483647 h 844"/>
                  <a:gd name="T10" fmla="*/ 2147483647 w 2422"/>
                  <a:gd name="T11" fmla="*/ 2147483647 h 844"/>
                  <a:gd name="T12" fmla="*/ 2147483647 w 2422"/>
                  <a:gd name="T13" fmla="*/ 2147483647 h 844"/>
                  <a:gd name="T14" fmla="*/ 2147483647 w 2422"/>
                  <a:gd name="T15" fmla="*/ 2147483647 h 844"/>
                  <a:gd name="T16" fmla="*/ 2147483647 w 2422"/>
                  <a:gd name="T17" fmla="*/ 2147483647 h 844"/>
                  <a:gd name="T18" fmla="*/ 2147483647 w 2422"/>
                  <a:gd name="T19" fmla="*/ 2147483647 h 844"/>
                  <a:gd name="T20" fmla="*/ 2147483647 w 2422"/>
                  <a:gd name="T21" fmla="*/ 2147483647 h 844"/>
                  <a:gd name="T22" fmla="*/ 2147483647 w 2422"/>
                  <a:gd name="T23" fmla="*/ 2147483647 h 844"/>
                  <a:gd name="T24" fmla="*/ 2147483647 w 2422"/>
                  <a:gd name="T25" fmla="*/ 2147483647 h 844"/>
                  <a:gd name="T26" fmla="*/ 2147483647 w 2422"/>
                  <a:gd name="T27" fmla="*/ 2147483647 h 844"/>
                  <a:gd name="T28" fmla="*/ 2147483647 w 2422"/>
                  <a:gd name="T29" fmla="*/ 2147483647 h 844"/>
                  <a:gd name="T30" fmla="*/ 2147483647 w 2422"/>
                  <a:gd name="T31" fmla="*/ 2147483647 h 844"/>
                  <a:gd name="T32" fmla="*/ 2147483647 w 2422"/>
                  <a:gd name="T33" fmla="*/ 2147483647 h 844"/>
                  <a:gd name="T34" fmla="*/ 2147483647 w 2422"/>
                  <a:gd name="T35" fmla="*/ 2147483647 h 844"/>
                  <a:gd name="T36" fmla="*/ 2147483647 w 2422"/>
                  <a:gd name="T37" fmla="*/ 2147483647 h 844"/>
                  <a:gd name="T38" fmla="*/ 2147483647 w 2422"/>
                  <a:gd name="T39" fmla="*/ 2147483647 h 844"/>
                  <a:gd name="T40" fmla="*/ 2147483647 w 2422"/>
                  <a:gd name="T41" fmla="*/ 2147483647 h 844"/>
                  <a:gd name="T42" fmla="*/ 2147483647 w 2422"/>
                  <a:gd name="T43" fmla="*/ 2147483647 h 844"/>
                  <a:gd name="T44" fmla="*/ 0 w 2422"/>
                  <a:gd name="T45" fmla="*/ 2147483647 h 844"/>
                  <a:gd name="T46" fmla="*/ 2147483647 w 2422"/>
                  <a:gd name="T47" fmla="*/ 2147483647 h 844"/>
                  <a:gd name="T48" fmla="*/ 2147483647 w 2422"/>
                  <a:gd name="T49" fmla="*/ 2147483647 h 844"/>
                  <a:gd name="T50" fmla="*/ 2147483647 w 2422"/>
                  <a:gd name="T51" fmla="*/ 2147483647 h 844"/>
                  <a:gd name="T52" fmla="*/ 2147483647 w 2422"/>
                  <a:gd name="T53" fmla="*/ 2147483647 h 844"/>
                  <a:gd name="T54" fmla="*/ 2147483647 w 2422"/>
                  <a:gd name="T55" fmla="*/ 2147483647 h 844"/>
                  <a:gd name="T56" fmla="*/ 2147483647 w 2422"/>
                  <a:gd name="T57" fmla="*/ 2147483647 h 844"/>
                  <a:gd name="T58" fmla="*/ 2147483647 w 2422"/>
                  <a:gd name="T59" fmla="*/ 2147483647 h 844"/>
                  <a:gd name="T60" fmla="*/ 2147483647 w 2422"/>
                  <a:gd name="T61" fmla="*/ 2147483647 h 844"/>
                  <a:gd name="T62" fmla="*/ 2147483647 w 2422"/>
                  <a:gd name="T63" fmla="*/ 2147483647 h 844"/>
                  <a:gd name="T64" fmla="*/ 2147483647 w 2422"/>
                  <a:gd name="T65" fmla="*/ 2147483647 h 844"/>
                  <a:gd name="T66" fmla="*/ 2147483647 w 2422"/>
                  <a:gd name="T67" fmla="*/ 2147483647 h 844"/>
                  <a:gd name="T68" fmla="*/ 2147483647 w 2422"/>
                  <a:gd name="T69" fmla="*/ 2147483647 h 844"/>
                  <a:gd name="T70" fmla="*/ 2147483647 w 2422"/>
                  <a:gd name="T71" fmla="*/ 2147483647 h 844"/>
                  <a:gd name="T72" fmla="*/ 2147483647 w 2422"/>
                  <a:gd name="T73" fmla="*/ 2147483647 h 844"/>
                  <a:gd name="T74" fmla="*/ 2147483647 w 2422"/>
                  <a:gd name="T75" fmla="*/ 2147483647 h 844"/>
                  <a:gd name="T76" fmla="*/ 2147483647 w 2422"/>
                  <a:gd name="T77" fmla="*/ 2147483647 h 844"/>
                  <a:gd name="T78" fmla="*/ 2147483647 w 2422"/>
                  <a:gd name="T79" fmla="*/ 2147483647 h 844"/>
                  <a:gd name="T80" fmla="*/ 2147483647 w 2422"/>
                  <a:gd name="T81" fmla="*/ 2147483647 h 844"/>
                  <a:gd name="T82" fmla="*/ 2147483647 w 2422"/>
                  <a:gd name="T83" fmla="*/ 2147483647 h 844"/>
                  <a:gd name="T84" fmla="*/ 2147483647 w 2422"/>
                  <a:gd name="T85" fmla="*/ 2147483647 h 844"/>
                  <a:gd name="T86" fmla="*/ 2147483647 w 2422"/>
                  <a:gd name="T87" fmla="*/ 2147483647 h 844"/>
                  <a:gd name="T88" fmla="*/ 2147483647 w 2422"/>
                  <a:gd name="T89" fmla="*/ 2147483647 h 844"/>
                  <a:gd name="T90" fmla="*/ 2147483647 w 2422"/>
                  <a:gd name="T91" fmla="*/ 2147483647 h 844"/>
                  <a:gd name="T92" fmla="*/ 2147483647 w 2422"/>
                  <a:gd name="T93" fmla="*/ 2147483647 h 844"/>
                  <a:gd name="T94" fmla="*/ 2147483647 w 2422"/>
                  <a:gd name="T95" fmla="*/ 2147483647 h 844"/>
                  <a:gd name="T96" fmla="*/ 2147483647 w 2422"/>
                  <a:gd name="T97" fmla="*/ 2147483647 h 844"/>
                  <a:gd name="T98" fmla="*/ 2147483647 w 2422"/>
                  <a:gd name="T99" fmla="*/ 2147483647 h 844"/>
                  <a:gd name="T100" fmla="*/ 2147483647 w 2422"/>
                  <a:gd name="T101" fmla="*/ 2147483647 h 844"/>
                  <a:gd name="T102" fmla="*/ 2147483647 w 2422"/>
                  <a:gd name="T103" fmla="*/ 2147483647 h 844"/>
                  <a:gd name="T104" fmla="*/ 2147483647 w 2422"/>
                  <a:gd name="T105" fmla="*/ 2147483647 h 844"/>
                  <a:gd name="T106" fmla="*/ 2147483647 w 2422"/>
                  <a:gd name="T107" fmla="*/ 2147483647 h 844"/>
                  <a:gd name="T108" fmla="*/ 2147483647 w 2422"/>
                  <a:gd name="T109" fmla="*/ 2147483647 h 844"/>
                  <a:gd name="T110" fmla="*/ 2147483647 w 2422"/>
                  <a:gd name="T111" fmla="*/ 2147483647 h 844"/>
                  <a:gd name="T112" fmla="*/ 2147483647 w 2422"/>
                  <a:gd name="T113" fmla="*/ 2147483647 h 844"/>
                  <a:gd name="T114" fmla="*/ 2147483647 w 2422"/>
                  <a:gd name="T115" fmla="*/ 0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22"/>
                  <a:gd name="T175" fmla="*/ 0 h 844"/>
                  <a:gd name="T176" fmla="*/ 2422 w 2422"/>
                  <a:gd name="T177" fmla="*/ 844 h 8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22" h="844">
                    <a:moveTo>
                      <a:pt x="2422" y="0"/>
                    </a:moveTo>
                    <a:lnTo>
                      <a:pt x="1929" y="59"/>
                    </a:lnTo>
                    <a:lnTo>
                      <a:pt x="1908" y="82"/>
                    </a:lnTo>
                    <a:lnTo>
                      <a:pt x="683" y="189"/>
                    </a:lnTo>
                    <a:lnTo>
                      <a:pt x="667" y="179"/>
                    </a:lnTo>
                    <a:lnTo>
                      <a:pt x="618" y="184"/>
                    </a:lnTo>
                    <a:lnTo>
                      <a:pt x="628" y="205"/>
                    </a:lnTo>
                    <a:lnTo>
                      <a:pt x="628" y="244"/>
                    </a:lnTo>
                    <a:lnTo>
                      <a:pt x="195" y="276"/>
                    </a:lnTo>
                    <a:lnTo>
                      <a:pt x="174" y="330"/>
                    </a:lnTo>
                    <a:lnTo>
                      <a:pt x="158" y="389"/>
                    </a:lnTo>
                    <a:lnTo>
                      <a:pt x="163" y="411"/>
                    </a:lnTo>
                    <a:lnTo>
                      <a:pt x="147" y="465"/>
                    </a:lnTo>
                    <a:lnTo>
                      <a:pt x="141" y="481"/>
                    </a:lnTo>
                    <a:lnTo>
                      <a:pt x="147" y="503"/>
                    </a:lnTo>
                    <a:lnTo>
                      <a:pt x="130" y="535"/>
                    </a:lnTo>
                    <a:lnTo>
                      <a:pt x="93" y="574"/>
                    </a:lnTo>
                    <a:lnTo>
                      <a:pt x="81" y="649"/>
                    </a:lnTo>
                    <a:lnTo>
                      <a:pt x="38" y="697"/>
                    </a:lnTo>
                    <a:lnTo>
                      <a:pt x="49" y="741"/>
                    </a:lnTo>
                    <a:lnTo>
                      <a:pt x="49" y="811"/>
                    </a:lnTo>
                    <a:lnTo>
                      <a:pt x="38" y="811"/>
                    </a:lnTo>
                    <a:lnTo>
                      <a:pt x="0" y="844"/>
                    </a:lnTo>
                    <a:lnTo>
                      <a:pt x="628" y="801"/>
                    </a:lnTo>
                    <a:lnTo>
                      <a:pt x="1403" y="736"/>
                    </a:lnTo>
                    <a:lnTo>
                      <a:pt x="1707" y="703"/>
                    </a:lnTo>
                    <a:lnTo>
                      <a:pt x="1712" y="611"/>
                    </a:lnTo>
                    <a:lnTo>
                      <a:pt x="1740" y="616"/>
                    </a:lnTo>
                    <a:lnTo>
                      <a:pt x="1756" y="611"/>
                    </a:lnTo>
                    <a:lnTo>
                      <a:pt x="1777" y="590"/>
                    </a:lnTo>
                    <a:lnTo>
                      <a:pt x="1777" y="568"/>
                    </a:lnTo>
                    <a:lnTo>
                      <a:pt x="1777" y="546"/>
                    </a:lnTo>
                    <a:lnTo>
                      <a:pt x="1783" y="525"/>
                    </a:lnTo>
                    <a:lnTo>
                      <a:pt x="1810" y="498"/>
                    </a:lnTo>
                    <a:lnTo>
                      <a:pt x="1870" y="476"/>
                    </a:lnTo>
                    <a:lnTo>
                      <a:pt x="1940" y="454"/>
                    </a:lnTo>
                    <a:lnTo>
                      <a:pt x="2010" y="395"/>
                    </a:lnTo>
                    <a:lnTo>
                      <a:pt x="2038" y="384"/>
                    </a:lnTo>
                    <a:lnTo>
                      <a:pt x="2081" y="346"/>
                    </a:lnTo>
                    <a:lnTo>
                      <a:pt x="2087" y="309"/>
                    </a:lnTo>
                    <a:lnTo>
                      <a:pt x="2098" y="309"/>
                    </a:lnTo>
                    <a:lnTo>
                      <a:pt x="2114" y="309"/>
                    </a:lnTo>
                    <a:lnTo>
                      <a:pt x="2124" y="293"/>
                    </a:lnTo>
                    <a:lnTo>
                      <a:pt x="2130" y="281"/>
                    </a:lnTo>
                    <a:lnTo>
                      <a:pt x="2157" y="260"/>
                    </a:lnTo>
                    <a:lnTo>
                      <a:pt x="2162" y="260"/>
                    </a:lnTo>
                    <a:lnTo>
                      <a:pt x="2184" y="276"/>
                    </a:lnTo>
                    <a:lnTo>
                      <a:pt x="2206" y="260"/>
                    </a:lnTo>
                    <a:lnTo>
                      <a:pt x="2211" y="249"/>
                    </a:lnTo>
                    <a:lnTo>
                      <a:pt x="2243" y="222"/>
                    </a:lnTo>
                    <a:lnTo>
                      <a:pt x="2271" y="211"/>
                    </a:lnTo>
                    <a:lnTo>
                      <a:pt x="2319" y="205"/>
                    </a:lnTo>
                    <a:lnTo>
                      <a:pt x="2368" y="124"/>
                    </a:lnTo>
                    <a:lnTo>
                      <a:pt x="2412" y="98"/>
                    </a:lnTo>
                    <a:lnTo>
                      <a:pt x="2412" y="75"/>
                    </a:lnTo>
                    <a:lnTo>
                      <a:pt x="2422" y="54"/>
                    </a:lnTo>
                    <a:lnTo>
                      <a:pt x="2412" y="27"/>
                    </a:lnTo>
                    <a:lnTo>
                      <a:pt x="2422" y="0"/>
                    </a:lnTo>
                    <a:close/>
                  </a:path>
                </a:pathLst>
              </a:custGeom>
              <a:solidFill>
                <a:schemeClr val="bg1">
                  <a:lumMod val="85000"/>
                </a:schemeClr>
              </a:solidFill>
              <a:ln w="9525">
                <a:solidFill>
                  <a:schemeClr val="bg1">
                    <a:lumMod val="85000"/>
                  </a:schemeClr>
                </a:solidFill>
                <a:round/>
                <a:headEnd/>
                <a:tailEnd/>
              </a:ln>
            </p:spPr>
          </p:sp>
          <p:sp>
            <p:nvSpPr>
              <p:cNvPr id="125" name="MS"/>
              <p:cNvSpPr>
                <a:spLocks/>
              </p:cNvSpPr>
              <p:nvPr/>
            </p:nvSpPr>
            <p:spPr bwMode="auto">
              <a:xfrm>
                <a:off x="2990065" y="2441355"/>
                <a:ext cx="257155" cy="442229"/>
              </a:xfrm>
              <a:custGeom>
                <a:avLst/>
                <a:gdLst>
                  <a:gd name="T0" fmla="*/ 2147483647 w 1035"/>
                  <a:gd name="T1" fmla="*/ 0 h 1806"/>
                  <a:gd name="T2" fmla="*/ 2147483647 w 1035"/>
                  <a:gd name="T3" fmla="*/ 2147483647 h 1806"/>
                  <a:gd name="T4" fmla="*/ 2147483647 w 1035"/>
                  <a:gd name="T5" fmla="*/ 2147483647 h 1806"/>
                  <a:gd name="T6" fmla="*/ 2147483647 w 1035"/>
                  <a:gd name="T7" fmla="*/ 2147483647 h 1806"/>
                  <a:gd name="T8" fmla="*/ 2147483647 w 1035"/>
                  <a:gd name="T9" fmla="*/ 2147483647 h 1806"/>
                  <a:gd name="T10" fmla="*/ 2147483647 w 1035"/>
                  <a:gd name="T11" fmla="*/ 2147483647 h 1806"/>
                  <a:gd name="T12" fmla="*/ 2147483647 w 1035"/>
                  <a:gd name="T13" fmla="*/ 2147483647 h 1806"/>
                  <a:gd name="T14" fmla="*/ 2147483647 w 1035"/>
                  <a:gd name="T15" fmla="*/ 2147483647 h 1806"/>
                  <a:gd name="T16" fmla="*/ 2147483647 w 1035"/>
                  <a:gd name="T17" fmla="*/ 2147483647 h 1806"/>
                  <a:gd name="T18" fmla="*/ 2147483647 w 1035"/>
                  <a:gd name="T19" fmla="*/ 2147483647 h 1806"/>
                  <a:gd name="T20" fmla="*/ 2147483647 w 1035"/>
                  <a:gd name="T21" fmla="*/ 2147483647 h 1806"/>
                  <a:gd name="T22" fmla="*/ 2147483647 w 1035"/>
                  <a:gd name="T23" fmla="*/ 2147483647 h 1806"/>
                  <a:gd name="T24" fmla="*/ 2147483647 w 1035"/>
                  <a:gd name="T25" fmla="*/ 2147483647 h 1806"/>
                  <a:gd name="T26" fmla="*/ 2147483647 w 1035"/>
                  <a:gd name="T27" fmla="*/ 2147483647 h 1806"/>
                  <a:gd name="T28" fmla="*/ 2147483647 w 1035"/>
                  <a:gd name="T29" fmla="*/ 2147483647 h 1806"/>
                  <a:gd name="T30" fmla="*/ 2147483647 w 1035"/>
                  <a:gd name="T31" fmla="*/ 2147483647 h 1806"/>
                  <a:gd name="T32" fmla="*/ 2147483647 w 1035"/>
                  <a:gd name="T33" fmla="*/ 2147483647 h 1806"/>
                  <a:gd name="T34" fmla="*/ 2147483647 w 1035"/>
                  <a:gd name="T35" fmla="*/ 2147483647 h 1806"/>
                  <a:gd name="T36" fmla="*/ 2147483647 w 1035"/>
                  <a:gd name="T37" fmla="*/ 2147483647 h 1806"/>
                  <a:gd name="T38" fmla="*/ 2147483647 w 1035"/>
                  <a:gd name="T39" fmla="*/ 2147483647 h 1806"/>
                  <a:gd name="T40" fmla="*/ 2147483647 w 1035"/>
                  <a:gd name="T41" fmla="*/ 2147483647 h 1806"/>
                  <a:gd name="T42" fmla="*/ 2147483647 w 1035"/>
                  <a:gd name="T43" fmla="*/ 2147483647 h 1806"/>
                  <a:gd name="T44" fmla="*/ 2147483647 w 1035"/>
                  <a:gd name="T45" fmla="*/ 2147483647 h 1806"/>
                  <a:gd name="T46" fmla="*/ 2147483647 w 1035"/>
                  <a:gd name="T47" fmla="*/ 2147483647 h 1806"/>
                  <a:gd name="T48" fmla="*/ 2147483647 w 1035"/>
                  <a:gd name="T49" fmla="*/ 2147483647 h 1806"/>
                  <a:gd name="T50" fmla="*/ 2147483647 w 1035"/>
                  <a:gd name="T51" fmla="*/ 2147483647 h 1806"/>
                  <a:gd name="T52" fmla="*/ 2147483647 w 1035"/>
                  <a:gd name="T53" fmla="*/ 2147483647 h 1806"/>
                  <a:gd name="T54" fmla="*/ 2147483647 w 1035"/>
                  <a:gd name="T55" fmla="*/ 2147483647 h 1806"/>
                  <a:gd name="T56" fmla="*/ 2147483647 w 1035"/>
                  <a:gd name="T57" fmla="*/ 2147483647 h 1806"/>
                  <a:gd name="T58" fmla="*/ 2147483647 w 1035"/>
                  <a:gd name="T59" fmla="*/ 2147483647 h 1806"/>
                  <a:gd name="T60" fmla="*/ 2147483647 w 1035"/>
                  <a:gd name="T61" fmla="*/ 2147483647 h 1806"/>
                  <a:gd name="T62" fmla="*/ 2147483647 w 1035"/>
                  <a:gd name="T63" fmla="*/ 2147483647 h 1806"/>
                  <a:gd name="T64" fmla="*/ 2147483647 w 1035"/>
                  <a:gd name="T65" fmla="*/ 2147483647 h 1806"/>
                  <a:gd name="T66" fmla="*/ 0 w 1035"/>
                  <a:gd name="T67" fmla="*/ 2147483647 h 1806"/>
                  <a:gd name="T68" fmla="*/ 0 w 1035"/>
                  <a:gd name="T69" fmla="*/ 2147483647 h 1806"/>
                  <a:gd name="T70" fmla="*/ 2147483647 w 1035"/>
                  <a:gd name="T71" fmla="*/ 2147483647 h 1806"/>
                  <a:gd name="T72" fmla="*/ 2147483647 w 1035"/>
                  <a:gd name="T73" fmla="*/ 2147483647 h 1806"/>
                  <a:gd name="T74" fmla="*/ 2147483647 w 1035"/>
                  <a:gd name="T75" fmla="*/ 2147483647 h 1806"/>
                  <a:gd name="T76" fmla="*/ 2147483647 w 1035"/>
                  <a:gd name="T77" fmla="*/ 2147483647 h 1806"/>
                  <a:gd name="T78" fmla="*/ 2147483647 w 1035"/>
                  <a:gd name="T79" fmla="*/ 2147483647 h 1806"/>
                  <a:gd name="T80" fmla="*/ 2147483647 w 1035"/>
                  <a:gd name="T81" fmla="*/ 2147483647 h 1806"/>
                  <a:gd name="T82" fmla="*/ 2147483647 w 1035"/>
                  <a:gd name="T83" fmla="*/ 2147483647 h 1806"/>
                  <a:gd name="T84" fmla="*/ 2147483647 w 1035"/>
                  <a:gd name="T85" fmla="*/ 2147483647 h 1806"/>
                  <a:gd name="T86" fmla="*/ 2147483647 w 1035"/>
                  <a:gd name="T87" fmla="*/ 2147483647 h 1806"/>
                  <a:gd name="T88" fmla="*/ 2147483647 w 1035"/>
                  <a:gd name="T89" fmla="*/ 2147483647 h 1806"/>
                  <a:gd name="T90" fmla="*/ 2147483647 w 1035"/>
                  <a:gd name="T91" fmla="*/ 2147483647 h 1806"/>
                  <a:gd name="T92" fmla="*/ 2147483647 w 1035"/>
                  <a:gd name="T93" fmla="*/ 2147483647 h 1806"/>
                  <a:gd name="T94" fmla="*/ 2147483647 w 1035"/>
                  <a:gd name="T95" fmla="*/ 2147483647 h 1806"/>
                  <a:gd name="T96" fmla="*/ 2147483647 w 1035"/>
                  <a:gd name="T97" fmla="*/ 2147483647 h 1806"/>
                  <a:gd name="T98" fmla="*/ 2147483647 w 1035"/>
                  <a:gd name="T99" fmla="*/ 2147483647 h 1806"/>
                  <a:gd name="T100" fmla="*/ 2147483647 w 1035"/>
                  <a:gd name="T101" fmla="*/ 2147483647 h 1806"/>
                  <a:gd name="T102" fmla="*/ 2147483647 w 1035"/>
                  <a:gd name="T103" fmla="*/ 2147483647 h 1806"/>
                  <a:gd name="T104" fmla="*/ 2147483647 w 1035"/>
                  <a:gd name="T105" fmla="*/ 0 h 1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5"/>
                  <a:gd name="T160" fmla="*/ 0 h 1806"/>
                  <a:gd name="T161" fmla="*/ 1035 w 1035"/>
                  <a:gd name="T162" fmla="*/ 1806 h 1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5" h="1806">
                    <a:moveTo>
                      <a:pt x="958" y="0"/>
                    </a:moveTo>
                    <a:lnTo>
                      <a:pt x="330" y="43"/>
                    </a:lnTo>
                    <a:lnTo>
                      <a:pt x="330" y="64"/>
                    </a:lnTo>
                    <a:lnTo>
                      <a:pt x="270" y="113"/>
                    </a:lnTo>
                    <a:lnTo>
                      <a:pt x="249" y="172"/>
                    </a:lnTo>
                    <a:lnTo>
                      <a:pt x="254" y="226"/>
                    </a:lnTo>
                    <a:lnTo>
                      <a:pt x="249" y="265"/>
                    </a:lnTo>
                    <a:lnTo>
                      <a:pt x="195" y="297"/>
                    </a:lnTo>
                    <a:lnTo>
                      <a:pt x="157" y="351"/>
                    </a:lnTo>
                    <a:lnTo>
                      <a:pt x="141" y="367"/>
                    </a:lnTo>
                    <a:lnTo>
                      <a:pt x="141" y="416"/>
                    </a:lnTo>
                    <a:lnTo>
                      <a:pt x="114" y="448"/>
                    </a:lnTo>
                    <a:lnTo>
                      <a:pt x="114" y="486"/>
                    </a:lnTo>
                    <a:lnTo>
                      <a:pt x="92" y="535"/>
                    </a:lnTo>
                    <a:lnTo>
                      <a:pt x="65" y="588"/>
                    </a:lnTo>
                    <a:lnTo>
                      <a:pt x="76" y="643"/>
                    </a:lnTo>
                    <a:lnTo>
                      <a:pt x="102" y="670"/>
                    </a:lnTo>
                    <a:lnTo>
                      <a:pt x="108" y="708"/>
                    </a:lnTo>
                    <a:lnTo>
                      <a:pt x="119" y="718"/>
                    </a:lnTo>
                    <a:lnTo>
                      <a:pt x="119" y="735"/>
                    </a:lnTo>
                    <a:lnTo>
                      <a:pt x="102" y="746"/>
                    </a:lnTo>
                    <a:lnTo>
                      <a:pt x="92" y="778"/>
                    </a:lnTo>
                    <a:lnTo>
                      <a:pt x="97" y="799"/>
                    </a:lnTo>
                    <a:lnTo>
                      <a:pt x="92" y="832"/>
                    </a:lnTo>
                    <a:lnTo>
                      <a:pt x="135" y="903"/>
                    </a:lnTo>
                    <a:lnTo>
                      <a:pt x="141" y="973"/>
                    </a:lnTo>
                    <a:lnTo>
                      <a:pt x="157" y="1016"/>
                    </a:lnTo>
                    <a:lnTo>
                      <a:pt x="179" y="1032"/>
                    </a:lnTo>
                    <a:lnTo>
                      <a:pt x="184" y="1064"/>
                    </a:lnTo>
                    <a:lnTo>
                      <a:pt x="141" y="1092"/>
                    </a:lnTo>
                    <a:lnTo>
                      <a:pt x="130" y="1103"/>
                    </a:lnTo>
                    <a:lnTo>
                      <a:pt x="108" y="1184"/>
                    </a:lnTo>
                    <a:lnTo>
                      <a:pt x="54" y="1270"/>
                    </a:lnTo>
                    <a:lnTo>
                      <a:pt x="0" y="1428"/>
                    </a:lnTo>
                    <a:lnTo>
                      <a:pt x="0" y="1540"/>
                    </a:lnTo>
                    <a:lnTo>
                      <a:pt x="579" y="1519"/>
                    </a:lnTo>
                    <a:lnTo>
                      <a:pt x="590" y="1535"/>
                    </a:lnTo>
                    <a:lnTo>
                      <a:pt x="574" y="1589"/>
                    </a:lnTo>
                    <a:lnTo>
                      <a:pt x="579" y="1676"/>
                    </a:lnTo>
                    <a:lnTo>
                      <a:pt x="639" y="1735"/>
                    </a:lnTo>
                    <a:lnTo>
                      <a:pt x="655" y="1806"/>
                    </a:lnTo>
                    <a:lnTo>
                      <a:pt x="693" y="1806"/>
                    </a:lnTo>
                    <a:lnTo>
                      <a:pt x="758" y="1757"/>
                    </a:lnTo>
                    <a:lnTo>
                      <a:pt x="899" y="1714"/>
                    </a:lnTo>
                    <a:lnTo>
                      <a:pt x="932" y="1725"/>
                    </a:lnTo>
                    <a:lnTo>
                      <a:pt x="986" y="1709"/>
                    </a:lnTo>
                    <a:lnTo>
                      <a:pt x="991" y="1719"/>
                    </a:lnTo>
                    <a:lnTo>
                      <a:pt x="1024" y="1730"/>
                    </a:lnTo>
                    <a:lnTo>
                      <a:pt x="1035" y="1725"/>
                    </a:lnTo>
                    <a:lnTo>
                      <a:pt x="970" y="1173"/>
                    </a:lnTo>
                    <a:lnTo>
                      <a:pt x="965" y="1119"/>
                    </a:lnTo>
                    <a:lnTo>
                      <a:pt x="986" y="32"/>
                    </a:lnTo>
                    <a:lnTo>
                      <a:pt x="958" y="0"/>
                    </a:lnTo>
                    <a:close/>
                  </a:path>
                </a:pathLst>
              </a:custGeom>
              <a:solidFill>
                <a:schemeClr val="bg1">
                  <a:lumMod val="85000"/>
                </a:schemeClr>
              </a:solidFill>
              <a:ln w="9525">
                <a:solidFill>
                  <a:schemeClr val="bg1">
                    <a:lumMod val="85000"/>
                  </a:schemeClr>
                </a:solidFill>
                <a:round/>
                <a:headEnd/>
                <a:tailEnd/>
              </a:ln>
            </p:spPr>
          </p:sp>
          <p:sp>
            <p:nvSpPr>
              <p:cNvPr id="126" name="AL"/>
              <p:cNvSpPr>
                <a:spLocks/>
              </p:cNvSpPr>
              <p:nvPr/>
            </p:nvSpPr>
            <p:spPr bwMode="auto">
              <a:xfrm>
                <a:off x="3223112" y="2425273"/>
                <a:ext cx="281263" cy="442229"/>
              </a:xfrm>
              <a:custGeom>
                <a:avLst/>
                <a:gdLst>
                  <a:gd name="T0" fmla="*/ 0 w 1133"/>
                  <a:gd name="T1" fmla="*/ 2147483647 h 1795"/>
                  <a:gd name="T2" fmla="*/ 2147483647 w 1133"/>
                  <a:gd name="T3" fmla="*/ 2147483647 h 1795"/>
                  <a:gd name="T4" fmla="*/ 2147483647 w 1133"/>
                  <a:gd name="T5" fmla="*/ 2147483647 h 1795"/>
                  <a:gd name="T6" fmla="*/ 2147483647 w 1133"/>
                  <a:gd name="T7" fmla="*/ 2147483647 h 1795"/>
                  <a:gd name="T8" fmla="*/ 2147483647 w 1133"/>
                  <a:gd name="T9" fmla="*/ 2147483647 h 1795"/>
                  <a:gd name="T10" fmla="*/ 2147483647 w 1133"/>
                  <a:gd name="T11" fmla="*/ 2147483647 h 1795"/>
                  <a:gd name="T12" fmla="*/ 2147483647 w 1133"/>
                  <a:gd name="T13" fmla="*/ 2147483647 h 1795"/>
                  <a:gd name="T14" fmla="*/ 2147483647 w 1133"/>
                  <a:gd name="T15" fmla="*/ 2147483647 h 1795"/>
                  <a:gd name="T16" fmla="*/ 2147483647 w 1133"/>
                  <a:gd name="T17" fmla="*/ 2147483647 h 1795"/>
                  <a:gd name="T18" fmla="*/ 2147483647 w 1133"/>
                  <a:gd name="T19" fmla="*/ 2147483647 h 1795"/>
                  <a:gd name="T20" fmla="*/ 2147483647 w 1133"/>
                  <a:gd name="T21" fmla="*/ 2147483647 h 1795"/>
                  <a:gd name="T22" fmla="*/ 2147483647 w 1133"/>
                  <a:gd name="T23" fmla="*/ 2147483647 h 1795"/>
                  <a:gd name="T24" fmla="*/ 2147483647 w 1133"/>
                  <a:gd name="T25" fmla="*/ 2147483647 h 1795"/>
                  <a:gd name="T26" fmla="*/ 2147483647 w 1133"/>
                  <a:gd name="T27" fmla="*/ 2147483647 h 1795"/>
                  <a:gd name="T28" fmla="*/ 2147483647 w 1133"/>
                  <a:gd name="T29" fmla="*/ 2147483647 h 1795"/>
                  <a:gd name="T30" fmla="*/ 2147483647 w 1133"/>
                  <a:gd name="T31" fmla="*/ 2147483647 h 1795"/>
                  <a:gd name="T32" fmla="*/ 2147483647 w 1133"/>
                  <a:gd name="T33" fmla="*/ 2147483647 h 1795"/>
                  <a:gd name="T34" fmla="*/ 2147483647 w 1133"/>
                  <a:gd name="T35" fmla="*/ 2147483647 h 1795"/>
                  <a:gd name="T36" fmla="*/ 2147483647 w 1133"/>
                  <a:gd name="T37" fmla="*/ 2147483647 h 1795"/>
                  <a:gd name="T38" fmla="*/ 2147483647 w 1133"/>
                  <a:gd name="T39" fmla="*/ 2147483647 h 1795"/>
                  <a:gd name="T40" fmla="*/ 2147483647 w 1133"/>
                  <a:gd name="T41" fmla="*/ 2147483647 h 1795"/>
                  <a:gd name="T42" fmla="*/ 2147483647 w 1133"/>
                  <a:gd name="T43" fmla="*/ 2147483647 h 1795"/>
                  <a:gd name="T44" fmla="*/ 2147483647 w 1133"/>
                  <a:gd name="T45" fmla="*/ 2147483647 h 1795"/>
                  <a:gd name="T46" fmla="*/ 2147483647 w 1133"/>
                  <a:gd name="T47" fmla="*/ 2147483647 h 1795"/>
                  <a:gd name="T48" fmla="*/ 2147483647 w 1133"/>
                  <a:gd name="T49" fmla="*/ 2147483647 h 1795"/>
                  <a:gd name="T50" fmla="*/ 2147483647 w 1133"/>
                  <a:gd name="T51" fmla="*/ 2147483647 h 1795"/>
                  <a:gd name="T52" fmla="*/ 2147483647 w 1133"/>
                  <a:gd name="T53" fmla="*/ 2147483647 h 1795"/>
                  <a:gd name="T54" fmla="*/ 2147483647 w 1133"/>
                  <a:gd name="T55" fmla="*/ 2147483647 h 1795"/>
                  <a:gd name="T56" fmla="*/ 2147483647 w 1133"/>
                  <a:gd name="T57" fmla="*/ 2147483647 h 1795"/>
                  <a:gd name="T58" fmla="*/ 2147483647 w 1133"/>
                  <a:gd name="T59" fmla="*/ 2147483647 h 1795"/>
                  <a:gd name="T60" fmla="*/ 2147483647 w 1133"/>
                  <a:gd name="T61" fmla="*/ 2147483647 h 1795"/>
                  <a:gd name="T62" fmla="*/ 2147483647 w 1133"/>
                  <a:gd name="T63" fmla="*/ 2147483647 h 1795"/>
                  <a:gd name="T64" fmla="*/ 2147483647 w 1133"/>
                  <a:gd name="T65" fmla="*/ 2147483647 h 1795"/>
                  <a:gd name="T66" fmla="*/ 2147483647 w 1133"/>
                  <a:gd name="T67" fmla="*/ 2147483647 h 1795"/>
                  <a:gd name="T68" fmla="*/ 2147483647 w 1133"/>
                  <a:gd name="T69" fmla="*/ 2147483647 h 1795"/>
                  <a:gd name="T70" fmla="*/ 2147483647 w 1133"/>
                  <a:gd name="T71" fmla="*/ 2147483647 h 1795"/>
                  <a:gd name="T72" fmla="*/ 2147483647 w 1133"/>
                  <a:gd name="T73" fmla="*/ 2147483647 h 1795"/>
                  <a:gd name="T74" fmla="*/ 2147483647 w 1133"/>
                  <a:gd name="T75" fmla="*/ 2147483647 h 1795"/>
                  <a:gd name="T76" fmla="*/ 2147483647 w 1133"/>
                  <a:gd name="T77" fmla="*/ 2147483647 h 1795"/>
                  <a:gd name="T78" fmla="*/ 2147483647 w 1133"/>
                  <a:gd name="T79" fmla="*/ 2147483647 h 1795"/>
                  <a:gd name="T80" fmla="*/ 2147483647 w 1133"/>
                  <a:gd name="T81" fmla="*/ 2147483647 h 1795"/>
                  <a:gd name="T82" fmla="*/ 2147483647 w 1133"/>
                  <a:gd name="T83" fmla="*/ 2147483647 h 1795"/>
                  <a:gd name="T84" fmla="*/ 2147483647 w 1133"/>
                  <a:gd name="T85" fmla="*/ 2147483647 h 1795"/>
                  <a:gd name="T86" fmla="*/ 2147483647 w 1133"/>
                  <a:gd name="T87" fmla="*/ 2147483647 h 1795"/>
                  <a:gd name="T88" fmla="*/ 2147483647 w 1133"/>
                  <a:gd name="T89" fmla="*/ 2147483647 h 1795"/>
                  <a:gd name="T90" fmla="*/ 2147483647 w 1133"/>
                  <a:gd name="T91" fmla="*/ 2147483647 h 1795"/>
                  <a:gd name="T92" fmla="*/ 2147483647 w 1133"/>
                  <a:gd name="T93" fmla="*/ 2147483647 h 1795"/>
                  <a:gd name="T94" fmla="*/ 2147483647 w 1133"/>
                  <a:gd name="T95" fmla="*/ 2147483647 h 1795"/>
                  <a:gd name="T96" fmla="*/ 2147483647 w 1133"/>
                  <a:gd name="T97" fmla="*/ 2147483647 h 1795"/>
                  <a:gd name="T98" fmla="*/ 2147483647 w 1133"/>
                  <a:gd name="T99" fmla="*/ 2147483647 h 1795"/>
                  <a:gd name="T100" fmla="*/ 2147483647 w 1133"/>
                  <a:gd name="T101" fmla="*/ 2147483647 h 1795"/>
                  <a:gd name="T102" fmla="*/ 2147483647 w 1133"/>
                  <a:gd name="T103" fmla="*/ 0 h 1795"/>
                  <a:gd name="T104" fmla="*/ 0 w 1133"/>
                  <a:gd name="T105" fmla="*/ 2147483647 h 17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3"/>
                  <a:gd name="T160" fmla="*/ 0 h 1795"/>
                  <a:gd name="T161" fmla="*/ 1133 w 1133"/>
                  <a:gd name="T162" fmla="*/ 1795 h 17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3" h="1795">
                    <a:moveTo>
                      <a:pt x="0" y="65"/>
                    </a:moveTo>
                    <a:lnTo>
                      <a:pt x="28" y="97"/>
                    </a:lnTo>
                    <a:lnTo>
                      <a:pt x="7" y="1184"/>
                    </a:lnTo>
                    <a:lnTo>
                      <a:pt x="12" y="1238"/>
                    </a:lnTo>
                    <a:lnTo>
                      <a:pt x="77" y="1790"/>
                    </a:lnTo>
                    <a:lnTo>
                      <a:pt x="93" y="1779"/>
                    </a:lnTo>
                    <a:lnTo>
                      <a:pt x="109" y="1767"/>
                    </a:lnTo>
                    <a:lnTo>
                      <a:pt x="158" y="1784"/>
                    </a:lnTo>
                    <a:lnTo>
                      <a:pt x="168" y="1762"/>
                    </a:lnTo>
                    <a:lnTo>
                      <a:pt x="179" y="1681"/>
                    </a:lnTo>
                    <a:lnTo>
                      <a:pt x="201" y="1627"/>
                    </a:lnTo>
                    <a:lnTo>
                      <a:pt x="228" y="1681"/>
                    </a:lnTo>
                    <a:lnTo>
                      <a:pt x="223" y="1703"/>
                    </a:lnTo>
                    <a:lnTo>
                      <a:pt x="245" y="1746"/>
                    </a:lnTo>
                    <a:lnTo>
                      <a:pt x="277" y="1795"/>
                    </a:lnTo>
                    <a:lnTo>
                      <a:pt x="310" y="1795"/>
                    </a:lnTo>
                    <a:lnTo>
                      <a:pt x="337" y="1795"/>
                    </a:lnTo>
                    <a:lnTo>
                      <a:pt x="375" y="1757"/>
                    </a:lnTo>
                    <a:lnTo>
                      <a:pt x="380" y="1751"/>
                    </a:lnTo>
                    <a:lnTo>
                      <a:pt x="396" y="1735"/>
                    </a:lnTo>
                    <a:lnTo>
                      <a:pt x="396" y="1730"/>
                    </a:lnTo>
                    <a:lnTo>
                      <a:pt x="391" y="1719"/>
                    </a:lnTo>
                    <a:lnTo>
                      <a:pt x="375" y="1714"/>
                    </a:lnTo>
                    <a:lnTo>
                      <a:pt x="375" y="1703"/>
                    </a:lnTo>
                    <a:lnTo>
                      <a:pt x="391" y="1670"/>
                    </a:lnTo>
                    <a:lnTo>
                      <a:pt x="386" y="1654"/>
                    </a:lnTo>
                    <a:lnTo>
                      <a:pt x="363" y="1638"/>
                    </a:lnTo>
                    <a:lnTo>
                      <a:pt x="353" y="1638"/>
                    </a:lnTo>
                    <a:lnTo>
                      <a:pt x="337" y="1621"/>
                    </a:lnTo>
                    <a:lnTo>
                      <a:pt x="310" y="1584"/>
                    </a:lnTo>
                    <a:lnTo>
                      <a:pt x="310" y="1556"/>
                    </a:lnTo>
                    <a:lnTo>
                      <a:pt x="315" y="1551"/>
                    </a:lnTo>
                    <a:lnTo>
                      <a:pt x="315" y="1540"/>
                    </a:lnTo>
                    <a:lnTo>
                      <a:pt x="315" y="1524"/>
                    </a:lnTo>
                    <a:lnTo>
                      <a:pt x="1133" y="1444"/>
                    </a:lnTo>
                    <a:lnTo>
                      <a:pt x="1128" y="1421"/>
                    </a:lnTo>
                    <a:lnTo>
                      <a:pt x="1089" y="1363"/>
                    </a:lnTo>
                    <a:lnTo>
                      <a:pt x="1096" y="1270"/>
                    </a:lnTo>
                    <a:lnTo>
                      <a:pt x="1063" y="1189"/>
                    </a:lnTo>
                    <a:lnTo>
                      <a:pt x="1052" y="1124"/>
                    </a:lnTo>
                    <a:lnTo>
                      <a:pt x="1073" y="1075"/>
                    </a:lnTo>
                    <a:lnTo>
                      <a:pt x="1073" y="1027"/>
                    </a:lnTo>
                    <a:lnTo>
                      <a:pt x="1101" y="989"/>
                    </a:lnTo>
                    <a:lnTo>
                      <a:pt x="1106" y="978"/>
                    </a:lnTo>
                    <a:lnTo>
                      <a:pt x="1079" y="946"/>
                    </a:lnTo>
                    <a:lnTo>
                      <a:pt x="1089" y="913"/>
                    </a:lnTo>
                    <a:lnTo>
                      <a:pt x="1073" y="892"/>
                    </a:lnTo>
                    <a:lnTo>
                      <a:pt x="1042" y="876"/>
                    </a:lnTo>
                    <a:lnTo>
                      <a:pt x="1031" y="848"/>
                    </a:lnTo>
                    <a:lnTo>
                      <a:pt x="1014" y="794"/>
                    </a:lnTo>
                    <a:lnTo>
                      <a:pt x="993" y="773"/>
                    </a:lnTo>
                    <a:lnTo>
                      <a:pt x="775" y="0"/>
                    </a:lnTo>
                    <a:lnTo>
                      <a:pt x="0" y="65"/>
                    </a:lnTo>
                    <a:close/>
                  </a:path>
                </a:pathLst>
              </a:custGeom>
              <a:solidFill>
                <a:schemeClr val="bg1">
                  <a:lumMod val="85000"/>
                </a:schemeClr>
              </a:solidFill>
              <a:ln w="9525">
                <a:solidFill>
                  <a:schemeClr val="bg1">
                    <a:lumMod val="85000"/>
                  </a:schemeClr>
                </a:solidFill>
                <a:round/>
                <a:headEnd/>
                <a:tailEnd/>
              </a:ln>
            </p:spPr>
          </p:sp>
        </p:grpSp>
        <p:grpSp>
          <p:nvGrpSpPr>
            <p:cNvPr id="43" name="Group 42"/>
            <p:cNvGrpSpPr/>
            <p:nvPr/>
          </p:nvGrpSpPr>
          <p:grpSpPr>
            <a:xfrm>
              <a:off x="1840902" y="2272504"/>
              <a:ext cx="1366137" cy="1021146"/>
              <a:chOff x="1840902" y="2272504"/>
              <a:chExt cx="1366137" cy="1021146"/>
            </a:xfrm>
          </p:grpSpPr>
          <p:sp>
            <p:nvSpPr>
              <p:cNvPr id="119" name="OK"/>
              <p:cNvSpPr>
                <a:spLocks/>
              </p:cNvSpPr>
              <p:nvPr/>
            </p:nvSpPr>
            <p:spPr bwMode="auto">
              <a:xfrm>
                <a:off x="2146274" y="2272504"/>
                <a:ext cx="618779" cy="313579"/>
              </a:xfrm>
              <a:custGeom>
                <a:avLst/>
                <a:gdLst>
                  <a:gd name="T0" fmla="*/ 2147483647 w 2531"/>
                  <a:gd name="T1" fmla="*/ 2147483647 h 1303"/>
                  <a:gd name="T2" fmla="*/ 0 w 2531"/>
                  <a:gd name="T3" fmla="*/ 2147483647 h 1303"/>
                  <a:gd name="T4" fmla="*/ 2147483647 w 2531"/>
                  <a:gd name="T5" fmla="*/ 2147483647 h 1303"/>
                  <a:gd name="T6" fmla="*/ 2147483647 w 2531"/>
                  <a:gd name="T7" fmla="*/ 2147483647 h 1303"/>
                  <a:gd name="T8" fmla="*/ 2147483647 w 2531"/>
                  <a:gd name="T9" fmla="*/ 2147483647 h 1303"/>
                  <a:gd name="T10" fmla="*/ 2147483647 w 2531"/>
                  <a:gd name="T11" fmla="*/ 2147483647 h 1303"/>
                  <a:gd name="T12" fmla="*/ 2147483647 w 2531"/>
                  <a:gd name="T13" fmla="*/ 2147483647 h 1303"/>
                  <a:gd name="T14" fmla="*/ 2147483647 w 2531"/>
                  <a:gd name="T15" fmla="*/ 2147483647 h 1303"/>
                  <a:gd name="T16" fmla="*/ 2147483647 w 2531"/>
                  <a:gd name="T17" fmla="*/ 2147483647 h 1303"/>
                  <a:gd name="T18" fmla="*/ 2147483647 w 2531"/>
                  <a:gd name="T19" fmla="*/ 2147483647 h 1303"/>
                  <a:gd name="T20" fmla="*/ 2147483647 w 2531"/>
                  <a:gd name="T21" fmla="*/ 2147483647 h 1303"/>
                  <a:gd name="T22" fmla="*/ 2147483647 w 2531"/>
                  <a:gd name="T23" fmla="*/ 2147483647 h 1303"/>
                  <a:gd name="T24" fmla="*/ 2147483647 w 2531"/>
                  <a:gd name="T25" fmla="*/ 2147483647 h 1303"/>
                  <a:gd name="T26" fmla="*/ 2147483647 w 2531"/>
                  <a:gd name="T27" fmla="*/ 2147483647 h 1303"/>
                  <a:gd name="T28" fmla="*/ 2147483647 w 2531"/>
                  <a:gd name="T29" fmla="*/ 2147483647 h 1303"/>
                  <a:gd name="T30" fmla="*/ 2147483647 w 2531"/>
                  <a:gd name="T31" fmla="*/ 2147483647 h 1303"/>
                  <a:gd name="T32" fmla="*/ 2147483647 w 2531"/>
                  <a:gd name="T33" fmla="*/ 2147483647 h 1303"/>
                  <a:gd name="T34" fmla="*/ 2147483647 w 2531"/>
                  <a:gd name="T35" fmla="*/ 2147483647 h 1303"/>
                  <a:gd name="T36" fmla="*/ 2147483647 w 2531"/>
                  <a:gd name="T37" fmla="*/ 2147483647 h 1303"/>
                  <a:gd name="T38" fmla="*/ 2147483647 w 2531"/>
                  <a:gd name="T39" fmla="*/ 2147483647 h 1303"/>
                  <a:gd name="T40" fmla="*/ 2147483647 w 2531"/>
                  <a:gd name="T41" fmla="*/ 2147483647 h 1303"/>
                  <a:gd name="T42" fmla="*/ 2147483647 w 2531"/>
                  <a:gd name="T43" fmla="*/ 2147483647 h 1303"/>
                  <a:gd name="T44" fmla="*/ 2147483647 w 2531"/>
                  <a:gd name="T45" fmla="*/ 2147483647 h 1303"/>
                  <a:gd name="T46" fmla="*/ 2147483647 w 2531"/>
                  <a:gd name="T47" fmla="*/ 2147483647 h 1303"/>
                  <a:gd name="T48" fmla="*/ 2147483647 w 2531"/>
                  <a:gd name="T49" fmla="*/ 2147483647 h 1303"/>
                  <a:gd name="T50" fmla="*/ 2147483647 w 2531"/>
                  <a:gd name="T51" fmla="*/ 2147483647 h 1303"/>
                  <a:gd name="T52" fmla="*/ 2147483647 w 2531"/>
                  <a:gd name="T53" fmla="*/ 2147483647 h 1303"/>
                  <a:gd name="T54" fmla="*/ 2147483647 w 2531"/>
                  <a:gd name="T55" fmla="*/ 2147483647 h 1303"/>
                  <a:gd name="T56" fmla="*/ 2147483647 w 2531"/>
                  <a:gd name="T57" fmla="*/ 2147483647 h 1303"/>
                  <a:gd name="T58" fmla="*/ 2147483647 w 2531"/>
                  <a:gd name="T59" fmla="*/ 2147483647 h 1303"/>
                  <a:gd name="T60" fmla="*/ 2147483647 w 2531"/>
                  <a:gd name="T61" fmla="*/ 2147483647 h 1303"/>
                  <a:gd name="T62" fmla="*/ 2147483647 w 2531"/>
                  <a:gd name="T63" fmla="*/ 2147483647 h 1303"/>
                  <a:gd name="T64" fmla="*/ 2147483647 w 2531"/>
                  <a:gd name="T65" fmla="*/ 2147483647 h 1303"/>
                  <a:gd name="T66" fmla="*/ 2147483647 w 2531"/>
                  <a:gd name="T67" fmla="*/ 2147483647 h 1303"/>
                  <a:gd name="T68" fmla="*/ 2147483647 w 2531"/>
                  <a:gd name="T69" fmla="*/ 2147483647 h 1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1"/>
                  <a:gd name="T106" fmla="*/ 0 h 1303"/>
                  <a:gd name="T107" fmla="*/ 2531 w 2531"/>
                  <a:gd name="T108" fmla="*/ 1303 h 1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1" h="1303">
                    <a:moveTo>
                      <a:pt x="2477" y="65"/>
                    </a:moveTo>
                    <a:lnTo>
                      <a:pt x="298" y="22"/>
                    </a:lnTo>
                    <a:lnTo>
                      <a:pt x="11" y="0"/>
                    </a:lnTo>
                    <a:lnTo>
                      <a:pt x="0" y="184"/>
                    </a:lnTo>
                    <a:lnTo>
                      <a:pt x="889" y="233"/>
                    </a:lnTo>
                    <a:lnTo>
                      <a:pt x="863" y="946"/>
                    </a:lnTo>
                    <a:lnTo>
                      <a:pt x="895" y="951"/>
                    </a:lnTo>
                    <a:lnTo>
                      <a:pt x="911" y="963"/>
                    </a:lnTo>
                    <a:lnTo>
                      <a:pt x="954" y="1022"/>
                    </a:lnTo>
                    <a:lnTo>
                      <a:pt x="975" y="1028"/>
                    </a:lnTo>
                    <a:lnTo>
                      <a:pt x="1035" y="1022"/>
                    </a:lnTo>
                    <a:lnTo>
                      <a:pt x="1057" y="1006"/>
                    </a:lnTo>
                    <a:lnTo>
                      <a:pt x="1089" y="1022"/>
                    </a:lnTo>
                    <a:lnTo>
                      <a:pt x="1100" y="1044"/>
                    </a:lnTo>
                    <a:lnTo>
                      <a:pt x="1100" y="1055"/>
                    </a:lnTo>
                    <a:lnTo>
                      <a:pt x="1117" y="1087"/>
                    </a:lnTo>
                    <a:lnTo>
                      <a:pt x="1122" y="1092"/>
                    </a:lnTo>
                    <a:lnTo>
                      <a:pt x="1203" y="1104"/>
                    </a:lnTo>
                    <a:lnTo>
                      <a:pt x="1236" y="1120"/>
                    </a:lnTo>
                    <a:lnTo>
                      <a:pt x="1252" y="1120"/>
                    </a:lnTo>
                    <a:lnTo>
                      <a:pt x="1258" y="1114"/>
                    </a:lnTo>
                    <a:lnTo>
                      <a:pt x="1285" y="1109"/>
                    </a:lnTo>
                    <a:lnTo>
                      <a:pt x="1301" y="1136"/>
                    </a:lnTo>
                    <a:lnTo>
                      <a:pt x="1333" y="1152"/>
                    </a:lnTo>
                    <a:lnTo>
                      <a:pt x="1356" y="1130"/>
                    </a:lnTo>
                    <a:lnTo>
                      <a:pt x="1431" y="1136"/>
                    </a:lnTo>
                    <a:lnTo>
                      <a:pt x="1436" y="1152"/>
                    </a:lnTo>
                    <a:lnTo>
                      <a:pt x="1463" y="1179"/>
                    </a:lnTo>
                    <a:lnTo>
                      <a:pt x="1475" y="1185"/>
                    </a:lnTo>
                    <a:lnTo>
                      <a:pt x="1475" y="1222"/>
                    </a:lnTo>
                    <a:lnTo>
                      <a:pt x="1529" y="1239"/>
                    </a:lnTo>
                    <a:lnTo>
                      <a:pt x="1540" y="1195"/>
                    </a:lnTo>
                    <a:lnTo>
                      <a:pt x="1566" y="1190"/>
                    </a:lnTo>
                    <a:lnTo>
                      <a:pt x="1642" y="1244"/>
                    </a:lnTo>
                    <a:lnTo>
                      <a:pt x="1648" y="1244"/>
                    </a:lnTo>
                    <a:lnTo>
                      <a:pt x="1686" y="1222"/>
                    </a:lnTo>
                    <a:lnTo>
                      <a:pt x="1708" y="1222"/>
                    </a:lnTo>
                    <a:lnTo>
                      <a:pt x="1713" y="1239"/>
                    </a:lnTo>
                    <a:lnTo>
                      <a:pt x="1708" y="1265"/>
                    </a:lnTo>
                    <a:lnTo>
                      <a:pt x="1719" y="1287"/>
                    </a:lnTo>
                    <a:lnTo>
                      <a:pt x="1740" y="1276"/>
                    </a:lnTo>
                    <a:lnTo>
                      <a:pt x="1735" y="1255"/>
                    </a:lnTo>
                    <a:lnTo>
                      <a:pt x="1756" y="1222"/>
                    </a:lnTo>
                    <a:lnTo>
                      <a:pt x="1789" y="1206"/>
                    </a:lnTo>
                    <a:lnTo>
                      <a:pt x="1800" y="1206"/>
                    </a:lnTo>
                    <a:lnTo>
                      <a:pt x="1805" y="1232"/>
                    </a:lnTo>
                    <a:lnTo>
                      <a:pt x="1838" y="1244"/>
                    </a:lnTo>
                    <a:lnTo>
                      <a:pt x="1854" y="1244"/>
                    </a:lnTo>
                    <a:lnTo>
                      <a:pt x="1864" y="1227"/>
                    </a:lnTo>
                    <a:lnTo>
                      <a:pt x="1886" y="1232"/>
                    </a:lnTo>
                    <a:lnTo>
                      <a:pt x="1892" y="1239"/>
                    </a:lnTo>
                    <a:lnTo>
                      <a:pt x="1892" y="1244"/>
                    </a:lnTo>
                    <a:lnTo>
                      <a:pt x="1924" y="1260"/>
                    </a:lnTo>
                    <a:lnTo>
                      <a:pt x="1968" y="1292"/>
                    </a:lnTo>
                    <a:lnTo>
                      <a:pt x="2017" y="1255"/>
                    </a:lnTo>
                    <a:lnTo>
                      <a:pt x="2038" y="1244"/>
                    </a:lnTo>
                    <a:lnTo>
                      <a:pt x="2103" y="1239"/>
                    </a:lnTo>
                    <a:lnTo>
                      <a:pt x="2157" y="1216"/>
                    </a:lnTo>
                    <a:lnTo>
                      <a:pt x="2179" y="1211"/>
                    </a:lnTo>
                    <a:lnTo>
                      <a:pt x="2206" y="1211"/>
                    </a:lnTo>
                    <a:lnTo>
                      <a:pt x="2271" y="1222"/>
                    </a:lnTo>
                    <a:lnTo>
                      <a:pt x="2315" y="1211"/>
                    </a:lnTo>
                    <a:lnTo>
                      <a:pt x="2325" y="1206"/>
                    </a:lnTo>
                    <a:lnTo>
                      <a:pt x="2471" y="1281"/>
                    </a:lnTo>
                    <a:lnTo>
                      <a:pt x="2499" y="1287"/>
                    </a:lnTo>
                    <a:lnTo>
                      <a:pt x="2510" y="1303"/>
                    </a:lnTo>
                    <a:lnTo>
                      <a:pt x="2526" y="1303"/>
                    </a:lnTo>
                    <a:lnTo>
                      <a:pt x="2531" y="649"/>
                    </a:lnTo>
                    <a:lnTo>
                      <a:pt x="2477" y="249"/>
                    </a:lnTo>
                    <a:lnTo>
                      <a:pt x="2477" y="65"/>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20" name="TX"/>
              <p:cNvSpPr>
                <a:spLocks/>
              </p:cNvSpPr>
              <p:nvPr/>
            </p:nvSpPr>
            <p:spPr bwMode="auto">
              <a:xfrm>
                <a:off x="1840902" y="2312706"/>
                <a:ext cx="996476" cy="980944"/>
              </a:xfrm>
              <a:custGeom>
                <a:avLst/>
                <a:gdLst>
                  <a:gd name="T0" fmla="*/ 2147483647 w 4118"/>
                  <a:gd name="T1" fmla="*/ 2147483647 h 4007"/>
                  <a:gd name="T2" fmla="*/ 2147483647 w 4118"/>
                  <a:gd name="T3" fmla="*/ 2147483647 h 4007"/>
                  <a:gd name="T4" fmla="*/ 2147483647 w 4118"/>
                  <a:gd name="T5" fmla="*/ 2147483647 h 4007"/>
                  <a:gd name="T6" fmla="*/ 2147483647 w 4118"/>
                  <a:gd name="T7" fmla="*/ 2147483647 h 4007"/>
                  <a:gd name="T8" fmla="*/ 2147483647 w 4118"/>
                  <a:gd name="T9" fmla="*/ 2147483647 h 4007"/>
                  <a:gd name="T10" fmla="*/ 2147483647 w 4118"/>
                  <a:gd name="T11" fmla="*/ 2147483647 h 4007"/>
                  <a:gd name="T12" fmla="*/ 2147483647 w 4118"/>
                  <a:gd name="T13" fmla="*/ 2147483647 h 4007"/>
                  <a:gd name="T14" fmla="*/ 2147483647 w 4118"/>
                  <a:gd name="T15" fmla="*/ 2147483647 h 4007"/>
                  <a:gd name="T16" fmla="*/ 2147483647 w 4118"/>
                  <a:gd name="T17" fmla="*/ 2147483647 h 4007"/>
                  <a:gd name="T18" fmla="*/ 2147483647 w 4118"/>
                  <a:gd name="T19" fmla="*/ 2147483647 h 4007"/>
                  <a:gd name="T20" fmla="*/ 2147483647 w 4118"/>
                  <a:gd name="T21" fmla="*/ 2147483647 h 4007"/>
                  <a:gd name="T22" fmla="*/ 2147483647 w 4118"/>
                  <a:gd name="T23" fmla="*/ 2147483647 h 4007"/>
                  <a:gd name="T24" fmla="*/ 2147483647 w 4118"/>
                  <a:gd name="T25" fmla="*/ 2147483647 h 4007"/>
                  <a:gd name="T26" fmla="*/ 2147483647 w 4118"/>
                  <a:gd name="T27" fmla="*/ 2147483647 h 4007"/>
                  <a:gd name="T28" fmla="*/ 2147483647 w 4118"/>
                  <a:gd name="T29" fmla="*/ 2147483647 h 4007"/>
                  <a:gd name="T30" fmla="*/ 2147483647 w 4118"/>
                  <a:gd name="T31" fmla="*/ 0 h 4007"/>
                  <a:gd name="T32" fmla="*/ 0 w 4118"/>
                  <a:gd name="T33" fmla="*/ 2147483647 h 4007"/>
                  <a:gd name="T34" fmla="*/ 2147483647 w 4118"/>
                  <a:gd name="T35" fmla="*/ 2147483647 h 4007"/>
                  <a:gd name="T36" fmla="*/ 2147483647 w 4118"/>
                  <a:gd name="T37" fmla="*/ 2147483647 h 4007"/>
                  <a:gd name="T38" fmla="*/ 2147483647 w 4118"/>
                  <a:gd name="T39" fmla="*/ 2147483647 h 4007"/>
                  <a:gd name="T40" fmla="*/ 2147483647 w 4118"/>
                  <a:gd name="T41" fmla="*/ 2147483647 h 4007"/>
                  <a:gd name="T42" fmla="*/ 2147483647 w 4118"/>
                  <a:gd name="T43" fmla="*/ 2147483647 h 4007"/>
                  <a:gd name="T44" fmla="*/ 2147483647 w 4118"/>
                  <a:gd name="T45" fmla="*/ 2147483647 h 4007"/>
                  <a:gd name="T46" fmla="*/ 2147483647 w 4118"/>
                  <a:gd name="T47" fmla="*/ 2147483647 h 4007"/>
                  <a:gd name="T48" fmla="*/ 2147483647 w 4118"/>
                  <a:gd name="T49" fmla="*/ 2147483647 h 4007"/>
                  <a:gd name="T50" fmla="*/ 2147483647 w 4118"/>
                  <a:gd name="T51" fmla="*/ 2147483647 h 4007"/>
                  <a:gd name="T52" fmla="*/ 2147483647 w 4118"/>
                  <a:gd name="T53" fmla="*/ 2147483647 h 4007"/>
                  <a:gd name="T54" fmla="*/ 2147483647 w 4118"/>
                  <a:gd name="T55" fmla="*/ 2147483647 h 4007"/>
                  <a:gd name="T56" fmla="*/ 2147483647 w 4118"/>
                  <a:gd name="T57" fmla="*/ 2147483647 h 4007"/>
                  <a:gd name="T58" fmla="*/ 2147483647 w 4118"/>
                  <a:gd name="T59" fmla="*/ 2147483647 h 4007"/>
                  <a:gd name="T60" fmla="*/ 2147483647 w 4118"/>
                  <a:gd name="T61" fmla="*/ 2147483647 h 4007"/>
                  <a:gd name="T62" fmla="*/ 2147483647 w 4118"/>
                  <a:gd name="T63" fmla="*/ 2147483647 h 4007"/>
                  <a:gd name="T64" fmla="*/ 2147483647 w 4118"/>
                  <a:gd name="T65" fmla="*/ 2147483647 h 4007"/>
                  <a:gd name="T66" fmla="*/ 2147483647 w 4118"/>
                  <a:gd name="T67" fmla="*/ 2147483647 h 4007"/>
                  <a:gd name="T68" fmla="*/ 2147483647 w 4118"/>
                  <a:gd name="T69" fmla="*/ 2147483647 h 4007"/>
                  <a:gd name="T70" fmla="*/ 2147483647 w 4118"/>
                  <a:gd name="T71" fmla="*/ 2147483647 h 4007"/>
                  <a:gd name="T72" fmla="*/ 2147483647 w 4118"/>
                  <a:gd name="T73" fmla="*/ 2147483647 h 4007"/>
                  <a:gd name="T74" fmla="*/ 2147483647 w 4118"/>
                  <a:gd name="T75" fmla="*/ 2147483647 h 4007"/>
                  <a:gd name="T76" fmla="*/ 2147483647 w 4118"/>
                  <a:gd name="T77" fmla="*/ 2147483647 h 4007"/>
                  <a:gd name="T78" fmla="*/ 2147483647 w 4118"/>
                  <a:gd name="T79" fmla="*/ 2147483647 h 4007"/>
                  <a:gd name="T80" fmla="*/ 2147483647 w 4118"/>
                  <a:gd name="T81" fmla="*/ 2147483647 h 4007"/>
                  <a:gd name="T82" fmla="*/ 2147483647 w 4118"/>
                  <a:gd name="T83" fmla="*/ 2147483647 h 4007"/>
                  <a:gd name="T84" fmla="*/ 2147483647 w 4118"/>
                  <a:gd name="T85" fmla="*/ 2147483647 h 4007"/>
                  <a:gd name="T86" fmla="*/ 2147483647 w 4118"/>
                  <a:gd name="T87" fmla="*/ 2147483647 h 4007"/>
                  <a:gd name="T88" fmla="*/ 2147483647 w 4118"/>
                  <a:gd name="T89" fmla="*/ 2147483647 h 4007"/>
                  <a:gd name="T90" fmla="*/ 2147483647 w 4118"/>
                  <a:gd name="T91" fmla="*/ 2147483647 h 4007"/>
                  <a:gd name="T92" fmla="*/ 2147483647 w 4118"/>
                  <a:gd name="T93" fmla="*/ 2147483647 h 4007"/>
                  <a:gd name="T94" fmla="*/ 2147483647 w 4118"/>
                  <a:gd name="T95" fmla="*/ 2147483647 h 4007"/>
                  <a:gd name="T96" fmla="*/ 2147483647 w 4118"/>
                  <a:gd name="T97" fmla="*/ 2147483647 h 4007"/>
                  <a:gd name="T98" fmla="*/ 2147483647 w 4118"/>
                  <a:gd name="T99" fmla="*/ 2147483647 h 4007"/>
                  <a:gd name="T100" fmla="*/ 2147483647 w 4118"/>
                  <a:gd name="T101" fmla="*/ 2147483647 h 4007"/>
                  <a:gd name="T102" fmla="*/ 2147483647 w 4118"/>
                  <a:gd name="T103" fmla="*/ 2147483647 h 4007"/>
                  <a:gd name="T104" fmla="*/ 2147483647 w 4118"/>
                  <a:gd name="T105" fmla="*/ 2147483647 h 4007"/>
                  <a:gd name="T106" fmla="*/ 2147483647 w 4118"/>
                  <a:gd name="T107" fmla="*/ 2147483647 h 4007"/>
                  <a:gd name="T108" fmla="*/ 2147483647 w 4118"/>
                  <a:gd name="T109" fmla="*/ 2147483647 h 4007"/>
                  <a:gd name="T110" fmla="*/ 2147483647 w 4118"/>
                  <a:gd name="T111" fmla="*/ 2147483647 h 4007"/>
                  <a:gd name="T112" fmla="*/ 2147483647 w 4118"/>
                  <a:gd name="T113" fmla="*/ 2147483647 h 4007"/>
                  <a:gd name="T114" fmla="*/ 2147483647 w 4118"/>
                  <a:gd name="T115" fmla="*/ 2147483647 h 4007"/>
                  <a:gd name="T116" fmla="*/ 2147483647 w 4118"/>
                  <a:gd name="T117" fmla="*/ 2147483647 h 4007"/>
                  <a:gd name="T118" fmla="*/ 2147483647 w 4118"/>
                  <a:gd name="T119" fmla="*/ 2147483647 h 40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8"/>
                  <a:gd name="T181" fmla="*/ 0 h 4007"/>
                  <a:gd name="T182" fmla="*/ 4118 w 4118"/>
                  <a:gd name="T183" fmla="*/ 4007 h 40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8" h="4007">
                    <a:moveTo>
                      <a:pt x="3794" y="1119"/>
                    </a:moveTo>
                    <a:lnTo>
                      <a:pt x="3778" y="1119"/>
                    </a:lnTo>
                    <a:lnTo>
                      <a:pt x="3767" y="1103"/>
                    </a:lnTo>
                    <a:lnTo>
                      <a:pt x="3739" y="1097"/>
                    </a:lnTo>
                    <a:lnTo>
                      <a:pt x="3593" y="1022"/>
                    </a:lnTo>
                    <a:lnTo>
                      <a:pt x="3583" y="1027"/>
                    </a:lnTo>
                    <a:lnTo>
                      <a:pt x="3539" y="1038"/>
                    </a:lnTo>
                    <a:lnTo>
                      <a:pt x="3474" y="1027"/>
                    </a:lnTo>
                    <a:lnTo>
                      <a:pt x="3447" y="1027"/>
                    </a:lnTo>
                    <a:lnTo>
                      <a:pt x="3425" y="1032"/>
                    </a:lnTo>
                    <a:lnTo>
                      <a:pt x="3371" y="1055"/>
                    </a:lnTo>
                    <a:lnTo>
                      <a:pt x="3306" y="1060"/>
                    </a:lnTo>
                    <a:lnTo>
                      <a:pt x="3285" y="1071"/>
                    </a:lnTo>
                    <a:lnTo>
                      <a:pt x="3236" y="1108"/>
                    </a:lnTo>
                    <a:lnTo>
                      <a:pt x="3192" y="1076"/>
                    </a:lnTo>
                    <a:lnTo>
                      <a:pt x="3160" y="1060"/>
                    </a:lnTo>
                    <a:lnTo>
                      <a:pt x="3160" y="1055"/>
                    </a:lnTo>
                    <a:lnTo>
                      <a:pt x="3154" y="1048"/>
                    </a:lnTo>
                    <a:lnTo>
                      <a:pt x="3132" y="1043"/>
                    </a:lnTo>
                    <a:lnTo>
                      <a:pt x="3122" y="1060"/>
                    </a:lnTo>
                    <a:lnTo>
                      <a:pt x="3106" y="1060"/>
                    </a:lnTo>
                    <a:lnTo>
                      <a:pt x="3073" y="1048"/>
                    </a:lnTo>
                    <a:lnTo>
                      <a:pt x="3068" y="1022"/>
                    </a:lnTo>
                    <a:lnTo>
                      <a:pt x="3057" y="1022"/>
                    </a:lnTo>
                    <a:lnTo>
                      <a:pt x="3024" y="1038"/>
                    </a:lnTo>
                    <a:lnTo>
                      <a:pt x="3003" y="1071"/>
                    </a:lnTo>
                    <a:lnTo>
                      <a:pt x="3008" y="1092"/>
                    </a:lnTo>
                    <a:lnTo>
                      <a:pt x="2987" y="1103"/>
                    </a:lnTo>
                    <a:lnTo>
                      <a:pt x="2976" y="1081"/>
                    </a:lnTo>
                    <a:lnTo>
                      <a:pt x="2981" y="1055"/>
                    </a:lnTo>
                    <a:lnTo>
                      <a:pt x="2976" y="1038"/>
                    </a:lnTo>
                    <a:lnTo>
                      <a:pt x="2954" y="1038"/>
                    </a:lnTo>
                    <a:lnTo>
                      <a:pt x="2916" y="1060"/>
                    </a:lnTo>
                    <a:lnTo>
                      <a:pt x="2910" y="1060"/>
                    </a:lnTo>
                    <a:lnTo>
                      <a:pt x="2834" y="1006"/>
                    </a:lnTo>
                    <a:lnTo>
                      <a:pt x="2808" y="1011"/>
                    </a:lnTo>
                    <a:lnTo>
                      <a:pt x="2797" y="1055"/>
                    </a:lnTo>
                    <a:lnTo>
                      <a:pt x="2743" y="1038"/>
                    </a:lnTo>
                    <a:lnTo>
                      <a:pt x="2743" y="1001"/>
                    </a:lnTo>
                    <a:lnTo>
                      <a:pt x="2731" y="995"/>
                    </a:lnTo>
                    <a:lnTo>
                      <a:pt x="2704" y="968"/>
                    </a:lnTo>
                    <a:lnTo>
                      <a:pt x="2699" y="952"/>
                    </a:lnTo>
                    <a:lnTo>
                      <a:pt x="2624" y="946"/>
                    </a:lnTo>
                    <a:lnTo>
                      <a:pt x="2601" y="968"/>
                    </a:lnTo>
                    <a:lnTo>
                      <a:pt x="2569" y="952"/>
                    </a:lnTo>
                    <a:lnTo>
                      <a:pt x="2553" y="925"/>
                    </a:lnTo>
                    <a:lnTo>
                      <a:pt x="2526" y="930"/>
                    </a:lnTo>
                    <a:lnTo>
                      <a:pt x="2520" y="936"/>
                    </a:lnTo>
                    <a:lnTo>
                      <a:pt x="2504" y="936"/>
                    </a:lnTo>
                    <a:lnTo>
                      <a:pt x="2471" y="920"/>
                    </a:lnTo>
                    <a:lnTo>
                      <a:pt x="2390" y="908"/>
                    </a:lnTo>
                    <a:lnTo>
                      <a:pt x="2385" y="903"/>
                    </a:lnTo>
                    <a:lnTo>
                      <a:pt x="2368" y="871"/>
                    </a:lnTo>
                    <a:lnTo>
                      <a:pt x="2368" y="860"/>
                    </a:lnTo>
                    <a:lnTo>
                      <a:pt x="2357" y="838"/>
                    </a:lnTo>
                    <a:lnTo>
                      <a:pt x="2325" y="822"/>
                    </a:lnTo>
                    <a:lnTo>
                      <a:pt x="2303" y="838"/>
                    </a:lnTo>
                    <a:lnTo>
                      <a:pt x="2243" y="844"/>
                    </a:lnTo>
                    <a:lnTo>
                      <a:pt x="2222" y="838"/>
                    </a:lnTo>
                    <a:lnTo>
                      <a:pt x="2179" y="779"/>
                    </a:lnTo>
                    <a:lnTo>
                      <a:pt x="2163" y="767"/>
                    </a:lnTo>
                    <a:lnTo>
                      <a:pt x="2131" y="762"/>
                    </a:lnTo>
                    <a:lnTo>
                      <a:pt x="2157" y="49"/>
                    </a:lnTo>
                    <a:lnTo>
                      <a:pt x="1268" y="0"/>
                    </a:lnTo>
                    <a:lnTo>
                      <a:pt x="1252" y="0"/>
                    </a:lnTo>
                    <a:lnTo>
                      <a:pt x="1117" y="1665"/>
                    </a:lnTo>
                    <a:lnTo>
                      <a:pt x="5" y="1557"/>
                    </a:lnTo>
                    <a:lnTo>
                      <a:pt x="0" y="1563"/>
                    </a:lnTo>
                    <a:lnTo>
                      <a:pt x="11" y="1573"/>
                    </a:lnTo>
                    <a:lnTo>
                      <a:pt x="17" y="1584"/>
                    </a:lnTo>
                    <a:lnTo>
                      <a:pt x="0" y="1606"/>
                    </a:lnTo>
                    <a:lnTo>
                      <a:pt x="17" y="1633"/>
                    </a:lnTo>
                    <a:lnTo>
                      <a:pt x="17" y="1638"/>
                    </a:lnTo>
                    <a:lnTo>
                      <a:pt x="77" y="1677"/>
                    </a:lnTo>
                    <a:lnTo>
                      <a:pt x="87" y="1719"/>
                    </a:lnTo>
                    <a:lnTo>
                      <a:pt x="114" y="1768"/>
                    </a:lnTo>
                    <a:lnTo>
                      <a:pt x="174" y="1806"/>
                    </a:lnTo>
                    <a:lnTo>
                      <a:pt x="342" y="2011"/>
                    </a:lnTo>
                    <a:lnTo>
                      <a:pt x="488" y="2125"/>
                    </a:lnTo>
                    <a:lnTo>
                      <a:pt x="499" y="2146"/>
                    </a:lnTo>
                    <a:lnTo>
                      <a:pt x="510" y="2174"/>
                    </a:lnTo>
                    <a:lnTo>
                      <a:pt x="505" y="2206"/>
                    </a:lnTo>
                    <a:lnTo>
                      <a:pt x="515" y="2222"/>
                    </a:lnTo>
                    <a:lnTo>
                      <a:pt x="553" y="2276"/>
                    </a:lnTo>
                    <a:lnTo>
                      <a:pt x="547" y="2390"/>
                    </a:lnTo>
                    <a:lnTo>
                      <a:pt x="559" y="2433"/>
                    </a:lnTo>
                    <a:lnTo>
                      <a:pt x="607" y="2515"/>
                    </a:lnTo>
                    <a:lnTo>
                      <a:pt x="824" y="2671"/>
                    </a:lnTo>
                    <a:lnTo>
                      <a:pt x="975" y="2763"/>
                    </a:lnTo>
                    <a:lnTo>
                      <a:pt x="1014" y="2768"/>
                    </a:lnTo>
                    <a:lnTo>
                      <a:pt x="1041" y="2758"/>
                    </a:lnTo>
                    <a:lnTo>
                      <a:pt x="1079" y="2715"/>
                    </a:lnTo>
                    <a:lnTo>
                      <a:pt x="1100" y="2698"/>
                    </a:lnTo>
                    <a:lnTo>
                      <a:pt x="1166" y="2547"/>
                    </a:lnTo>
                    <a:lnTo>
                      <a:pt x="1198" y="2503"/>
                    </a:lnTo>
                    <a:lnTo>
                      <a:pt x="1219" y="2492"/>
                    </a:lnTo>
                    <a:lnTo>
                      <a:pt x="1268" y="2503"/>
                    </a:lnTo>
                    <a:lnTo>
                      <a:pt x="1279" y="2503"/>
                    </a:lnTo>
                    <a:lnTo>
                      <a:pt x="1291" y="2482"/>
                    </a:lnTo>
                    <a:lnTo>
                      <a:pt x="1307" y="2466"/>
                    </a:lnTo>
                    <a:lnTo>
                      <a:pt x="1333" y="2476"/>
                    </a:lnTo>
                    <a:lnTo>
                      <a:pt x="1361" y="2492"/>
                    </a:lnTo>
                    <a:lnTo>
                      <a:pt x="1447" y="2503"/>
                    </a:lnTo>
                    <a:lnTo>
                      <a:pt x="1464" y="2515"/>
                    </a:lnTo>
                    <a:lnTo>
                      <a:pt x="1523" y="2531"/>
                    </a:lnTo>
                    <a:lnTo>
                      <a:pt x="1550" y="2520"/>
                    </a:lnTo>
                    <a:lnTo>
                      <a:pt x="1615" y="2557"/>
                    </a:lnTo>
                    <a:lnTo>
                      <a:pt x="1631" y="2596"/>
                    </a:lnTo>
                    <a:lnTo>
                      <a:pt x="1642" y="2596"/>
                    </a:lnTo>
                    <a:lnTo>
                      <a:pt x="1648" y="2612"/>
                    </a:lnTo>
                    <a:lnTo>
                      <a:pt x="1659" y="2617"/>
                    </a:lnTo>
                    <a:lnTo>
                      <a:pt x="1686" y="2633"/>
                    </a:lnTo>
                    <a:lnTo>
                      <a:pt x="1729" y="2687"/>
                    </a:lnTo>
                    <a:lnTo>
                      <a:pt x="1789" y="2742"/>
                    </a:lnTo>
                    <a:lnTo>
                      <a:pt x="1821" y="2791"/>
                    </a:lnTo>
                    <a:lnTo>
                      <a:pt x="1827" y="2812"/>
                    </a:lnTo>
                    <a:lnTo>
                      <a:pt x="1924" y="3044"/>
                    </a:lnTo>
                    <a:lnTo>
                      <a:pt x="1935" y="3088"/>
                    </a:lnTo>
                    <a:lnTo>
                      <a:pt x="2043" y="3212"/>
                    </a:lnTo>
                    <a:lnTo>
                      <a:pt x="2049" y="3239"/>
                    </a:lnTo>
                    <a:lnTo>
                      <a:pt x="2119" y="3315"/>
                    </a:lnTo>
                    <a:lnTo>
                      <a:pt x="2141" y="3331"/>
                    </a:lnTo>
                    <a:lnTo>
                      <a:pt x="2173" y="3363"/>
                    </a:lnTo>
                    <a:lnTo>
                      <a:pt x="2179" y="3385"/>
                    </a:lnTo>
                    <a:lnTo>
                      <a:pt x="2173" y="3460"/>
                    </a:lnTo>
                    <a:lnTo>
                      <a:pt x="2196" y="3488"/>
                    </a:lnTo>
                    <a:lnTo>
                      <a:pt x="2206" y="3580"/>
                    </a:lnTo>
                    <a:lnTo>
                      <a:pt x="2233" y="3606"/>
                    </a:lnTo>
                    <a:lnTo>
                      <a:pt x="2303" y="3747"/>
                    </a:lnTo>
                    <a:lnTo>
                      <a:pt x="2315" y="3791"/>
                    </a:lnTo>
                    <a:lnTo>
                      <a:pt x="2363" y="3796"/>
                    </a:lnTo>
                    <a:lnTo>
                      <a:pt x="2422" y="3834"/>
                    </a:lnTo>
                    <a:lnTo>
                      <a:pt x="2487" y="3855"/>
                    </a:lnTo>
                    <a:lnTo>
                      <a:pt x="2591" y="3920"/>
                    </a:lnTo>
                    <a:lnTo>
                      <a:pt x="2731" y="3931"/>
                    </a:lnTo>
                    <a:lnTo>
                      <a:pt x="2759" y="3942"/>
                    </a:lnTo>
                    <a:lnTo>
                      <a:pt x="2834" y="3991"/>
                    </a:lnTo>
                    <a:lnTo>
                      <a:pt x="2873" y="4007"/>
                    </a:lnTo>
                    <a:lnTo>
                      <a:pt x="2910" y="3964"/>
                    </a:lnTo>
                    <a:lnTo>
                      <a:pt x="2943" y="3969"/>
                    </a:lnTo>
                    <a:lnTo>
                      <a:pt x="2948" y="3958"/>
                    </a:lnTo>
                    <a:lnTo>
                      <a:pt x="2948" y="3942"/>
                    </a:lnTo>
                    <a:lnTo>
                      <a:pt x="2916" y="3926"/>
                    </a:lnTo>
                    <a:lnTo>
                      <a:pt x="2922" y="3915"/>
                    </a:lnTo>
                    <a:lnTo>
                      <a:pt x="2889" y="3877"/>
                    </a:lnTo>
                    <a:lnTo>
                      <a:pt x="2845" y="3704"/>
                    </a:lnTo>
                    <a:lnTo>
                      <a:pt x="2824" y="3634"/>
                    </a:lnTo>
                    <a:lnTo>
                      <a:pt x="2857" y="3531"/>
                    </a:lnTo>
                    <a:lnTo>
                      <a:pt x="2857" y="3499"/>
                    </a:lnTo>
                    <a:lnTo>
                      <a:pt x="2840" y="3488"/>
                    </a:lnTo>
                    <a:lnTo>
                      <a:pt x="2834" y="3488"/>
                    </a:lnTo>
                    <a:lnTo>
                      <a:pt x="2829" y="3477"/>
                    </a:lnTo>
                    <a:lnTo>
                      <a:pt x="2829" y="3471"/>
                    </a:lnTo>
                    <a:lnTo>
                      <a:pt x="2834" y="3466"/>
                    </a:lnTo>
                    <a:lnTo>
                      <a:pt x="2883" y="3434"/>
                    </a:lnTo>
                    <a:lnTo>
                      <a:pt x="2910" y="3342"/>
                    </a:lnTo>
                    <a:lnTo>
                      <a:pt x="2889" y="3331"/>
                    </a:lnTo>
                    <a:lnTo>
                      <a:pt x="2878" y="3288"/>
                    </a:lnTo>
                    <a:lnTo>
                      <a:pt x="2899" y="3260"/>
                    </a:lnTo>
                    <a:lnTo>
                      <a:pt x="2932" y="3283"/>
                    </a:lnTo>
                    <a:lnTo>
                      <a:pt x="2987" y="3244"/>
                    </a:lnTo>
                    <a:lnTo>
                      <a:pt x="2997" y="3190"/>
                    </a:lnTo>
                    <a:lnTo>
                      <a:pt x="2976" y="3174"/>
                    </a:lnTo>
                    <a:lnTo>
                      <a:pt x="2987" y="3153"/>
                    </a:lnTo>
                    <a:lnTo>
                      <a:pt x="2997" y="3153"/>
                    </a:lnTo>
                    <a:lnTo>
                      <a:pt x="3013" y="3158"/>
                    </a:lnTo>
                    <a:lnTo>
                      <a:pt x="3024" y="3147"/>
                    </a:lnTo>
                    <a:lnTo>
                      <a:pt x="3041" y="3153"/>
                    </a:lnTo>
                    <a:lnTo>
                      <a:pt x="3057" y="3153"/>
                    </a:lnTo>
                    <a:lnTo>
                      <a:pt x="3073" y="3147"/>
                    </a:lnTo>
                    <a:lnTo>
                      <a:pt x="3073" y="3137"/>
                    </a:lnTo>
                    <a:lnTo>
                      <a:pt x="3073" y="3098"/>
                    </a:lnTo>
                    <a:lnTo>
                      <a:pt x="3084" y="3082"/>
                    </a:lnTo>
                    <a:lnTo>
                      <a:pt x="3094" y="3082"/>
                    </a:lnTo>
                    <a:lnTo>
                      <a:pt x="3106" y="3088"/>
                    </a:lnTo>
                    <a:lnTo>
                      <a:pt x="3116" y="3088"/>
                    </a:lnTo>
                    <a:lnTo>
                      <a:pt x="3192" y="3072"/>
                    </a:lnTo>
                    <a:lnTo>
                      <a:pt x="3203" y="3066"/>
                    </a:lnTo>
                    <a:lnTo>
                      <a:pt x="3203" y="3055"/>
                    </a:lnTo>
                    <a:lnTo>
                      <a:pt x="3197" y="3044"/>
                    </a:lnTo>
                    <a:lnTo>
                      <a:pt x="3160" y="3017"/>
                    </a:lnTo>
                    <a:lnTo>
                      <a:pt x="3160" y="3001"/>
                    </a:lnTo>
                    <a:lnTo>
                      <a:pt x="3230" y="2979"/>
                    </a:lnTo>
                    <a:lnTo>
                      <a:pt x="3241" y="2968"/>
                    </a:lnTo>
                    <a:lnTo>
                      <a:pt x="3268" y="2963"/>
                    </a:lnTo>
                    <a:lnTo>
                      <a:pt x="3268" y="2968"/>
                    </a:lnTo>
                    <a:lnTo>
                      <a:pt x="3262" y="2979"/>
                    </a:lnTo>
                    <a:lnTo>
                      <a:pt x="3273" y="2996"/>
                    </a:lnTo>
                    <a:lnTo>
                      <a:pt x="3285" y="2996"/>
                    </a:lnTo>
                    <a:lnTo>
                      <a:pt x="3295" y="2984"/>
                    </a:lnTo>
                    <a:lnTo>
                      <a:pt x="3409" y="2952"/>
                    </a:lnTo>
                    <a:lnTo>
                      <a:pt x="3599" y="2828"/>
                    </a:lnTo>
                    <a:lnTo>
                      <a:pt x="3609" y="2779"/>
                    </a:lnTo>
                    <a:lnTo>
                      <a:pt x="3696" y="2709"/>
                    </a:lnTo>
                    <a:lnTo>
                      <a:pt x="3702" y="2698"/>
                    </a:lnTo>
                    <a:lnTo>
                      <a:pt x="3664" y="2645"/>
                    </a:lnTo>
                    <a:lnTo>
                      <a:pt x="3669" y="2601"/>
                    </a:lnTo>
                    <a:lnTo>
                      <a:pt x="3729" y="2573"/>
                    </a:lnTo>
                    <a:lnTo>
                      <a:pt x="3739" y="2580"/>
                    </a:lnTo>
                    <a:lnTo>
                      <a:pt x="3729" y="2622"/>
                    </a:lnTo>
                    <a:lnTo>
                      <a:pt x="3739" y="2638"/>
                    </a:lnTo>
                    <a:lnTo>
                      <a:pt x="3804" y="2633"/>
                    </a:lnTo>
                    <a:lnTo>
                      <a:pt x="3815" y="2650"/>
                    </a:lnTo>
                    <a:lnTo>
                      <a:pt x="3951" y="2590"/>
                    </a:lnTo>
                    <a:lnTo>
                      <a:pt x="4027" y="2585"/>
                    </a:lnTo>
                    <a:lnTo>
                      <a:pt x="4032" y="2580"/>
                    </a:lnTo>
                    <a:lnTo>
                      <a:pt x="4027" y="2573"/>
                    </a:lnTo>
                    <a:lnTo>
                      <a:pt x="4016" y="2557"/>
                    </a:lnTo>
                    <a:lnTo>
                      <a:pt x="4006" y="2531"/>
                    </a:lnTo>
                    <a:lnTo>
                      <a:pt x="4016" y="2520"/>
                    </a:lnTo>
                    <a:lnTo>
                      <a:pt x="4027" y="2498"/>
                    </a:lnTo>
                    <a:lnTo>
                      <a:pt x="4048" y="2471"/>
                    </a:lnTo>
                    <a:lnTo>
                      <a:pt x="4076" y="2390"/>
                    </a:lnTo>
                    <a:lnTo>
                      <a:pt x="4053" y="2357"/>
                    </a:lnTo>
                    <a:lnTo>
                      <a:pt x="4053" y="2331"/>
                    </a:lnTo>
                    <a:lnTo>
                      <a:pt x="4059" y="2315"/>
                    </a:lnTo>
                    <a:lnTo>
                      <a:pt x="4059" y="2292"/>
                    </a:lnTo>
                    <a:lnTo>
                      <a:pt x="4070" y="2250"/>
                    </a:lnTo>
                    <a:lnTo>
                      <a:pt x="4092" y="2227"/>
                    </a:lnTo>
                    <a:lnTo>
                      <a:pt x="4102" y="2190"/>
                    </a:lnTo>
                    <a:lnTo>
                      <a:pt x="4118" y="2125"/>
                    </a:lnTo>
                    <a:lnTo>
                      <a:pt x="4118" y="2087"/>
                    </a:lnTo>
                    <a:lnTo>
                      <a:pt x="4102" y="2028"/>
                    </a:lnTo>
                    <a:lnTo>
                      <a:pt x="4081" y="1990"/>
                    </a:lnTo>
                    <a:lnTo>
                      <a:pt x="4070" y="1979"/>
                    </a:lnTo>
                    <a:lnTo>
                      <a:pt x="4070" y="1958"/>
                    </a:lnTo>
                    <a:lnTo>
                      <a:pt x="4065" y="1941"/>
                    </a:lnTo>
                    <a:lnTo>
                      <a:pt x="4048" y="1909"/>
                    </a:lnTo>
                    <a:lnTo>
                      <a:pt x="4027" y="1893"/>
                    </a:lnTo>
                    <a:lnTo>
                      <a:pt x="4016" y="1876"/>
                    </a:lnTo>
                    <a:lnTo>
                      <a:pt x="4032" y="1839"/>
                    </a:lnTo>
                    <a:lnTo>
                      <a:pt x="4006" y="1784"/>
                    </a:lnTo>
                    <a:lnTo>
                      <a:pt x="3962" y="1747"/>
                    </a:lnTo>
                    <a:lnTo>
                      <a:pt x="3946" y="1719"/>
                    </a:lnTo>
                    <a:lnTo>
                      <a:pt x="3940" y="1352"/>
                    </a:lnTo>
                    <a:lnTo>
                      <a:pt x="3934" y="1152"/>
                    </a:lnTo>
                    <a:lnTo>
                      <a:pt x="3892" y="1141"/>
                    </a:lnTo>
                    <a:lnTo>
                      <a:pt x="3848" y="1157"/>
                    </a:lnTo>
                    <a:lnTo>
                      <a:pt x="3837" y="1157"/>
                    </a:lnTo>
                    <a:lnTo>
                      <a:pt x="3794" y="1119"/>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21" name="LA"/>
              <p:cNvSpPr>
                <a:spLocks/>
              </p:cNvSpPr>
              <p:nvPr/>
            </p:nvSpPr>
            <p:spPr bwMode="auto">
              <a:xfrm>
                <a:off x="2797198" y="2634328"/>
                <a:ext cx="409841" cy="361824"/>
              </a:xfrm>
              <a:custGeom>
                <a:avLst/>
                <a:gdLst>
                  <a:gd name="T0" fmla="*/ 2147483647 w 1669"/>
                  <a:gd name="T1" fmla="*/ 2147483647 h 1450"/>
                  <a:gd name="T2" fmla="*/ 2147483647 w 1669"/>
                  <a:gd name="T3" fmla="*/ 2147483647 h 1450"/>
                  <a:gd name="T4" fmla="*/ 2147483647 w 1669"/>
                  <a:gd name="T5" fmla="*/ 2147483647 h 1450"/>
                  <a:gd name="T6" fmla="*/ 2147483647 w 1669"/>
                  <a:gd name="T7" fmla="*/ 2147483647 h 1450"/>
                  <a:gd name="T8" fmla="*/ 2147483647 w 1669"/>
                  <a:gd name="T9" fmla="*/ 2147483647 h 1450"/>
                  <a:gd name="T10" fmla="*/ 2147483647 w 1669"/>
                  <a:gd name="T11" fmla="*/ 2147483647 h 1450"/>
                  <a:gd name="T12" fmla="*/ 2147483647 w 1669"/>
                  <a:gd name="T13" fmla="*/ 2147483647 h 1450"/>
                  <a:gd name="T14" fmla="*/ 2147483647 w 1669"/>
                  <a:gd name="T15" fmla="*/ 2147483647 h 1450"/>
                  <a:gd name="T16" fmla="*/ 2147483647 w 1669"/>
                  <a:gd name="T17" fmla="*/ 2147483647 h 1450"/>
                  <a:gd name="T18" fmla="*/ 2147483647 w 1669"/>
                  <a:gd name="T19" fmla="*/ 2147483647 h 1450"/>
                  <a:gd name="T20" fmla="*/ 2147483647 w 1669"/>
                  <a:gd name="T21" fmla="*/ 2147483647 h 1450"/>
                  <a:gd name="T22" fmla="*/ 2147483647 w 1669"/>
                  <a:gd name="T23" fmla="*/ 2147483647 h 1450"/>
                  <a:gd name="T24" fmla="*/ 2147483647 w 1669"/>
                  <a:gd name="T25" fmla="*/ 2147483647 h 1450"/>
                  <a:gd name="T26" fmla="*/ 2147483647 w 1669"/>
                  <a:gd name="T27" fmla="*/ 2147483647 h 1450"/>
                  <a:gd name="T28" fmla="*/ 2147483647 w 1669"/>
                  <a:gd name="T29" fmla="*/ 2147483647 h 1450"/>
                  <a:gd name="T30" fmla="*/ 2147483647 w 1669"/>
                  <a:gd name="T31" fmla="*/ 2147483647 h 1450"/>
                  <a:gd name="T32" fmla="*/ 2147483647 w 1669"/>
                  <a:gd name="T33" fmla="*/ 2147483647 h 1450"/>
                  <a:gd name="T34" fmla="*/ 2147483647 w 1669"/>
                  <a:gd name="T35" fmla="*/ 2147483647 h 1450"/>
                  <a:gd name="T36" fmla="*/ 2147483647 w 1669"/>
                  <a:gd name="T37" fmla="*/ 2147483647 h 1450"/>
                  <a:gd name="T38" fmla="*/ 2147483647 w 1669"/>
                  <a:gd name="T39" fmla="*/ 2147483647 h 1450"/>
                  <a:gd name="T40" fmla="*/ 2147483647 w 1669"/>
                  <a:gd name="T41" fmla="*/ 2147483647 h 1450"/>
                  <a:gd name="T42" fmla="*/ 2147483647 w 1669"/>
                  <a:gd name="T43" fmla="*/ 2147483647 h 1450"/>
                  <a:gd name="T44" fmla="*/ 2147483647 w 1669"/>
                  <a:gd name="T45" fmla="*/ 2147483647 h 1450"/>
                  <a:gd name="T46" fmla="*/ 2147483647 w 1669"/>
                  <a:gd name="T47" fmla="*/ 2147483647 h 1450"/>
                  <a:gd name="T48" fmla="*/ 2147483647 w 1669"/>
                  <a:gd name="T49" fmla="*/ 2147483647 h 1450"/>
                  <a:gd name="T50" fmla="*/ 2147483647 w 1669"/>
                  <a:gd name="T51" fmla="*/ 2147483647 h 1450"/>
                  <a:gd name="T52" fmla="*/ 2147483647 w 1669"/>
                  <a:gd name="T53" fmla="*/ 2147483647 h 1450"/>
                  <a:gd name="T54" fmla="*/ 2147483647 w 1669"/>
                  <a:gd name="T55" fmla="*/ 2147483647 h 1450"/>
                  <a:gd name="T56" fmla="*/ 2147483647 w 1669"/>
                  <a:gd name="T57" fmla="*/ 2147483647 h 1450"/>
                  <a:gd name="T58" fmla="*/ 2147483647 w 1669"/>
                  <a:gd name="T59" fmla="*/ 2147483647 h 1450"/>
                  <a:gd name="T60" fmla="*/ 2147483647 w 1669"/>
                  <a:gd name="T61" fmla="*/ 2147483647 h 1450"/>
                  <a:gd name="T62" fmla="*/ 2147483647 w 1669"/>
                  <a:gd name="T63" fmla="*/ 2147483647 h 1450"/>
                  <a:gd name="T64" fmla="*/ 2147483647 w 1669"/>
                  <a:gd name="T65" fmla="*/ 2147483647 h 1450"/>
                  <a:gd name="T66" fmla="*/ 2147483647 w 1669"/>
                  <a:gd name="T67" fmla="*/ 2147483647 h 1450"/>
                  <a:gd name="T68" fmla="*/ 2147483647 w 1669"/>
                  <a:gd name="T69" fmla="*/ 2147483647 h 1450"/>
                  <a:gd name="T70" fmla="*/ 2147483647 w 1669"/>
                  <a:gd name="T71" fmla="*/ 2147483647 h 1450"/>
                  <a:gd name="T72" fmla="*/ 2147483647 w 1669"/>
                  <a:gd name="T73" fmla="*/ 2147483647 h 1450"/>
                  <a:gd name="T74" fmla="*/ 2147483647 w 1669"/>
                  <a:gd name="T75" fmla="*/ 2147483647 h 1450"/>
                  <a:gd name="T76" fmla="*/ 2147483647 w 1669"/>
                  <a:gd name="T77" fmla="*/ 2147483647 h 1450"/>
                  <a:gd name="T78" fmla="*/ 2147483647 w 1669"/>
                  <a:gd name="T79" fmla="*/ 2147483647 h 1450"/>
                  <a:gd name="T80" fmla="*/ 2147483647 w 1669"/>
                  <a:gd name="T81" fmla="*/ 2147483647 h 1450"/>
                  <a:gd name="T82" fmla="*/ 2147483647 w 1669"/>
                  <a:gd name="T83" fmla="*/ 2147483647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9"/>
                  <a:gd name="T127" fmla="*/ 0 h 1450"/>
                  <a:gd name="T128" fmla="*/ 1669 w 1669"/>
                  <a:gd name="T129" fmla="*/ 1450 h 14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9" h="1450">
                    <a:moveTo>
                      <a:pt x="0" y="28"/>
                    </a:moveTo>
                    <a:lnTo>
                      <a:pt x="894" y="0"/>
                    </a:lnTo>
                    <a:lnTo>
                      <a:pt x="889" y="33"/>
                    </a:lnTo>
                    <a:lnTo>
                      <a:pt x="932" y="104"/>
                    </a:lnTo>
                    <a:lnTo>
                      <a:pt x="938" y="174"/>
                    </a:lnTo>
                    <a:lnTo>
                      <a:pt x="954" y="217"/>
                    </a:lnTo>
                    <a:lnTo>
                      <a:pt x="976" y="233"/>
                    </a:lnTo>
                    <a:lnTo>
                      <a:pt x="981" y="265"/>
                    </a:lnTo>
                    <a:lnTo>
                      <a:pt x="938" y="293"/>
                    </a:lnTo>
                    <a:lnTo>
                      <a:pt x="927" y="304"/>
                    </a:lnTo>
                    <a:lnTo>
                      <a:pt x="905" y="385"/>
                    </a:lnTo>
                    <a:lnTo>
                      <a:pt x="851" y="471"/>
                    </a:lnTo>
                    <a:lnTo>
                      <a:pt x="797" y="629"/>
                    </a:lnTo>
                    <a:lnTo>
                      <a:pt x="797" y="741"/>
                    </a:lnTo>
                    <a:lnTo>
                      <a:pt x="1376" y="720"/>
                    </a:lnTo>
                    <a:lnTo>
                      <a:pt x="1387" y="736"/>
                    </a:lnTo>
                    <a:lnTo>
                      <a:pt x="1371" y="790"/>
                    </a:lnTo>
                    <a:lnTo>
                      <a:pt x="1376" y="877"/>
                    </a:lnTo>
                    <a:lnTo>
                      <a:pt x="1436" y="936"/>
                    </a:lnTo>
                    <a:lnTo>
                      <a:pt x="1452" y="1007"/>
                    </a:lnTo>
                    <a:lnTo>
                      <a:pt x="1366" y="991"/>
                    </a:lnTo>
                    <a:lnTo>
                      <a:pt x="1290" y="958"/>
                    </a:lnTo>
                    <a:lnTo>
                      <a:pt x="1274" y="947"/>
                    </a:lnTo>
                    <a:lnTo>
                      <a:pt x="1252" y="963"/>
                    </a:lnTo>
                    <a:lnTo>
                      <a:pt x="1197" y="1012"/>
                    </a:lnTo>
                    <a:lnTo>
                      <a:pt x="1192" y="1039"/>
                    </a:lnTo>
                    <a:lnTo>
                      <a:pt x="1214" y="1066"/>
                    </a:lnTo>
                    <a:lnTo>
                      <a:pt x="1246" y="1077"/>
                    </a:lnTo>
                    <a:lnTo>
                      <a:pt x="1306" y="1072"/>
                    </a:lnTo>
                    <a:lnTo>
                      <a:pt x="1344" y="1050"/>
                    </a:lnTo>
                    <a:lnTo>
                      <a:pt x="1366" y="1033"/>
                    </a:lnTo>
                    <a:lnTo>
                      <a:pt x="1404" y="1033"/>
                    </a:lnTo>
                    <a:lnTo>
                      <a:pt x="1425" y="1033"/>
                    </a:lnTo>
                    <a:lnTo>
                      <a:pt x="1425" y="1045"/>
                    </a:lnTo>
                    <a:lnTo>
                      <a:pt x="1415" y="1061"/>
                    </a:lnTo>
                    <a:lnTo>
                      <a:pt x="1392" y="1082"/>
                    </a:lnTo>
                    <a:lnTo>
                      <a:pt x="1399" y="1104"/>
                    </a:lnTo>
                    <a:lnTo>
                      <a:pt x="1420" y="1115"/>
                    </a:lnTo>
                    <a:lnTo>
                      <a:pt x="1441" y="1120"/>
                    </a:lnTo>
                    <a:lnTo>
                      <a:pt x="1458" y="1109"/>
                    </a:lnTo>
                    <a:lnTo>
                      <a:pt x="1479" y="1061"/>
                    </a:lnTo>
                    <a:lnTo>
                      <a:pt x="1544" y="1039"/>
                    </a:lnTo>
                    <a:lnTo>
                      <a:pt x="1566" y="1023"/>
                    </a:lnTo>
                    <a:lnTo>
                      <a:pt x="1583" y="1023"/>
                    </a:lnTo>
                    <a:lnTo>
                      <a:pt x="1599" y="1045"/>
                    </a:lnTo>
                    <a:lnTo>
                      <a:pt x="1588" y="1072"/>
                    </a:lnTo>
                    <a:lnTo>
                      <a:pt x="1599" y="1082"/>
                    </a:lnTo>
                    <a:lnTo>
                      <a:pt x="1593" y="1109"/>
                    </a:lnTo>
                    <a:lnTo>
                      <a:pt x="1560" y="1126"/>
                    </a:lnTo>
                    <a:lnTo>
                      <a:pt x="1518" y="1191"/>
                    </a:lnTo>
                    <a:lnTo>
                      <a:pt x="1469" y="1223"/>
                    </a:lnTo>
                    <a:lnTo>
                      <a:pt x="1469" y="1256"/>
                    </a:lnTo>
                    <a:lnTo>
                      <a:pt x="1479" y="1282"/>
                    </a:lnTo>
                    <a:lnTo>
                      <a:pt x="1544" y="1321"/>
                    </a:lnTo>
                    <a:lnTo>
                      <a:pt x="1653" y="1363"/>
                    </a:lnTo>
                    <a:lnTo>
                      <a:pt x="1669" y="1385"/>
                    </a:lnTo>
                    <a:lnTo>
                      <a:pt x="1658" y="1407"/>
                    </a:lnTo>
                    <a:lnTo>
                      <a:pt x="1637" y="1418"/>
                    </a:lnTo>
                    <a:lnTo>
                      <a:pt x="1555" y="1450"/>
                    </a:lnTo>
                    <a:lnTo>
                      <a:pt x="1544" y="1379"/>
                    </a:lnTo>
                    <a:lnTo>
                      <a:pt x="1495" y="1363"/>
                    </a:lnTo>
                    <a:lnTo>
                      <a:pt x="1399" y="1326"/>
                    </a:lnTo>
                    <a:lnTo>
                      <a:pt x="1387" y="1293"/>
                    </a:lnTo>
                    <a:lnTo>
                      <a:pt x="1371" y="1282"/>
                    </a:lnTo>
                    <a:lnTo>
                      <a:pt x="1344" y="1293"/>
                    </a:lnTo>
                    <a:lnTo>
                      <a:pt x="1327" y="1358"/>
                    </a:lnTo>
                    <a:lnTo>
                      <a:pt x="1339" y="1369"/>
                    </a:lnTo>
                    <a:lnTo>
                      <a:pt x="1339" y="1379"/>
                    </a:lnTo>
                    <a:lnTo>
                      <a:pt x="1290" y="1418"/>
                    </a:lnTo>
                    <a:lnTo>
                      <a:pt x="1274" y="1412"/>
                    </a:lnTo>
                    <a:lnTo>
                      <a:pt x="1246" y="1374"/>
                    </a:lnTo>
                    <a:lnTo>
                      <a:pt x="1230" y="1374"/>
                    </a:lnTo>
                    <a:lnTo>
                      <a:pt x="1197" y="1385"/>
                    </a:lnTo>
                    <a:lnTo>
                      <a:pt x="1181" y="1369"/>
                    </a:lnTo>
                    <a:lnTo>
                      <a:pt x="1171" y="1374"/>
                    </a:lnTo>
                    <a:lnTo>
                      <a:pt x="1127" y="1418"/>
                    </a:lnTo>
                    <a:lnTo>
                      <a:pt x="1073" y="1423"/>
                    </a:lnTo>
                    <a:lnTo>
                      <a:pt x="1057" y="1407"/>
                    </a:lnTo>
                    <a:lnTo>
                      <a:pt x="1008" y="1402"/>
                    </a:lnTo>
                    <a:lnTo>
                      <a:pt x="932" y="1298"/>
                    </a:lnTo>
                    <a:lnTo>
                      <a:pt x="883" y="1293"/>
                    </a:lnTo>
                    <a:lnTo>
                      <a:pt x="840" y="1272"/>
                    </a:lnTo>
                    <a:lnTo>
                      <a:pt x="824" y="1244"/>
                    </a:lnTo>
                    <a:lnTo>
                      <a:pt x="813" y="1244"/>
                    </a:lnTo>
                    <a:lnTo>
                      <a:pt x="808" y="1239"/>
                    </a:lnTo>
                    <a:lnTo>
                      <a:pt x="808" y="1233"/>
                    </a:lnTo>
                    <a:lnTo>
                      <a:pt x="808" y="1217"/>
                    </a:lnTo>
                    <a:lnTo>
                      <a:pt x="785" y="1207"/>
                    </a:lnTo>
                    <a:lnTo>
                      <a:pt x="775" y="1217"/>
                    </a:lnTo>
                    <a:lnTo>
                      <a:pt x="743" y="1207"/>
                    </a:lnTo>
                    <a:lnTo>
                      <a:pt x="737" y="1201"/>
                    </a:lnTo>
                    <a:lnTo>
                      <a:pt x="726" y="1179"/>
                    </a:lnTo>
                    <a:lnTo>
                      <a:pt x="704" y="1179"/>
                    </a:lnTo>
                    <a:lnTo>
                      <a:pt x="645" y="1233"/>
                    </a:lnTo>
                    <a:lnTo>
                      <a:pt x="678" y="1272"/>
                    </a:lnTo>
                    <a:lnTo>
                      <a:pt x="666" y="1277"/>
                    </a:lnTo>
                    <a:lnTo>
                      <a:pt x="569" y="1282"/>
                    </a:lnTo>
                    <a:lnTo>
                      <a:pt x="401" y="1249"/>
                    </a:lnTo>
                    <a:lnTo>
                      <a:pt x="309" y="1217"/>
                    </a:lnTo>
                    <a:lnTo>
                      <a:pt x="87" y="1249"/>
                    </a:lnTo>
                    <a:lnTo>
                      <a:pt x="76" y="1233"/>
                    </a:lnTo>
                    <a:lnTo>
                      <a:pt x="66" y="1207"/>
                    </a:lnTo>
                    <a:lnTo>
                      <a:pt x="76" y="1196"/>
                    </a:lnTo>
                    <a:lnTo>
                      <a:pt x="87" y="1174"/>
                    </a:lnTo>
                    <a:lnTo>
                      <a:pt x="108" y="1147"/>
                    </a:lnTo>
                    <a:lnTo>
                      <a:pt x="136" y="1066"/>
                    </a:lnTo>
                    <a:lnTo>
                      <a:pt x="113" y="1033"/>
                    </a:lnTo>
                    <a:lnTo>
                      <a:pt x="113" y="1007"/>
                    </a:lnTo>
                    <a:lnTo>
                      <a:pt x="119" y="991"/>
                    </a:lnTo>
                    <a:lnTo>
                      <a:pt x="119" y="968"/>
                    </a:lnTo>
                    <a:lnTo>
                      <a:pt x="130" y="926"/>
                    </a:lnTo>
                    <a:lnTo>
                      <a:pt x="152" y="903"/>
                    </a:lnTo>
                    <a:lnTo>
                      <a:pt x="162" y="866"/>
                    </a:lnTo>
                    <a:lnTo>
                      <a:pt x="178" y="801"/>
                    </a:lnTo>
                    <a:lnTo>
                      <a:pt x="178" y="763"/>
                    </a:lnTo>
                    <a:lnTo>
                      <a:pt x="162" y="704"/>
                    </a:lnTo>
                    <a:lnTo>
                      <a:pt x="141" y="666"/>
                    </a:lnTo>
                    <a:lnTo>
                      <a:pt x="130" y="655"/>
                    </a:lnTo>
                    <a:lnTo>
                      <a:pt x="130" y="634"/>
                    </a:lnTo>
                    <a:lnTo>
                      <a:pt x="125" y="617"/>
                    </a:lnTo>
                    <a:lnTo>
                      <a:pt x="108" y="585"/>
                    </a:lnTo>
                    <a:lnTo>
                      <a:pt x="87" y="569"/>
                    </a:lnTo>
                    <a:lnTo>
                      <a:pt x="76" y="552"/>
                    </a:lnTo>
                    <a:lnTo>
                      <a:pt x="92" y="515"/>
                    </a:lnTo>
                    <a:lnTo>
                      <a:pt x="66" y="460"/>
                    </a:lnTo>
                    <a:lnTo>
                      <a:pt x="22" y="423"/>
                    </a:lnTo>
                    <a:lnTo>
                      <a:pt x="6" y="395"/>
                    </a:lnTo>
                    <a:lnTo>
                      <a:pt x="0" y="28"/>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22" name="AR"/>
              <p:cNvSpPr>
                <a:spLocks/>
              </p:cNvSpPr>
              <p:nvPr/>
            </p:nvSpPr>
            <p:spPr bwMode="auto">
              <a:xfrm>
                <a:off x="2748982" y="2320747"/>
                <a:ext cx="361624" cy="321620"/>
              </a:xfrm>
              <a:custGeom>
                <a:avLst/>
                <a:gdLst>
                  <a:gd name="T0" fmla="*/ 0 w 1469"/>
                  <a:gd name="T1" fmla="*/ 2147483647 h 1342"/>
                  <a:gd name="T2" fmla="*/ 2147483647 w 1469"/>
                  <a:gd name="T3" fmla="*/ 0 h 1342"/>
                  <a:gd name="T4" fmla="*/ 2147483647 w 1469"/>
                  <a:gd name="T5" fmla="*/ 2147483647 h 1342"/>
                  <a:gd name="T6" fmla="*/ 2147483647 w 1469"/>
                  <a:gd name="T7" fmla="*/ 2147483647 h 1342"/>
                  <a:gd name="T8" fmla="*/ 2147483647 w 1469"/>
                  <a:gd name="T9" fmla="*/ 2147483647 h 1342"/>
                  <a:gd name="T10" fmla="*/ 2147483647 w 1469"/>
                  <a:gd name="T11" fmla="*/ 2147483647 h 1342"/>
                  <a:gd name="T12" fmla="*/ 2147483647 w 1469"/>
                  <a:gd name="T13" fmla="*/ 2147483647 h 1342"/>
                  <a:gd name="T14" fmla="*/ 2147483647 w 1469"/>
                  <a:gd name="T15" fmla="*/ 2147483647 h 1342"/>
                  <a:gd name="T16" fmla="*/ 2147483647 w 1469"/>
                  <a:gd name="T17" fmla="*/ 2147483647 h 1342"/>
                  <a:gd name="T18" fmla="*/ 2147483647 w 1469"/>
                  <a:gd name="T19" fmla="*/ 2147483647 h 1342"/>
                  <a:gd name="T20" fmla="*/ 2147483647 w 1469"/>
                  <a:gd name="T21" fmla="*/ 2147483647 h 1342"/>
                  <a:gd name="T22" fmla="*/ 2147483647 w 1469"/>
                  <a:gd name="T23" fmla="*/ 2147483647 h 1342"/>
                  <a:gd name="T24" fmla="*/ 2147483647 w 1469"/>
                  <a:gd name="T25" fmla="*/ 2147483647 h 1342"/>
                  <a:gd name="T26" fmla="*/ 2147483647 w 1469"/>
                  <a:gd name="T27" fmla="*/ 2147483647 h 1342"/>
                  <a:gd name="T28" fmla="*/ 2147483647 w 1469"/>
                  <a:gd name="T29" fmla="*/ 2147483647 h 1342"/>
                  <a:gd name="T30" fmla="*/ 2147483647 w 1469"/>
                  <a:gd name="T31" fmla="*/ 2147483647 h 1342"/>
                  <a:gd name="T32" fmla="*/ 2147483647 w 1469"/>
                  <a:gd name="T33" fmla="*/ 2147483647 h 1342"/>
                  <a:gd name="T34" fmla="*/ 2147483647 w 1469"/>
                  <a:gd name="T35" fmla="*/ 2147483647 h 1342"/>
                  <a:gd name="T36" fmla="*/ 2147483647 w 1469"/>
                  <a:gd name="T37" fmla="*/ 2147483647 h 1342"/>
                  <a:gd name="T38" fmla="*/ 2147483647 w 1469"/>
                  <a:gd name="T39" fmla="*/ 2147483647 h 1342"/>
                  <a:gd name="T40" fmla="*/ 2147483647 w 1469"/>
                  <a:gd name="T41" fmla="*/ 2147483647 h 1342"/>
                  <a:gd name="T42" fmla="*/ 2147483647 w 1469"/>
                  <a:gd name="T43" fmla="*/ 2147483647 h 1342"/>
                  <a:gd name="T44" fmla="*/ 2147483647 w 1469"/>
                  <a:gd name="T45" fmla="*/ 2147483647 h 1342"/>
                  <a:gd name="T46" fmla="*/ 2147483647 w 1469"/>
                  <a:gd name="T47" fmla="*/ 2147483647 h 1342"/>
                  <a:gd name="T48" fmla="*/ 2147483647 w 1469"/>
                  <a:gd name="T49" fmla="*/ 2147483647 h 1342"/>
                  <a:gd name="T50" fmla="*/ 2147483647 w 1469"/>
                  <a:gd name="T51" fmla="*/ 2147483647 h 1342"/>
                  <a:gd name="T52" fmla="*/ 2147483647 w 1469"/>
                  <a:gd name="T53" fmla="*/ 2147483647 h 1342"/>
                  <a:gd name="T54" fmla="*/ 2147483647 w 1469"/>
                  <a:gd name="T55" fmla="*/ 2147483647 h 1342"/>
                  <a:gd name="T56" fmla="*/ 2147483647 w 1469"/>
                  <a:gd name="T57" fmla="*/ 2147483647 h 1342"/>
                  <a:gd name="T58" fmla="*/ 2147483647 w 1469"/>
                  <a:gd name="T59" fmla="*/ 2147483647 h 1342"/>
                  <a:gd name="T60" fmla="*/ 2147483647 w 1469"/>
                  <a:gd name="T61" fmla="*/ 2147483647 h 1342"/>
                  <a:gd name="T62" fmla="*/ 2147483647 w 1469"/>
                  <a:gd name="T63" fmla="*/ 2147483647 h 1342"/>
                  <a:gd name="T64" fmla="*/ 2147483647 w 1469"/>
                  <a:gd name="T65" fmla="*/ 2147483647 h 1342"/>
                  <a:gd name="T66" fmla="*/ 2147483647 w 1469"/>
                  <a:gd name="T67" fmla="*/ 2147483647 h 1342"/>
                  <a:gd name="T68" fmla="*/ 2147483647 w 1469"/>
                  <a:gd name="T69" fmla="*/ 2147483647 h 1342"/>
                  <a:gd name="T70" fmla="*/ 2147483647 w 1469"/>
                  <a:gd name="T71" fmla="*/ 2147483647 h 1342"/>
                  <a:gd name="T72" fmla="*/ 2147483647 w 1469"/>
                  <a:gd name="T73" fmla="*/ 2147483647 h 1342"/>
                  <a:gd name="T74" fmla="*/ 2147483647 w 1469"/>
                  <a:gd name="T75" fmla="*/ 2147483647 h 1342"/>
                  <a:gd name="T76" fmla="*/ 2147483647 w 1469"/>
                  <a:gd name="T77" fmla="*/ 2147483647 h 1342"/>
                  <a:gd name="T78" fmla="*/ 2147483647 w 1469"/>
                  <a:gd name="T79" fmla="*/ 2147483647 h 1342"/>
                  <a:gd name="T80" fmla="*/ 2147483647 w 1469"/>
                  <a:gd name="T81" fmla="*/ 2147483647 h 1342"/>
                  <a:gd name="T82" fmla="*/ 2147483647 w 1469"/>
                  <a:gd name="T83" fmla="*/ 2147483647 h 1342"/>
                  <a:gd name="T84" fmla="*/ 2147483647 w 1469"/>
                  <a:gd name="T85" fmla="*/ 2147483647 h 1342"/>
                  <a:gd name="T86" fmla="*/ 2147483647 w 1469"/>
                  <a:gd name="T87" fmla="*/ 2147483647 h 1342"/>
                  <a:gd name="T88" fmla="*/ 2147483647 w 1469"/>
                  <a:gd name="T89" fmla="*/ 2147483647 h 1342"/>
                  <a:gd name="T90" fmla="*/ 2147483647 w 1469"/>
                  <a:gd name="T91" fmla="*/ 2147483647 h 1342"/>
                  <a:gd name="T92" fmla="*/ 2147483647 w 1469"/>
                  <a:gd name="T93" fmla="*/ 2147483647 h 1342"/>
                  <a:gd name="T94" fmla="*/ 2147483647 w 1469"/>
                  <a:gd name="T95" fmla="*/ 2147483647 h 1342"/>
                  <a:gd name="T96" fmla="*/ 0 w 1469"/>
                  <a:gd name="T97" fmla="*/ 2147483647 h 1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9"/>
                  <a:gd name="T148" fmla="*/ 0 h 1342"/>
                  <a:gd name="T149" fmla="*/ 1469 w 1469"/>
                  <a:gd name="T150" fmla="*/ 1342 h 1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9" h="1342">
                    <a:moveTo>
                      <a:pt x="0" y="55"/>
                    </a:moveTo>
                    <a:lnTo>
                      <a:pt x="1322" y="0"/>
                    </a:lnTo>
                    <a:lnTo>
                      <a:pt x="1317" y="17"/>
                    </a:lnTo>
                    <a:lnTo>
                      <a:pt x="1343" y="33"/>
                    </a:lnTo>
                    <a:lnTo>
                      <a:pt x="1355" y="65"/>
                    </a:lnTo>
                    <a:lnTo>
                      <a:pt x="1350" y="93"/>
                    </a:lnTo>
                    <a:lnTo>
                      <a:pt x="1311" y="125"/>
                    </a:lnTo>
                    <a:lnTo>
                      <a:pt x="1273" y="168"/>
                    </a:lnTo>
                    <a:lnTo>
                      <a:pt x="1268" y="195"/>
                    </a:lnTo>
                    <a:lnTo>
                      <a:pt x="1469" y="179"/>
                    </a:lnTo>
                    <a:lnTo>
                      <a:pt x="1463" y="195"/>
                    </a:lnTo>
                    <a:lnTo>
                      <a:pt x="1469" y="217"/>
                    </a:lnTo>
                    <a:lnTo>
                      <a:pt x="1452" y="249"/>
                    </a:lnTo>
                    <a:lnTo>
                      <a:pt x="1415" y="288"/>
                    </a:lnTo>
                    <a:lnTo>
                      <a:pt x="1403" y="363"/>
                    </a:lnTo>
                    <a:lnTo>
                      <a:pt x="1360" y="411"/>
                    </a:lnTo>
                    <a:lnTo>
                      <a:pt x="1371" y="455"/>
                    </a:lnTo>
                    <a:lnTo>
                      <a:pt x="1371" y="525"/>
                    </a:lnTo>
                    <a:lnTo>
                      <a:pt x="1360" y="525"/>
                    </a:lnTo>
                    <a:lnTo>
                      <a:pt x="1322" y="558"/>
                    </a:lnTo>
                    <a:lnTo>
                      <a:pt x="1322" y="579"/>
                    </a:lnTo>
                    <a:lnTo>
                      <a:pt x="1262" y="628"/>
                    </a:lnTo>
                    <a:lnTo>
                      <a:pt x="1241" y="687"/>
                    </a:lnTo>
                    <a:lnTo>
                      <a:pt x="1246" y="741"/>
                    </a:lnTo>
                    <a:lnTo>
                      <a:pt x="1241" y="780"/>
                    </a:lnTo>
                    <a:lnTo>
                      <a:pt x="1187" y="812"/>
                    </a:lnTo>
                    <a:lnTo>
                      <a:pt x="1149" y="866"/>
                    </a:lnTo>
                    <a:lnTo>
                      <a:pt x="1133" y="882"/>
                    </a:lnTo>
                    <a:lnTo>
                      <a:pt x="1133" y="931"/>
                    </a:lnTo>
                    <a:lnTo>
                      <a:pt x="1106" y="963"/>
                    </a:lnTo>
                    <a:lnTo>
                      <a:pt x="1106" y="1001"/>
                    </a:lnTo>
                    <a:lnTo>
                      <a:pt x="1084" y="1050"/>
                    </a:lnTo>
                    <a:lnTo>
                      <a:pt x="1057" y="1103"/>
                    </a:lnTo>
                    <a:lnTo>
                      <a:pt x="1068" y="1158"/>
                    </a:lnTo>
                    <a:lnTo>
                      <a:pt x="1094" y="1185"/>
                    </a:lnTo>
                    <a:lnTo>
                      <a:pt x="1100" y="1223"/>
                    </a:lnTo>
                    <a:lnTo>
                      <a:pt x="1111" y="1233"/>
                    </a:lnTo>
                    <a:lnTo>
                      <a:pt x="1111" y="1250"/>
                    </a:lnTo>
                    <a:lnTo>
                      <a:pt x="1094" y="1261"/>
                    </a:lnTo>
                    <a:lnTo>
                      <a:pt x="1084" y="1293"/>
                    </a:lnTo>
                    <a:lnTo>
                      <a:pt x="1089" y="1314"/>
                    </a:lnTo>
                    <a:lnTo>
                      <a:pt x="195" y="1342"/>
                    </a:lnTo>
                    <a:lnTo>
                      <a:pt x="189" y="1142"/>
                    </a:lnTo>
                    <a:lnTo>
                      <a:pt x="147" y="1131"/>
                    </a:lnTo>
                    <a:lnTo>
                      <a:pt x="103" y="1147"/>
                    </a:lnTo>
                    <a:lnTo>
                      <a:pt x="92" y="1147"/>
                    </a:lnTo>
                    <a:lnTo>
                      <a:pt x="49" y="1109"/>
                    </a:lnTo>
                    <a:lnTo>
                      <a:pt x="54" y="455"/>
                    </a:lnTo>
                    <a:lnTo>
                      <a:pt x="0" y="55"/>
                    </a:lnTo>
                    <a:close/>
                  </a:path>
                </a:pathLst>
              </a:custGeom>
              <a:solidFill>
                <a:schemeClr val="tx1">
                  <a:lumMod val="65000"/>
                  <a:lumOff val="35000"/>
                </a:schemeClr>
              </a:solidFill>
              <a:ln w="9525">
                <a:solidFill>
                  <a:schemeClr val="tx1">
                    <a:lumMod val="65000"/>
                    <a:lumOff val="35000"/>
                  </a:schemeClr>
                </a:solidFill>
                <a:round/>
                <a:headEnd/>
                <a:tailEnd/>
              </a:ln>
            </p:spPr>
          </p:sp>
        </p:grpSp>
        <p:sp>
          <p:nvSpPr>
            <p:cNvPr id="44" name="ID"/>
            <p:cNvSpPr>
              <a:spLocks/>
            </p:cNvSpPr>
            <p:nvPr/>
          </p:nvSpPr>
          <p:spPr bwMode="auto">
            <a:xfrm>
              <a:off x="1254269" y="1066425"/>
              <a:ext cx="425914" cy="691484"/>
            </a:xfrm>
            <a:custGeom>
              <a:avLst/>
              <a:gdLst>
                <a:gd name="T0" fmla="*/ 2147483647 w 1761"/>
                <a:gd name="T1" fmla="*/ 2147483647 h 2845"/>
                <a:gd name="T2" fmla="*/ 2147483647 w 1761"/>
                <a:gd name="T3" fmla="*/ 2147483647 h 2845"/>
                <a:gd name="T4" fmla="*/ 2147483647 w 1761"/>
                <a:gd name="T5" fmla="*/ 2147483647 h 2845"/>
                <a:gd name="T6" fmla="*/ 2147483647 w 1761"/>
                <a:gd name="T7" fmla="*/ 2147483647 h 2845"/>
                <a:gd name="T8" fmla="*/ 2147483647 w 1761"/>
                <a:gd name="T9" fmla="*/ 2147483647 h 2845"/>
                <a:gd name="T10" fmla="*/ 2147483647 w 1761"/>
                <a:gd name="T11" fmla="*/ 2147483647 h 2845"/>
                <a:gd name="T12" fmla="*/ 2147483647 w 1761"/>
                <a:gd name="T13" fmla="*/ 2147483647 h 2845"/>
                <a:gd name="T14" fmla="*/ 2147483647 w 1761"/>
                <a:gd name="T15" fmla="*/ 2147483647 h 2845"/>
                <a:gd name="T16" fmla="*/ 2147483647 w 1761"/>
                <a:gd name="T17" fmla="*/ 2147483647 h 2845"/>
                <a:gd name="T18" fmla="*/ 2147483647 w 1761"/>
                <a:gd name="T19" fmla="*/ 2147483647 h 2845"/>
                <a:gd name="T20" fmla="*/ 2147483647 w 1761"/>
                <a:gd name="T21" fmla="*/ 2147483647 h 2845"/>
                <a:gd name="T22" fmla="*/ 2147483647 w 1761"/>
                <a:gd name="T23" fmla="*/ 2147483647 h 2845"/>
                <a:gd name="T24" fmla="*/ 2147483647 w 1761"/>
                <a:gd name="T25" fmla="*/ 2147483647 h 2845"/>
                <a:gd name="T26" fmla="*/ 2147483647 w 1761"/>
                <a:gd name="T27" fmla="*/ 2147483647 h 2845"/>
                <a:gd name="T28" fmla="*/ 2147483647 w 1761"/>
                <a:gd name="T29" fmla="*/ 0 h 2845"/>
                <a:gd name="T30" fmla="*/ 2147483647 w 1761"/>
                <a:gd name="T31" fmla="*/ 2147483647 h 2845"/>
                <a:gd name="T32" fmla="*/ 2147483647 w 1761"/>
                <a:gd name="T33" fmla="*/ 2147483647 h 2845"/>
                <a:gd name="T34" fmla="*/ 2147483647 w 1761"/>
                <a:gd name="T35" fmla="*/ 2147483647 h 2845"/>
                <a:gd name="T36" fmla="*/ 2147483647 w 1761"/>
                <a:gd name="T37" fmla="*/ 2147483647 h 2845"/>
                <a:gd name="T38" fmla="*/ 2147483647 w 1761"/>
                <a:gd name="T39" fmla="*/ 2147483647 h 2845"/>
                <a:gd name="T40" fmla="*/ 2147483647 w 1761"/>
                <a:gd name="T41" fmla="*/ 2147483647 h 2845"/>
                <a:gd name="T42" fmla="*/ 2147483647 w 1761"/>
                <a:gd name="T43" fmla="*/ 2147483647 h 2845"/>
                <a:gd name="T44" fmla="*/ 2147483647 w 1761"/>
                <a:gd name="T45" fmla="*/ 2147483647 h 2845"/>
                <a:gd name="T46" fmla="*/ 2147483647 w 1761"/>
                <a:gd name="T47" fmla="*/ 2147483647 h 2845"/>
                <a:gd name="T48" fmla="*/ 2147483647 w 1761"/>
                <a:gd name="T49" fmla="*/ 2147483647 h 2845"/>
                <a:gd name="T50" fmla="*/ 2147483647 w 1761"/>
                <a:gd name="T51" fmla="*/ 2147483647 h 2845"/>
                <a:gd name="T52" fmla="*/ 2147483647 w 1761"/>
                <a:gd name="T53" fmla="*/ 2147483647 h 2845"/>
                <a:gd name="T54" fmla="*/ 2147483647 w 1761"/>
                <a:gd name="T55" fmla="*/ 2147483647 h 2845"/>
                <a:gd name="T56" fmla="*/ 2147483647 w 1761"/>
                <a:gd name="T57" fmla="*/ 2147483647 h 2845"/>
                <a:gd name="T58" fmla="*/ 2147483647 w 1761"/>
                <a:gd name="T59" fmla="*/ 2147483647 h 2845"/>
                <a:gd name="T60" fmla="*/ 2147483647 w 1761"/>
                <a:gd name="T61" fmla="*/ 2147483647 h 2845"/>
                <a:gd name="T62" fmla="*/ 2147483647 w 1761"/>
                <a:gd name="T63" fmla="*/ 2147483647 h 2845"/>
                <a:gd name="T64" fmla="*/ 2147483647 w 1761"/>
                <a:gd name="T65" fmla="*/ 2147483647 h 2845"/>
                <a:gd name="T66" fmla="*/ 2147483647 w 1761"/>
                <a:gd name="T67" fmla="*/ 2147483647 h 2845"/>
                <a:gd name="T68" fmla="*/ 2147483647 w 1761"/>
                <a:gd name="T69" fmla="*/ 2147483647 h 2845"/>
                <a:gd name="T70" fmla="*/ 2147483647 w 1761"/>
                <a:gd name="T71" fmla="*/ 2147483647 h 2845"/>
                <a:gd name="T72" fmla="*/ 2147483647 w 1761"/>
                <a:gd name="T73" fmla="*/ 2147483647 h 2845"/>
                <a:gd name="T74" fmla="*/ 2147483647 w 1761"/>
                <a:gd name="T75" fmla="*/ 2147483647 h 2845"/>
                <a:gd name="T76" fmla="*/ 2147483647 w 1761"/>
                <a:gd name="T77" fmla="*/ 2147483647 h 2845"/>
                <a:gd name="T78" fmla="*/ 2147483647 w 1761"/>
                <a:gd name="T79" fmla="*/ 2147483647 h 2845"/>
                <a:gd name="T80" fmla="*/ 2147483647 w 1761"/>
                <a:gd name="T81" fmla="*/ 2147483647 h 2845"/>
                <a:gd name="T82" fmla="*/ 2147483647 w 1761"/>
                <a:gd name="T83" fmla="*/ 2147483647 h 2845"/>
                <a:gd name="T84" fmla="*/ 2147483647 w 1761"/>
                <a:gd name="T85" fmla="*/ 2147483647 h 2845"/>
                <a:gd name="T86" fmla="*/ 2147483647 w 1761"/>
                <a:gd name="T87" fmla="*/ 2147483647 h 2845"/>
                <a:gd name="T88" fmla="*/ 2147483647 w 1761"/>
                <a:gd name="T89" fmla="*/ 2147483647 h 2845"/>
                <a:gd name="T90" fmla="*/ 2147483647 w 1761"/>
                <a:gd name="T91" fmla="*/ 2147483647 h 2845"/>
                <a:gd name="T92" fmla="*/ 2147483647 w 1761"/>
                <a:gd name="T93" fmla="*/ 2147483647 h 2845"/>
                <a:gd name="T94" fmla="*/ 2147483647 w 1761"/>
                <a:gd name="T95" fmla="*/ 2147483647 h 2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1"/>
                <a:gd name="T145" fmla="*/ 0 h 2845"/>
                <a:gd name="T146" fmla="*/ 1761 w 1761"/>
                <a:gd name="T147" fmla="*/ 2845 h 2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1" h="2845">
                  <a:moveTo>
                    <a:pt x="0" y="2537"/>
                  </a:moveTo>
                  <a:lnTo>
                    <a:pt x="146" y="1877"/>
                  </a:lnTo>
                  <a:lnTo>
                    <a:pt x="184" y="1828"/>
                  </a:lnTo>
                  <a:lnTo>
                    <a:pt x="184" y="1785"/>
                  </a:lnTo>
                  <a:lnTo>
                    <a:pt x="195" y="1785"/>
                  </a:lnTo>
                  <a:lnTo>
                    <a:pt x="200" y="1769"/>
                  </a:lnTo>
                  <a:lnTo>
                    <a:pt x="211" y="1747"/>
                  </a:lnTo>
                  <a:lnTo>
                    <a:pt x="190" y="1720"/>
                  </a:lnTo>
                  <a:lnTo>
                    <a:pt x="151" y="1699"/>
                  </a:lnTo>
                  <a:lnTo>
                    <a:pt x="141" y="1676"/>
                  </a:lnTo>
                  <a:lnTo>
                    <a:pt x="151" y="1634"/>
                  </a:lnTo>
                  <a:lnTo>
                    <a:pt x="216" y="1530"/>
                  </a:lnTo>
                  <a:lnTo>
                    <a:pt x="260" y="1514"/>
                  </a:lnTo>
                  <a:lnTo>
                    <a:pt x="287" y="1481"/>
                  </a:lnTo>
                  <a:lnTo>
                    <a:pt x="292" y="1460"/>
                  </a:lnTo>
                  <a:lnTo>
                    <a:pt x="314" y="1434"/>
                  </a:lnTo>
                  <a:lnTo>
                    <a:pt x="439" y="1239"/>
                  </a:lnTo>
                  <a:lnTo>
                    <a:pt x="434" y="1190"/>
                  </a:lnTo>
                  <a:lnTo>
                    <a:pt x="406" y="1168"/>
                  </a:lnTo>
                  <a:lnTo>
                    <a:pt x="379" y="1158"/>
                  </a:lnTo>
                  <a:lnTo>
                    <a:pt x="358" y="1125"/>
                  </a:lnTo>
                  <a:lnTo>
                    <a:pt x="352" y="1093"/>
                  </a:lnTo>
                  <a:lnTo>
                    <a:pt x="346" y="1044"/>
                  </a:lnTo>
                  <a:lnTo>
                    <a:pt x="358" y="1028"/>
                  </a:lnTo>
                  <a:lnTo>
                    <a:pt x="369" y="1012"/>
                  </a:lnTo>
                  <a:lnTo>
                    <a:pt x="346" y="979"/>
                  </a:lnTo>
                  <a:lnTo>
                    <a:pt x="346" y="947"/>
                  </a:lnTo>
                  <a:lnTo>
                    <a:pt x="358" y="936"/>
                  </a:lnTo>
                  <a:lnTo>
                    <a:pt x="569" y="0"/>
                  </a:lnTo>
                  <a:lnTo>
                    <a:pt x="563" y="0"/>
                  </a:lnTo>
                  <a:lnTo>
                    <a:pt x="797" y="60"/>
                  </a:lnTo>
                  <a:lnTo>
                    <a:pt x="737" y="417"/>
                  </a:lnTo>
                  <a:lnTo>
                    <a:pt x="774" y="513"/>
                  </a:lnTo>
                  <a:lnTo>
                    <a:pt x="791" y="573"/>
                  </a:lnTo>
                  <a:lnTo>
                    <a:pt x="774" y="611"/>
                  </a:lnTo>
                  <a:lnTo>
                    <a:pt x="758" y="627"/>
                  </a:lnTo>
                  <a:lnTo>
                    <a:pt x="781" y="649"/>
                  </a:lnTo>
                  <a:lnTo>
                    <a:pt x="807" y="687"/>
                  </a:lnTo>
                  <a:lnTo>
                    <a:pt x="872" y="752"/>
                  </a:lnTo>
                  <a:lnTo>
                    <a:pt x="916" y="849"/>
                  </a:lnTo>
                  <a:lnTo>
                    <a:pt x="927" y="893"/>
                  </a:lnTo>
                  <a:lnTo>
                    <a:pt x="948" y="942"/>
                  </a:lnTo>
                  <a:lnTo>
                    <a:pt x="986" y="942"/>
                  </a:lnTo>
                  <a:lnTo>
                    <a:pt x="986" y="973"/>
                  </a:lnTo>
                  <a:lnTo>
                    <a:pt x="1046" y="979"/>
                  </a:lnTo>
                  <a:lnTo>
                    <a:pt x="1062" y="1001"/>
                  </a:lnTo>
                  <a:lnTo>
                    <a:pt x="1002" y="1119"/>
                  </a:lnTo>
                  <a:lnTo>
                    <a:pt x="1007" y="1142"/>
                  </a:lnTo>
                  <a:lnTo>
                    <a:pt x="986" y="1158"/>
                  </a:lnTo>
                  <a:lnTo>
                    <a:pt x="981" y="1217"/>
                  </a:lnTo>
                  <a:lnTo>
                    <a:pt x="986" y="1223"/>
                  </a:lnTo>
                  <a:lnTo>
                    <a:pt x="986" y="1255"/>
                  </a:lnTo>
                  <a:lnTo>
                    <a:pt x="943" y="1282"/>
                  </a:lnTo>
                  <a:lnTo>
                    <a:pt x="943" y="1314"/>
                  </a:lnTo>
                  <a:lnTo>
                    <a:pt x="948" y="1336"/>
                  </a:lnTo>
                  <a:lnTo>
                    <a:pt x="932" y="1369"/>
                  </a:lnTo>
                  <a:lnTo>
                    <a:pt x="986" y="1418"/>
                  </a:lnTo>
                  <a:lnTo>
                    <a:pt x="1002" y="1411"/>
                  </a:lnTo>
                  <a:lnTo>
                    <a:pt x="1078" y="1353"/>
                  </a:lnTo>
                  <a:lnTo>
                    <a:pt x="1089" y="1341"/>
                  </a:lnTo>
                  <a:lnTo>
                    <a:pt x="1100" y="1353"/>
                  </a:lnTo>
                  <a:lnTo>
                    <a:pt x="1111" y="1379"/>
                  </a:lnTo>
                  <a:lnTo>
                    <a:pt x="1121" y="1385"/>
                  </a:lnTo>
                  <a:lnTo>
                    <a:pt x="1132" y="1395"/>
                  </a:lnTo>
                  <a:lnTo>
                    <a:pt x="1127" y="1444"/>
                  </a:lnTo>
                  <a:lnTo>
                    <a:pt x="1127" y="1514"/>
                  </a:lnTo>
                  <a:lnTo>
                    <a:pt x="1144" y="1563"/>
                  </a:lnTo>
                  <a:lnTo>
                    <a:pt x="1176" y="1606"/>
                  </a:lnTo>
                  <a:lnTo>
                    <a:pt x="1170" y="1634"/>
                  </a:lnTo>
                  <a:lnTo>
                    <a:pt x="1154" y="1666"/>
                  </a:lnTo>
                  <a:lnTo>
                    <a:pt x="1181" y="1709"/>
                  </a:lnTo>
                  <a:lnTo>
                    <a:pt x="1214" y="1709"/>
                  </a:lnTo>
                  <a:lnTo>
                    <a:pt x="1241" y="1747"/>
                  </a:lnTo>
                  <a:lnTo>
                    <a:pt x="1246" y="1769"/>
                  </a:lnTo>
                  <a:lnTo>
                    <a:pt x="1235" y="1817"/>
                  </a:lnTo>
                  <a:lnTo>
                    <a:pt x="1235" y="1828"/>
                  </a:lnTo>
                  <a:lnTo>
                    <a:pt x="1257" y="1871"/>
                  </a:lnTo>
                  <a:lnTo>
                    <a:pt x="1290" y="1893"/>
                  </a:lnTo>
                  <a:lnTo>
                    <a:pt x="1306" y="1855"/>
                  </a:lnTo>
                  <a:lnTo>
                    <a:pt x="1328" y="1845"/>
                  </a:lnTo>
                  <a:lnTo>
                    <a:pt x="1381" y="1866"/>
                  </a:lnTo>
                  <a:lnTo>
                    <a:pt x="1409" y="1871"/>
                  </a:lnTo>
                  <a:lnTo>
                    <a:pt x="1436" y="1850"/>
                  </a:lnTo>
                  <a:lnTo>
                    <a:pt x="1453" y="1845"/>
                  </a:lnTo>
                  <a:lnTo>
                    <a:pt x="1468" y="1861"/>
                  </a:lnTo>
                  <a:lnTo>
                    <a:pt x="1539" y="1866"/>
                  </a:lnTo>
                  <a:lnTo>
                    <a:pt x="1572" y="1882"/>
                  </a:lnTo>
                  <a:lnTo>
                    <a:pt x="1582" y="1871"/>
                  </a:lnTo>
                  <a:lnTo>
                    <a:pt x="1658" y="1877"/>
                  </a:lnTo>
                  <a:lnTo>
                    <a:pt x="1653" y="1845"/>
                  </a:lnTo>
                  <a:lnTo>
                    <a:pt x="1685" y="1817"/>
                  </a:lnTo>
                  <a:lnTo>
                    <a:pt x="1723" y="1855"/>
                  </a:lnTo>
                  <a:lnTo>
                    <a:pt x="1734" y="1904"/>
                  </a:lnTo>
                  <a:lnTo>
                    <a:pt x="1761" y="1925"/>
                  </a:lnTo>
                  <a:lnTo>
                    <a:pt x="1625" y="2845"/>
                  </a:lnTo>
                  <a:lnTo>
                    <a:pt x="807" y="2699"/>
                  </a:lnTo>
                  <a:lnTo>
                    <a:pt x="0" y="2537"/>
                  </a:lnTo>
                  <a:close/>
                </a:path>
              </a:pathLst>
            </a:custGeom>
            <a:solidFill>
              <a:schemeClr val="bg2">
                <a:lumMod val="20000"/>
                <a:lumOff val="80000"/>
              </a:schemeClr>
            </a:solidFill>
            <a:ln w="9525">
              <a:solidFill>
                <a:schemeClr val="bg2">
                  <a:lumMod val="20000"/>
                  <a:lumOff val="80000"/>
                </a:schemeClr>
              </a:solidFill>
              <a:round/>
              <a:headEnd/>
              <a:tailEnd/>
            </a:ln>
          </p:spPr>
        </p:sp>
        <p:sp>
          <p:nvSpPr>
            <p:cNvPr id="45" name="MT"/>
            <p:cNvSpPr>
              <a:spLocks/>
            </p:cNvSpPr>
            <p:nvPr/>
          </p:nvSpPr>
          <p:spPr bwMode="auto">
            <a:xfrm>
              <a:off x="1431064" y="1074465"/>
              <a:ext cx="731287" cy="466350"/>
            </a:xfrm>
            <a:custGeom>
              <a:avLst/>
              <a:gdLst>
                <a:gd name="T0" fmla="*/ 2147483647 w 3008"/>
                <a:gd name="T1" fmla="*/ 2147483647 h 1908"/>
                <a:gd name="T2" fmla="*/ 2147483647 w 3008"/>
                <a:gd name="T3" fmla="*/ 2147483647 h 1908"/>
                <a:gd name="T4" fmla="*/ 2147483647 w 3008"/>
                <a:gd name="T5" fmla="*/ 2147483647 h 1908"/>
                <a:gd name="T6" fmla="*/ 2147483647 w 3008"/>
                <a:gd name="T7" fmla="*/ 2147483647 h 1908"/>
                <a:gd name="T8" fmla="*/ 2147483647 w 3008"/>
                <a:gd name="T9" fmla="*/ 2147483647 h 1908"/>
                <a:gd name="T10" fmla="*/ 2147483647 w 3008"/>
                <a:gd name="T11" fmla="*/ 2147483647 h 1908"/>
                <a:gd name="T12" fmla="*/ 2147483647 w 3008"/>
                <a:gd name="T13" fmla="*/ 2147483647 h 1908"/>
                <a:gd name="T14" fmla="*/ 2147483647 w 3008"/>
                <a:gd name="T15" fmla="*/ 2147483647 h 1908"/>
                <a:gd name="T16" fmla="*/ 2147483647 w 3008"/>
                <a:gd name="T17" fmla="*/ 2147483647 h 1908"/>
                <a:gd name="T18" fmla="*/ 2147483647 w 3008"/>
                <a:gd name="T19" fmla="*/ 2147483647 h 1908"/>
                <a:gd name="T20" fmla="*/ 2147483647 w 3008"/>
                <a:gd name="T21" fmla="*/ 2147483647 h 1908"/>
                <a:gd name="T22" fmla="*/ 2147483647 w 3008"/>
                <a:gd name="T23" fmla="*/ 2147483647 h 1908"/>
                <a:gd name="T24" fmla="*/ 2147483647 w 3008"/>
                <a:gd name="T25" fmla="*/ 2147483647 h 1908"/>
                <a:gd name="T26" fmla="*/ 2147483647 w 3008"/>
                <a:gd name="T27" fmla="*/ 2147483647 h 1908"/>
                <a:gd name="T28" fmla="*/ 2147483647 w 3008"/>
                <a:gd name="T29" fmla="*/ 2147483647 h 1908"/>
                <a:gd name="T30" fmla="*/ 2147483647 w 3008"/>
                <a:gd name="T31" fmla="*/ 2147483647 h 1908"/>
                <a:gd name="T32" fmla="*/ 2147483647 w 3008"/>
                <a:gd name="T33" fmla="*/ 2147483647 h 1908"/>
                <a:gd name="T34" fmla="*/ 2147483647 w 3008"/>
                <a:gd name="T35" fmla="*/ 2147483647 h 1908"/>
                <a:gd name="T36" fmla="*/ 2147483647 w 3008"/>
                <a:gd name="T37" fmla="*/ 2147483647 h 1908"/>
                <a:gd name="T38" fmla="*/ 2147483647 w 3008"/>
                <a:gd name="T39" fmla="*/ 2147483647 h 1908"/>
                <a:gd name="T40" fmla="*/ 2147483647 w 3008"/>
                <a:gd name="T41" fmla="*/ 2147483647 h 1908"/>
                <a:gd name="T42" fmla="*/ 2147483647 w 3008"/>
                <a:gd name="T43" fmla="*/ 2147483647 h 1908"/>
                <a:gd name="T44" fmla="*/ 2147483647 w 3008"/>
                <a:gd name="T45" fmla="*/ 2147483647 h 1908"/>
                <a:gd name="T46" fmla="*/ 2147483647 w 3008"/>
                <a:gd name="T47" fmla="*/ 2147483647 h 1908"/>
                <a:gd name="T48" fmla="*/ 2147483647 w 3008"/>
                <a:gd name="T49" fmla="*/ 2147483647 h 1908"/>
                <a:gd name="T50" fmla="*/ 2147483647 w 3008"/>
                <a:gd name="T51" fmla="*/ 2147483647 h 1908"/>
                <a:gd name="T52" fmla="*/ 2147483647 w 3008"/>
                <a:gd name="T53" fmla="*/ 2147483647 h 1908"/>
                <a:gd name="T54" fmla="*/ 2147483647 w 3008"/>
                <a:gd name="T55" fmla="*/ 2147483647 h 1908"/>
                <a:gd name="T56" fmla="*/ 2147483647 w 3008"/>
                <a:gd name="T57" fmla="*/ 2147483647 h 1908"/>
                <a:gd name="T58" fmla="*/ 2147483647 w 3008"/>
                <a:gd name="T59" fmla="*/ 2147483647 h 1908"/>
                <a:gd name="T60" fmla="*/ 2147483647 w 3008"/>
                <a:gd name="T61" fmla="*/ 2147483647 h 1908"/>
                <a:gd name="T62" fmla="*/ 2147483647 w 3008"/>
                <a:gd name="T63" fmla="*/ 2147483647 h 1908"/>
                <a:gd name="T64" fmla="*/ 2147483647 w 3008"/>
                <a:gd name="T65" fmla="*/ 0 h 1908"/>
                <a:gd name="T66" fmla="*/ 2147483647 w 3008"/>
                <a:gd name="T67" fmla="*/ 2147483647 h 1908"/>
                <a:gd name="T68" fmla="*/ 2147483647 w 3008"/>
                <a:gd name="T69" fmla="*/ 2147483647 h 1908"/>
                <a:gd name="T70" fmla="*/ 2147483647 w 3008"/>
                <a:gd name="T71" fmla="*/ 2147483647 h 1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8"/>
                <a:gd name="T109" fmla="*/ 0 h 1908"/>
                <a:gd name="T110" fmla="*/ 3008 w 3008"/>
                <a:gd name="T111" fmla="*/ 1908 h 1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8" h="1908">
                  <a:moveTo>
                    <a:pt x="2889" y="1908"/>
                  </a:moveTo>
                  <a:lnTo>
                    <a:pt x="1051" y="1681"/>
                  </a:lnTo>
                  <a:lnTo>
                    <a:pt x="1024" y="1865"/>
                  </a:lnTo>
                  <a:lnTo>
                    <a:pt x="997" y="1844"/>
                  </a:lnTo>
                  <a:lnTo>
                    <a:pt x="986" y="1795"/>
                  </a:lnTo>
                  <a:lnTo>
                    <a:pt x="948" y="1757"/>
                  </a:lnTo>
                  <a:lnTo>
                    <a:pt x="916" y="1785"/>
                  </a:lnTo>
                  <a:lnTo>
                    <a:pt x="921" y="1817"/>
                  </a:lnTo>
                  <a:lnTo>
                    <a:pt x="845" y="1811"/>
                  </a:lnTo>
                  <a:lnTo>
                    <a:pt x="835" y="1822"/>
                  </a:lnTo>
                  <a:lnTo>
                    <a:pt x="802" y="1806"/>
                  </a:lnTo>
                  <a:lnTo>
                    <a:pt x="731" y="1801"/>
                  </a:lnTo>
                  <a:lnTo>
                    <a:pt x="716" y="1785"/>
                  </a:lnTo>
                  <a:lnTo>
                    <a:pt x="699" y="1790"/>
                  </a:lnTo>
                  <a:lnTo>
                    <a:pt x="672" y="1811"/>
                  </a:lnTo>
                  <a:lnTo>
                    <a:pt x="644" y="1806"/>
                  </a:lnTo>
                  <a:lnTo>
                    <a:pt x="591" y="1785"/>
                  </a:lnTo>
                  <a:lnTo>
                    <a:pt x="569" y="1795"/>
                  </a:lnTo>
                  <a:lnTo>
                    <a:pt x="553" y="1833"/>
                  </a:lnTo>
                  <a:lnTo>
                    <a:pt x="520" y="1811"/>
                  </a:lnTo>
                  <a:lnTo>
                    <a:pt x="498" y="1768"/>
                  </a:lnTo>
                  <a:lnTo>
                    <a:pt x="498" y="1757"/>
                  </a:lnTo>
                  <a:lnTo>
                    <a:pt x="509" y="1709"/>
                  </a:lnTo>
                  <a:lnTo>
                    <a:pt x="504" y="1687"/>
                  </a:lnTo>
                  <a:lnTo>
                    <a:pt x="477" y="1649"/>
                  </a:lnTo>
                  <a:lnTo>
                    <a:pt x="444" y="1649"/>
                  </a:lnTo>
                  <a:lnTo>
                    <a:pt x="417" y="1606"/>
                  </a:lnTo>
                  <a:lnTo>
                    <a:pt x="433" y="1574"/>
                  </a:lnTo>
                  <a:lnTo>
                    <a:pt x="439" y="1546"/>
                  </a:lnTo>
                  <a:lnTo>
                    <a:pt x="407" y="1503"/>
                  </a:lnTo>
                  <a:lnTo>
                    <a:pt x="390" y="1454"/>
                  </a:lnTo>
                  <a:lnTo>
                    <a:pt x="390" y="1384"/>
                  </a:lnTo>
                  <a:lnTo>
                    <a:pt x="395" y="1335"/>
                  </a:lnTo>
                  <a:lnTo>
                    <a:pt x="384" y="1325"/>
                  </a:lnTo>
                  <a:lnTo>
                    <a:pt x="374" y="1319"/>
                  </a:lnTo>
                  <a:lnTo>
                    <a:pt x="363" y="1293"/>
                  </a:lnTo>
                  <a:lnTo>
                    <a:pt x="352" y="1281"/>
                  </a:lnTo>
                  <a:lnTo>
                    <a:pt x="341" y="1293"/>
                  </a:lnTo>
                  <a:lnTo>
                    <a:pt x="265" y="1351"/>
                  </a:lnTo>
                  <a:lnTo>
                    <a:pt x="249" y="1358"/>
                  </a:lnTo>
                  <a:lnTo>
                    <a:pt x="195" y="1309"/>
                  </a:lnTo>
                  <a:lnTo>
                    <a:pt x="211" y="1276"/>
                  </a:lnTo>
                  <a:lnTo>
                    <a:pt x="206" y="1254"/>
                  </a:lnTo>
                  <a:lnTo>
                    <a:pt x="206" y="1222"/>
                  </a:lnTo>
                  <a:lnTo>
                    <a:pt x="249" y="1195"/>
                  </a:lnTo>
                  <a:lnTo>
                    <a:pt x="249" y="1163"/>
                  </a:lnTo>
                  <a:lnTo>
                    <a:pt x="244" y="1157"/>
                  </a:lnTo>
                  <a:lnTo>
                    <a:pt x="249" y="1098"/>
                  </a:lnTo>
                  <a:lnTo>
                    <a:pt x="270" y="1082"/>
                  </a:lnTo>
                  <a:lnTo>
                    <a:pt x="265" y="1059"/>
                  </a:lnTo>
                  <a:lnTo>
                    <a:pt x="325" y="941"/>
                  </a:lnTo>
                  <a:lnTo>
                    <a:pt x="309" y="919"/>
                  </a:lnTo>
                  <a:lnTo>
                    <a:pt x="249" y="913"/>
                  </a:lnTo>
                  <a:lnTo>
                    <a:pt x="249" y="882"/>
                  </a:lnTo>
                  <a:lnTo>
                    <a:pt x="211" y="882"/>
                  </a:lnTo>
                  <a:lnTo>
                    <a:pt x="190" y="833"/>
                  </a:lnTo>
                  <a:lnTo>
                    <a:pt x="179" y="789"/>
                  </a:lnTo>
                  <a:lnTo>
                    <a:pt x="135" y="692"/>
                  </a:lnTo>
                  <a:lnTo>
                    <a:pt x="70" y="627"/>
                  </a:lnTo>
                  <a:lnTo>
                    <a:pt x="44" y="589"/>
                  </a:lnTo>
                  <a:lnTo>
                    <a:pt x="21" y="567"/>
                  </a:lnTo>
                  <a:lnTo>
                    <a:pt x="37" y="551"/>
                  </a:lnTo>
                  <a:lnTo>
                    <a:pt x="54" y="513"/>
                  </a:lnTo>
                  <a:lnTo>
                    <a:pt x="37" y="453"/>
                  </a:lnTo>
                  <a:lnTo>
                    <a:pt x="0" y="357"/>
                  </a:lnTo>
                  <a:lnTo>
                    <a:pt x="60" y="0"/>
                  </a:lnTo>
                  <a:lnTo>
                    <a:pt x="335" y="49"/>
                  </a:lnTo>
                  <a:lnTo>
                    <a:pt x="1073" y="172"/>
                  </a:lnTo>
                  <a:lnTo>
                    <a:pt x="1831" y="302"/>
                  </a:lnTo>
                  <a:lnTo>
                    <a:pt x="3008" y="422"/>
                  </a:lnTo>
                  <a:lnTo>
                    <a:pt x="2915" y="1546"/>
                  </a:lnTo>
                  <a:lnTo>
                    <a:pt x="2889" y="1908"/>
                  </a:lnTo>
                  <a:close/>
                </a:path>
              </a:pathLst>
            </a:custGeom>
            <a:solidFill>
              <a:schemeClr val="bg2">
                <a:lumMod val="20000"/>
                <a:lumOff val="80000"/>
              </a:schemeClr>
            </a:solidFill>
            <a:ln w="9525">
              <a:solidFill>
                <a:schemeClr val="bg2">
                  <a:lumMod val="20000"/>
                  <a:lumOff val="80000"/>
                </a:schemeClr>
              </a:solidFill>
              <a:round/>
              <a:headEnd/>
              <a:tailEnd/>
            </a:ln>
          </p:spPr>
        </p:sp>
        <p:sp>
          <p:nvSpPr>
            <p:cNvPr id="46" name="WY"/>
            <p:cNvSpPr>
              <a:spLocks/>
            </p:cNvSpPr>
            <p:nvPr/>
          </p:nvSpPr>
          <p:spPr bwMode="auto">
            <a:xfrm>
              <a:off x="1631967" y="1484531"/>
              <a:ext cx="506276" cy="418106"/>
            </a:xfrm>
            <a:custGeom>
              <a:avLst/>
              <a:gdLst>
                <a:gd name="T0" fmla="*/ 2147483647 w 2060"/>
                <a:gd name="T1" fmla="*/ 2147483647 h 1699"/>
                <a:gd name="T2" fmla="*/ 2147483647 w 2060"/>
                <a:gd name="T3" fmla="*/ 2147483647 h 1699"/>
                <a:gd name="T4" fmla="*/ 2147483647 w 2060"/>
                <a:gd name="T5" fmla="*/ 2147483647 h 1699"/>
                <a:gd name="T6" fmla="*/ 2147483647 w 2060"/>
                <a:gd name="T7" fmla="*/ 0 h 1699"/>
                <a:gd name="T8" fmla="*/ 2147483647 w 2060"/>
                <a:gd name="T9" fmla="*/ 2147483647 h 1699"/>
                <a:gd name="T10" fmla="*/ 2147483647 w 2060"/>
                <a:gd name="T11" fmla="*/ 2147483647 h 1699"/>
                <a:gd name="T12" fmla="*/ 0 w 2060"/>
                <a:gd name="T13" fmla="*/ 2147483647 h 1699"/>
                <a:gd name="T14" fmla="*/ 2147483647 w 2060"/>
                <a:gd name="T15" fmla="*/ 2147483647 h 1699"/>
                <a:gd name="T16" fmla="*/ 2147483647 w 2060"/>
                <a:gd name="T17" fmla="*/ 2147483647 h 16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0"/>
                <a:gd name="T28" fmla="*/ 0 h 1699"/>
                <a:gd name="T29" fmla="*/ 2060 w 2060"/>
                <a:gd name="T30" fmla="*/ 1699 h 16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0" h="1699">
                  <a:moveTo>
                    <a:pt x="1929" y="1699"/>
                  </a:moveTo>
                  <a:lnTo>
                    <a:pt x="1994" y="958"/>
                  </a:lnTo>
                  <a:lnTo>
                    <a:pt x="2060" y="227"/>
                  </a:lnTo>
                  <a:lnTo>
                    <a:pt x="222" y="0"/>
                  </a:lnTo>
                  <a:lnTo>
                    <a:pt x="195" y="184"/>
                  </a:lnTo>
                  <a:lnTo>
                    <a:pt x="59" y="1104"/>
                  </a:lnTo>
                  <a:lnTo>
                    <a:pt x="0" y="1460"/>
                  </a:lnTo>
                  <a:lnTo>
                    <a:pt x="548" y="1548"/>
                  </a:lnTo>
                  <a:lnTo>
                    <a:pt x="1929" y="1699"/>
                  </a:lnTo>
                  <a:close/>
                </a:path>
              </a:pathLst>
            </a:custGeom>
            <a:solidFill>
              <a:schemeClr val="bg2">
                <a:lumMod val="20000"/>
                <a:lumOff val="80000"/>
              </a:schemeClr>
            </a:solidFill>
            <a:ln w="9525">
              <a:solidFill>
                <a:schemeClr val="bg2">
                  <a:lumMod val="20000"/>
                  <a:lumOff val="80000"/>
                </a:schemeClr>
              </a:solidFill>
              <a:round/>
              <a:headEnd/>
              <a:tailEnd/>
            </a:ln>
          </p:spPr>
        </p:sp>
        <p:sp>
          <p:nvSpPr>
            <p:cNvPr id="47" name="CO"/>
            <p:cNvSpPr>
              <a:spLocks/>
            </p:cNvSpPr>
            <p:nvPr/>
          </p:nvSpPr>
          <p:spPr bwMode="auto">
            <a:xfrm>
              <a:off x="1720364" y="1862436"/>
              <a:ext cx="522348" cy="418106"/>
            </a:xfrm>
            <a:custGeom>
              <a:avLst/>
              <a:gdLst>
                <a:gd name="T0" fmla="*/ 0 w 2141"/>
                <a:gd name="T1" fmla="*/ 2147483647 h 1692"/>
                <a:gd name="T2" fmla="*/ 2147483647 w 2141"/>
                <a:gd name="T3" fmla="*/ 0 h 1692"/>
                <a:gd name="T4" fmla="*/ 2147483647 w 2141"/>
                <a:gd name="T5" fmla="*/ 2147483647 h 1692"/>
                <a:gd name="T6" fmla="*/ 2147483647 w 2141"/>
                <a:gd name="T7" fmla="*/ 2147483647 h 1692"/>
                <a:gd name="T8" fmla="*/ 2147483647 w 2141"/>
                <a:gd name="T9" fmla="*/ 2147483647 h 1692"/>
                <a:gd name="T10" fmla="*/ 2147483647 w 2141"/>
                <a:gd name="T11" fmla="*/ 2147483647 h 1692"/>
                <a:gd name="T12" fmla="*/ 2147483647 w 2141"/>
                <a:gd name="T13" fmla="*/ 2147483647 h 1692"/>
                <a:gd name="T14" fmla="*/ 0 w 2141"/>
                <a:gd name="T15" fmla="*/ 2147483647 h 1692"/>
                <a:gd name="T16" fmla="*/ 0 60000 65536"/>
                <a:gd name="T17" fmla="*/ 0 60000 65536"/>
                <a:gd name="T18" fmla="*/ 0 60000 65536"/>
                <a:gd name="T19" fmla="*/ 0 60000 65536"/>
                <a:gd name="T20" fmla="*/ 0 60000 65536"/>
                <a:gd name="T21" fmla="*/ 0 60000 65536"/>
                <a:gd name="T22" fmla="*/ 0 60000 65536"/>
                <a:gd name="T23" fmla="*/ 0 60000 65536"/>
                <a:gd name="T24" fmla="*/ 0 w 2141"/>
                <a:gd name="T25" fmla="*/ 0 h 1692"/>
                <a:gd name="T26" fmla="*/ 2141 w 2141"/>
                <a:gd name="T27" fmla="*/ 1692 h 1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1" h="1692">
                  <a:moveTo>
                    <a:pt x="0" y="1475"/>
                  </a:moveTo>
                  <a:lnTo>
                    <a:pt x="201" y="0"/>
                  </a:lnTo>
                  <a:lnTo>
                    <a:pt x="1582" y="151"/>
                  </a:lnTo>
                  <a:lnTo>
                    <a:pt x="2141" y="199"/>
                  </a:lnTo>
                  <a:lnTo>
                    <a:pt x="2118" y="567"/>
                  </a:lnTo>
                  <a:lnTo>
                    <a:pt x="2053" y="1692"/>
                  </a:lnTo>
                  <a:lnTo>
                    <a:pt x="1766" y="1670"/>
                  </a:lnTo>
                  <a:lnTo>
                    <a:pt x="0" y="1475"/>
                  </a:lnTo>
                  <a:close/>
                </a:path>
              </a:pathLst>
            </a:custGeom>
            <a:solidFill>
              <a:schemeClr val="bg2">
                <a:lumMod val="20000"/>
                <a:lumOff val="80000"/>
              </a:schemeClr>
            </a:solidFill>
            <a:ln w="9525">
              <a:solidFill>
                <a:schemeClr val="bg2">
                  <a:lumMod val="20000"/>
                  <a:lumOff val="80000"/>
                </a:schemeClr>
              </a:solidFill>
              <a:round/>
              <a:headEnd/>
              <a:tailEnd/>
            </a:ln>
          </p:spPr>
        </p:sp>
        <p:sp>
          <p:nvSpPr>
            <p:cNvPr id="48" name="UT"/>
            <p:cNvSpPr>
              <a:spLocks/>
            </p:cNvSpPr>
            <p:nvPr/>
          </p:nvSpPr>
          <p:spPr bwMode="auto">
            <a:xfrm>
              <a:off x="1366775" y="1717706"/>
              <a:ext cx="401806" cy="506552"/>
            </a:xfrm>
            <a:custGeom>
              <a:avLst/>
              <a:gdLst>
                <a:gd name="T0" fmla="*/ 2147483647 w 1664"/>
                <a:gd name="T1" fmla="*/ 2147483647 h 2065"/>
                <a:gd name="T2" fmla="*/ 2147483647 w 1664"/>
                <a:gd name="T3" fmla="*/ 2147483647 h 2065"/>
                <a:gd name="T4" fmla="*/ 2147483647 w 1664"/>
                <a:gd name="T5" fmla="*/ 2147483647 h 2065"/>
                <a:gd name="T6" fmla="*/ 2147483647 w 1664"/>
                <a:gd name="T7" fmla="*/ 2147483647 h 2065"/>
                <a:gd name="T8" fmla="*/ 2147483647 w 1664"/>
                <a:gd name="T9" fmla="*/ 0 h 2065"/>
                <a:gd name="T10" fmla="*/ 0 w 1664"/>
                <a:gd name="T11" fmla="*/ 2147483647 h 2065"/>
                <a:gd name="T12" fmla="*/ 0 w 1664"/>
                <a:gd name="T13" fmla="*/ 2147483647 h 2065"/>
                <a:gd name="T14" fmla="*/ 2147483647 w 1664"/>
                <a:gd name="T15" fmla="*/ 2147483647 h 2065"/>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2065"/>
                <a:gd name="T26" fmla="*/ 1664 w 1664"/>
                <a:gd name="T27" fmla="*/ 2065 h 20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2065">
                  <a:moveTo>
                    <a:pt x="1463" y="2065"/>
                  </a:moveTo>
                  <a:lnTo>
                    <a:pt x="1664" y="590"/>
                  </a:lnTo>
                  <a:lnTo>
                    <a:pt x="1116" y="502"/>
                  </a:lnTo>
                  <a:lnTo>
                    <a:pt x="1175" y="146"/>
                  </a:lnTo>
                  <a:lnTo>
                    <a:pt x="357" y="0"/>
                  </a:lnTo>
                  <a:lnTo>
                    <a:pt x="0" y="1832"/>
                  </a:lnTo>
                  <a:lnTo>
                    <a:pt x="0" y="1839"/>
                  </a:lnTo>
                  <a:lnTo>
                    <a:pt x="1463" y="2065"/>
                  </a:lnTo>
                  <a:close/>
                </a:path>
              </a:pathLst>
            </a:custGeom>
            <a:solidFill>
              <a:schemeClr val="bg2">
                <a:lumMod val="20000"/>
                <a:lumOff val="80000"/>
              </a:schemeClr>
            </a:solidFill>
            <a:ln w="9525">
              <a:solidFill>
                <a:schemeClr val="bg2">
                  <a:lumMod val="20000"/>
                  <a:lumOff val="80000"/>
                </a:schemeClr>
              </a:solidFill>
              <a:round/>
              <a:headEnd/>
              <a:tailEnd/>
            </a:ln>
          </p:spPr>
        </p:sp>
        <p:sp>
          <p:nvSpPr>
            <p:cNvPr id="49" name="Freeform 48"/>
            <p:cNvSpPr>
              <a:spLocks/>
            </p:cNvSpPr>
            <p:nvPr/>
          </p:nvSpPr>
          <p:spPr bwMode="auto">
            <a:xfrm>
              <a:off x="522981" y="3776079"/>
              <a:ext cx="24108" cy="16081"/>
            </a:xfrm>
            <a:custGeom>
              <a:avLst/>
              <a:gdLst>
                <a:gd name="T0" fmla="*/ 2147483647 w 100"/>
                <a:gd name="T1" fmla="*/ 2147483647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0 h 42"/>
                <a:gd name="T12" fmla="*/ 2147483647 w 100"/>
                <a:gd name="T13" fmla="*/ 0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2147483647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2147483647 h 42"/>
                <a:gd name="T52" fmla="*/ 2147483647 w 100"/>
                <a:gd name="T53" fmla="*/ 2147483647 h 42"/>
                <a:gd name="T54" fmla="*/ 2147483647 w 100"/>
                <a:gd name="T55" fmla="*/ 2147483647 h 42"/>
                <a:gd name="T56" fmla="*/ 2147483647 w 100"/>
                <a:gd name="T57" fmla="*/ 2147483647 h 42"/>
                <a:gd name="T58" fmla="*/ 2147483647 w 100"/>
                <a:gd name="T59" fmla="*/ 2147483647 h 42"/>
                <a:gd name="T60" fmla="*/ 2147483647 w 100"/>
                <a:gd name="T61" fmla="*/ 2147483647 h 42"/>
                <a:gd name="T62" fmla="*/ 2147483647 w 100"/>
                <a:gd name="T63" fmla="*/ 2147483647 h 42"/>
                <a:gd name="T64" fmla="*/ 2147483647 w 100"/>
                <a:gd name="T65" fmla="*/ 2147483647 h 42"/>
                <a:gd name="T66" fmla="*/ 2147483647 w 100"/>
                <a:gd name="T67" fmla="*/ 2147483647 h 42"/>
                <a:gd name="T68" fmla="*/ 2147483647 w 100"/>
                <a:gd name="T69" fmla="*/ 2147483647 h 42"/>
                <a:gd name="T70" fmla="*/ 2147483647 w 100"/>
                <a:gd name="T71" fmla="*/ 2147483647 h 42"/>
                <a:gd name="T72" fmla="*/ 2147483647 w 100"/>
                <a:gd name="T73" fmla="*/ 2147483647 h 42"/>
                <a:gd name="T74" fmla="*/ 2147483647 w 100"/>
                <a:gd name="T75" fmla="*/ 2147483647 h 42"/>
                <a:gd name="T76" fmla="*/ 2147483647 w 100"/>
                <a:gd name="T77" fmla="*/ 2147483647 h 42"/>
                <a:gd name="T78" fmla="*/ 2147483647 w 100"/>
                <a:gd name="T79" fmla="*/ 2147483647 h 42"/>
                <a:gd name="T80" fmla="*/ 2147483647 w 100"/>
                <a:gd name="T81" fmla="*/ 2147483647 h 42"/>
                <a:gd name="T82" fmla="*/ 2147483647 w 100"/>
                <a:gd name="T83" fmla="*/ 2147483647 h 42"/>
                <a:gd name="T84" fmla="*/ 2147483647 w 100"/>
                <a:gd name="T85" fmla="*/ 2147483647 h 42"/>
                <a:gd name="T86" fmla="*/ 2147483647 w 100"/>
                <a:gd name="T87" fmla="*/ 2147483647 h 42"/>
                <a:gd name="T88" fmla="*/ 2147483647 w 100"/>
                <a:gd name="T89" fmla="*/ 2147483647 h 42"/>
                <a:gd name="T90" fmla="*/ 2147483647 w 100"/>
                <a:gd name="T91" fmla="*/ 2147483647 h 42"/>
                <a:gd name="T92" fmla="*/ 2147483647 w 100"/>
                <a:gd name="T93" fmla="*/ 2147483647 h 42"/>
                <a:gd name="T94" fmla="*/ 2147483647 w 100"/>
                <a:gd name="T95" fmla="*/ 2147483647 h 42"/>
                <a:gd name="T96" fmla="*/ 2147483647 w 100"/>
                <a:gd name="T97" fmla="*/ 2147483647 h 42"/>
                <a:gd name="T98" fmla="*/ 2147483647 w 100"/>
                <a:gd name="T99" fmla="*/ 2147483647 h 42"/>
                <a:gd name="T100" fmla="*/ 0 w 100"/>
                <a:gd name="T101" fmla="*/ 2147483647 h 42"/>
                <a:gd name="T102" fmla="*/ 0 w 100"/>
                <a:gd name="T103" fmla="*/ 2147483647 h 42"/>
                <a:gd name="T104" fmla="*/ 2147483647 w 100"/>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2"/>
                <a:gd name="T161" fmla="*/ 100 w 10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2">
                  <a:moveTo>
                    <a:pt x="1" y="14"/>
                  </a:moveTo>
                  <a:lnTo>
                    <a:pt x="10" y="9"/>
                  </a:lnTo>
                  <a:lnTo>
                    <a:pt x="18" y="5"/>
                  </a:lnTo>
                  <a:lnTo>
                    <a:pt x="28" y="2"/>
                  </a:lnTo>
                  <a:lnTo>
                    <a:pt x="37" y="1"/>
                  </a:lnTo>
                  <a:lnTo>
                    <a:pt x="46" y="0"/>
                  </a:lnTo>
                  <a:lnTo>
                    <a:pt x="55" y="0"/>
                  </a:lnTo>
                  <a:lnTo>
                    <a:pt x="63" y="2"/>
                  </a:lnTo>
                  <a:lnTo>
                    <a:pt x="72" y="3"/>
                  </a:lnTo>
                  <a:lnTo>
                    <a:pt x="74" y="3"/>
                  </a:lnTo>
                  <a:lnTo>
                    <a:pt x="72" y="3"/>
                  </a:lnTo>
                  <a:lnTo>
                    <a:pt x="78" y="4"/>
                  </a:lnTo>
                  <a:lnTo>
                    <a:pt x="84" y="5"/>
                  </a:lnTo>
                  <a:lnTo>
                    <a:pt x="90" y="7"/>
                  </a:lnTo>
                  <a:lnTo>
                    <a:pt x="94" y="10"/>
                  </a:lnTo>
                  <a:lnTo>
                    <a:pt x="97" y="13"/>
                  </a:lnTo>
                  <a:lnTo>
                    <a:pt x="100" y="17"/>
                  </a:lnTo>
                  <a:lnTo>
                    <a:pt x="100" y="21"/>
                  </a:lnTo>
                  <a:lnTo>
                    <a:pt x="99" y="25"/>
                  </a:lnTo>
                  <a:lnTo>
                    <a:pt x="96" y="26"/>
                  </a:lnTo>
                  <a:lnTo>
                    <a:pt x="92" y="27"/>
                  </a:lnTo>
                  <a:lnTo>
                    <a:pt x="89" y="27"/>
                  </a:lnTo>
                  <a:lnTo>
                    <a:pt x="85" y="27"/>
                  </a:lnTo>
                  <a:lnTo>
                    <a:pt x="77" y="25"/>
                  </a:lnTo>
                  <a:lnTo>
                    <a:pt x="66" y="25"/>
                  </a:lnTo>
                  <a:lnTo>
                    <a:pt x="64" y="33"/>
                  </a:lnTo>
                  <a:lnTo>
                    <a:pt x="61" y="42"/>
                  </a:lnTo>
                  <a:lnTo>
                    <a:pt x="50" y="42"/>
                  </a:lnTo>
                  <a:lnTo>
                    <a:pt x="40" y="42"/>
                  </a:lnTo>
                  <a:lnTo>
                    <a:pt x="37" y="37"/>
                  </a:lnTo>
                  <a:lnTo>
                    <a:pt x="36" y="33"/>
                  </a:lnTo>
                  <a:lnTo>
                    <a:pt x="36" y="31"/>
                  </a:lnTo>
                  <a:lnTo>
                    <a:pt x="34" y="29"/>
                  </a:lnTo>
                  <a:lnTo>
                    <a:pt x="32" y="27"/>
                  </a:lnTo>
                  <a:lnTo>
                    <a:pt x="29" y="25"/>
                  </a:lnTo>
                  <a:lnTo>
                    <a:pt x="28" y="23"/>
                  </a:lnTo>
                  <a:lnTo>
                    <a:pt x="27" y="21"/>
                  </a:lnTo>
                  <a:lnTo>
                    <a:pt x="27" y="19"/>
                  </a:lnTo>
                  <a:lnTo>
                    <a:pt x="27" y="17"/>
                  </a:lnTo>
                  <a:lnTo>
                    <a:pt x="28" y="15"/>
                  </a:lnTo>
                  <a:lnTo>
                    <a:pt x="29" y="14"/>
                  </a:lnTo>
                  <a:lnTo>
                    <a:pt x="18" y="21"/>
                  </a:lnTo>
                  <a:lnTo>
                    <a:pt x="12" y="25"/>
                  </a:lnTo>
                  <a:lnTo>
                    <a:pt x="12" y="17"/>
                  </a:lnTo>
                  <a:lnTo>
                    <a:pt x="12" y="14"/>
                  </a:lnTo>
                  <a:lnTo>
                    <a:pt x="10" y="12"/>
                  </a:lnTo>
                  <a:lnTo>
                    <a:pt x="7" y="12"/>
                  </a:lnTo>
                  <a:lnTo>
                    <a:pt x="5" y="12"/>
                  </a:lnTo>
                  <a:lnTo>
                    <a:pt x="3" y="12"/>
                  </a:lnTo>
                  <a:lnTo>
                    <a:pt x="1" y="13"/>
                  </a:lnTo>
                  <a:lnTo>
                    <a:pt x="0" y="13"/>
                  </a:lnTo>
                  <a:lnTo>
                    <a:pt x="0" y="14"/>
                  </a:lnTo>
                  <a:lnTo>
                    <a:pt x="1" y="14"/>
                  </a:lnTo>
                  <a:close/>
                </a:path>
              </a:pathLst>
            </a:custGeom>
            <a:solidFill>
              <a:schemeClr val="accent3"/>
            </a:solidFill>
            <a:ln w="9525">
              <a:solidFill>
                <a:schemeClr val="accent3"/>
              </a:solidFill>
              <a:round/>
              <a:headEnd/>
              <a:tailEnd/>
            </a:ln>
          </p:spPr>
        </p:sp>
        <p:sp>
          <p:nvSpPr>
            <p:cNvPr id="50" name="Freeform 49"/>
            <p:cNvSpPr>
              <a:spLocks/>
            </p:cNvSpPr>
            <p:nvPr/>
          </p:nvSpPr>
          <p:spPr bwMode="auto">
            <a:xfrm>
              <a:off x="643523" y="3864525"/>
              <a:ext cx="16072" cy="16081"/>
            </a:xfrm>
            <a:custGeom>
              <a:avLst/>
              <a:gdLst>
                <a:gd name="T0" fmla="*/ 2147483647 w 84"/>
                <a:gd name="T1" fmla="*/ 2147483647 h 76"/>
                <a:gd name="T2" fmla="*/ 2147483647 w 84"/>
                <a:gd name="T3" fmla="*/ 2147483647 h 76"/>
                <a:gd name="T4" fmla="*/ 2147483647 w 84"/>
                <a:gd name="T5" fmla="*/ 2147483647 h 76"/>
                <a:gd name="T6" fmla="*/ 2147483647 w 84"/>
                <a:gd name="T7" fmla="*/ 2147483647 h 76"/>
                <a:gd name="T8" fmla="*/ 2147483647 w 84"/>
                <a:gd name="T9" fmla="*/ 2147483647 h 76"/>
                <a:gd name="T10" fmla="*/ 2147483647 w 84"/>
                <a:gd name="T11" fmla="*/ 2147483647 h 76"/>
                <a:gd name="T12" fmla="*/ 2147483647 w 84"/>
                <a:gd name="T13" fmla="*/ 2147483647 h 76"/>
                <a:gd name="T14" fmla="*/ 2147483647 w 84"/>
                <a:gd name="T15" fmla="*/ 2147483647 h 76"/>
                <a:gd name="T16" fmla="*/ 2147483647 w 84"/>
                <a:gd name="T17" fmla="*/ 2147483647 h 76"/>
                <a:gd name="T18" fmla="*/ 2147483647 w 84"/>
                <a:gd name="T19" fmla="*/ 2147483647 h 76"/>
                <a:gd name="T20" fmla="*/ 2147483647 w 84"/>
                <a:gd name="T21" fmla="*/ 2147483647 h 76"/>
                <a:gd name="T22" fmla="*/ 2147483647 w 84"/>
                <a:gd name="T23" fmla="*/ 2147483647 h 76"/>
                <a:gd name="T24" fmla="*/ 2147483647 w 84"/>
                <a:gd name="T25" fmla="*/ 2147483647 h 76"/>
                <a:gd name="T26" fmla="*/ 2147483647 w 84"/>
                <a:gd name="T27" fmla="*/ 2147483647 h 76"/>
                <a:gd name="T28" fmla="*/ 2147483647 w 84"/>
                <a:gd name="T29" fmla="*/ 2147483647 h 76"/>
                <a:gd name="T30" fmla="*/ 2147483647 w 84"/>
                <a:gd name="T31" fmla="*/ 2147483647 h 76"/>
                <a:gd name="T32" fmla="*/ 2147483647 w 84"/>
                <a:gd name="T33" fmla="*/ 2147483647 h 76"/>
                <a:gd name="T34" fmla="*/ 2147483647 w 84"/>
                <a:gd name="T35" fmla="*/ 2147483647 h 76"/>
                <a:gd name="T36" fmla="*/ 2147483647 w 84"/>
                <a:gd name="T37" fmla="*/ 0 h 76"/>
                <a:gd name="T38" fmla="*/ 2147483647 w 84"/>
                <a:gd name="T39" fmla="*/ 2147483647 h 76"/>
                <a:gd name="T40" fmla="*/ 2147483647 w 84"/>
                <a:gd name="T41" fmla="*/ 2147483647 h 76"/>
                <a:gd name="T42" fmla="*/ 2147483647 w 84"/>
                <a:gd name="T43" fmla="*/ 2147483647 h 76"/>
                <a:gd name="T44" fmla="*/ 2147483647 w 84"/>
                <a:gd name="T45" fmla="*/ 2147483647 h 76"/>
                <a:gd name="T46" fmla="*/ 0 w 84"/>
                <a:gd name="T47" fmla="*/ 2147483647 h 76"/>
                <a:gd name="T48" fmla="*/ 0 w 84"/>
                <a:gd name="T49" fmla="*/ 2147483647 h 76"/>
                <a:gd name="T50" fmla="*/ 2147483647 w 84"/>
                <a:gd name="T51" fmla="*/ 2147483647 h 76"/>
                <a:gd name="T52" fmla="*/ 2147483647 w 84"/>
                <a:gd name="T53" fmla="*/ 2147483647 h 76"/>
                <a:gd name="T54" fmla="*/ 2147483647 w 84"/>
                <a:gd name="T55" fmla="*/ 2147483647 h 76"/>
                <a:gd name="T56" fmla="*/ 2147483647 w 84"/>
                <a:gd name="T57" fmla="*/ 2147483647 h 76"/>
                <a:gd name="T58" fmla="*/ 2147483647 w 84"/>
                <a:gd name="T59" fmla="*/ 2147483647 h 76"/>
                <a:gd name="T60" fmla="*/ 2147483647 w 84"/>
                <a:gd name="T61" fmla="*/ 2147483647 h 76"/>
                <a:gd name="T62" fmla="*/ 2147483647 w 84"/>
                <a:gd name="T63" fmla="*/ 2147483647 h 76"/>
                <a:gd name="T64" fmla="*/ 2147483647 w 84"/>
                <a:gd name="T65" fmla="*/ 2147483647 h 76"/>
                <a:gd name="T66" fmla="*/ 2147483647 w 84"/>
                <a:gd name="T67" fmla="*/ 2147483647 h 76"/>
                <a:gd name="T68" fmla="*/ 2147483647 w 84"/>
                <a:gd name="T69" fmla="*/ 2147483647 h 76"/>
                <a:gd name="T70" fmla="*/ 2147483647 w 84"/>
                <a:gd name="T71" fmla="*/ 2147483647 h 76"/>
                <a:gd name="T72" fmla="*/ 2147483647 w 84"/>
                <a:gd name="T73" fmla="*/ 2147483647 h 76"/>
                <a:gd name="T74" fmla="*/ 2147483647 w 84"/>
                <a:gd name="T75" fmla="*/ 2147483647 h 76"/>
                <a:gd name="T76" fmla="*/ 2147483647 w 84"/>
                <a:gd name="T77" fmla="*/ 2147483647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76"/>
                <a:gd name="T119" fmla="*/ 84 w 84"/>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76">
                  <a:moveTo>
                    <a:pt x="76" y="76"/>
                  </a:moveTo>
                  <a:lnTo>
                    <a:pt x="80" y="73"/>
                  </a:lnTo>
                  <a:lnTo>
                    <a:pt x="83" y="72"/>
                  </a:lnTo>
                  <a:lnTo>
                    <a:pt x="84" y="71"/>
                  </a:lnTo>
                  <a:lnTo>
                    <a:pt x="81" y="71"/>
                  </a:lnTo>
                  <a:lnTo>
                    <a:pt x="74" y="66"/>
                  </a:lnTo>
                  <a:lnTo>
                    <a:pt x="67" y="60"/>
                  </a:lnTo>
                  <a:lnTo>
                    <a:pt x="61" y="54"/>
                  </a:lnTo>
                  <a:lnTo>
                    <a:pt x="55" y="45"/>
                  </a:lnTo>
                  <a:lnTo>
                    <a:pt x="45" y="30"/>
                  </a:lnTo>
                  <a:lnTo>
                    <a:pt x="33" y="17"/>
                  </a:lnTo>
                  <a:lnTo>
                    <a:pt x="38" y="22"/>
                  </a:lnTo>
                  <a:lnTo>
                    <a:pt x="37" y="21"/>
                  </a:lnTo>
                  <a:lnTo>
                    <a:pt x="31" y="16"/>
                  </a:lnTo>
                  <a:lnTo>
                    <a:pt x="22" y="9"/>
                  </a:lnTo>
                  <a:lnTo>
                    <a:pt x="18" y="5"/>
                  </a:lnTo>
                  <a:lnTo>
                    <a:pt x="14" y="3"/>
                  </a:lnTo>
                  <a:lnTo>
                    <a:pt x="10" y="1"/>
                  </a:lnTo>
                  <a:lnTo>
                    <a:pt x="6" y="0"/>
                  </a:lnTo>
                  <a:lnTo>
                    <a:pt x="5" y="1"/>
                  </a:lnTo>
                  <a:lnTo>
                    <a:pt x="3" y="1"/>
                  </a:lnTo>
                  <a:lnTo>
                    <a:pt x="2" y="2"/>
                  </a:lnTo>
                  <a:lnTo>
                    <a:pt x="1" y="4"/>
                  </a:lnTo>
                  <a:lnTo>
                    <a:pt x="0" y="9"/>
                  </a:lnTo>
                  <a:lnTo>
                    <a:pt x="0" y="17"/>
                  </a:lnTo>
                  <a:lnTo>
                    <a:pt x="1" y="19"/>
                  </a:lnTo>
                  <a:lnTo>
                    <a:pt x="4" y="22"/>
                  </a:lnTo>
                  <a:lnTo>
                    <a:pt x="7" y="24"/>
                  </a:lnTo>
                  <a:lnTo>
                    <a:pt x="12" y="27"/>
                  </a:lnTo>
                  <a:lnTo>
                    <a:pt x="21" y="33"/>
                  </a:lnTo>
                  <a:lnTo>
                    <a:pt x="27" y="38"/>
                  </a:lnTo>
                  <a:lnTo>
                    <a:pt x="39" y="52"/>
                  </a:lnTo>
                  <a:lnTo>
                    <a:pt x="49" y="66"/>
                  </a:lnTo>
                  <a:lnTo>
                    <a:pt x="58" y="69"/>
                  </a:lnTo>
                  <a:lnTo>
                    <a:pt x="67" y="71"/>
                  </a:lnTo>
                  <a:lnTo>
                    <a:pt x="70" y="72"/>
                  </a:lnTo>
                  <a:lnTo>
                    <a:pt x="73" y="73"/>
                  </a:lnTo>
                  <a:lnTo>
                    <a:pt x="75" y="75"/>
                  </a:lnTo>
                  <a:lnTo>
                    <a:pt x="76" y="76"/>
                  </a:lnTo>
                  <a:close/>
                </a:path>
              </a:pathLst>
            </a:custGeom>
            <a:solidFill>
              <a:schemeClr val="accent3"/>
            </a:solidFill>
            <a:ln w="9525">
              <a:solidFill>
                <a:schemeClr val="accent3"/>
              </a:solidFill>
              <a:round/>
              <a:headEnd/>
              <a:tailEnd/>
            </a:ln>
          </p:spPr>
        </p:sp>
        <p:sp>
          <p:nvSpPr>
            <p:cNvPr id="51" name="Freeform 50"/>
            <p:cNvSpPr>
              <a:spLocks/>
            </p:cNvSpPr>
            <p:nvPr/>
          </p:nvSpPr>
          <p:spPr bwMode="auto">
            <a:xfrm>
              <a:off x="820317" y="3800201"/>
              <a:ext cx="40181" cy="32162"/>
            </a:xfrm>
            <a:custGeom>
              <a:avLst/>
              <a:gdLst>
                <a:gd name="T0" fmla="*/ 2147483647 w 176"/>
                <a:gd name="T1" fmla="*/ 2147483647 h 133"/>
                <a:gd name="T2" fmla="*/ 2147483647 w 176"/>
                <a:gd name="T3" fmla="*/ 2147483647 h 133"/>
                <a:gd name="T4" fmla="*/ 2147483647 w 176"/>
                <a:gd name="T5" fmla="*/ 2147483647 h 133"/>
                <a:gd name="T6" fmla="*/ 2147483647 w 176"/>
                <a:gd name="T7" fmla="*/ 2147483647 h 133"/>
                <a:gd name="T8" fmla="*/ 2147483647 w 176"/>
                <a:gd name="T9" fmla="*/ 2147483647 h 133"/>
                <a:gd name="T10" fmla="*/ 2147483647 w 176"/>
                <a:gd name="T11" fmla="*/ 0 h 133"/>
                <a:gd name="T12" fmla="*/ 2147483647 w 176"/>
                <a:gd name="T13" fmla="*/ 0 h 133"/>
                <a:gd name="T14" fmla="*/ 2147483647 w 176"/>
                <a:gd name="T15" fmla="*/ 2147483647 h 133"/>
                <a:gd name="T16" fmla="*/ 2147483647 w 176"/>
                <a:gd name="T17" fmla="*/ 2147483647 h 133"/>
                <a:gd name="T18" fmla="*/ 2147483647 w 176"/>
                <a:gd name="T19" fmla="*/ 2147483647 h 133"/>
                <a:gd name="T20" fmla="*/ 2147483647 w 176"/>
                <a:gd name="T21" fmla="*/ 2147483647 h 133"/>
                <a:gd name="T22" fmla="*/ 2147483647 w 176"/>
                <a:gd name="T23" fmla="*/ 2147483647 h 133"/>
                <a:gd name="T24" fmla="*/ 2147483647 w 176"/>
                <a:gd name="T25" fmla="*/ 2147483647 h 133"/>
                <a:gd name="T26" fmla="*/ 2147483647 w 176"/>
                <a:gd name="T27" fmla="*/ 2147483647 h 133"/>
                <a:gd name="T28" fmla="*/ 2147483647 w 176"/>
                <a:gd name="T29" fmla="*/ 2147483647 h 133"/>
                <a:gd name="T30" fmla="*/ 2147483647 w 176"/>
                <a:gd name="T31" fmla="*/ 2147483647 h 133"/>
                <a:gd name="T32" fmla="*/ 2147483647 w 176"/>
                <a:gd name="T33" fmla="*/ 2147483647 h 133"/>
                <a:gd name="T34" fmla="*/ 2147483647 w 176"/>
                <a:gd name="T35" fmla="*/ 2147483647 h 133"/>
                <a:gd name="T36" fmla="*/ 2147483647 w 176"/>
                <a:gd name="T37" fmla="*/ 2147483647 h 133"/>
                <a:gd name="T38" fmla="*/ 2147483647 w 176"/>
                <a:gd name="T39" fmla="*/ 2147483647 h 133"/>
                <a:gd name="T40" fmla="*/ 2147483647 w 176"/>
                <a:gd name="T41" fmla="*/ 2147483647 h 133"/>
                <a:gd name="T42" fmla="*/ 2147483647 w 176"/>
                <a:gd name="T43" fmla="*/ 2147483647 h 133"/>
                <a:gd name="T44" fmla="*/ 0 w 176"/>
                <a:gd name="T45" fmla="*/ 2147483647 h 133"/>
                <a:gd name="T46" fmla="*/ 2147483647 w 176"/>
                <a:gd name="T47" fmla="*/ 2147483647 h 133"/>
                <a:gd name="T48" fmla="*/ 2147483647 w 176"/>
                <a:gd name="T49" fmla="*/ 2147483647 h 133"/>
                <a:gd name="T50" fmla="*/ 2147483647 w 176"/>
                <a:gd name="T51" fmla="*/ 2147483647 h 133"/>
                <a:gd name="T52" fmla="*/ 2147483647 w 176"/>
                <a:gd name="T53" fmla="*/ 2147483647 h 133"/>
                <a:gd name="T54" fmla="*/ 2147483647 w 176"/>
                <a:gd name="T55" fmla="*/ 2147483647 h 133"/>
                <a:gd name="T56" fmla="*/ 2147483647 w 176"/>
                <a:gd name="T57" fmla="*/ 2147483647 h 133"/>
                <a:gd name="T58" fmla="*/ 2147483647 w 176"/>
                <a:gd name="T59" fmla="*/ 2147483647 h 133"/>
                <a:gd name="T60" fmla="*/ 2147483647 w 176"/>
                <a:gd name="T61" fmla="*/ 2147483647 h 133"/>
                <a:gd name="T62" fmla="*/ 2147483647 w 176"/>
                <a:gd name="T63" fmla="*/ 2147483647 h 133"/>
                <a:gd name="T64" fmla="*/ 2147483647 w 176"/>
                <a:gd name="T65" fmla="*/ 2147483647 h 133"/>
                <a:gd name="T66" fmla="*/ 2147483647 w 176"/>
                <a:gd name="T67" fmla="*/ 2147483647 h 133"/>
                <a:gd name="T68" fmla="*/ 2147483647 w 176"/>
                <a:gd name="T69" fmla="*/ 2147483647 h 133"/>
                <a:gd name="T70" fmla="*/ 2147483647 w 176"/>
                <a:gd name="T71" fmla="*/ 2147483647 h 133"/>
                <a:gd name="T72" fmla="*/ 2147483647 w 176"/>
                <a:gd name="T73" fmla="*/ 2147483647 h 133"/>
                <a:gd name="T74" fmla="*/ 2147483647 w 176"/>
                <a:gd name="T75" fmla="*/ 2147483647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133"/>
                <a:gd name="T116" fmla="*/ 176 w 176"/>
                <a:gd name="T117" fmla="*/ 133 h 1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133">
                  <a:moveTo>
                    <a:pt x="159" y="46"/>
                  </a:moveTo>
                  <a:lnTo>
                    <a:pt x="163" y="41"/>
                  </a:lnTo>
                  <a:lnTo>
                    <a:pt x="167" y="35"/>
                  </a:lnTo>
                  <a:lnTo>
                    <a:pt x="171" y="29"/>
                  </a:lnTo>
                  <a:lnTo>
                    <a:pt x="174" y="22"/>
                  </a:lnTo>
                  <a:lnTo>
                    <a:pt x="176" y="16"/>
                  </a:lnTo>
                  <a:lnTo>
                    <a:pt x="176" y="9"/>
                  </a:lnTo>
                  <a:lnTo>
                    <a:pt x="175" y="7"/>
                  </a:lnTo>
                  <a:lnTo>
                    <a:pt x="174" y="5"/>
                  </a:lnTo>
                  <a:lnTo>
                    <a:pt x="172" y="3"/>
                  </a:lnTo>
                  <a:lnTo>
                    <a:pt x="169" y="2"/>
                  </a:lnTo>
                  <a:lnTo>
                    <a:pt x="163" y="0"/>
                  </a:lnTo>
                  <a:lnTo>
                    <a:pt x="158" y="0"/>
                  </a:lnTo>
                  <a:lnTo>
                    <a:pt x="152" y="0"/>
                  </a:lnTo>
                  <a:lnTo>
                    <a:pt x="147" y="0"/>
                  </a:lnTo>
                  <a:lnTo>
                    <a:pt x="141" y="2"/>
                  </a:lnTo>
                  <a:lnTo>
                    <a:pt x="135" y="3"/>
                  </a:lnTo>
                  <a:lnTo>
                    <a:pt x="130" y="6"/>
                  </a:lnTo>
                  <a:lnTo>
                    <a:pt x="125" y="9"/>
                  </a:lnTo>
                  <a:lnTo>
                    <a:pt x="116" y="16"/>
                  </a:lnTo>
                  <a:lnTo>
                    <a:pt x="108" y="24"/>
                  </a:lnTo>
                  <a:lnTo>
                    <a:pt x="100" y="32"/>
                  </a:lnTo>
                  <a:lnTo>
                    <a:pt x="94" y="40"/>
                  </a:lnTo>
                  <a:lnTo>
                    <a:pt x="91" y="45"/>
                  </a:lnTo>
                  <a:lnTo>
                    <a:pt x="89" y="52"/>
                  </a:lnTo>
                  <a:lnTo>
                    <a:pt x="89" y="59"/>
                  </a:lnTo>
                  <a:lnTo>
                    <a:pt x="88" y="67"/>
                  </a:lnTo>
                  <a:lnTo>
                    <a:pt x="84" y="71"/>
                  </a:lnTo>
                  <a:lnTo>
                    <a:pt x="80" y="75"/>
                  </a:lnTo>
                  <a:lnTo>
                    <a:pt x="73" y="79"/>
                  </a:lnTo>
                  <a:lnTo>
                    <a:pt x="66" y="83"/>
                  </a:lnTo>
                  <a:lnTo>
                    <a:pt x="62" y="87"/>
                  </a:lnTo>
                  <a:lnTo>
                    <a:pt x="57" y="89"/>
                  </a:lnTo>
                  <a:lnTo>
                    <a:pt x="52" y="89"/>
                  </a:lnTo>
                  <a:lnTo>
                    <a:pt x="45" y="89"/>
                  </a:lnTo>
                  <a:lnTo>
                    <a:pt x="40" y="91"/>
                  </a:lnTo>
                  <a:lnTo>
                    <a:pt x="35" y="94"/>
                  </a:lnTo>
                  <a:lnTo>
                    <a:pt x="32" y="97"/>
                  </a:lnTo>
                  <a:lnTo>
                    <a:pt x="30" y="100"/>
                  </a:lnTo>
                  <a:lnTo>
                    <a:pt x="25" y="106"/>
                  </a:lnTo>
                  <a:lnTo>
                    <a:pt x="17" y="110"/>
                  </a:lnTo>
                  <a:lnTo>
                    <a:pt x="12" y="115"/>
                  </a:lnTo>
                  <a:lnTo>
                    <a:pt x="5" y="118"/>
                  </a:lnTo>
                  <a:lnTo>
                    <a:pt x="2" y="121"/>
                  </a:lnTo>
                  <a:lnTo>
                    <a:pt x="1" y="123"/>
                  </a:lnTo>
                  <a:lnTo>
                    <a:pt x="0" y="124"/>
                  </a:lnTo>
                  <a:lnTo>
                    <a:pt x="1" y="126"/>
                  </a:lnTo>
                  <a:lnTo>
                    <a:pt x="4" y="130"/>
                  </a:lnTo>
                  <a:lnTo>
                    <a:pt x="7" y="132"/>
                  </a:lnTo>
                  <a:lnTo>
                    <a:pt x="11" y="133"/>
                  </a:lnTo>
                  <a:lnTo>
                    <a:pt x="15" y="132"/>
                  </a:lnTo>
                  <a:lnTo>
                    <a:pt x="19" y="132"/>
                  </a:lnTo>
                  <a:lnTo>
                    <a:pt x="23" y="130"/>
                  </a:lnTo>
                  <a:lnTo>
                    <a:pt x="26" y="128"/>
                  </a:lnTo>
                  <a:lnTo>
                    <a:pt x="29" y="126"/>
                  </a:lnTo>
                  <a:lnTo>
                    <a:pt x="35" y="124"/>
                  </a:lnTo>
                  <a:lnTo>
                    <a:pt x="40" y="121"/>
                  </a:lnTo>
                  <a:lnTo>
                    <a:pt x="45" y="117"/>
                  </a:lnTo>
                  <a:lnTo>
                    <a:pt x="50" y="113"/>
                  </a:lnTo>
                  <a:lnTo>
                    <a:pt x="58" y="106"/>
                  </a:lnTo>
                  <a:lnTo>
                    <a:pt x="66" y="100"/>
                  </a:lnTo>
                  <a:lnTo>
                    <a:pt x="82" y="93"/>
                  </a:lnTo>
                  <a:lnTo>
                    <a:pt x="96" y="89"/>
                  </a:lnTo>
                  <a:lnTo>
                    <a:pt x="103" y="86"/>
                  </a:lnTo>
                  <a:lnTo>
                    <a:pt x="111" y="82"/>
                  </a:lnTo>
                  <a:lnTo>
                    <a:pt x="118" y="78"/>
                  </a:lnTo>
                  <a:lnTo>
                    <a:pt x="126" y="72"/>
                  </a:lnTo>
                  <a:lnTo>
                    <a:pt x="131" y="70"/>
                  </a:lnTo>
                  <a:lnTo>
                    <a:pt x="136" y="67"/>
                  </a:lnTo>
                  <a:lnTo>
                    <a:pt x="141" y="63"/>
                  </a:lnTo>
                  <a:lnTo>
                    <a:pt x="145" y="59"/>
                  </a:lnTo>
                  <a:lnTo>
                    <a:pt x="149" y="55"/>
                  </a:lnTo>
                  <a:lnTo>
                    <a:pt x="154" y="51"/>
                  </a:lnTo>
                  <a:lnTo>
                    <a:pt x="159" y="48"/>
                  </a:lnTo>
                  <a:lnTo>
                    <a:pt x="164" y="46"/>
                  </a:lnTo>
                  <a:lnTo>
                    <a:pt x="161" y="46"/>
                  </a:lnTo>
                  <a:lnTo>
                    <a:pt x="159" y="46"/>
                  </a:lnTo>
                  <a:close/>
                </a:path>
              </a:pathLst>
            </a:custGeom>
            <a:solidFill>
              <a:schemeClr val="accent3"/>
            </a:solidFill>
            <a:ln w="9525">
              <a:solidFill>
                <a:schemeClr val="accent3"/>
              </a:solidFill>
              <a:round/>
              <a:headEnd/>
              <a:tailEnd/>
            </a:ln>
          </p:spPr>
        </p:sp>
        <p:sp>
          <p:nvSpPr>
            <p:cNvPr id="52" name="Freeform 51"/>
            <p:cNvSpPr>
              <a:spLocks/>
            </p:cNvSpPr>
            <p:nvPr/>
          </p:nvSpPr>
          <p:spPr bwMode="auto">
            <a:xfrm>
              <a:off x="860497" y="3784120"/>
              <a:ext cx="48217" cy="32162"/>
            </a:xfrm>
            <a:custGeom>
              <a:avLst/>
              <a:gdLst>
                <a:gd name="T0" fmla="*/ 2147483647 w 197"/>
                <a:gd name="T1" fmla="*/ 2147483647 h 130"/>
                <a:gd name="T2" fmla="*/ 2147483647 w 197"/>
                <a:gd name="T3" fmla="*/ 2147483647 h 130"/>
                <a:gd name="T4" fmla="*/ 2147483647 w 197"/>
                <a:gd name="T5" fmla="*/ 2147483647 h 130"/>
                <a:gd name="T6" fmla="*/ 2147483647 w 197"/>
                <a:gd name="T7" fmla="*/ 2147483647 h 130"/>
                <a:gd name="T8" fmla="*/ 2147483647 w 197"/>
                <a:gd name="T9" fmla="*/ 2147483647 h 130"/>
                <a:gd name="T10" fmla="*/ 2147483647 w 197"/>
                <a:gd name="T11" fmla="*/ 2147483647 h 130"/>
                <a:gd name="T12" fmla="*/ 2147483647 w 197"/>
                <a:gd name="T13" fmla="*/ 2147483647 h 130"/>
                <a:gd name="T14" fmla="*/ 2147483647 w 197"/>
                <a:gd name="T15" fmla="*/ 2147483647 h 130"/>
                <a:gd name="T16" fmla="*/ 2147483647 w 197"/>
                <a:gd name="T17" fmla="*/ 2147483647 h 130"/>
                <a:gd name="T18" fmla="*/ 2147483647 w 197"/>
                <a:gd name="T19" fmla="*/ 2147483647 h 130"/>
                <a:gd name="T20" fmla="*/ 2147483647 w 197"/>
                <a:gd name="T21" fmla="*/ 2147483647 h 130"/>
                <a:gd name="T22" fmla="*/ 2147483647 w 197"/>
                <a:gd name="T23" fmla="*/ 2147483647 h 130"/>
                <a:gd name="T24" fmla="*/ 2147483647 w 197"/>
                <a:gd name="T25" fmla="*/ 2147483647 h 130"/>
                <a:gd name="T26" fmla="*/ 2147483647 w 197"/>
                <a:gd name="T27" fmla="*/ 2147483647 h 130"/>
                <a:gd name="T28" fmla="*/ 2147483647 w 197"/>
                <a:gd name="T29" fmla="*/ 2147483647 h 130"/>
                <a:gd name="T30" fmla="*/ 2147483647 w 197"/>
                <a:gd name="T31" fmla="*/ 2147483647 h 130"/>
                <a:gd name="T32" fmla="*/ 2147483647 w 197"/>
                <a:gd name="T33" fmla="*/ 2147483647 h 130"/>
                <a:gd name="T34" fmla="*/ 2147483647 w 197"/>
                <a:gd name="T35" fmla="*/ 2147483647 h 130"/>
                <a:gd name="T36" fmla="*/ 2147483647 w 197"/>
                <a:gd name="T37" fmla="*/ 2147483647 h 130"/>
                <a:gd name="T38" fmla="*/ 2147483647 w 197"/>
                <a:gd name="T39" fmla="*/ 2147483647 h 130"/>
                <a:gd name="T40" fmla="*/ 2147483647 w 197"/>
                <a:gd name="T41" fmla="*/ 2147483647 h 130"/>
                <a:gd name="T42" fmla="*/ 2147483647 w 197"/>
                <a:gd name="T43" fmla="*/ 2147483647 h 130"/>
                <a:gd name="T44" fmla="*/ 2147483647 w 197"/>
                <a:gd name="T45" fmla="*/ 2147483647 h 130"/>
                <a:gd name="T46" fmla="*/ 2147483647 w 197"/>
                <a:gd name="T47" fmla="*/ 2147483647 h 130"/>
                <a:gd name="T48" fmla="*/ 2147483647 w 197"/>
                <a:gd name="T49" fmla="*/ 2147483647 h 130"/>
                <a:gd name="T50" fmla="*/ 2147483647 w 197"/>
                <a:gd name="T51" fmla="*/ 2147483647 h 130"/>
                <a:gd name="T52" fmla="*/ 2147483647 w 197"/>
                <a:gd name="T53" fmla="*/ 2147483647 h 130"/>
                <a:gd name="T54" fmla="*/ 2147483647 w 197"/>
                <a:gd name="T55" fmla="*/ 2147483647 h 130"/>
                <a:gd name="T56" fmla="*/ 2147483647 w 197"/>
                <a:gd name="T57" fmla="*/ 2147483647 h 130"/>
                <a:gd name="T58" fmla="*/ 2147483647 w 197"/>
                <a:gd name="T59" fmla="*/ 2147483647 h 130"/>
                <a:gd name="T60" fmla="*/ 2147483647 w 197"/>
                <a:gd name="T61" fmla="*/ 2147483647 h 130"/>
                <a:gd name="T62" fmla="*/ 2147483647 w 197"/>
                <a:gd name="T63" fmla="*/ 2147483647 h 130"/>
                <a:gd name="T64" fmla="*/ 2147483647 w 197"/>
                <a:gd name="T65" fmla="*/ 2147483647 h 130"/>
                <a:gd name="T66" fmla="*/ 2147483647 w 197"/>
                <a:gd name="T67" fmla="*/ 2147483647 h 130"/>
                <a:gd name="T68" fmla="*/ 2147483647 w 197"/>
                <a:gd name="T69" fmla="*/ 2147483647 h 130"/>
                <a:gd name="T70" fmla="*/ 2147483647 w 197"/>
                <a:gd name="T71" fmla="*/ 2147483647 h 130"/>
                <a:gd name="T72" fmla="*/ 2147483647 w 197"/>
                <a:gd name="T73" fmla="*/ 2147483647 h 130"/>
                <a:gd name="T74" fmla="*/ 2147483647 w 197"/>
                <a:gd name="T75" fmla="*/ 2147483647 h 130"/>
                <a:gd name="T76" fmla="*/ 2147483647 w 197"/>
                <a:gd name="T77" fmla="*/ 2147483647 h 130"/>
                <a:gd name="T78" fmla="*/ 2147483647 w 197"/>
                <a:gd name="T79" fmla="*/ 2147483647 h 130"/>
                <a:gd name="T80" fmla="*/ 2147483647 w 197"/>
                <a:gd name="T81" fmla="*/ 2147483647 h 130"/>
                <a:gd name="T82" fmla="*/ 2147483647 w 197"/>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130"/>
                <a:gd name="T128" fmla="*/ 197 w 197"/>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130">
                  <a:moveTo>
                    <a:pt x="184" y="6"/>
                  </a:moveTo>
                  <a:lnTo>
                    <a:pt x="172" y="7"/>
                  </a:lnTo>
                  <a:lnTo>
                    <a:pt x="159" y="6"/>
                  </a:lnTo>
                  <a:lnTo>
                    <a:pt x="145" y="5"/>
                  </a:lnTo>
                  <a:lnTo>
                    <a:pt x="130" y="4"/>
                  </a:lnTo>
                  <a:lnTo>
                    <a:pt x="116" y="4"/>
                  </a:lnTo>
                  <a:lnTo>
                    <a:pt x="102" y="4"/>
                  </a:lnTo>
                  <a:lnTo>
                    <a:pt x="96" y="5"/>
                  </a:lnTo>
                  <a:lnTo>
                    <a:pt x="89" y="6"/>
                  </a:lnTo>
                  <a:lnTo>
                    <a:pt x="83" y="8"/>
                  </a:lnTo>
                  <a:lnTo>
                    <a:pt x="76" y="11"/>
                  </a:lnTo>
                  <a:lnTo>
                    <a:pt x="71" y="15"/>
                  </a:lnTo>
                  <a:lnTo>
                    <a:pt x="67" y="21"/>
                  </a:lnTo>
                  <a:lnTo>
                    <a:pt x="66" y="26"/>
                  </a:lnTo>
                  <a:lnTo>
                    <a:pt x="65" y="31"/>
                  </a:lnTo>
                  <a:lnTo>
                    <a:pt x="67" y="43"/>
                  </a:lnTo>
                  <a:lnTo>
                    <a:pt x="70" y="55"/>
                  </a:lnTo>
                  <a:lnTo>
                    <a:pt x="64" y="52"/>
                  </a:lnTo>
                  <a:lnTo>
                    <a:pt x="58" y="50"/>
                  </a:lnTo>
                  <a:lnTo>
                    <a:pt x="53" y="51"/>
                  </a:lnTo>
                  <a:lnTo>
                    <a:pt x="47" y="53"/>
                  </a:lnTo>
                  <a:lnTo>
                    <a:pt x="42" y="56"/>
                  </a:lnTo>
                  <a:lnTo>
                    <a:pt x="37" y="60"/>
                  </a:lnTo>
                  <a:lnTo>
                    <a:pt x="32" y="65"/>
                  </a:lnTo>
                  <a:lnTo>
                    <a:pt x="28" y="71"/>
                  </a:lnTo>
                  <a:lnTo>
                    <a:pt x="25" y="82"/>
                  </a:lnTo>
                  <a:lnTo>
                    <a:pt x="22" y="98"/>
                  </a:lnTo>
                  <a:lnTo>
                    <a:pt x="21" y="102"/>
                  </a:lnTo>
                  <a:lnTo>
                    <a:pt x="18" y="104"/>
                  </a:lnTo>
                  <a:lnTo>
                    <a:pt x="15" y="105"/>
                  </a:lnTo>
                  <a:lnTo>
                    <a:pt x="11" y="107"/>
                  </a:lnTo>
                  <a:lnTo>
                    <a:pt x="7" y="109"/>
                  </a:lnTo>
                  <a:lnTo>
                    <a:pt x="3" y="111"/>
                  </a:lnTo>
                  <a:lnTo>
                    <a:pt x="1" y="114"/>
                  </a:lnTo>
                  <a:lnTo>
                    <a:pt x="0" y="120"/>
                  </a:lnTo>
                  <a:lnTo>
                    <a:pt x="3" y="120"/>
                  </a:lnTo>
                  <a:lnTo>
                    <a:pt x="5" y="120"/>
                  </a:lnTo>
                  <a:lnTo>
                    <a:pt x="6" y="121"/>
                  </a:lnTo>
                  <a:lnTo>
                    <a:pt x="7" y="122"/>
                  </a:lnTo>
                  <a:lnTo>
                    <a:pt x="6" y="124"/>
                  </a:lnTo>
                  <a:lnTo>
                    <a:pt x="5" y="125"/>
                  </a:lnTo>
                  <a:lnTo>
                    <a:pt x="11" y="125"/>
                  </a:lnTo>
                  <a:lnTo>
                    <a:pt x="16" y="125"/>
                  </a:lnTo>
                  <a:lnTo>
                    <a:pt x="13" y="125"/>
                  </a:lnTo>
                  <a:lnTo>
                    <a:pt x="11" y="126"/>
                  </a:lnTo>
                  <a:lnTo>
                    <a:pt x="11" y="127"/>
                  </a:lnTo>
                  <a:lnTo>
                    <a:pt x="11" y="130"/>
                  </a:lnTo>
                  <a:lnTo>
                    <a:pt x="20" y="130"/>
                  </a:lnTo>
                  <a:lnTo>
                    <a:pt x="30" y="130"/>
                  </a:lnTo>
                  <a:lnTo>
                    <a:pt x="34" y="129"/>
                  </a:lnTo>
                  <a:lnTo>
                    <a:pt x="38" y="128"/>
                  </a:lnTo>
                  <a:lnTo>
                    <a:pt x="41" y="127"/>
                  </a:lnTo>
                  <a:lnTo>
                    <a:pt x="44" y="125"/>
                  </a:lnTo>
                  <a:lnTo>
                    <a:pt x="52" y="117"/>
                  </a:lnTo>
                  <a:lnTo>
                    <a:pt x="61" y="111"/>
                  </a:lnTo>
                  <a:lnTo>
                    <a:pt x="69" y="105"/>
                  </a:lnTo>
                  <a:lnTo>
                    <a:pt x="78" y="99"/>
                  </a:lnTo>
                  <a:lnTo>
                    <a:pt x="97" y="87"/>
                  </a:lnTo>
                  <a:lnTo>
                    <a:pt x="114" y="76"/>
                  </a:lnTo>
                  <a:lnTo>
                    <a:pt x="120" y="73"/>
                  </a:lnTo>
                  <a:lnTo>
                    <a:pt x="125" y="70"/>
                  </a:lnTo>
                  <a:lnTo>
                    <a:pt x="130" y="66"/>
                  </a:lnTo>
                  <a:lnTo>
                    <a:pt x="135" y="62"/>
                  </a:lnTo>
                  <a:lnTo>
                    <a:pt x="144" y="53"/>
                  </a:lnTo>
                  <a:lnTo>
                    <a:pt x="152" y="44"/>
                  </a:lnTo>
                  <a:lnTo>
                    <a:pt x="160" y="41"/>
                  </a:lnTo>
                  <a:lnTo>
                    <a:pt x="168" y="39"/>
                  </a:lnTo>
                  <a:lnTo>
                    <a:pt x="176" y="36"/>
                  </a:lnTo>
                  <a:lnTo>
                    <a:pt x="184" y="33"/>
                  </a:lnTo>
                  <a:lnTo>
                    <a:pt x="188" y="31"/>
                  </a:lnTo>
                  <a:lnTo>
                    <a:pt x="191" y="28"/>
                  </a:lnTo>
                  <a:lnTo>
                    <a:pt x="194" y="26"/>
                  </a:lnTo>
                  <a:lnTo>
                    <a:pt x="196" y="23"/>
                  </a:lnTo>
                  <a:lnTo>
                    <a:pt x="197" y="19"/>
                  </a:lnTo>
                  <a:lnTo>
                    <a:pt x="197" y="16"/>
                  </a:lnTo>
                  <a:lnTo>
                    <a:pt x="196" y="13"/>
                  </a:lnTo>
                  <a:lnTo>
                    <a:pt x="195" y="11"/>
                  </a:lnTo>
                  <a:lnTo>
                    <a:pt x="195" y="7"/>
                  </a:lnTo>
                  <a:lnTo>
                    <a:pt x="194" y="4"/>
                  </a:lnTo>
                  <a:lnTo>
                    <a:pt x="192" y="2"/>
                  </a:lnTo>
                  <a:lnTo>
                    <a:pt x="190" y="1"/>
                  </a:lnTo>
                  <a:lnTo>
                    <a:pt x="188" y="1"/>
                  </a:lnTo>
                  <a:lnTo>
                    <a:pt x="184" y="0"/>
                  </a:lnTo>
                  <a:lnTo>
                    <a:pt x="184" y="3"/>
                  </a:lnTo>
                  <a:lnTo>
                    <a:pt x="184" y="6"/>
                  </a:lnTo>
                  <a:close/>
                </a:path>
              </a:pathLst>
            </a:custGeom>
            <a:solidFill>
              <a:schemeClr val="accent3"/>
            </a:solidFill>
            <a:ln w="9525">
              <a:solidFill>
                <a:schemeClr val="accent3"/>
              </a:solidFill>
              <a:round/>
              <a:headEnd/>
              <a:tailEnd/>
            </a:ln>
          </p:spPr>
        </p:sp>
        <p:sp>
          <p:nvSpPr>
            <p:cNvPr id="53" name="AK"/>
            <p:cNvSpPr>
              <a:spLocks/>
            </p:cNvSpPr>
            <p:nvPr/>
          </p:nvSpPr>
          <p:spPr bwMode="auto">
            <a:xfrm>
              <a:off x="948895" y="2931825"/>
              <a:ext cx="1004513" cy="844254"/>
            </a:xfrm>
            <a:custGeom>
              <a:avLst/>
              <a:gdLst>
                <a:gd name="T0" fmla="*/ 2147483647 w 4113"/>
                <a:gd name="T1" fmla="*/ 2147483647 h 3482"/>
                <a:gd name="T2" fmla="*/ 2147483647 w 4113"/>
                <a:gd name="T3" fmla="*/ 2147483647 h 3482"/>
                <a:gd name="T4" fmla="*/ 2147483647 w 4113"/>
                <a:gd name="T5" fmla="*/ 2147483647 h 3482"/>
                <a:gd name="T6" fmla="*/ 2147483647 w 4113"/>
                <a:gd name="T7" fmla="*/ 2147483647 h 3482"/>
                <a:gd name="T8" fmla="*/ 2147483647 w 4113"/>
                <a:gd name="T9" fmla="*/ 2147483647 h 3482"/>
                <a:gd name="T10" fmla="*/ 2147483647 w 4113"/>
                <a:gd name="T11" fmla="*/ 2147483647 h 3482"/>
                <a:gd name="T12" fmla="*/ 2147483647 w 4113"/>
                <a:gd name="T13" fmla="*/ 2147483647 h 3482"/>
                <a:gd name="T14" fmla="*/ 2147483647 w 4113"/>
                <a:gd name="T15" fmla="*/ 2147483647 h 3482"/>
                <a:gd name="T16" fmla="*/ 2147483647 w 4113"/>
                <a:gd name="T17" fmla="*/ 2147483647 h 3482"/>
                <a:gd name="T18" fmla="*/ 2147483647 w 4113"/>
                <a:gd name="T19" fmla="*/ 2147483647 h 3482"/>
                <a:gd name="T20" fmla="*/ 2147483647 w 4113"/>
                <a:gd name="T21" fmla="*/ 2147483647 h 3482"/>
                <a:gd name="T22" fmla="*/ 2147483647 w 4113"/>
                <a:gd name="T23" fmla="*/ 2147483647 h 3482"/>
                <a:gd name="T24" fmla="*/ 2147483647 w 4113"/>
                <a:gd name="T25" fmla="*/ 2147483647 h 3482"/>
                <a:gd name="T26" fmla="*/ 2147483647 w 4113"/>
                <a:gd name="T27" fmla="*/ 2147483647 h 3482"/>
                <a:gd name="T28" fmla="*/ 2147483647 w 4113"/>
                <a:gd name="T29" fmla="*/ 2147483647 h 3482"/>
                <a:gd name="T30" fmla="*/ 2147483647 w 4113"/>
                <a:gd name="T31" fmla="*/ 2147483647 h 3482"/>
                <a:gd name="T32" fmla="*/ 2147483647 w 4113"/>
                <a:gd name="T33" fmla="*/ 2147483647 h 3482"/>
                <a:gd name="T34" fmla="*/ 2147483647 w 4113"/>
                <a:gd name="T35" fmla="*/ 2147483647 h 3482"/>
                <a:gd name="T36" fmla="*/ 2147483647 w 4113"/>
                <a:gd name="T37" fmla="*/ 2147483647 h 3482"/>
                <a:gd name="T38" fmla="*/ 2147483647 w 4113"/>
                <a:gd name="T39" fmla="*/ 2147483647 h 3482"/>
                <a:gd name="T40" fmla="*/ 2147483647 w 4113"/>
                <a:gd name="T41" fmla="*/ 2147483647 h 3482"/>
                <a:gd name="T42" fmla="*/ 2147483647 w 4113"/>
                <a:gd name="T43" fmla="*/ 2147483647 h 3482"/>
                <a:gd name="T44" fmla="*/ 2147483647 w 4113"/>
                <a:gd name="T45" fmla="*/ 2147483647 h 3482"/>
                <a:gd name="T46" fmla="*/ 2147483647 w 4113"/>
                <a:gd name="T47" fmla="*/ 2147483647 h 3482"/>
                <a:gd name="T48" fmla="*/ 2147483647 w 4113"/>
                <a:gd name="T49" fmla="*/ 2147483647 h 3482"/>
                <a:gd name="T50" fmla="*/ 2147483647 w 4113"/>
                <a:gd name="T51" fmla="*/ 2147483647 h 3482"/>
                <a:gd name="T52" fmla="*/ 2147483647 w 4113"/>
                <a:gd name="T53" fmla="*/ 2147483647 h 3482"/>
                <a:gd name="T54" fmla="*/ 2147483647 w 4113"/>
                <a:gd name="T55" fmla="*/ 2147483647 h 3482"/>
                <a:gd name="T56" fmla="*/ 2147483647 w 4113"/>
                <a:gd name="T57" fmla="*/ 2147483647 h 3482"/>
                <a:gd name="T58" fmla="*/ 2147483647 w 4113"/>
                <a:gd name="T59" fmla="*/ 2147483647 h 3482"/>
                <a:gd name="T60" fmla="*/ 2147483647 w 4113"/>
                <a:gd name="T61" fmla="*/ 2147483647 h 3482"/>
                <a:gd name="T62" fmla="*/ 2147483647 w 4113"/>
                <a:gd name="T63" fmla="*/ 2147483647 h 3482"/>
                <a:gd name="T64" fmla="*/ 2147483647 w 4113"/>
                <a:gd name="T65" fmla="*/ 2147483647 h 3482"/>
                <a:gd name="T66" fmla="*/ 2147483647 w 4113"/>
                <a:gd name="T67" fmla="*/ 2147483647 h 3482"/>
                <a:gd name="T68" fmla="*/ 2147483647 w 4113"/>
                <a:gd name="T69" fmla="*/ 2147483647 h 3482"/>
                <a:gd name="T70" fmla="*/ 2147483647 w 4113"/>
                <a:gd name="T71" fmla="*/ 2147483647 h 3482"/>
                <a:gd name="T72" fmla="*/ 2147483647 w 4113"/>
                <a:gd name="T73" fmla="*/ 2147483647 h 3482"/>
                <a:gd name="T74" fmla="*/ 2147483647 w 4113"/>
                <a:gd name="T75" fmla="*/ 2147483647 h 3482"/>
                <a:gd name="T76" fmla="*/ 2147483647 w 4113"/>
                <a:gd name="T77" fmla="*/ 2147483647 h 3482"/>
                <a:gd name="T78" fmla="*/ 2147483647 w 4113"/>
                <a:gd name="T79" fmla="*/ 2147483647 h 3482"/>
                <a:gd name="T80" fmla="*/ 2147483647 w 4113"/>
                <a:gd name="T81" fmla="*/ 2147483647 h 3482"/>
                <a:gd name="T82" fmla="*/ 2147483647 w 4113"/>
                <a:gd name="T83" fmla="*/ 2147483647 h 3482"/>
                <a:gd name="T84" fmla="*/ 2147483647 w 4113"/>
                <a:gd name="T85" fmla="*/ 2147483647 h 3482"/>
                <a:gd name="T86" fmla="*/ 2147483647 w 4113"/>
                <a:gd name="T87" fmla="*/ 2147483647 h 3482"/>
                <a:gd name="T88" fmla="*/ 2147483647 w 4113"/>
                <a:gd name="T89" fmla="*/ 2147483647 h 3482"/>
                <a:gd name="T90" fmla="*/ 2147483647 w 4113"/>
                <a:gd name="T91" fmla="*/ 2147483647 h 3482"/>
                <a:gd name="T92" fmla="*/ 2147483647 w 4113"/>
                <a:gd name="T93" fmla="*/ 0 h 3482"/>
                <a:gd name="T94" fmla="*/ 2147483647 w 4113"/>
                <a:gd name="T95" fmla="*/ 2147483647 h 3482"/>
                <a:gd name="T96" fmla="*/ 2147483647 w 4113"/>
                <a:gd name="T97" fmla="*/ 2147483647 h 3482"/>
                <a:gd name="T98" fmla="*/ 2147483647 w 4113"/>
                <a:gd name="T99" fmla="*/ 2147483647 h 3482"/>
                <a:gd name="T100" fmla="*/ 2147483647 w 4113"/>
                <a:gd name="T101" fmla="*/ 2147483647 h 34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13"/>
                <a:gd name="T154" fmla="*/ 0 h 3482"/>
                <a:gd name="T155" fmla="*/ 4113 w 4113"/>
                <a:gd name="T156" fmla="*/ 3482 h 34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13" h="3482">
                  <a:moveTo>
                    <a:pt x="212" y="557"/>
                  </a:moveTo>
                  <a:lnTo>
                    <a:pt x="314" y="659"/>
                  </a:lnTo>
                  <a:lnTo>
                    <a:pt x="417" y="838"/>
                  </a:lnTo>
                  <a:lnTo>
                    <a:pt x="558" y="870"/>
                  </a:lnTo>
                  <a:lnTo>
                    <a:pt x="558" y="1081"/>
                  </a:lnTo>
                  <a:lnTo>
                    <a:pt x="384" y="1081"/>
                  </a:lnTo>
                  <a:lnTo>
                    <a:pt x="384" y="940"/>
                  </a:lnTo>
                  <a:lnTo>
                    <a:pt x="352" y="940"/>
                  </a:lnTo>
                  <a:lnTo>
                    <a:pt x="0" y="1081"/>
                  </a:lnTo>
                  <a:lnTo>
                    <a:pt x="108" y="1184"/>
                  </a:lnTo>
                  <a:lnTo>
                    <a:pt x="108" y="1324"/>
                  </a:lnTo>
                  <a:lnTo>
                    <a:pt x="244" y="1395"/>
                  </a:lnTo>
                  <a:lnTo>
                    <a:pt x="455" y="1427"/>
                  </a:lnTo>
                  <a:lnTo>
                    <a:pt x="591" y="1324"/>
                  </a:lnTo>
                  <a:lnTo>
                    <a:pt x="628" y="1567"/>
                  </a:lnTo>
                  <a:lnTo>
                    <a:pt x="487" y="1600"/>
                  </a:lnTo>
                  <a:lnTo>
                    <a:pt x="455" y="1671"/>
                  </a:lnTo>
                  <a:lnTo>
                    <a:pt x="384" y="1703"/>
                  </a:lnTo>
                  <a:lnTo>
                    <a:pt x="282" y="1638"/>
                  </a:lnTo>
                  <a:lnTo>
                    <a:pt x="212" y="1773"/>
                  </a:lnTo>
                  <a:lnTo>
                    <a:pt x="38" y="1952"/>
                  </a:lnTo>
                  <a:lnTo>
                    <a:pt x="140" y="2124"/>
                  </a:lnTo>
                  <a:lnTo>
                    <a:pt x="108" y="2195"/>
                  </a:lnTo>
                  <a:lnTo>
                    <a:pt x="244" y="2330"/>
                  </a:lnTo>
                  <a:lnTo>
                    <a:pt x="417" y="2330"/>
                  </a:lnTo>
                  <a:lnTo>
                    <a:pt x="487" y="2438"/>
                  </a:lnTo>
                  <a:lnTo>
                    <a:pt x="455" y="2503"/>
                  </a:lnTo>
                  <a:lnTo>
                    <a:pt x="487" y="2611"/>
                  </a:lnTo>
                  <a:lnTo>
                    <a:pt x="628" y="2541"/>
                  </a:lnTo>
                  <a:lnTo>
                    <a:pt x="770" y="2681"/>
                  </a:lnTo>
                  <a:lnTo>
                    <a:pt x="975" y="2574"/>
                  </a:lnTo>
                  <a:lnTo>
                    <a:pt x="910" y="2714"/>
                  </a:lnTo>
                  <a:lnTo>
                    <a:pt x="910" y="2855"/>
                  </a:lnTo>
                  <a:lnTo>
                    <a:pt x="628" y="3066"/>
                  </a:lnTo>
                  <a:lnTo>
                    <a:pt x="526" y="3201"/>
                  </a:lnTo>
                  <a:lnTo>
                    <a:pt x="417" y="3201"/>
                  </a:lnTo>
                  <a:lnTo>
                    <a:pt x="244" y="3341"/>
                  </a:lnTo>
                  <a:lnTo>
                    <a:pt x="70" y="3373"/>
                  </a:lnTo>
                  <a:lnTo>
                    <a:pt x="0" y="3444"/>
                  </a:lnTo>
                  <a:lnTo>
                    <a:pt x="70" y="3482"/>
                  </a:lnTo>
                  <a:lnTo>
                    <a:pt x="417" y="3341"/>
                  </a:lnTo>
                  <a:lnTo>
                    <a:pt x="628" y="3238"/>
                  </a:lnTo>
                  <a:lnTo>
                    <a:pt x="1045" y="2957"/>
                  </a:lnTo>
                  <a:lnTo>
                    <a:pt x="1360" y="2611"/>
                  </a:lnTo>
                  <a:lnTo>
                    <a:pt x="1392" y="2541"/>
                  </a:lnTo>
                  <a:lnTo>
                    <a:pt x="1296" y="2541"/>
                  </a:lnTo>
                  <a:lnTo>
                    <a:pt x="1604" y="2087"/>
                  </a:lnTo>
                  <a:lnTo>
                    <a:pt x="1675" y="2054"/>
                  </a:lnTo>
                  <a:lnTo>
                    <a:pt x="1675" y="2124"/>
                  </a:lnTo>
                  <a:lnTo>
                    <a:pt x="1571" y="2195"/>
                  </a:lnTo>
                  <a:lnTo>
                    <a:pt x="1533" y="2400"/>
                  </a:lnTo>
                  <a:lnTo>
                    <a:pt x="1604" y="2368"/>
                  </a:lnTo>
                  <a:lnTo>
                    <a:pt x="1533" y="2438"/>
                  </a:lnTo>
                  <a:lnTo>
                    <a:pt x="1571" y="2470"/>
                  </a:lnTo>
                  <a:lnTo>
                    <a:pt x="1783" y="2330"/>
                  </a:lnTo>
                  <a:lnTo>
                    <a:pt x="1885" y="2298"/>
                  </a:lnTo>
                  <a:lnTo>
                    <a:pt x="1918" y="2195"/>
                  </a:lnTo>
                  <a:lnTo>
                    <a:pt x="1885" y="2124"/>
                  </a:lnTo>
                  <a:lnTo>
                    <a:pt x="2092" y="2087"/>
                  </a:lnTo>
                  <a:lnTo>
                    <a:pt x="2336" y="2228"/>
                  </a:lnTo>
                  <a:lnTo>
                    <a:pt x="2547" y="2157"/>
                  </a:lnTo>
                  <a:lnTo>
                    <a:pt x="2650" y="2195"/>
                  </a:lnTo>
                  <a:lnTo>
                    <a:pt x="2790" y="2195"/>
                  </a:lnTo>
                  <a:lnTo>
                    <a:pt x="3176" y="2368"/>
                  </a:lnTo>
                  <a:lnTo>
                    <a:pt x="3246" y="2438"/>
                  </a:lnTo>
                  <a:lnTo>
                    <a:pt x="3348" y="2574"/>
                  </a:lnTo>
                  <a:lnTo>
                    <a:pt x="3555" y="2714"/>
                  </a:lnTo>
                  <a:lnTo>
                    <a:pt x="3630" y="2784"/>
                  </a:lnTo>
                  <a:lnTo>
                    <a:pt x="3874" y="2925"/>
                  </a:lnTo>
                  <a:lnTo>
                    <a:pt x="4113" y="2816"/>
                  </a:lnTo>
                  <a:lnTo>
                    <a:pt x="4113" y="2681"/>
                  </a:lnTo>
                  <a:lnTo>
                    <a:pt x="4048" y="2541"/>
                  </a:lnTo>
                  <a:lnTo>
                    <a:pt x="3939" y="2503"/>
                  </a:lnTo>
                  <a:lnTo>
                    <a:pt x="3837" y="2503"/>
                  </a:lnTo>
                  <a:lnTo>
                    <a:pt x="3695" y="2400"/>
                  </a:lnTo>
                  <a:lnTo>
                    <a:pt x="3555" y="2298"/>
                  </a:lnTo>
                  <a:lnTo>
                    <a:pt x="3278" y="2017"/>
                  </a:lnTo>
                  <a:lnTo>
                    <a:pt x="3208" y="2054"/>
                  </a:lnTo>
                  <a:lnTo>
                    <a:pt x="3138" y="2157"/>
                  </a:lnTo>
                  <a:lnTo>
                    <a:pt x="3067" y="2228"/>
                  </a:lnTo>
                  <a:lnTo>
                    <a:pt x="2823" y="2087"/>
                  </a:lnTo>
                  <a:lnTo>
                    <a:pt x="2823" y="2017"/>
                  </a:lnTo>
                  <a:lnTo>
                    <a:pt x="2617" y="2087"/>
                  </a:lnTo>
                  <a:lnTo>
                    <a:pt x="2547" y="1741"/>
                  </a:lnTo>
                  <a:lnTo>
                    <a:pt x="2373" y="973"/>
                  </a:lnTo>
                  <a:lnTo>
                    <a:pt x="2233" y="453"/>
                  </a:lnTo>
                  <a:lnTo>
                    <a:pt x="2162" y="211"/>
                  </a:lnTo>
                  <a:lnTo>
                    <a:pt x="1956" y="107"/>
                  </a:lnTo>
                  <a:lnTo>
                    <a:pt x="1848" y="172"/>
                  </a:lnTo>
                  <a:lnTo>
                    <a:pt x="1501" y="107"/>
                  </a:lnTo>
                  <a:lnTo>
                    <a:pt x="1392" y="140"/>
                  </a:lnTo>
                  <a:lnTo>
                    <a:pt x="1296" y="107"/>
                  </a:lnTo>
                  <a:lnTo>
                    <a:pt x="1296" y="70"/>
                  </a:lnTo>
                  <a:lnTo>
                    <a:pt x="975" y="0"/>
                  </a:lnTo>
                  <a:lnTo>
                    <a:pt x="943" y="70"/>
                  </a:lnTo>
                  <a:lnTo>
                    <a:pt x="770" y="70"/>
                  </a:lnTo>
                  <a:lnTo>
                    <a:pt x="628" y="172"/>
                  </a:lnTo>
                  <a:lnTo>
                    <a:pt x="526" y="281"/>
                  </a:lnTo>
                  <a:lnTo>
                    <a:pt x="487" y="383"/>
                  </a:lnTo>
                  <a:lnTo>
                    <a:pt x="417" y="453"/>
                  </a:lnTo>
                  <a:lnTo>
                    <a:pt x="282" y="453"/>
                  </a:lnTo>
                  <a:lnTo>
                    <a:pt x="212" y="55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54" name="Freeform 53"/>
            <p:cNvSpPr>
              <a:spLocks/>
            </p:cNvSpPr>
            <p:nvPr/>
          </p:nvSpPr>
          <p:spPr bwMode="auto">
            <a:xfrm>
              <a:off x="916750" y="3776079"/>
              <a:ext cx="24108" cy="8040"/>
            </a:xfrm>
            <a:custGeom>
              <a:avLst/>
              <a:gdLst>
                <a:gd name="T0" fmla="*/ 2147483647 w 92"/>
                <a:gd name="T1" fmla="*/ 2147483647 h 53"/>
                <a:gd name="T2" fmla="*/ 2147483647 w 92"/>
                <a:gd name="T3" fmla="*/ 2147483647 h 53"/>
                <a:gd name="T4" fmla="*/ 2147483647 w 92"/>
                <a:gd name="T5" fmla="*/ 2147483647 h 53"/>
                <a:gd name="T6" fmla="*/ 2147483647 w 92"/>
                <a:gd name="T7" fmla="*/ 2147483647 h 53"/>
                <a:gd name="T8" fmla="*/ 2147483647 w 92"/>
                <a:gd name="T9" fmla="*/ 2147483647 h 53"/>
                <a:gd name="T10" fmla="*/ 2147483647 w 92"/>
                <a:gd name="T11" fmla="*/ 2147483647 h 53"/>
                <a:gd name="T12" fmla="*/ 2147483647 w 92"/>
                <a:gd name="T13" fmla="*/ 2147483647 h 53"/>
                <a:gd name="T14" fmla="*/ 2147483647 w 92"/>
                <a:gd name="T15" fmla="*/ 2147483647 h 53"/>
                <a:gd name="T16" fmla="*/ 2147483647 w 92"/>
                <a:gd name="T17" fmla="*/ 2147483647 h 53"/>
                <a:gd name="T18" fmla="*/ 2147483647 w 92"/>
                <a:gd name="T19" fmla="*/ 2147483647 h 53"/>
                <a:gd name="T20" fmla="*/ 2147483647 w 92"/>
                <a:gd name="T21" fmla="*/ 2147483647 h 53"/>
                <a:gd name="T22" fmla="*/ 2147483647 w 92"/>
                <a:gd name="T23" fmla="*/ 2147483647 h 53"/>
                <a:gd name="T24" fmla="*/ 2147483647 w 92"/>
                <a:gd name="T25" fmla="*/ 2147483647 h 53"/>
                <a:gd name="T26" fmla="*/ 2147483647 w 92"/>
                <a:gd name="T27" fmla="*/ 2147483647 h 53"/>
                <a:gd name="T28" fmla="*/ 2147483647 w 92"/>
                <a:gd name="T29" fmla="*/ 2147483647 h 53"/>
                <a:gd name="T30" fmla="*/ 2147483647 w 92"/>
                <a:gd name="T31" fmla="*/ 2147483647 h 53"/>
                <a:gd name="T32" fmla="*/ 2147483647 w 92"/>
                <a:gd name="T33" fmla="*/ 2147483647 h 53"/>
                <a:gd name="T34" fmla="*/ 0 w 92"/>
                <a:gd name="T35" fmla="*/ 2147483647 h 53"/>
                <a:gd name="T36" fmla="*/ 2147483647 w 92"/>
                <a:gd name="T37" fmla="*/ 2147483647 h 53"/>
                <a:gd name="T38" fmla="*/ 2147483647 w 92"/>
                <a:gd name="T39" fmla="*/ 2147483647 h 53"/>
                <a:gd name="T40" fmla="*/ 2147483647 w 92"/>
                <a:gd name="T41" fmla="*/ 2147483647 h 53"/>
                <a:gd name="T42" fmla="*/ 2147483647 w 92"/>
                <a:gd name="T43" fmla="*/ 2147483647 h 53"/>
                <a:gd name="T44" fmla="*/ 2147483647 w 92"/>
                <a:gd name="T45" fmla="*/ 2147483647 h 53"/>
                <a:gd name="T46" fmla="*/ 2147483647 w 92"/>
                <a:gd name="T47" fmla="*/ 2147483647 h 53"/>
                <a:gd name="T48" fmla="*/ 2147483647 w 92"/>
                <a:gd name="T49" fmla="*/ 2147483647 h 53"/>
                <a:gd name="T50" fmla="*/ 2147483647 w 92"/>
                <a:gd name="T51" fmla="*/ 2147483647 h 53"/>
                <a:gd name="T52" fmla="*/ 2147483647 w 92"/>
                <a:gd name="T53" fmla="*/ 2147483647 h 53"/>
                <a:gd name="T54" fmla="*/ 2147483647 w 92"/>
                <a:gd name="T55" fmla="*/ 2147483647 h 53"/>
                <a:gd name="T56" fmla="*/ 2147483647 w 92"/>
                <a:gd name="T57" fmla="*/ 2147483647 h 53"/>
                <a:gd name="T58" fmla="*/ 2147483647 w 92"/>
                <a:gd name="T59" fmla="*/ 2147483647 h 53"/>
                <a:gd name="T60" fmla="*/ 2147483647 w 92"/>
                <a:gd name="T61" fmla="*/ 2147483647 h 53"/>
                <a:gd name="T62" fmla="*/ 2147483647 w 92"/>
                <a:gd name="T63" fmla="*/ 2147483647 h 53"/>
                <a:gd name="T64" fmla="*/ 2147483647 w 92"/>
                <a:gd name="T65" fmla="*/ 2147483647 h 53"/>
                <a:gd name="T66" fmla="*/ 2147483647 w 92"/>
                <a:gd name="T67" fmla="*/ 2147483647 h 53"/>
                <a:gd name="T68" fmla="*/ 2147483647 w 92"/>
                <a:gd name="T69" fmla="*/ 2147483647 h 53"/>
                <a:gd name="T70" fmla="*/ 2147483647 w 92"/>
                <a:gd name="T71" fmla="*/ 2147483647 h 53"/>
                <a:gd name="T72" fmla="*/ 2147483647 w 92"/>
                <a:gd name="T73" fmla="*/ 2147483647 h 53"/>
                <a:gd name="T74" fmla="*/ 2147483647 w 92"/>
                <a:gd name="T75" fmla="*/ 2147483647 h 53"/>
                <a:gd name="T76" fmla="*/ 2147483647 w 92"/>
                <a:gd name="T77" fmla="*/ 2147483647 h 53"/>
                <a:gd name="T78" fmla="*/ 2147483647 w 92"/>
                <a:gd name="T79" fmla="*/ 2147483647 h 53"/>
                <a:gd name="T80" fmla="*/ 2147483647 w 92"/>
                <a:gd name="T81" fmla="*/ 2147483647 h 53"/>
                <a:gd name="T82" fmla="*/ 2147483647 w 92"/>
                <a:gd name="T83" fmla="*/ 2147483647 h 53"/>
                <a:gd name="T84" fmla="*/ 2147483647 w 92"/>
                <a:gd name="T85" fmla="*/ 2147483647 h 53"/>
                <a:gd name="T86" fmla="*/ 2147483647 w 92"/>
                <a:gd name="T87" fmla="*/ 2083394383 h 53"/>
                <a:gd name="T88" fmla="*/ 2147483647 w 92"/>
                <a:gd name="T89" fmla="*/ 0 h 53"/>
                <a:gd name="T90" fmla="*/ 2147483647 w 92"/>
                <a:gd name="T91" fmla="*/ 0 h 53"/>
                <a:gd name="T92" fmla="*/ 2147483647 w 92"/>
                <a:gd name="T93" fmla="*/ 0 h 53"/>
                <a:gd name="T94" fmla="*/ 2147483647 w 92"/>
                <a:gd name="T95" fmla="*/ 2147483647 h 53"/>
                <a:gd name="T96" fmla="*/ 2147483647 w 92"/>
                <a:gd name="T97" fmla="*/ 2147483647 h 53"/>
                <a:gd name="T98" fmla="*/ 2147483647 w 92"/>
                <a:gd name="T99" fmla="*/ 2147483647 h 53"/>
                <a:gd name="T100" fmla="*/ 2147483647 w 92"/>
                <a:gd name="T101" fmla="*/ 2147483647 h 53"/>
                <a:gd name="T102" fmla="*/ 2147483647 w 92"/>
                <a:gd name="T103" fmla="*/ 2147483647 h 53"/>
                <a:gd name="T104" fmla="*/ 2147483647 w 92"/>
                <a:gd name="T105" fmla="*/ 2147483647 h 53"/>
                <a:gd name="T106" fmla="*/ 2147483647 w 92"/>
                <a:gd name="T107" fmla="*/ 2147483647 h 53"/>
                <a:gd name="T108" fmla="*/ 2147483647 w 92"/>
                <a:gd name="T109" fmla="*/ 2147483647 h 53"/>
                <a:gd name="T110" fmla="*/ 2147483647 w 92"/>
                <a:gd name="T111" fmla="*/ 2147483647 h 53"/>
                <a:gd name="T112" fmla="*/ 2147483647 w 92"/>
                <a:gd name="T113" fmla="*/ 2147483647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53"/>
                <a:gd name="T173" fmla="*/ 92 w 92"/>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53">
                  <a:moveTo>
                    <a:pt x="49" y="36"/>
                  </a:moveTo>
                  <a:lnTo>
                    <a:pt x="49" y="29"/>
                  </a:lnTo>
                  <a:lnTo>
                    <a:pt x="51" y="23"/>
                  </a:lnTo>
                  <a:lnTo>
                    <a:pt x="51" y="21"/>
                  </a:lnTo>
                  <a:lnTo>
                    <a:pt x="51" y="19"/>
                  </a:lnTo>
                  <a:lnTo>
                    <a:pt x="50" y="17"/>
                  </a:lnTo>
                  <a:lnTo>
                    <a:pt x="49" y="15"/>
                  </a:lnTo>
                  <a:lnTo>
                    <a:pt x="42" y="11"/>
                  </a:lnTo>
                  <a:lnTo>
                    <a:pt x="35" y="8"/>
                  </a:lnTo>
                  <a:lnTo>
                    <a:pt x="28" y="5"/>
                  </a:lnTo>
                  <a:lnTo>
                    <a:pt x="21" y="4"/>
                  </a:lnTo>
                  <a:lnTo>
                    <a:pt x="14" y="4"/>
                  </a:lnTo>
                  <a:lnTo>
                    <a:pt x="8" y="4"/>
                  </a:lnTo>
                  <a:lnTo>
                    <a:pt x="6" y="5"/>
                  </a:lnTo>
                  <a:lnTo>
                    <a:pt x="4" y="6"/>
                  </a:lnTo>
                  <a:lnTo>
                    <a:pt x="2" y="8"/>
                  </a:lnTo>
                  <a:lnTo>
                    <a:pt x="1" y="9"/>
                  </a:lnTo>
                  <a:lnTo>
                    <a:pt x="0" y="14"/>
                  </a:lnTo>
                  <a:lnTo>
                    <a:pt x="1" y="19"/>
                  </a:lnTo>
                  <a:lnTo>
                    <a:pt x="2" y="24"/>
                  </a:lnTo>
                  <a:lnTo>
                    <a:pt x="4" y="28"/>
                  </a:lnTo>
                  <a:lnTo>
                    <a:pt x="8" y="32"/>
                  </a:lnTo>
                  <a:lnTo>
                    <a:pt x="11" y="36"/>
                  </a:lnTo>
                  <a:lnTo>
                    <a:pt x="15" y="39"/>
                  </a:lnTo>
                  <a:lnTo>
                    <a:pt x="20" y="43"/>
                  </a:lnTo>
                  <a:lnTo>
                    <a:pt x="30" y="48"/>
                  </a:lnTo>
                  <a:lnTo>
                    <a:pt x="40" y="51"/>
                  </a:lnTo>
                  <a:lnTo>
                    <a:pt x="45" y="52"/>
                  </a:lnTo>
                  <a:lnTo>
                    <a:pt x="50" y="53"/>
                  </a:lnTo>
                  <a:lnTo>
                    <a:pt x="56" y="53"/>
                  </a:lnTo>
                  <a:lnTo>
                    <a:pt x="60" y="52"/>
                  </a:lnTo>
                  <a:lnTo>
                    <a:pt x="68" y="49"/>
                  </a:lnTo>
                  <a:lnTo>
                    <a:pt x="76" y="44"/>
                  </a:lnTo>
                  <a:lnTo>
                    <a:pt x="82" y="39"/>
                  </a:lnTo>
                  <a:lnTo>
                    <a:pt x="88" y="32"/>
                  </a:lnTo>
                  <a:lnTo>
                    <a:pt x="90" y="28"/>
                  </a:lnTo>
                  <a:lnTo>
                    <a:pt x="91" y="25"/>
                  </a:lnTo>
                  <a:lnTo>
                    <a:pt x="92" y="21"/>
                  </a:lnTo>
                  <a:lnTo>
                    <a:pt x="92" y="17"/>
                  </a:lnTo>
                  <a:lnTo>
                    <a:pt x="92" y="14"/>
                  </a:lnTo>
                  <a:lnTo>
                    <a:pt x="91" y="10"/>
                  </a:lnTo>
                  <a:lnTo>
                    <a:pt x="89" y="7"/>
                  </a:lnTo>
                  <a:lnTo>
                    <a:pt x="87" y="4"/>
                  </a:lnTo>
                  <a:lnTo>
                    <a:pt x="86" y="2"/>
                  </a:lnTo>
                  <a:lnTo>
                    <a:pt x="85" y="0"/>
                  </a:lnTo>
                  <a:lnTo>
                    <a:pt x="83" y="0"/>
                  </a:lnTo>
                  <a:lnTo>
                    <a:pt x="82" y="0"/>
                  </a:lnTo>
                  <a:lnTo>
                    <a:pt x="78" y="3"/>
                  </a:lnTo>
                  <a:lnTo>
                    <a:pt x="74" y="8"/>
                  </a:lnTo>
                  <a:lnTo>
                    <a:pt x="69" y="15"/>
                  </a:lnTo>
                  <a:lnTo>
                    <a:pt x="64" y="22"/>
                  </a:lnTo>
                  <a:lnTo>
                    <a:pt x="57" y="29"/>
                  </a:lnTo>
                  <a:lnTo>
                    <a:pt x="49" y="36"/>
                  </a:lnTo>
                  <a:lnTo>
                    <a:pt x="49" y="38"/>
                  </a:lnTo>
                  <a:lnTo>
                    <a:pt x="49" y="42"/>
                  </a:lnTo>
                  <a:lnTo>
                    <a:pt x="51" y="47"/>
                  </a:lnTo>
                  <a:lnTo>
                    <a:pt x="54" y="52"/>
                  </a:lnTo>
                </a:path>
              </a:pathLst>
            </a:custGeom>
            <a:solidFill>
              <a:schemeClr val="accent3"/>
            </a:solidFill>
            <a:ln w="0">
              <a:solidFill>
                <a:schemeClr val="accent3"/>
              </a:solidFill>
              <a:round/>
              <a:headEnd/>
              <a:tailEnd/>
            </a:ln>
          </p:spPr>
        </p:sp>
        <p:sp>
          <p:nvSpPr>
            <p:cNvPr id="55" name="Freeform 54"/>
            <p:cNvSpPr>
              <a:spLocks/>
            </p:cNvSpPr>
            <p:nvPr/>
          </p:nvSpPr>
          <p:spPr bwMode="auto">
            <a:xfrm>
              <a:off x="860497" y="3784120"/>
              <a:ext cx="48217" cy="32162"/>
            </a:xfrm>
            <a:custGeom>
              <a:avLst/>
              <a:gdLst>
                <a:gd name="T0" fmla="*/ 2147483647 w 197"/>
                <a:gd name="T1" fmla="*/ 2147483647 h 130"/>
                <a:gd name="T2" fmla="*/ 2147483647 w 197"/>
                <a:gd name="T3" fmla="*/ 2147483647 h 130"/>
                <a:gd name="T4" fmla="*/ 2147483647 w 197"/>
                <a:gd name="T5" fmla="*/ 2147483647 h 130"/>
                <a:gd name="T6" fmla="*/ 2147483647 w 197"/>
                <a:gd name="T7" fmla="*/ 2147483647 h 130"/>
                <a:gd name="T8" fmla="*/ 2147483647 w 197"/>
                <a:gd name="T9" fmla="*/ 2147483647 h 130"/>
                <a:gd name="T10" fmla="*/ 2147483647 w 197"/>
                <a:gd name="T11" fmla="*/ 2147483647 h 130"/>
                <a:gd name="T12" fmla="*/ 2147483647 w 197"/>
                <a:gd name="T13" fmla="*/ 2147483647 h 130"/>
                <a:gd name="T14" fmla="*/ 2147483647 w 197"/>
                <a:gd name="T15" fmla="*/ 2147483647 h 130"/>
                <a:gd name="T16" fmla="*/ 2147483647 w 197"/>
                <a:gd name="T17" fmla="*/ 2147483647 h 130"/>
                <a:gd name="T18" fmla="*/ 2147483647 w 197"/>
                <a:gd name="T19" fmla="*/ 2147483647 h 130"/>
                <a:gd name="T20" fmla="*/ 2147483647 w 197"/>
                <a:gd name="T21" fmla="*/ 2147483647 h 130"/>
                <a:gd name="T22" fmla="*/ 2147483647 w 197"/>
                <a:gd name="T23" fmla="*/ 2147483647 h 130"/>
                <a:gd name="T24" fmla="*/ 2147483647 w 197"/>
                <a:gd name="T25" fmla="*/ 2147483647 h 130"/>
                <a:gd name="T26" fmla="*/ 2147483647 w 197"/>
                <a:gd name="T27" fmla="*/ 2147483647 h 130"/>
                <a:gd name="T28" fmla="*/ 2147483647 w 197"/>
                <a:gd name="T29" fmla="*/ 2147483647 h 130"/>
                <a:gd name="T30" fmla="*/ 2147483647 w 197"/>
                <a:gd name="T31" fmla="*/ 2147483647 h 130"/>
                <a:gd name="T32" fmla="*/ 2147483647 w 197"/>
                <a:gd name="T33" fmla="*/ 2147483647 h 130"/>
                <a:gd name="T34" fmla="*/ 2147483647 w 197"/>
                <a:gd name="T35" fmla="*/ 2147483647 h 130"/>
                <a:gd name="T36" fmla="*/ 2147483647 w 197"/>
                <a:gd name="T37" fmla="*/ 2147483647 h 130"/>
                <a:gd name="T38" fmla="*/ 2147483647 w 197"/>
                <a:gd name="T39" fmla="*/ 2147483647 h 130"/>
                <a:gd name="T40" fmla="*/ 2147483647 w 197"/>
                <a:gd name="T41" fmla="*/ 2147483647 h 130"/>
                <a:gd name="T42" fmla="*/ 2147483647 w 197"/>
                <a:gd name="T43" fmla="*/ 2147483647 h 130"/>
                <a:gd name="T44" fmla="*/ 2147483647 w 197"/>
                <a:gd name="T45" fmla="*/ 2147483647 h 130"/>
                <a:gd name="T46" fmla="*/ 2147483647 w 197"/>
                <a:gd name="T47" fmla="*/ 2147483647 h 130"/>
                <a:gd name="T48" fmla="*/ 2147483647 w 197"/>
                <a:gd name="T49" fmla="*/ 2147483647 h 130"/>
                <a:gd name="T50" fmla="*/ 2147483647 w 197"/>
                <a:gd name="T51" fmla="*/ 2147483647 h 130"/>
                <a:gd name="T52" fmla="*/ 2147483647 w 197"/>
                <a:gd name="T53" fmla="*/ 2147483647 h 130"/>
                <a:gd name="T54" fmla="*/ 2147483647 w 197"/>
                <a:gd name="T55" fmla="*/ 2147483647 h 130"/>
                <a:gd name="T56" fmla="*/ 2147483647 w 197"/>
                <a:gd name="T57" fmla="*/ 2147483647 h 130"/>
                <a:gd name="T58" fmla="*/ 2147483647 w 197"/>
                <a:gd name="T59" fmla="*/ 2147483647 h 130"/>
                <a:gd name="T60" fmla="*/ 2147483647 w 197"/>
                <a:gd name="T61" fmla="*/ 2147483647 h 130"/>
                <a:gd name="T62" fmla="*/ 2147483647 w 197"/>
                <a:gd name="T63" fmla="*/ 2147483647 h 130"/>
                <a:gd name="T64" fmla="*/ 2147483647 w 197"/>
                <a:gd name="T65" fmla="*/ 2147483647 h 130"/>
                <a:gd name="T66" fmla="*/ 2147483647 w 197"/>
                <a:gd name="T67" fmla="*/ 2147483647 h 130"/>
                <a:gd name="T68" fmla="*/ 2147483647 w 197"/>
                <a:gd name="T69" fmla="*/ 2147483647 h 130"/>
                <a:gd name="T70" fmla="*/ 2147483647 w 197"/>
                <a:gd name="T71" fmla="*/ 2147483647 h 130"/>
                <a:gd name="T72" fmla="*/ 2147483647 w 197"/>
                <a:gd name="T73" fmla="*/ 2147483647 h 130"/>
                <a:gd name="T74" fmla="*/ 2147483647 w 197"/>
                <a:gd name="T75" fmla="*/ 2147483647 h 130"/>
                <a:gd name="T76" fmla="*/ 2147483647 w 197"/>
                <a:gd name="T77" fmla="*/ 2147483647 h 130"/>
                <a:gd name="T78" fmla="*/ 2147483647 w 197"/>
                <a:gd name="T79" fmla="*/ 2147483647 h 130"/>
                <a:gd name="T80" fmla="*/ 2147483647 w 197"/>
                <a:gd name="T81" fmla="*/ 2147483647 h 130"/>
                <a:gd name="T82" fmla="*/ 2147483647 w 197"/>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130"/>
                <a:gd name="T128" fmla="*/ 197 w 197"/>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130">
                  <a:moveTo>
                    <a:pt x="184" y="6"/>
                  </a:moveTo>
                  <a:lnTo>
                    <a:pt x="172" y="7"/>
                  </a:lnTo>
                  <a:lnTo>
                    <a:pt x="159" y="6"/>
                  </a:lnTo>
                  <a:lnTo>
                    <a:pt x="145" y="5"/>
                  </a:lnTo>
                  <a:lnTo>
                    <a:pt x="130" y="4"/>
                  </a:lnTo>
                  <a:lnTo>
                    <a:pt x="116" y="4"/>
                  </a:lnTo>
                  <a:lnTo>
                    <a:pt x="102" y="4"/>
                  </a:lnTo>
                  <a:lnTo>
                    <a:pt x="96" y="5"/>
                  </a:lnTo>
                  <a:lnTo>
                    <a:pt x="89" y="6"/>
                  </a:lnTo>
                  <a:lnTo>
                    <a:pt x="83" y="8"/>
                  </a:lnTo>
                  <a:lnTo>
                    <a:pt x="76" y="11"/>
                  </a:lnTo>
                  <a:lnTo>
                    <a:pt x="71" y="15"/>
                  </a:lnTo>
                  <a:lnTo>
                    <a:pt x="67" y="21"/>
                  </a:lnTo>
                  <a:lnTo>
                    <a:pt x="66" y="26"/>
                  </a:lnTo>
                  <a:lnTo>
                    <a:pt x="65" y="31"/>
                  </a:lnTo>
                  <a:lnTo>
                    <a:pt x="67" y="43"/>
                  </a:lnTo>
                  <a:lnTo>
                    <a:pt x="70" y="55"/>
                  </a:lnTo>
                  <a:lnTo>
                    <a:pt x="64" y="52"/>
                  </a:lnTo>
                  <a:lnTo>
                    <a:pt x="58" y="50"/>
                  </a:lnTo>
                  <a:lnTo>
                    <a:pt x="53" y="51"/>
                  </a:lnTo>
                  <a:lnTo>
                    <a:pt x="47" y="53"/>
                  </a:lnTo>
                  <a:lnTo>
                    <a:pt x="42" y="56"/>
                  </a:lnTo>
                  <a:lnTo>
                    <a:pt x="37" y="60"/>
                  </a:lnTo>
                  <a:lnTo>
                    <a:pt x="32" y="65"/>
                  </a:lnTo>
                  <a:lnTo>
                    <a:pt x="28" y="71"/>
                  </a:lnTo>
                  <a:lnTo>
                    <a:pt x="25" y="82"/>
                  </a:lnTo>
                  <a:lnTo>
                    <a:pt x="22" y="98"/>
                  </a:lnTo>
                  <a:lnTo>
                    <a:pt x="21" y="102"/>
                  </a:lnTo>
                  <a:lnTo>
                    <a:pt x="18" y="104"/>
                  </a:lnTo>
                  <a:lnTo>
                    <a:pt x="15" y="105"/>
                  </a:lnTo>
                  <a:lnTo>
                    <a:pt x="11" y="107"/>
                  </a:lnTo>
                  <a:lnTo>
                    <a:pt x="7" y="109"/>
                  </a:lnTo>
                  <a:lnTo>
                    <a:pt x="3" y="111"/>
                  </a:lnTo>
                  <a:lnTo>
                    <a:pt x="1" y="114"/>
                  </a:lnTo>
                  <a:lnTo>
                    <a:pt x="0" y="120"/>
                  </a:lnTo>
                  <a:lnTo>
                    <a:pt x="3" y="120"/>
                  </a:lnTo>
                  <a:lnTo>
                    <a:pt x="5" y="120"/>
                  </a:lnTo>
                  <a:lnTo>
                    <a:pt x="6" y="121"/>
                  </a:lnTo>
                  <a:lnTo>
                    <a:pt x="7" y="122"/>
                  </a:lnTo>
                  <a:lnTo>
                    <a:pt x="6" y="124"/>
                  </a:lnTo>
                  <a:lnTo>
                    <a:pt x="5" y="125"/>
                  </a:lnTo>
                  <a:lnTo>
                    <a:pt x="11" y="125"/>
                  </a:lnTo>
                  <a:lnTo>
                    <a:pt x="16" y="125"/>
                  </a:lnTo>
                  <a:lnTo>
                    <a:pt x="13" y="125"/>
                  </a:lnTo>
                  <a:lnTo>
                    <a:pt x="11" y="126"/>
                  </a:lnTo>
                  <a:lnTo>
                    <a:pt x="11" y="127"/>
                  </a:lnTo>
                  <a:lnTo>
                    <a:pt x="11" y="130"/>
                  </a:lnTo>
                  <a:lnTo>
                    <a:pt x="20" y="130"/>
                  </a:lnTo>
                  <a:lnTo>
                    <a:pt x="30" y="130"/>
                  </a:lnTo>
                  <a:lnTo>
                    <a:pt x="34" y="129"/>
                  </a:lnTo>
                  <a:lnTo>
                    <a:pt x="38" y="128"/>
                  </a:lnTo>
                  <a:lnTo>
                    <a:pt x="41" y="127"/>
                  </a:lnTo>
                  <a:lnTo>
                    <a:pt x="44" y="125"/>
                  </a:lnTo>
                  <a:lnTo>
                    <a:pt x="52" y="117"/>
                  </a:lnTo>
                  <a:lnTo>
                    <a:pt x="61" y="111"/>
                  </a:lnTo>
                  <a:lnTo>
                    <a:pt x="69" y="105"/>
                  </a:lnTo>
                  <a:lnTo>
                    <a:pt x="78" y="99"/>
                  </a:lnTo>
                  <a:lnTo>
                    <a:pt x="97" y="87"/>
                  </a:lnTo>
                  <a:lnTo>
                    <a:pt x="114" y="76"/>
                  </a:lnTo>
                  <a:lnTo>
                    <a:pt x="120" y="73"/>
                  </a:lnTo>
                  <a:lnTo>
                    <a:pt x="125" y="70"/>
                  </a:lnTo>
                  <a:lnTo>
                    <a:pt x="130" y="66"/>
                  </a:lnTo>
                  <a:lnTo>
                    <a:pt x="135" y="62"/>
                  </a:lnTo>
                  <a:lnTo>
                    <a:pt x="144" y="53"/>
                  </a:lnTo>
                  <a:lnTo>
                    <a:pt x="152" y="44"/>
                  </a:lnTo>
                  <a:lnTo>
                    <a:pt x="160" y="41"/>
                  </a:lnTo>
                  <a:lnTo>
                    <a:pt x="168" y="39"/>
                  </a:lnTo>
                  <a:lnTo>
                    <a:pt x="176" y="36"/>
                  </a:lnTo>
                  <a:lnTo>
                    <a:pt x="184" y="33"/>
                  </a:lnTo>
                  <a:lnTo>
                    <a:pt x="188" y="31"/>
                  </a:lnTo>
                  <a:lnTo>
                    <a:pt x="191" y="28"/>
                  </a:lnTo>
                  <a:lnTo>
                    <a:pt x="194" y="26"/>
                  </a:lnTo>
                  <a:lnTo>
                    <a:pt x="196" y="23"/>
                  </a:lnTo>
                  <a:lnTo>
                    <a:pt x="197" y="19"/>
                  </a:lnTo>
                  <a:lnTo>
                    <a:pt x="197" y="16"/>
                  </a:lnTo>
                  <a:lnTo>
                    <a:pt x="196" y="13"/>
                  </a:lnTo>
                  <a:lnTo>
                    <a:pt x="195" y="11"/>
                  </a:lnTo>
                  <a:lnTo>
                    <a:pt x="195" y="7"/>
                  </a:lnTo>
                  <a:lnTo>
                    <a:pt x="194" y="4"/>
                  </a:lnTo>
                  <a:lnTo>
                    <a:pt x="192" y="2"/>
                  </a:lnTo>
                  <a:lnTo>
                    <a:pt x="190" y="1"/>
                  </a:lnTo>
                  <a:lnTo>
                    <a:pt x="188" y="1"/>
                  </a:lnTo>
                  <a:lnTo>
                    <a:pt x="184" y="0"/>
                  </a:lnTo>
                  <a:lnTo>
                    <a:pt x="184" y="3"/>
                  </a:lnTo>
                  <a:lnTo>
                    <a:pt x="184" y="6"/>
                  </a:lnTo>
                </a:path>
              </a:pathLst>
            </a:custGeom>
            <a:solidFill>
              <a:schemeClr val="tx1">
                <a:lumMod val="50000"/>
                <a:lumOff val="50000"/>
              </a:schemeClr>
            </a:solidFill>
            <a:ln w="0">
              <a:solidFill>
                <a:schemeClr val="tx1">
                  <a:lumMod val="50000"/>
                  <a:lumOff val="50000"/>
                </a:schemeClr>
              </a:solidFill>
              <a:round/>
              <a:headEnd/>
              <a:tailEnd/>
            </a:ln>
          </p:spPr>
        </p:sp>
        <p:sp>
          <p:nvSpPr>
            <p:cNvPr id="56" name="Freeform 55"/>
            <p:cNvSpPr>
              <a:spLocks/>
            </p:cNvSpPr>
            <p:nvPr/>
          </p:nvSpPr>
          <p:spPr bwMode="auto">
            <a:xfrm>
              <a:off x="820317" y="3800201"/>
              <a:ext cx="40181" cy="32162"/>
            </a:xfrm>
            <a:custGeom>
              <a:avLst/>
              <a:gdLst>
                <a:gd name="T0" fmla="*/ 2147483647 w 176"/>
                <a:gd name="T1" fmla="*/ 2147483647 h 133"/>
                <a:gd name="T2" fmla="*/ 2147483647 w 176"/>
                <a:gd name="T3" fmla="*/ 2147483647 h 133"/>
                <a:gd name="T4" fmla="*/ 2147483647 w 176"/>
                <a:gd name="T5" fmla="*/ 2147483647 h 133"/>
                <a:gd name="T6" fmla="*/ 2147483647 w 176"/>
                <a:gd name="T7" fmla="*/ 2147483647 h 133"/>
                <a:gd name="T8" fmla="*/ 2147483647 w 176"/>
                <a:gd name="T9" fmla="*/ 2147483647 h 133"/>
                <a:gd name="T10" fmla="*/ 2147483647 w 176"/>
                <a:gd name="T11" fmla="*/ 0 h 133"/>
                <a:gd name="T12" fmla="*/ 2147483647 w 176"/>
                <a:gd name="T13" fmla="*/ 0 h 133"/>
                <a:gd name="T14" fmla="*/ 2147483647 w 176"/>
                <a:gd name="T15" fmla="*/ 2147483647 h 133"/>
                <a:gd name="T16" fmla="*/ 2147483647 w 176"/>
                <a:gd name="T17" fmla="*/ 2147483647 h 133"/>
                <a:gd name="T18" fmla="*/ 2147483647 w 176"/>
                <a:gd name="T19" fmla="*/ 2147483647 h 133"/>
                <a:gd name="T20" fmla="*/ 2147483647 w 176"/>
                <a:gd name="T21" fmla="*/ 2147483647 h 133"/>
                <a:gd name="T22" fmla="*/ 2147483647 w 176"/>
                <a:gd name="T23" fmla="*/ 2147483647 h 133"/>
                <a:gd name="T24" fmla="*/ 2147483647 w 176"/>
                <a:gd name="T25" fmla="*/ 2147483647 h 133"/>
                <a:gd name="T26" fmla="*/ 2147483647 w 176"/>
                <a:gd name="T27" fmla="*/ 2147483647 h 133"/>
                <a:gd name="T28" fmla="*/ 2147483647 w 176"/>
                <a:gd name="T29" fmla="*/ 2147483647 h 133"/>
                <a:gd name="T30" fmla="*/ 2147483647 w 176"/>
                <a:gd name="T31" fmla="*/ 2147483647 h 133"/>
                <a:gd name="T32" fmla="*/ 2147483647 w 176"/>
                <a:gd name="T33" fmla="*/ 2147483647 h 133"/>
                <a:gd name="T34" fmla="*/ 2147483647 w 176"/>
                <a:gd name="T35" fmla="*/ 2147483647 h 133"/>
                <a:gd name="T36" fmla="*/ 2147483647 w 176"/>
                <a:gd name="T37" fmla="*/ 2147483647 h 133"/>
                <a:gd name="T38" fmla="*/ 2147483647 w 176"/>
                <a:gd name="T39" fmla="*/ 2147483647 h 133"/>
                <a:gd name="T40" fmla="*/ 2147483647 w 176"/>
                <a:gd name="T41" fmla="*/ 2147483647 h 133"/>
                <a:gd name="T42" fmla="*/ 2147483647 w 176"/>
                <a:gd name="T43" fmla="*/ 2147483647 h 133"/>
                <a:gd name="T44" fmla="*/ 0 w 176"/>
                <a:gd name="T45" fmla="*/ 2147483647 h 133"/>
                <a:gd name="T46" fmla="*/ 2147483647 w 176"/>
                <a:gd name="T47" fmla="*/ 2147483647 h 133"/>
                <a:gd name="T48" fmla="*/ 2147483647 w 176"/>
                <a:gd name="T49" fmla="*/ 2147483647 h 133"/>
                <a:gd name="T50" fmla="*/ 2147483647 w 176"/>
                <a:gd name="T51" fmla="*/ 2147483647 h 133"/>
                <a:gd name="T52" fmla="*/ 2147483647 w 176"/>
                <a:gd name="T53" fmla="*/ 2147483647 h 133"/>
                <a:gd name="T54" fmla="*/ 2147483647 w 176"/>
                <a:gd name="T55" fmla="*/ 2147483647 h 133"/>
                <a:gd name="T56" fmla="*/ 2147483647 w 176"/>
                <a:gd name="T57" fmla="*/ 2147483647 h 133"/>
                <a:gd name="T58" fmla="*/ 2147483647 w 176"/>
                <a:gd name="T59" fmla="*/ 2147483647 h 133"/>
                <a:gd name="T60" fmla="*/ 2147483647 w 176"/>
                <a:gd name="T61" fmla="*/ 2147483647 h 133"/>
                <a:gd name="T62" fmla="*/ 2147483647 w 176"/>
                <a:gd name="T63" fmla="*/ 2147483647 h 133"/>
                <a:gd name="T64" fmla="*/ 2147483647 w 176"/>
                <a:gd name="T65" fmla="*/ 2147483647 h 133"/>
                <a:gd name="T66" fmla="*/ 2147483647 w 176"/>
                <a:gd name="T67" fmla="*/ 2147483647 h 133"/>
                <a:gd name="T68" fmla="*/ 2147483647 w 176"/>
                <a:gd name="T69" fmla="*/ 2147483647 h 133"/>
                <a:gd name="T70" fmla="*/ 2147483647 w 176"/>
                <a:gd name="T71" fmla="*/ 2147483647 h 133"/>
                <a:gd name="T72" fmla="*/ 2147483647 w 176"/>
                <a:gd name="T73" fmla="*/ 2147483647 h 133"/>
                <a:gd name="T74" fmla="*/ 2147483647 w 176"/>
                <a:gd name="T75" fmla="*/ 2147483647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133"/>
                <a:gd name="T116" fmla="*/ 176 w 176"/>
                <a:gd name="T117" fmla="*/ 133 h 1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133">
                  <a:moveTo>
                    <a:pt x="159" y="46"/>
                  </a:moveTo>
                  <a:lnTo>
                    <a:pt x="163" y="41"/>
                  </a:lnTo>
                  <a:lnTo>
                    <a:pt x="167" y="35"/>
                  </a:lnTo>
                  <a:lnTo>
                    <a:pt x="171" y="29"/>
                  </a:lnTo>
                  <a:lnTo>
                    <a:pt x="174" y="22"/>
                  </a:lnTo>
                  <a:lnTo>
                    <a:pt x="176" y="16"/>
                  </a:lnTo>
                  <a:lnTo>
                    <a:pt x="176" y="9"/>
                  </a:lnTo>
                  <a:lnTo>
                    <a:pt x="175" y="7"/>
                  </a:lnTo>
                  <a:lnTo>
                    <a:pt x="174" y="5"/>
                  </a:lnTo>
                  <a:lnTo>
                    <a:pt x="172" y="3"/>
                  </a:lnTo>
                  <a:lnTo>
                    <a:pt x="169" y="2"/>
                  </a:lnTo>
                  <a:lnTo>
                    <a:pt x="163" y="0"/>
                  </a:lnTo>
                  <a:lnTo>
                    <a:pt x="158" y="0"/>
                  </a:lnTo>
                  <a:lnTo>
                    <a:pt x="152" y="0"/>
                  </a:lnTo>
                  <a:lnTo>
                    <a:pt x="147" y="0"/>
                  </a:lnTo>
                  <a:lnTo>
                    <a:pt x="141" y="2"/>
                  </a:lnTo>
                  <a:lnTo>
                    <a:pt x="135" y="3"/>
                  </a:lnTo>
                  <a:lnTo>
                    <a:pt x="130" y="6"/>
                  </a:lnTo>
                  <a:lnTo>
                    <a:pt x="125" y="9"/>
                  </a:lnTo>
                  <a:lnTo>
                    <a:pt x="116" y="16"/>
                  </a:lnTo>
                  <a:lnTo>
                    <a:pt x="108" y="24"/>
                  </a:lnTo>
                  <a:lnTo>
                    <a:pt x="100" y="32"/>
                  </a:lnTo>
                  <a:lnTo>
                    <a:pt x="94" y="40"/>
                  </a:lnTo>
                  <a:lnTo>
                    <a:pt x="91" y="45"/>
                  </a:lnTo>
                  <a:lnTo>
                    <a:pt x="89" y="52"/>
                  </a:lnTo>
                  <a:lnTo>
                    <a:pt x="89" y="59"/>
                  </a:lnTo>
                  <a:lnTo>
                    <a:pt x="88" y="67"/>
                  </a:lnTo>
                  <a:lnTo>
                    <a:pt x="84" y="71"/>
                  </a:lnTo>
                  <a:lnTo>
                    <a:pt x="80" y="75"/>
                  </a:lnTo>
                  <a:lnTo>
                    <a:pt x="73" y="79"/>
                  </a:lnTo>
                  <a:lnTo>
                    <a:pt x="66" y="83"/>
                  </a:lnTo>
                  <a:lnTo>
                    <a:pt x="62" y="87"/>
                  </a:lnTo>
                  <a:lnTo>
                    <a:pt x="57" y="89"/>
                  </a:lnTo>
                  <a:lnTo>
                    <a:pt x="52" y="89"/>
                  </a:lnTo>
                  <a:lnTo>
                    <a:pt x="45" y="89"/>
                  </a:lnTo>
                  <a:lnTo>
                    <a:pt x="40" y="91"/>
                  </a:lnTo>
                  <a:lnTo>
                    <a:pt x="35" y="94"/>
                  </a:lnTo>
                  <a:lnTo>
                    <a:pt x="32" y="97"/>
                  </a:lnTo>
                  <a:lnTo>
                    <a:pt x="30" y="100"/>
                  </a:lnTo>
                  <a:lnTo>
                    <a:pt x="25" y="106"/>
                  </a:lnTo>
                  <a:lnTo>
                    <a:pt x="17" y="110"/>
                  </a:lnTo>
                  <a:lnTo>
                    <a:pt x="12" y="115"/>
                  </a:lnTo>
                  <a:lnTo>
                    <a:pt x="5" y="118"/>
                  </a:lnTo>
                  <a:lnTo>
                    <a:pt x="2" y="121"/>
                  </a:lnTo>
                  <a:lnTo>
                    <a:pt x="1" y="123"/>
                  </a:lnTo>
                  <a:lnTo>
                    <a:pt x="0" y="124"/>
                  </a:lnTo>
                  <a:lnTo>
                    <a:pt x="1" y="126"/>
                  </a:lnTo>
                  <a:lnTo>
                    <a:pt x="4" y="130"/>
                  </a:lnTo>
                  <a:lnTo>
                    <a:pt x="7" y="132"/>
                  </a:lnTo>
                  <a:lnTo>
                    <a:pt x="11" y="133"/>
                  </a:lnTo>
                  <a:lnTo>
                    <a:pt x="15" y="132"/>
                  </a:lnTo>
                  <a:lnTo>
                    <a:pt x="19" y="132"/>
                  </a:lnTo>
                  <a:lnTo>
                    <a:pt x="23" y="130"/>
                  </a:lnTo>
                  <a:lnTo>
                    <a:pt x="26" y="128"/>
                  </a:lnTo>
                  <a:lnTo>
                    <a:pt x="29" y="126"/>
                  </a:lnTo>
                  <a:lnTo>
                    <a:pt x="35" y="124"/>
                  </a:lnTo>
                  <a:lnTo>
                    <a:pt x="40" y="121"/>
                  </a:lnTo>
                  <a:lnTo>
                    <a:pt x="45" y="117"/>
                  </a:lnTo>
                  <a:lnTo>
                    <a:pt x="50" y="113"/>
                  </a:lnTo>
                  <a:lnTo>
                    <a:pt x="58" y="106"/>
                  </a:lnTo>
                  <a:lnTo>
                    <a:pt x="66" y="100"/>
                  </a:lnTo>
                  <a:lnTo>
                    <a:pt x="82" y="93"/>
                  </a:lnTo>
                  <a:lnTo>
                    <a:pt x="96" y="89"/>
                  </a:lnTo>
                  <a:lnTo>
                    <a:pt x="103" y="86"/>
                  </a:lnTo>
                  <a:lnTo>
                    <a:pt x="111" y="82"/>
                  </a:lnTo>
                  <a:lnTo>
                    <a:pt x="118" y="78"/>
                  </a:lnTo>
                  <a:lnTo>
                    <a:pt x="126" y="72"/>
                  </a:lnTo>
                  <a:lnTo>
                    <a:pt x="131" y="70"/>
                  </a:lnTo>
                  <a:lnTo>
                    <a:pt x="136" y="67"/>
                  </a:lnTo>
                  <a:lnTo>
                    <a:pt x="141" y="63"/>
                  </a:lnTo>
                  <a:lnTo>
                    <a:pt x="145" y="59"/>
                  </a:lnTo>
                  <a:lnTo>
                    <a:pt x="149" y="55"/>
                  </a:lnTo>
                  <a:lnTo>
                    <a:pt x="154" y="51"/>
                  </a:lnTo>
                  <a:lnTo>
                    <a:pt x="159" y="48"/>
                  </a:lnTo>
                  <a:lnTo>
                    <a:pt x="164" y="46"/>
                  </a:lnTo>
                  <a:lnTo>
                    <a:pt x="161" y="46"/>
                  </a:lnTo>
                  <a:lnTo>
                    <a:pt x="159" y="46"/>
                  </a:lnTo>
                </a:path>
              </a:pathLst>
            </a:custGeom>
            <a:solidFill>
              <a:schemeClr val="tx1">
                <a:lumMod val="50000"/>
                <a:lumOff val="50000"/>
              </a:schemeClr>
            </a:solidFill>
            <a:ln w="0">
              <a:solidFill>
                <a:schemeClr val="tx1">
                  <a:lumMod val="50000"/>
                  <a:lumOff val="50000"/>
                </a:schemeClr>
              </a:solidFill>
              <a:round/>
              <a:headEnd/>
              <a:tailEnd/>
            </a:ln>
          </p:spPr>
        </p:sp>
        <p:sp>
          <p:nvSpPr>
            <p:cNvPr id="57" name="Freeform 56"/>
            <p:cNvSpPr>
              <a:spLocks/>
            </p:cNvSpPr>
            <p:nvPr/>
          </p:nvSpPr>
          <p:spPr bwMode="auto">
            <a:xfrm>
              <a:off x="804245" y="3840404"/>
              <a:ext cx="8036" cy="0"/>
            </a:xfrm>
            <a:custGeom>
              <a:avLst/>
              <a:gdLst>
                <a:gd name="T0" fmla="*/ 2147483647 w 43"/>
                <a:gd name="T1" fmla="*/ 0 h 17"/>
                <a:gd name="T2" fmla="*/ 2147483647 w 43"/>
                <a:gd name="T3" fmla="*/ 0 h 17"/>
                <a:gd name="T4" fmla="*/ 2147483647 w 43"/>
                <a:gd name="T5" fmla="*/ 0 h 17"/>
                <a:gd name="T6" fmla="*/ 2147483647 w 43"/>
                <a:gd name="T7" fmla="*/ 0 h 17"/>
                <a:gd name="T8" fmla="*/ 2147483647 w 43"/>
                <a:gd name="T9" fmla="*/ 0 h 17"/>
                <a:gd name="T10" fmla="*/ 2147483647 w 43"/>
                <a:gd name="T11" fmla="*/ 0 h 17"/>
                <a:gd name="T12" fmla="*/ 2147483647 w 43"/>
                <a:gd name="T13" fmla="*/ 0 h 17"/>
                <a:gd name="T14" fmla="*/ 0 w 43"/>
                <a:gd name="T15" fmla="*/ 0 h 17"/>
                <a:gd name="T16" fmla="*/ 0 w 43"/>
                <a:gd name="T17" fmla="*/ 0 h 17"/>
                <a:gd name="T18" fmla="*/ 2147483647 w 43"/>
                <a:gd name="T19" fmla="*/ 0 h 17"/>
                <a:gd name="T20" fmla="*/ 2147483647 w 43"/>
                <a:gd name="T21" fmla="*/ 0 h 17"/>
                <a:gd name="T22" fmla="*/ 2147483647 w 43"/>
                <a:gd name="T23" fmla="*/ 0 h 17"/>
                <a:gd name="T24" fmla="*/ 2147483647 w 43"/>
                <a:gd name="T25" fmla="*/ 0 h 17"/>
                <a:gd name="T26" fmla="*/ 2147483647 w 43"/>
                <a:gd name="T27" fmla="*/ 0 h 17"/>
                <a:gd name="T28" fmla="*/ 2147483647 w 43"/>
                <a:gd name="T29" fmla="*/ 0 h 17"/>
                <a:gd name="T30" fmla="*/ 2147483647 w 43"/>
                <a:gd name="T31" fmla="*/ 0 h 17"/>
                <a:gd name="T32" fmla="*/ 2147483647 w 43"/>
                <a:gd name="T33" fmla="*/ 0 h 17"/>
                <a:gd name="T34" fmla="*/ 2147483647 w 43"/>
                <a:gd name="T35" fmla="*/ 0 h 17"/>
                <a:gd name="T36" fmla="*/ 2147483647 w 4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7"/>
                <a:gd name="T59" fmla="*/ 43 w 43"/>
                <a:gd name="T60" fmla="*/ 0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7">
                  <a:moveTo>
                    <a:pt x="33" y="0"/>
                  </a:moveTo>
                  <a:lnTo>
                    <a:pt x="22" y="2"/>
                  </a:lnTo>
                  <a:lnTo>
                    <a:pt x="12" y="4"/>
                  </a:lnTo>
                  <a:lnTo>
                    <a:pt x="7" y="5"/>
                  </a:lnTo>
                  <a:lnTo>
                    <a:pt x="3" y="8"/>
                  </a:lnTo>
                  <a:lnTo>
                    <a:pt x="2" y="10"/>
                  </a:lnTo>
                  <a:lnTo>
                    <a:pt x="1" y="12"/>
                  </a:lnTo>
                  <a:lnTo>
                    <a:pt x="0" y="14"/>
                  </a:lnTo>
                  <a:lnTo>
                    <a:pt x="0" y="17"/>
                  </a:lnTo>
                  <a:lnTo>
                    <a:pt x="11" y="17"/>
                  </a:lnTo>
                  <a:lnTo>
                    <a:pt x="23" y="17"/>
                  </a:lnTo>
                  <a:lnTo>
                    <a:pt x="28" y="17"/>
                  </a:lnTo>
                  <a:lnTo>
                    <a:pt x="34" y="15"/>
                  </a:lnTo>
                  <a:lnTo>
                    <a:pt x="39" y="11"/>
                  </a:lnTo>
                  <a:lnTo>
                    <a:pt x="43" y="5"/>
                  </a:lnTo>
                  <a:lnTo>
                    <a:pt x="41" y="2"/>
                  </a:lnTo>
                  <a:lnTo>
                    <a:pt x="38" y="0"/>
                  </a:lnTo>
                  <a:lnTo>
                    <a:pt x="33" y="0"/>
                  </a:lnTo>
                </a:path>
              </a:pathLst>
            </a:custGeom>
            <a:solidFill>
              <a:schemeClr val="accent3"/>
            </a:solidFill>
            <a:ln w="0">
              <a:solidFill>
                <a:schemeClr val="accent3"/>
              </a:solidFill>
              <a:round/>
              <a:headEnd/>
              <a:tailEnd/>
            </a:ln>
          </p:spPr>
        </p:sp>
        <p:sp>
          <p:nvSpPr>
            <p:cNvPr id="58" name="Freeform 57"/>
            <p:cNvSpPr>
              <a:spLocks/>
            </p:cNvSpPr>
            <p:nvPr/>
          </p:nvSpPr>
          <p:spPr bwMode="auto">
            <a:xfrm>
              <a:off x="739956" y="3856484"/>
              <a:ext cx="16072" cy="8040"/>
            </a:xfrm>
            <a:custGeom>
              <a:avLst/>
              <a:gdLst>
                <a:gd name="T0" fmla="*/ 2147483647 w 65"/>
                <a:gd name="T1" fmla="*/ 2147483647 h 50"/>
                <a:gd name="T2" fmla="*/ 2147483647 w 65"/>
                <a:gd name="T3" fmla="*/ 2147483647 h 50"/>
                <a:gd name="T4" fmla="*/ 2147483647 w 65"/>
                <a:gd name="T5" fmla="*/ 1320166502 h 50"/>
                <a:gd name="T6" fmla="*/ 2147483647 w 65"/>
                <a:gd name="T7" fmla="*/ 0 h 50"/>
                <a:gd name="T8" fmla="*/ 2147483647 w 65"/>
                <a:gd name="T9" fmla="*/ 0 h 50"/>
                <a:gd name="T10" fmla="*/ 2147483647 w 65"/>
                <a:gd name="T11" fmla="*/ 0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2147483647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w 65"/>
                <a:gd name="T61" fmla="*/ 2147483647 h 50"/>
                <a:gd name="T62" fmla="*/ 2147483647 w 65"/>
                <a:gd name="T63" fmla="*/ 2147483647 h 50"/>
                <a:gd name="T64" fmla="*/ 2147483647 w 65"/>
                <a:gd name="T65" fmla="*/ 2147483647 h 50"/>
                <a:gd name="T66" fmla="*/ 2147483647 w 65"/>
                <a:gd name="T67" fmla="*/ 2147483647 h 50"/>
                <a:gd name="T68" fmla="*/ 2147483647 w 65"/>
                <a:gd name="T69" fmla="*/ 2147483647 h 50"/>
                <a:gd name="T70" fmla="*/ 2147483647 w 65"/>
                <a:gd name="T71" fmla="*/ 2147483647 h 50"/>
                <a:gd name="T72" fmla="*/ 2147483647 w 65"/>
                <a:gd name="T73" fmla="*/ 2147483647 h 50"/>
                <a:gd name="T74" fmla="*/ 2147483647 w 65"/>
                <a:gd name="T75" fmla="*/ 2147483647 h 50"/>
                <a:gd name="T76" fmla="*/ 2147483647 w 65"/>
                <a:gd name="T77" fmla="*/ 2147483647 h 50"/>
                <a:gd name="T78" fmla="*/ 2147483647 w 65"/>
                <a:gd name="T79" fmla="*/ 2147483647 h 50"/>
                <a:gd name="T80" fmla="*/ 2147483647 w 65"/>
                <a:gd name="T81" fmla="*/ 2147483647 h 50"/>
                <a:gd name="T82" fmla="*/ 2147483647 w 65"/>
                <a:gd name="T83" fmla="*/ 2147483647 h 50"/>
                <a:gd name="T84" fmla="*/ 2147483647 w 65"/>
                <a:gd name="T85" fmla="*/ 2147483647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50"/>
                <a:gd name="T131" fmla="*/ 65 w 65"/>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50">
                  <a:moveTo>
                    <a:pt x="32" y="7"/>
                  </a:moveTo>
                  <a:lnTo>
                    <a:pt x="36" y="3"/>
                  </a:lnTo>
                  <a:lnTo>
                    <a:pt x="42" y="1"/>
                  </a:lnTo>
                  <a:lnTo>
                    <a:pt x="48" y="0"/>
                  </a:lnTo>
                  <a:lnTo>
                    <a:pt x="55" y="0"/>
                  </a:lnTo>
                  <a:lnTo>
                    <a:pt x="57" y="0"/>
                  </a:lnTo>
                  <a:lnTo>
                    <a:pt x="60" y="2"/>
                  </a:lnTo>
                  <a:lnTo>
                    <a:pt x="62" y="3"/>
                  </a:lnTo>
                  <a:lnTo>
                    <a:pt x="63" y="5"/>
                  </a:lnTo>
                  <a:lnTo>
                    <a:pt x="65" y="8"/>
                  </a:lnTo>
                  <a:lnTo>
                    <a:pt x="65" y="11"/>
                  </a:lnTo>
                  <a:lnTo>
                    <a:pt x="65" y="14"/>
                  </a:lnTo>
                  <a:lnTo>
                    <a:pt x="65" y="18"/>
                  </a:lnTo>
                  <a:lnTo>
                    <a:pt x="57" y="18"/>
                  </a:lnTo>
                  <a:lnTo>
                    <a:pt x="48" y="18"/>
                  </a:lnTo>
                  <a:lnTo>
                    <a:pt x="56" y="23"/>
                  </a:lnTo>
                  <a:lnTo>
                    <a:pt x="59" y="23"/>
                  </a:lnTo>
                  <a:lnTo>
                    <a:pt x="59" y="25"/>
                  </a:lnTo>
                  <a:lnTo>
                    <a:pt x="58" y="27"/>
                  </a:lnTo>
                  <a:lnTo>
                    <a:pt x="56" y="28"/>
                  </a:lnTo>
                  <a:lnTo>
                    <a:pt x="53" y="29"/>
                  </a:lnTo>
                  <a:lnTo>
                    <a:pt x="47" y="31"/>
                  </a:lnTo>
                  <a:lnTo>
                    <a:pt x="42" y="34"/>
                  </a:lnTo>
                  <a:lnTo>
                    <a:pt x="38" y="35"/>
                  </a:lnTo>
                  <a:lnTo>
                    <a:pt x="35" y="37"/>
                  </a:lnTo>
                  <a:lnTo>
                    <a:pt x="33" y="41"/>
                  </a:lnTo>
                  <a:lnTo>
                    <a:pt x="32" y="45"/>
                  </a:lnTo>
                  <a:lnTo>
                    <a:pt x="24" y="48"/>
                  </a:lnTo>
                  <a:lnTo>
                    <a:pt x="16" y="49"/>
                  </a:lnTo>
                  <a:lnTo>
                    <a:pt x="8" y="50"/>
                  </a:lnTo>
                  <a:lnTo>
                    <a:pt x="0" y="50"/>
                  </a:lnTo>
                  <a:lnTo>
                    <a:pt x="2" y="45"/>
                  </a:lnTo>
                  <a:lnTo>
                    <a:pt x="6" y="40"/>
                  </a:lnTo>
                  <a:lnTo>
                    <a:pt x="9" y="36"/>
                  </a:lnTo>
                  <a:lnTo>
                    <a:pt x="14" y="32"/>
                  </a:lnTo>
                  <a:lnTo>
                    <a:pt x="23" y="25"/>
                  </a:lnTo>
                  <a:lnTo>
                    <a:pt x="32" y="18"/>
                  </a:lnTo>
                  <a:lnTo>
                    <a:pt x="33" y="17"/>
                  </a:lnTo>
                  <a:lnTo>
                    <a:pt x="36" y="15"/>
                  </a:lnTo>
                  <a:lnTo>
                    <a:pt x="36" y="13"/>
                  </a:lnTo>
                  <a:lnTo>
                    <a:pt x="36" y="11"/>
                  </a:lnTo>
                  <a:lnTo>
                    <a:pt x="35" y="9"/>
                  </a:lnTo>
                  <a:lnTo>
                    <a:pt x="32" y="7"/>
                  </a:lnTo>
                </a:path>
              </a:pathLst>
            </a:custGeom>
            <a:solidFill>
              <a:schemeClr val="accent3"/>
            </a:solidFill>
            <a:ln w="0">
              <a:solidFill>
                <a:schemeClr val="accent3"/>
              </a:solidFill>
              <a:round/>
              <a:headEnd/>
              <a:tailEnd/>
            </a:ln>
          </p:spPr>
        </p:sp>
        <p:sp>
          <p:nvSpPr>
            <p:cNvPr id="59" name="Freeform 58"/>
            <p:cNvSpPr>
              <a:spLocks/>
            </p:cNvSpPr>
            <p:nvPr/>
          </p:nvSpPr>
          <p:spPr bwMode="auto">
            <a:xfrm>
              <a:off x="691739" y="3864525"/>
              <a:ext cx="24108" cy="8040"/>
            </a:xfrm>
            <a:custGeom>
              <a:avLst/>
              <a:gdLst>
                <a:gd name="T0" fmla="*/ 2147483647 w 77"/>
                <a:gd name="T1" fmla="*/ 2147483647 h 53"/>
                <a:gd name="T2" fmla="*/ 2147483647 w 77"/>
                <a:gd name="T3" fmla="*/ 2147483647 h 53"/>
                <a:gd name="T4" fmla="*/ 2147483647 w 77"/>
                <a:gd name="T5" fmla="*/ 2147483647 h 53"/>
                <a:gd name="T6" fmla="*/ 2147483647 w 77"/>
                <a:gd name="T7" fmla="*/ 2147483647 h 53"/>
                <a:gd name="T8" fmla="*/ 2147483647 w 77"/>
                <a:gd name="T9" fmla="*/ 2147483647 h 53"/>
                <a:gd name="T10" fmla="*/ 2147483647 w 77"/>
                <a:gd name="T11" fmla="*/ 2147483647 h 53"/>
                <a:gd name="T12" fmla="*/ 2147483647 w 77"/>
                <a:gd name="T13" fmla="*/ 2147483647 h 53"/>
                <a:gd name="T14" fmla="*/ 2147483647 w 77"/>
                <a:gd name="T15" fmla="*/ 1044587759 h 53"/>
                <a:gd name="T16" fmla="*/ 2147483647 w 77"/>
                <a:gd name="T17" fmla="*/ 0 h 53"/>
                <a:gd name="T18" fmla="*/ 2147483647 w 77"/>
                <a:gd name="T19" fmla="*/ 0 h 53"/>
                <a:gd name="T20" fmla="*/ 2147483647 w 77"/>
                <a:gd name="T21" fmla="*/ 1044587759 h 53"/>
                <a:gd name="T22" fmla="*/ 2147483647 w 77"/>
                <a:gd name="T23" fmla="*/ 2083394383 h 53"/>
                <a:gd name="T24" fmla="*/ 2147483647 w 77"/>
                <a:gd name="T25" fmla="*/ 2147483647 h 53"/>
                <a:gd name="T26" fmla="*/ 2147483647 w 77"/>
                <a:gd name="T27" fmla="*/ 2147483647 h 53"/>
                <a:gd name="T28" fmla="*/ 2147483647 w 77"/>
                <a:gd name="T29" fmla="*/ 2147483647 h 53"/>
                <a:gd name="T30" fmla="*/ 2147483647 w 77"/>
                <a:gd name="T31" fmla="*/ 2147483647 h 53"/>
                <a:gd name="T32" fmla="*/ 2147483647 w 77"/>
                <a:gd name="T33" fmla="*/ 2147483647 h 53"/>
                <a:gd name="T34" fmla="*/ 2147483647 w 77"/>
                <a:gd name="T35" fmla="*/ 2147483647 h 53"/>
                <a:gd name="T36" fmla="*/ 2147483647 w 77"/>
                <a:gd name="T37" fmla="*/ 2147483647 h 53"/>
                <a:gd name="T38" fmla="*/ 2147483647 w 77"/>
                <a:gd name="T39" fmla="*/ 2147483647 h 53"/>
                <a:gd name="T40" fmla="*/ 2147483647 w 77"/>
                <a:gd name="T41" fmla="*/ 2147483647 h 53"/>
                <a:gd name="T42" fmla="*/ 2147483647 w 77"/>
                <a:gd name="T43" fmla="*/ 2147483647 h 53"/>
                <a:gd name="T44" fmla="*/ 2147483647 w 77"/>
                <a:gd name="T45" fmla="*/ 2147483647 h 53"/>
                <a:gd name="T46" fmla="*/ 2147483647 w 77"/>
                <a:gd name="T47" fmla="*/ 2147483647 h 53"/>
                <a:gd name="T48" fmla="*/ 2147483647 w 77"/>
                <a:gd name="T49" fmla="*/ 2147483647 h 53"/>
                <a:gd name="T50" fmla="*/ 0 w 77"/>
                <a:gd name="T51" fmla="*/ 2147483647 h 53"/>
                <a:gd name="T52" fmla="*/ 0 w 77"/>
                <a:gd name="T53" fmla="*/ 2147483647 h 53"/>
                <a:gd name="T54" fmla="*/ 2147483647 w 77"/>
                <a:gd name="T55" fmla="*/ 2147483647 h 53"/>
                <a:gd name="T56" fmla="*/ 2147483647 w 77"/>
                <a:gd name="T57" fmla="*/ 2147483647 h 53"/>
                <a:gd name="T58" fmla="*/ 2147483647 w 77"/>
                <a:gd name="T59" fmla="*/ 2147483647 h 53"/>
                <a:gd name="T60" fmla="*/ 2147483647 w 77"/>
                <a:gd name="T61" fmla="*/ 2147483647 h 53"/>
                <a:gd name="T62" fmla="*/ 2147483647 w 77"/>
                <a:gd name="T63" fmla="*/ 2147483647 h 53"/>
                <a:gd name="T64" fmla="*/ 2147483647 w 77"/>
                <a:gd name="T65" fmla="*/ 2147483647 h 53"/>
                <a:gd name="T66" fmla="*/ 2147483647 w 77"/>
                <a:gd name="T67" fmla="*/ 2147483647 h 53"/>
                <a:gd name="T68" fmla="*/ 2147483647 w 77"/>
                <a:gd name="T69" fmla="*/ 2147483647 h 53"/>
                <a:gd name="T70" fmla="*/ 2147483647 w 77"/>
                <a:gd name="T71" fmla="*/ 2147483647 h 53"/>
                <a:gd name="T72" fmla="*/ 2147483647 w 77"/>
                <a:gd name="T73" fmla="*/ 2147483647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5" y="20"/>
                  </a:moveTo>
                  <a:lnTo>
                    <a:pt x="54" y="15"/>
                  </a:lnTo>
                  <a:lnTo>
                    <a:pt x="51" y="10"/>
                  </a:lnTo>
                  <a:lnTo>
                    <a:pt x="49" y="8"/>
                  </a:lnTo>
                  <a:lnTo>
                    <a:pt x="47" y="6"/>
                  </a:lnTo>
                  <a:lnTo>
                    <a:pt x="49" y="5"/>
                  </a:lnTo>
                  <a:lnTo>
                    <a:pt x="50" y="4"/>
                  </a:lnTo>
                  <a:lnTo>
                    <a:pt x="57" y="1"/>
                  </a:lnTo>
                  <a:lnTo>
                    <a:pt x="63" y="0"/>
                  </a:lnTo>
                  <a:lnTo>
                    <a:pt x="65" y="0"/>
                  </a:lnTo>
                  <a:lnTo>
                    <a:pt x="67" y="1"/>
                  </a:lnTo>
                  <a:lnTo>
                    <a:pt x="69" y="2"/>
                  </a:lnTo>
                  <a:lnTo>
                    <a:pt x="71" y="4"/>
                  </a:lnTo>
                  <a:lnTo>
                    <a:pt x="75" y="13"/>
                  </a:lnTo>
                  <a:lnTo>
                    <a:pt x="77" y="21"/>
                  </a:lnTo>
                  <a:lnTo>
                    <a:pt x="77" y="25"/>
                  </a:lnTo>
                  <a:lnTo>
                    <a:pt x="76" y="28"/>
                  </a:lnTo>
                  <a:lnTo>
                    <a:pt x="74" y="30"/>
                  </a:lnTo>
                  <a:lnTo>
                    <a:pt x="71" y="31"/>
                  </a:lnTo>
                  <a:lnTo>
                    <a:pt x="55" y="39"/>
                  </a:lnTo>
                  <a:lnTo>
                    <a:pt x="38" y="46"/>
                  </a:lnTo>
                  <a:lnTo>
                    <a:pt x="29" y="49"/>
                  </a:lnTo>
                  <a:lnTo>
                    <a:pt x="20" y="51"/>
                  </a:lnTo>
                  <a:lnTo>
                    <a:pt x="11" y="53"/>
                  </a:lnTo>
                  <a:lnTo>
                    <a:pt x="1" y="53"/>
                  </a:lnTo>
                  <a:lnTo>
                    <a:pt x="0" y="49"/>
                  </a:lnTo>
                  <a:lnTo>
                    <a:pt x="0" y="46"/>
                  </a:lnTo>
                  <a:lnTo>
                    <a:pt x="1" y="43"/>
                  </a:lnTo>
                  <a:lnTo>
                    <a:pt x="3" y="40"/>
                  </a:lnTo>
                  <a:lnTo>
                    <a:pt x="10" y="37"/>
                  </a:lnTo>
                  <a:lnTo>
                    <a:pt x="20" y="34"/>
                  </a:lnTo>
                  <a:lnTo>
                    <a:pt x="30" y="32"/>
                  </a:lnTo>
                  <a:lnTo>
                    <a:pt x="40" y="29"/>
                  </a:lnTo>
                  <a:lnTo>
                    <a:pt x="44" y="27"/>
                  </a:lnTo>
                  <a:lnTo>
                    <a:pt x="49" y="25"/>
                  </a:lnTo>
                  <a:lnTo>
                    <a:pt x="53" y="23"/>
                  </a:lnTo>
                  <a:lnTo>
                    <a:pt x="55" y="20"/>
                  </a:lnTo>
                </a:path>
              </a:pathLst>
            </a:custGeom>
            <a:solidFill>
              <a:schemeClr val="accent3"/>
            </a:solidFill>
            <a:ln w="0">
              <a:solidFill>
                <a:schemeClr val="accent3"/>
              </a:solidFill>
              <a:round/>
              <a:headEnd/>
              <a:tailEnd/>
            </a:ln>
          </p:spPr>
        </p:sp>
        <p:sp>
          <p:nvSpPr>
            <p:cNvPr id="60" name="Freeform 59"/>
            <p:cNvSpPr>
              <a:spLocks/>
            </p:cNvSpPr>
            <p:nvPr/>
          </p:nvSpPr>
          <p:spPr bwMode="auto">
            <a:xfrm>
              <a:off x="675667" y="3864525"/>
              <a:ext cx="0" cy="8040"/>
            </a:xfrm>
            <a:custGeom>
              <a:avLst/>
              <a:gdLst>
                <a:gd name="T0" fmla="*/ 0 w 10"/>
                <a:gd name="T1" fmla="*/ 0 h 6"/>
                <a:gd name="T2" fmla="*/ 0 w 10"/>
                <a:gd name="T3" fmla="*/ 0 h 6"/>
                <a:gd name="T4" fmla="*/ 0 w 10"/>
                <a:gd name="T5" fmla="*/ 0 h 6"/>
                <a:gd name="T6" fmla="*/ 0 w 10"/>
                <a:gd name="T7" fmla="*/ 2147483647 h 6"/>
                <a:gd name="T8" fmla="*/ 0 w 10"/>
                <a:gd name="T9" fmla="*/ 2147483647 h 6"/>
                <a:gd name="T10" fmla="*/ 0 w 10"/>
                <a:gd name="T11" fmla="*/ 2147483647 h 6"/>
                <a:gd name="T12" fmla="*/ 0 w 10"/>
                <a:gd name="T13" fmla="*/ 2147483647 h 6"/>
                <a:gd name="T14" fmla="*/ 0 w 10"/>
                <a:gd name="T15" fmla="*/ 2147483647 h 6"/>
                <a:gd name="T16" fmla="*/ 0 w 10"/>
                <a:gd name="T17" fmla="*/ 2147483647 h 6"/>
                <a:gd name="T18" fmla="*/ 0 w 10"/>
                <a:gd name="T19" fmla="*/ 2147483647 h 6"/>
                <a:gd name="T20" fmla="*/ 0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10" y="0"/>
                  </a:moveTo>
                  <a:lnTo>
                    <a:pt x="5" y="0"/>
                  </a:lnTo>
                  <a:lnTo>
                    <a:pt x="4" y="0"/>
                  </a:lnTo>
                  <a:lnTo>
                    <a:pt x="1" y="1"/>
                  </a:lnTo>
                  <a:lnTo>
                    <a:pt x="0" y="3"/>
                  </a:lnTo>
                  <a:lnTo>
                    <a:pt x="1" y="5"/>
                  </a:lnTo>
                  <a:lnTo>
                    <a:pt x="4" y="6"/>
                  </a:lnTo>
                  <a:lnTo>
                    <a:pt x="5" y="6"/>
                  </a:lnTo>
                  <a:lnTo>
                    <a:pt x="10" y="6"/>
                  </a:lnTo>
                  <a:lnTo>
                    <a:pt x="10" y="3"/>
                  </a:lnTo>
                  <a:lnTo>
                    <a:pt x="10" y="0"/>
                  </a:lnTo>
                </a:path>
              </a:pathLst>
            </a:custGeom>
            <a:solidFill>
              <a:schemeClr val="accent3"/>
            </a:solidFill>
            <a:ln w="0">
              <a:solidFill>
                <a:schemeClr val="accent3"/>
              </a:solidFill>
              <a:round/>
              <a:headEnd/>
              <a:tailEnd/>
            </a:ln>
          </p:spPr>
        </p:sp>
        <p:sp>
          <p:nvSpPr>
            <p:cNvPr id="61" name="Freeform 60"/>
            <p:cNvSpPr>
              <a:spLocks/>
            </p:cNvSpPr>
            <p:nvPr/>
          </p:nvSpPr>
          <p:spPr bwMode="auto">
            <a:xfrm>
              <a:off x="643523" y="3864525"/>
              <a:ext cx="16072" cy="16081"/>
            </a:xfrm>
            <a:custGeom>
              <a:avLst/>
              <a:gdLst>
                <a:gd name="T0" fmla="*/ 2147483647 w 84"/>
                <a:gd name="T1" fmla="*/ 2147483647 h 76"/>
                <a:gd name="T2" fmla="*/ 2147483647 w 84"/>
                <a:gd name="T3" fmla="*/ 2147483647 h 76"/>
                <a:gd name="T4" fmla="*/ 2147483647 w 84"/>
                <a:gd name="T5" fmla="*/ 2147483647 h 76"/>
                <a:gd name="T6" fmla="*/ 2147483647 w 84"/>
                <a:gd name="T7" fmla="*/ 2147483647 h 76"/>
                <a:gd name="T8" fmla="*/ 2147483647 w 84"/>
                <a:gd name="T9" fmla="*/ 2147483647 h 76"/>
                <a:gd name="T10" fmla="*/ 2147483647 w 84"/>
                <a:gd name="T11" fmla="*/ 2147483647 h 76"/>
                <a:gd name="T12" fmla="*/ 2147483647 w 84"/>
                <a:gd name="T13" fmla="*/ 2147483647 h 76"/>
                <a:gd name="T14" fmla="*/ 2147483647 w 84"/>
                <a:gd name="T15" fmla="*/ 2147483647 h 76"/>
                <a:gd name="T16" fmla="*/ 2147483647 w 84"/>
                <a:gd name="T17" fmla="*/ 2147483647 h 76"/>
                <a:gd name="T18" fmla="*/ 2147483647 w 84"/>
                <a:gd name="T19" fmla="*/ 2147483647 h 76"/>
                <a:gd name="T20" fmla="*/ 2147483647 w 84"/>
                <a:gd name="T21" fmla="*/ 2147483647 h 76"/>
                <a:gd name="T22" fmla="*/ 2147483647 w 84"/>
                <a:gd name="T23" fmla="*/ 2147483647 h 76"/>
                <a:gd name="T24" fmla="*/ 2147483647 w 84"/>
                <a:gd name="T25" fmla="*/ 2147483647 h 76"/>
                <a:gd name="T26" fmla="*/ 2147483647 w 84"/>
                <a:gd name="T27" fmla="*/ 2147483647 h 76"/>
                <a:gd name="T28" fmla="*/ 2147483647 w 84"/>
                <a:gd name="T29" fmla="*/ 2147483647 h 76"/>
                <a:gd name="T30" fmla="*/ 2147483647 w 84"/>
                <a:gd name="T31" fmla="*/ 2147483647 h 76"/>
                <a:gd name="T32" fmla="*/ 2147483647 w 84"/>
                <a:gd name="T33" fmla="*/ 2147483647 h 76"/>
                <a:gd name="T34" fmla="*/ 2147483647 w 84"/>
                <a:gd name="T35" fmla="*/ 2147483647 h 76"/>
                <a:gd name="T36" fmla="*/ 2147483647 w 84"/>
                <a:gd name="T37" fmla="*/ 0 h 76"/>
                <a:gd name="T38" fmla="*/ 2147483647 w 84"/>
                <a:gd name="T39" fmla="*/ 2147483647 h 76"/>
                <a:gd name="T40" fmla="*/ 2147483647 w 84"/>
                <a:gd name="T41" fmla="*/ 2147483647 h 76"/>
                <a:gd name="T42" fmla="*/ 2147483647 w 84"/>
                <a:gd name="T43" fmla="*/ 2147483647 h 76"/>
                <a:gd name="T44" fmla="*/ 2147483647 w 84"/>
                <a:gd name="T45" fmla="*/ 2147483647 h 76"/>
                <a:gd name="T46" fmla="*/ 0 w 84"/>
                <a:gd name="T47" fmla="*/ 2147483647 h 76"/>
                <a:gd name="T48" fmla="*/ 0 w 84"/>
                <a:gd name="T49" fmla="*/ 2147483647 h 76"/>
                <a:gd name="T50" fmla="*/ 2147483647 w 84"/>
                <a:gd name="T51" fmla="*/ 2147483647 h 76"/>
                <a:gd name="T52" fmla="*/ 2147483647 w 84"/>
                <a:gd name="T53" fmla="*/ 2147483647 h 76"/>
                <a:gd name="T54" fmla="*/ 2147483647 w 84"/>
                <a:gd name="T55" fmla="*/ 2147483647 h 76"/>
                <a:gd name="T56" fmla="*/ 2147483647 w 84"/>
                <a:gd name="T57" fmla="*/ 2147483647 h 76"/>
                <a:gd name="T58" fmla="*/ 2147483647 w 84"/>
                <a:gd name="T59" fmla="*/ 2147483647 h 76"/>
                <a:gd name="T60" fmla="*/ 2147483647 w 84"/>
                <a:gd name="T61" fmla="*/ 2147483647 h 76"/>
                <a:gd name="T62" fmla="*/ 2147483647 w 84"/>
                <a:gd name="T63" fmla="*/ 2147483647 h 76"/>
                <a:gd name="T64" fmla="*/ 2147483647 w 84"/>
                <a:gd name="T65" fmla="*/ 2147483647 h 76"/>
                <a:gd name="T66" fmla="*/ 2147483647 w 84"/>
                <a:gd name="T67" fmla="*/ 2147483647 h 76"/>
                <a:gd name="T68" fmla="*/ 2147483647 w 84"/>
                <a:gd name="T69" fmla="*/ 2147483647 h 76"/>
                <a:gd name="T70" fmla="*/ 2147483647 w 84"/>
                <a:gd name="T71" fmla="*/ 2147483647 h 76"/>
                <a:gd name="T72" fmla="*/ 2147483647 w 84"/>
                <a:gd name="T73" fmla="*/ 2147483647 h 76"/>
                <a:gd name="T74" fmla="*/ 2147483647 w 84"/>
                <a:gd name="T75" fmla="*/ 2147483647 h 76"/>
                <a:gd name="T76" fmla="*/ 2147483647 w 84"/>
                <a:gd name="T77" fmla="*/ 2147483647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76"/>
                <a:gd name="T119" fmla="*/ 84 w 84"/>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76">
                  <a:moveTo>
                    <a:pt x="76" y="76"/>
                  </a:moveTo>
                  <a:lnTo>
                    <a:pt x="80" y="73"/>
                  </a:lnTo>
                  <a:lnTo>
                    <a:pt x="83" y="72"/>
                  </a:lnTo>
                  <a:lnTo>
                    <a:pt x="84" y="71"/>
                  </a:lnTo>
                  <a:lnTo>
                    <a:pt x="81" y="71"/>
                  </a:lnTo>
                  <a:lnTo>
                    <a:pt x="74" y="66"/>
                  </a:lnTo>
                  <a:lnTo>
                    <a:pt x="67" y="60"/>
                  </a:lnTo>
                  <a:lnTo>
                    <a:pt x="61" y="54"/>
                  </a:lnTo>
                  <a:lnTo>
                    <a:pt x="55" y="45"/>
                  </a:lnTo>
                  <a:lnTo>
                    <a:pt x="45" y="30"/>
                  </a:lnTo>
                  <a:lnTo>
                    <a:pt x="33" y="17"/>
                  </a:lnTo>
                  <a:lnTo>
                    <a:pt x="38" y="22"/>
                  </a:lnTo>
                  <a:lnTo>
                    <a:pt x="37" y="21"/>
                  </a:lnTo>
                  <a:lnTo>
                    <a:pt x="31" y="16"/>
                  </a:lnTo>
                  <a:lnTo>
                    <a:pt x="22" y="9"/>
                  </a:lnTo>
                  <a:lnTo>
                    <a:pt x="18" y="5"/>
                  </a:lnTo>
                  <a:lnTo>
                    <a:pt x="14" y="3"/>
                  </a:lnTo>
                  <a:lnTo>
                    <a:pt x="10" y="1"/>
                  </a:lnTo>
                  <a:lnTo>
                    <a:pt x="6" y="0"/>
                  </a:lnTo>
                  <a:lnTo>
                    <a:pt x="5" y="1"/>
                  </a:lnTo>
                  <a:lnTo>
                    <a:pt x="3" y="1"/>
                  </a:lnTo>
                  <a:lnTo>
                    <a:pt x="2" y="2"/>
                  </a:lnTo>
                  <a:lnTo>
                    <a:pt x="1" y="4"/>
                  </a:lnTo>
                  <a:lnTo>
                    <a:pt x="0" y="9"/>
                  </a:lnTo>
                  <a:lnTo>
                    <a:pt x="0" y="17"/>
                  </a:lnTo>
                  <a:lnTo>
                    <a:pt x="1" y="19"/>
                  </a:lnTo>
                  <a:lnTo>
                    <a:pt x="4" y="22"/>
                  </a:lnTo>
                  <a:lnTo>
                    <a:pt x="7" y="24"/>
                  </a:lnTo>
                  <a:lnTo>
                    <a:pt x="12" y="27"/>
                  </a:lnTo>
                  <a:lnTo>
                    <a:pt x="21" y="33"/>
                  </a:lnTo>
                  <a:lnTo>
                    <a:pt x="27" y="38"/>
                  </a:lnTo>
                  <a:lnTo>
                    <a:pt x="39" y="52"/>
                  </a:lnTo>
                  <a:lnTo>
                    <a:pt x="49" y="66"/>
                  </a:lnTo>
                  <a:lnTo>
                    <a:pt x="58" y="69"/>
                  </a:lnTo>
                  <a:lnTo>
                    <a:pt x="67" y="71"/>
                  </a:lnTo>
                  <a:lnTo>
                    <a:pt x="70" y="72"/>
                  </a:lnTo>
                  <a:lnTo>
                    <a:pt x="73" y="73"/>
                  </a:lnTo>
                  <a:lnTo>
                    <a:pt x="75" y="75"/>
                  </a:lnTo>
                  <a:lnTo>
                    <a:pt x="76" y="76"/>
                  </a:lnTo>
                </a:path>
              </a:pathLst>
            </a:custGeom>
            <a:solidFill>
              <a:schemeClr val="tx1">
                <a:lumMod val="50000"/>
                <a:lumOff val="50000"/>
              </a:schemeClr>
            </a:solidFill>
            <a:ln w="0">
              <a:solidFill>
                <a:schemeClr val="tx1">
                  <a:lumMod val="50000"/>
                  <a:lumOff val="50000"/>
                </a:schemeClr>
              </a:solidFill>
              <a:round/>
              <a:headEnd/>
              <a:tailEnd/>
            </a:ln>
          </p:spPr>
        </p:sp>
        <p:sp>
          <p:nvSpPr>
            <p:cNvPr id="62" name="Freeform 61"/>
            <p:cNvSpPr>
              <a:spLocks/>
            </p:cNvSpPr>
            <p:nvPr/>
          </p:nvSpPr>
          <p:spPr bwMode="auto">
            <a:xfrm>
              <a:off x="611378" y="3848444"/>
              <a:ext cx="16072" cy="16081"/>
            </a:xfrm>
            <a:custGeom>
              <a:avLst/>
              <a:gdLst>
                <a:gd name="T0" fmla="*/ 2147483647 w 56"/>
                <a:gd name="T1" fmla="*/ 2147483647 h 65"/>
                <a:gd name="T2" fmla="*/ 2147483647 w 56"/>
                <a:gd name="T3" fmla="*/ 2147483647 h 65"/>
                <a:gd name="T4" fmla="*/ 2147483647 w 56"/>
                <a:gd name="T5" fmla="*/ 2147483647 h 65"/>
                <a:gd name="T6" fmla="*/ 2147483647 w 56"/>
                <a:gd name="T7" fmla="*/ 2147483647 h 65"/>
                <a:gd name="T8" fmla="*/ 2147483647 w 56"/>
                <a:gd name="T9" fmla="*/ 0 h 65"/>
                <a:gd name="T10" fmla="*/ 2147483647 w 56"/>
                <a:gd name="T11" fmla="*/ 2147483647 h 65"/>
                <a:gd name="T12" fmla="*/ 2147483647 w 56"/>
                <a:gd name="T13" fmla="*/ 2147483647 h 65"/>
                <a:gd name="T14" fmla="*/ 2147483647 w 56"/>
                <a:gd name="T15" fmla="*/ 2147483647 h 65"/>
                <a:gd name="T16" fmla="*/ 2147483647 w 56"/>
                <a:gd name="T17" fmla="*/ 2147483647 h 65"/>
                <a:gd name="T18" fmla="*/ 2147483647 w 56"/>
                <a:gd name="T19" fmla="*/ 2147483647 h 65"/>
                <a:gd name="T20" fmla="*/ 2147483647 w 56"/>
                <a:gd name="T21" fmla="*/ 2147483647 h 65"/>
                <a:gd name="T22" fmla="*/ 2147483647 w 56"/>
                <a:gd name="T23" fmla="*/ 2147483647 h 65"/>
                <a:gd name="T24" fmla="*/ 2147483647 w 56"/>
                <a:gd name="T25" fmla="*/ 2147483647 h 65"/>
                <a:gd name="T26" fmla="*/ 2147483647 w 56"/>
                <a:gd name="T27" fmla="*/ 2147483647 h 65"/>
                <a:gd name="T28" fmla="*/ 2147483647 w 56"/>
                <a:gd name="T29" fmla="*/ 2147483647 h 65"/>
                <a:gd name="T30" fmla="*/ 2147483647 w 56"/>
                <a:gd name="T31" fmla="*/ 2147483647 h 65"/>
                <a:gd name="T32" fmla="*/ 2147483647 w 56"/>
                <a:gd name="T33" fmla="*/ 2147483647 h 65"/>
                <a:gd name="T34" fmla="*/ 2147483647 w 56"/>
                <a:gd name="T35" fmla="*/ 2147483647 h 65"/>
                <a:gd name="T36" fmla="*/ 2147483647 w 56"/>
                <a:gd name="T37" fmla="*/ 2147483647 h 65"/>
                <a:gd name="T38" fmla="*/ 2147483647 w 56"/>
                <a:gd name="T39" fmla="*/ 2147483647 h 65"/>
                <a:gd name="T40" fmla="*/ 2147483647 w 56"/>
                <a:gd name="T41" fmla="*/ 2147483647 h 65"/>
                <a:gd name="T42" fmla="*/ 2147483647 w 56"/>
                <a:gd name="T43" fmla="*/ 2147483647 h 65"/>
                <a:gd name="T44" fmla="*/ 2147483647 w 56"/>
                <a:gd name="T45" fmla="*/ 2147483647 h 65"/>
                <a:gd name="T46" fmla="*/ 2147483647 w 56"/>
                <a:gd name="T47" fmla="*/ 2147483647 h 65"/>
                <a:gd name="T48" fmla="*/ 0 w 56"/>
                <a:gd name="T49" fmla="*/ 2147483647 h 65"/>
                <a:gd name="T50" fmla="*/ 2147483647 w 56"/>
                <a:gd name="T51" fmla="*/ 2147483647 h 65"/>
                <a:gd name="T52" fmla="*/ 2147483647 w 56"/>
                <a:gd name="T53" fmla="*/ 2147483647 h 65"/>
                <a:gd name="T54" fmla="*/ 2147483647 w 56"/>
                <a:gd name="T55" fmla="*/ 2147483647 h 65"/>
                <a:gd name="T56" fmla="*/ 2147483647 w 56"/>
                <a:gd name="T57" fmla="*/ 2147483647 h 65"/>
                <a:gd name="T58" fmla="*/ 2147483647 w 56"/>
                <a:gd name="T59" fmla="*/ 2147483647 h 65"/>
                <a:gd name="T60" fmla="*/ 2147483647 w 56"/>
                <a:gd name="T61" fmla="*/ 2147483647 h 65"/>
                <a:gd name="T62" fmla="*/ 2147483647 w 56"/>
                <a:gd name="T63" fmla="*/ 2147483647 h 65"/>
                <a:gd name="T64" fmla="*/ 2147483647 w 56"/>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5"/>
                <a:gd name="T101" fmla="*/ 56 w 5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5">
                  <a:moveTo>
                    <a:pt x="21" y="32"/>
                  </a:moveTo>
                  <a:lnTo>
                    <a:pt x="26" y="24"/>
                  </a:lnTo>
                  <a:lnTo>
                    <a:pt x="33" y="16"/>
                  </a:lnTo>
                  <a:lnTo>
                    <a:pt x="43" y="8"/>
                  </a:lnTo>
                  <a:lnTo>
                    <a:pt x="54" y="0"/>
                  </a:lnTo>
                  <a:lnTo>
                    <a:pt x="55" y="4"/>
                  </a:lnTo>
                  <a:lnTo>
                    <a:pt x="56" y="7"/>
                  </a:lnTo>
                  <a:lnTo>
                    <a:pt x="56" y="11"/>
                  </a:lnTo>
                  <a:lnTo>
                    <a:pt x="56" y="13"/>
                  </a:lnTo>
                  <a:lnTo>
                    <a:pt x="53" y="18"/>
                  </a:lnTo>
                  <a:lnTo>
                    <a:pt x="49" y="23"/>
                  </a:lnTo>
                  <a:lnTo>
                    <a:pt x="40" y="30"/>
                  </a:lnTo>
                  <a:lnTo>
                    <a:pt x="31" y="38"/>
                  </a:lnTo>
                  <a:lnTo>
                    <a:pt x="34" y="46"/>
                  </a:lnTo>
                  <a:lnTo>
                    <a:pt x="38" y="49"/>
                  </a:lnTo>
                  <a:lnTo>
                    <a:pt x="35" y="53"/>
                  </a:lnTo>
                  <a:lnTo>
                    <a:pt x="32" y="56"/>
                  </a:lnTo>
                  <a:lnTo>
                    <a:pt x="29" y="59"/>
                  </a:lnTo>
                  <a:lnTo>
                    <a:pt x="26" y="61"/>
                  </a:lnTo>
                  <a:lnTo>
                    <a:pt x="20" y="64"/>
                  </a:lnTo>
                  <a:lnTo>
                    <a:pt x="16" y="65"/>
                  </a:lnTo>
                  <a:lnTo>
                    <a:pt x="11" y="62"/>
                  </a:lnTo>
                  <a:lnTo>
                    <a:pt x="8" y="59"/>
                  </a:lnTo>
                  <a:lnTo>
                    <a:pt x="3" y="55"/>
                  </a:lnTo>
                  <a:lnTo>
                    <a:pt x="0" y="49"/>
                  </a:lnTo>
                  <a:lnTo>
                    <a:pt x="5" y="49"/>
                  </a:lnTo>
                  <a:lnTo>
                    <a:pt x="8" y="47"/>
                  </a:lnTo>
                  <a:lnTo>
                    <a:pt x="10" y="45"/>
                  </a:lnTo>
                  <a:lnTo>
                    <a:pt x="12" y="43"/>
                  </a:lnTo>
                  <a:lnTo>
                    <a:pt x="14" y="41"/>
                  </a:lnTo>
                  <a:lnTo>
                    <a:pt x="15" y="38"/>
                  </a:lnTo>
                  <a:lnTo>
                    <a:pt x="17" y="34"/>
                  </a:lnTo>
                  <a:lnTo>
                    <a:pt x="21" y="32"/>
                  </a:lnTo>
                </a:path>
              </a:pathLst>
            </a:custGeom>
            <a:solidFill>
              <a:schemeClr val="accent3"/>
            </a:solidFill>
            <a:ln w="0">
              <a:solidFill>
                <a:schemeClr val="accent3"/>
              </a:solidFill>
              <a:round/>
              <a:headEnd/>
              <a:tailEnd/>
            </a:ln>
          </p:spPr>
        </p:sp>
        <p:sp>
          <p:nvSpPr>
            <p:cNvPr id="63" name="Freeform 62"/>
            <p:cNvSpPr>
              <a:spLocks/>
            </p:cNvSpPr>
            <p:nvPr/>
          </p:nvSpPr>
          <p:spPr bwMode="auto">
            <a:xfrm>
              <a:off x="539053" y="3800201"/>
              <a:ext cx="16072" cy="8040"/>
            </a:xfrm>
            <a:custGeom>
              <a:avLst/>
              <a:gdLst>
                <a:gd name="T0" fmla="*/ 0 w 55"/>
                <a:gd name="T1" fmla="*/ 2147483647 h 43"/>
                <a:gd name="T2" fmla="*/ 2147483647 w 55"/>
                <a:gd name="T3" fmla="*/ 2147483647 h 43"/>
                <a:gd name="T4" fmla="*/ 2147483647 w 55"/>
                <a:gd name="T5" fmla="*/ 2147483647 h 43"/>
                <a:gd name="T6" fmla="*/ 2147483647 w 55"/>
                <a:gd name="T7" fmla="*/ 2147483647 h 43"/>
                <a:gd name="T8" fmla="*/ 2147483647 w 55"/>
                <a:gd name="T9" fmla="*/ 2147483647 h 43"/>
                <a:gd name="T10" fmla="*/ 2147483647 w 55"/>
                <a:gd name="T11" fmla="*/ 2147483647 h 43"/>
                <a:gd name="T12" fmla="*/ 2147483647 w 55"/>
                <a:gd name="T13" fmla="*/ 0 h 43"/>
                <a:gd name="T14" fmla="*/ 2147483647 w 55"/>
                <a:gd name="T15" fmla="*/ 2147483647 h 43"/>
                <a:gd name="T16" fmla="*/ 2147483647 w 55"/>
                <a:gd name="T17" fmla="*/ 2147483647 h 43"/>
                <a:gd name="T18" fmla="*/ 2147483647 w 55"/>
                <a:gd name="T19" fmla="*/ 2147483647 h 43"/>
                <a:gd name="T20" fmla="*/ 2147483647 w 55"/>
                <a:gd name="T21" fmla="*/ 2147483647 h 43"/>
                <a:gd name="T22" fmla="*/ 2147483647 w 55"/>
                <a:gd name="T23" fmla="*/ 2147483647 h 43"/>
                <a:gd name="T24" fmla="*/ 2147483647 w 55"/>
                <a:gd name="T25" fmla="*/ 2147483647 h 43"/>
                <a:gd name="T26" fmla="*/ 2147483647 w 55"/>
                <a:gd name="T27" fmla="*/ 2147483647 h 43"/>
                <a:gd name="T28" fmla="*/ 2147483647 w 55"/>
                <a:gd name="T29" fmla="*/ 2147483647 h 43"/>
                <a:gd name="T30" fmla="*/ 2147483647 w 55"/>
                <a:gd name="T31" fmla="*/ 2147483647 h 43"/>
                <a:gd name="T32" fmla="*/ 2147483647 w 55"/>
                <a:gd name="T33" fmla="*/ 2147483647 h 43"/>
                <a:gd name="T34" fmla="*/ 2147483647 w 55"/>
                <a:gd name="T35" fmla="*/ 2147483647 h 43"/>
                <a:gd name="T36" fmla="*/ 2147483647 w 55"/>
                <a:gd name="T37" fmla="*/ 2147483647 h 43"/>
                <a:gd name="T38" fmla="*/ 2147483647 w 55"/>
                <a:gd name="T39" fmla="*/ 2147483647 h 43"/>
                <a:gd name="T40" fmla="*/ 2147483647 w 55"/>
                <a:gd name="T41" fmla="*/ 2147483647 h 43"/>
                <a:gd name="T42" fmla="*/ 2147483647 w 55"/>
                <a:gd name="T43" fmla="*/ 2147483647 h 43"/>
                <a:gd name="T44" fmla="*/ 2147483647 w 55"/>
                <a:gd name="T45" fmla="*/ 2147483647 h 43"/>
                <a:gd name="T46" fmla="*/ 2147483647 w 55"/>
                <a:gd name="T47" fmla="*/ 2147483647 h 43"/>
                <a:gd name="T48" fmla="*/ 2147483647 w 55"/>
                <a:gd name="T49" fmla="*/ 2147483647 h 43"/>
                <a:gd name="T50" fmla="*/ 2147483647 w 55"/>
                <a:gd name="T51" fmla="*/ 2147483647 h 43"/>
                <a:gd name="T52" fmla="*/ 0 w 55"/>
                <a:gd name="T53" fmla="*/ 2147483647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43"/>
                <a:gd name="T83" fmla="*/ 55 w 5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43">
                  <a:moveTo>
                    <a:pt x="0" y="33"/>
                  </a:moveTo>
                  <a:lnTo>
                    <a:pt x="14" y="25"/>
                  </a:lnTo>
                  <a:lnTo>
                    <a:pt x="27" y="19"/>
                  </a:lnTo>
                  <a:lnTo>
                    <a:pt x="34" y="14"/>
                  </a:lnTo>
                  <a:lnTo>
                    <a:pt x="41" y="10"/>
                  </a:lnTo>
                  <a:lnTo>
                    <a:pt x="48" y="5"/>
                  </a:lnTo>
                  <a:lnTo>
                    <a:pt x="54" y="0"/>
                  </a:lnTo>
                  <a:lnTo>
                    <a:pt x="55" y="3"/>
                  </a:lnTo>
                  <a:lnTo>
                    <a:pt x="55" y="7"/>
                  </a:lnTo>
                  <a:lnTo>
                    <a:pt x="54" y="10"/>
                  </a:lnTo>
                  <a:lnTo>
                    <a:pt x="53" y="12"/>
                  </a:lnTo>
                  <a:lnTo>
                    <a:pt x="50" y="17"/>
                  </a:lnTo>
                  <a:lnTo>
                    <a:pt x="47" y="22"/>
                  </a:lnTo>
                  <a:lnTo>
                    <a:pt x="43" y="26"/>
                  </a:lnTo>
                  <a:lnTo>
                    <a:pt x="41" y="31"/>
                  </a:lnTo>
                  <a:lnTo>
                    <a:pt x="41" y="33"/>
                  </a:lnTo>
                  <a:lnTo>
                    <a:pt x="41" y="36"/>
                  </a:lnTo>
                  <a:lnTo>
                    <a:pt x="42" y="39"/>
                  </a:lnTo>
                  <a:lnTo>
                    <a:pt x="43" y="43"/>
                  </a:lnTo>
                  <a:lnTo>
                    <a:pt x="38" y="43"/>
                  </a:lnTo>
                  <a:lnTo>
                    <a:pt x="33" y="43"/>
                  </a:lnTo>
                  <a:lnTo>
                    <a:pt x="29" y="40"/>
                  </a:lnTo>
                  <a:lnTo>
                    <a:pt x="25" y="38"/>
                  </a:lnTo>
                  <a:lnTo>
                    <a:pt x="21" y="37"/>
                  </a:lnTo>
                  <a:lnTo>
                    <a:pt x="17" y="36"/>
                  </a:lnTo>
                  <a:lnTo>
                    <a:pt x="8" y="35"/>
                  </a:lnTo>
                  <a:lnTo>
                    <a:pt x="0" y="33"/>
                  </a:lnTo>
                </a:path>
              </a:pathLst>
            </a:custGeom>
            <a:solidFill>
              <a:schemeClr val="accent3"/>
            </a:solidFill>
            <a:ln w="0">
              <a:solidFill>
                <a:schemeClr val="accent3"/>
              </a:solidFill>
              <a:round/>
              <a:headEnd/>
              <a:tailEnd/>
            </a:ln>
          </p:spPr>
        </p:sp>
        <p:sp>
          <p:nvSpPr>
            <p:cNvPr id="64" name="Freeform 63"/>
            <p:cNvSpPr>
              <a:spLocks/>
            </p:cNvSpPr>
            <p:nvPr/>
          </p:nvSpPr>
          <p:spPr bwMode="auto">
            <a:xfrm>
              <a:off x="522981" y="3776079"/>
              <a:ext cx="24108" cy="16081"/>
            </a:xfrm>
            <a:custGeom>
              <a:avLst/>
              <a:gdLst>
                <a:gd name="T0" fmla="*/ 2147483647 w 100"/>
                <a:gd name="T1" fmla="*/ 2147483647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0 h 42"/>
                <a:gd name="T12" fmla="*/ 2147483647 w 100"/>
                <a:gd name="T13" fmla="*/ 0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2147483647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2147483647 h 42"/>
                <a:gd name="T52" fmla="*/ 2147483647 w 100"/>
                <a:gd name="T53" fmla="*/ 2147483647 h 42"/>
                <a:gd name="T54" fmla="*/ 2147483647 w 100"/>
                <a:gd name="T55" fmla="*/ 2147483647 h 42"/>
                <a:gd name="T56" fmla="*/ 2147483647 w 100"/>
                <a:gd name="T57" fmla="*/ 2147483647 h 42"/>
                <a:gd name="T58" fmla="*/ 2147483647 w 100"/>
                <a:gd name="T59" fmla="*/ 2147483647 h 42"/>
                <a:gd name="T60" fmla="*/ 2147483647 w 100"/>
                <a:gd name="T61" fmla="*/ 2147483647 h 42"/>
                <a:gd name="T62" fmla="*/ 2147483647 w 100"/>
                <a:gd name="T63" fmla="*/ 2147483647 h 42"/>
                <a:gd name="T64" fmla="*/ 2147483647 w 100"/>
                <a:gd name="T65" fmla="*/ 2147483647 h 42"/>
                <a:gd name="T66" fmla="*/ 2147483647 w 100"/>
                <a:gd name="T67" fmla="*/ 2147483647 h 42"/>
                <a:gd name="T68" fmla="*/ 2147483647 w 100"/>
                <a:gd name="T69" fmla="*/ 2147483647 h 42"/>
                <a:gd name="T70" fmla="*/ 2147483647 w 100"/>
                <a:gd name="T71" fmla="*/ 2147483647 h 42"/>
                <a:gd name="T72" fmla="*/ 2147483647 w 100"/>
                <a:gd name="T73" fmla="*/ 2147483647 h 42"/>
                <a:gd name="T74" fmla="*/ 2147483647 w 100"/>
                <a:gd name="T75" fmla="*/ 2147483647 h 42"/>
                <a:gd name="T76" fmla="*/ 2147483647 w 100"/>
                <a:gd name="T77" fmla="*/ 2147483647 h 42"/>
                <a:gd name="T78" fmla="*/ 2147483647 w 100"/>
                <a:gd name="T79" fmla="*/ 2147483647 h 42"/>
                <a:gd name="T80" fmla="*/ 2147483647 w 100"/>
                <a:gd name="T81" fmla="*/ 2147483647 h 42"/>
                <a:gd name="T82" fmla="*/ 2147483647 w 100"/>
                <a:gd name="T83" fmla="*/ 2147483647 h 42"/>
                <a:gd name="T84" fmla="*/ 2147483647 w 100"/>
                <a:gd name="T85" fmla="*/ 2147483647 h 42"/>
                <a:gd name="T86" fmla="*/ 2147483647 w 100"/>
                <a:gd name="T87" fmla="*/ 2147483647 h 42"/>
                <a:gd name="T88" fmla="*/ 2147483647 w 100"/>
                <a:gd name="T89" fmla="*/ 2147483647 h 42"/>
                <a:gd name="T90" fmla="*/ 2147483647 w 100"/>
                <a:gd name="T91" fmla="*/ 2147483647 h 42"/>
                <a:gd name="T92" fmla="*/ 2147483647 w 100"/>
                <a:gd name="T93" fmla="*/ 2147483647 h 42"/>
                <a:gd name="T94" fmla="*/ 2147483647 w 100"/>
                <a:gd name="T95" fmla="*/ 2147483647 h 42"/>
                <a:gd name="T96" fmla="*/ 2147483647 w 100"/>
                <a:gd name="T97" fmla="*/ 2147483647 h 42"/>
                <a:gd name="T98" fmla="*/ 2147483647 w 100"/>
                <a:gd name="T99" fmla="*/ 2147483647 h 42"/>
                <a:gd name="T100" fmla="*/ 0 w 100"/>
                <a:gd name="T101" fmla="*/ 2147483647 h 42"/>
                <a:gd name="T102" fmla="*/ 0 w 100"/>
                <a:gd name="T103" fmla="*/ 2147483647 h 42"/>
                <a:gd name="T104" fmla="*/ 2147483647 w 100"/>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2"/>
                <a:gd name="T161" fmla="*/ 100 w 10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2">
                  <a:moveTo>
                    <a:pt x="1" y="14"/>
                  </a:moveTo>
                  <a:lnTo>
                    <a:pt x="10" y="9"/>
                  </a:lnTo>
                  <a:lnTo>
                    <a:pt x="18" y="5"/>
                  </a:lnTo>
                  <a:lnTo>
                    <a:pt x="28" y="2"/>
                  </a:lnTo>
                  <a:lnTo>
                    <a:pt x="37" y="1"/>
                  </a:lnTo>
                  <a:lnTo>
                    <a:pt x="46" y="0"/>
                  </a:lnTo>
                  <a:lnTo>
                    <a:pt x="55" y="0"/>
                  </a:lnTo>
                  <a:lnTo>
                    <a:pt x="63" y="2"/>
                  </a:lnTo>
                  <a:lnTo>
                    <a:pt x="72" y="3"/>
                  </a:lnTo>
                  <a:lnTo>
                    <a:pt x="74" y="3"/>
                  </a:lnTo>
                  <a:lnTo>
                    <a:pt x="72" y="3"/>
                  </a:lnTo>
                  <a:lnTo>
                    <a:pt x="78" y="4"/>
                  </a:lnTo>
                  <a:lnTo>
                    <a:pt x="84" y="5"/>
                  </a:lnTo>
                  <a:lnTo>
                    <a:pt x="90" y="7"/>
                  </a:lnTo>
                  <a:lnTo>
                    <a:pt x="94" y="10"/>
                  </a:lnTo>
                  <a:lnTo>
                    <a:pt x="97" y="13"/>
                  </a:lnTo>
                  <a:lnTo>
                    <a:pt x="100" y="17"/>
                  </a:lnTo>
                  <a:lnTo>
                    <a:pt x="100" y="21"/>
                  </a:lnTo>
                  <a:lnTo>
                    <a:pt x="99" y="25"/>
                  </a:lnTo>
                  <a:lnTo>
                    <a:pt x="96" y="26"/>
                  </a:lnTo>
                  <a:lnTo>
                    <a:pt x="92" y="27"/>
                  </a:lnTo>
                  <a:lnTo>
                    <a:pt x="89" y="27"/>
                  </a:lnTo>
                  <a:lnTo>
                    <a:pt x="85" y="27"/>
                  </a:lnTo>
                  <a:lnTo>
                    <a:pt x="77" y="25"/>
                  </a:lnTo>
                  <a:lnTo>
                    <a:pt x="66" y="25"/>
                  </a:lnTo>
                  <a:lnTo>
                    <a:pt x="64" y="33"/>
                  </a:lnTo>
                  <a:lnTo>
                    <a:pt x="61" y="42"/>
                  </a:lnTo>
                  <a:lnTo>
                    <a:pt x="50" y="42"/>
                  </a:lnTo>
                  <a:lnTo>
                    <a:pt x="40" y="42"/>
                  </a:lnTo>
                  <a:lnTo>
                    <a:pt x="37" y="37"/>
                  </a:lnTo>
                  <a:lnTo>
                    <a:pt x="36" y="33"/>
                  </a:lnTo>
                  <a:lnTo>
                    <a:pt x="36" y="31"/>
                  </a:lnTo>
                  <a:lnTo>
                    <a:pt x="34" y="29"/>
                  </a:lnTo>
                  <a:lnTo>
                    <a:pt x="32" y="27"/>
                  </a:lnTo>
                  <a:lnTo>
                    <a:pt x="29" y="25"/>
                  </a:lnTo>
                  <a:lnTo>
                    <a:pt x="28" y="23"/>
                  </a:lnTo>
                  <a:lnTo>
                    <a:pt x="27" y="21"/>
                  </a:lnTo>
                  <a:lnTo>
                    <a:pt x="27" y="19"/>
                  </a:lnTo>
                  <a:lnTo>
                    <a:pt x="27" y="17"/>
                  </a:lnTo>
                  <a:lnTo>
                    <a:pt x="28" y="15"/>
                  </a:lnTo>
                  <a:lnTo>
                    <a:pt x="29" y="14"/>
                  </a:lnTo>
                  <a:lnTo>
                    <a:pt x="18" y="21"/>
                  </a:lnTo>
                  <a:lnTo>
                    <a:pt x="12" y="25"/>
                  </a:lnTo>
                  <a:lnTo>
                    <a:pt x="12" y="17"/>
                  </a:lnTo>
                  <a:lnTo>
                    <a:pt x="12" y="14"/>
                  </a:lnTo>
                  <a:lnTo>
                    <a:pt x="10" y="12"/>
                  </a:lnTo>
                  <a:lnTo>
                    <a:pt x="7" y="12"/>
                  </a:lnTo>
                  <a:lnTo>
                    <a:pt x="5" y="12"/>
                  </a:lnTo>
                  <a:lnTo>
                    <a:pt x="3" y="12"/>
                  </a:lnTo>
                  <a:lnTo>
                    <a:pt x="1" y="13"/>
                  </a:lnTo>
                  <a:lnTo>
                    <a:pt x="0" y="13"/>
                  </a:lnTo>
                  <a:lnTo>
                    <a:pt x="0" y="14"/>
                  </a:lnTo>
                  <a:lnTo>
                    <a:pt x="1" y="14"/>
                  </a:lnTo>
                </a:path>
              </a:pathLst>
            </a:custGeom>
            <a:solidFill>
              <a:schemeClr val="tx1">
                <a:lumMod val="50000"/>
                <a:lumOff val="50000"/>
              </a:schemeClr>
            </a:solidFill>
            <a:ln w="0">
              <a:solidFill>
                <a:schemeClr val="tx1">
                  <a:lumMod val="50000"/>
                  <a:lumOff val="50000"/>
                </a:schemeClr>
              </a:solidFill>
              <a:round/>
              <a:headEnd/>
              <a:tailEnd/>
            </a:ln>
          </p:spPr>
        </p:sp>
        <p:sp>
          <p:nvSpPr>
            <p:cNvPr id="65" name="Freeform 64"/>
            <p:cNvSpPr>
              <a:spLocks/>
            </p:cNvSpPr>
            <p:nvPr/>
          </p:nvSpPr>
          <p:spPr bwMode="auto">
            <a:xfrm>
              <a:off x="579234" y="3824323"/>
              <a:ext cx="8036" cy="8040"/>
            </a:xfrm>
            <a:custGeom>
              <a:avLst/>
              <a:gdLst>
                <a:gd name="T0" fmla="*/ 2147483647 w 11"/>
                <a:gd name="T1" fmla="*/ 0 h 6"/>
                <a:gd name="T2" fmla="*/ 2147483647 w 11"/>
                <a:gd name="T3" fmla="*/ 0 h 6"/>
                <a:gd name="T4" fmla="*/ 0 w 11"/>
                <a:gd name="T5" fmla="*/ 0 h 6"/>
                <a:gd name="T6" fmla="*/ 0 w 11"/>
                <a:gd name="T7" fmla="*/ 2147483647 h 6"/>
                <a:gd name="T8" fmla="*/ 0 w 11"/>
                <a:gd name="T9" fmla="*/ 2147483647 h 6"/>
                <a:gd name="T10" fmla="*/ 2147483647 w 11"/>
                <a:gd name="T11" fmla="*/ 2147483647 h 6"/>
                <a:gd name="T12" fmla="*/ 2147483647 w 11"/>
                <a:gd name="T13" fmla="*/ 2147483647 h 6"/>
                <a:gd name="T14" fmla="*/ 2147483647 w 11"/>
                <a:gd name="T15" fmla="*/ 2147483647 h 6"/>
                <a:gd name="T16" fmla="*/ 2147483647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1" y="0"/>
                  </a:moveTo>
                  <a:lnTo>
                    <a:pt x="4" y="0"/>
                  </a:lnTo>
                  <a:lnTo>
                    <a:pt x="0" y="0"/>
                  </a:lnTo>
                  <a:lnTo>
                    <a:pt x="0" y="3"/>
                  </a:lnTo>
                  <a:lnTo>
                    <a:pt x="0" y="6"/>
                  </a:lnTo>
                  <a:lnTo>
                    <a:pt x="4" y="6"/>
                  </a:lnTo>
                  <a:lnTo>
                    <a:pt x="11" y="6"/>
                  </a:lnTo>
                  <a:lnTo>
                    <a:pt x="11" y="3"/>
                  </a:lnTo>
                  <a:lnTo>
                    <a:pt x="11" y="0"/>
                  </a:lnTo>
                </a:path>
              </a:pathLst>
            </a:custGeom>
            <a:solidFill>
              <a:schemeClr val="accent3"/>
            </a:solidFill>
            <a:ln w="0">
              <a:solidFill>
                <a:schemeClr val="accent3"/>
              </a:solidFill>
              <a:round/>
              <a:headEnd/>
              <a:tailEnd/>
            </a:ln>
          </p:spPr>
        </p:sp>
        <p:grpSp>
          <p:nvGrpSpPr>
            <p:cNvPr id="66" name="Group 65"/>
            <p:cNvGrpSpPr/>
            <p:nvPr/>
          </p:nvGrpSpPr>
          <p:grpSpPr>
            <a:xfrm>
              <a:off x="739956" y="977980"/>
              <a:ext cx="650924" cy="1559860"/>
              <a:chOff x="739956" y="977980"/>
              <a:chExt cx="650924" cy="1559860"/>
            </a:xfrm>
          </p:grpSpPr>
          <p:sp>
            <p:nvSpPr>
              <p:cNvPr id="116" name="wa"/>
              <p:cNvSpPr>
                <a:spLocks/>
              </p:cNvSpPr>
              <p:nvPr/>
            </p:nvSpPr>
            <p:spPr bwMode="auto">
              <a:xfrm>
                <a:off x="916750" y="977980"/>
                <a:ext cx="474130" cy="353782"/>
              </a:xfrm>
              <a:custGeom>
                <a:avLst/>
                <a:gdLst>
                  <a:gd name="T0" fmla="*/ 2147483647 w 1968"/>
                  <a:gd name="T1" fmla="*/ 2147483647 h 1434"/>
                  <a:gd name="T2" fmla="*/ 0 w 1968"/>
                  <a:gd name="T3" fmla="*/ 2147483647 h 1434"/>
                  <a:gd name="T4" fmla="*/ 2147483647 w 1968"/>
                  <a:gd name="T5" fmla="*/ 2147483647 h 1434"/>
                  <a:gd name="T6" fmla="*/ 2147483647 w 1968"/>
                  <a:gd name="T7" fmla="*/ 2147483647 h 1434"/>
                  <a:gd name="T8" fmla="*/ 2147483647 w 1968"/>
                  <a:gd name="T9" fmla="*/ 2147483647 h 1434"/>
                  <a:gd name="T10" fmla="*/ 2147483647 w 1968"/>
                  <a:gd name="T11" fmla="*/ 2147483647 h 1434"/>
                  <a:gd name="T12" fmla="*/ 2147483647 w 1968"/>
                  <a:gd name="T13" fmla="*/ 2147483647 h 1434"/>
                  <a:gd name="T14" fmla="*/ 2147483647 w 1968"/>
                  <a:gd name="T15" fmla="*/ 2147483647 h 1434"/>
                  <a:gd name="T16" fmla="*/ 2147483647 w 1968"/>
                  <a:gd name="T17" fmla="*/ 2147483647 h 1434"/>
                  <a:gd name="T18" fmla="*/ 2147483647 w 1968"/>
                  <a:gd name="T19" fmla="*/ 2147483647 h 1434"/>
                  <a:gd name="T20" fmla="*/ 2147483647 w 1968"/>
                  <a:gd name="T21" fmla="*/ 2147483647 h 1434"/>
                  <a:gd name="T22" fmla="*/ 2147483647 w 1968"/>
                  <a:gd name="T23" fmla="*/ 2147483647 h 1434"/>
                  <a:gd name="T24" fmla="*/ 2147483647 w 1968"/>
                  <a:gd name="T25" fmla="*/ 2147483647 h 1434"/>
                  <a:gd name="T26" fmla="*/ 2147483647 w 1968"/>
                  <a:gd name="T27" fmla="*/ 2147483647 h 1434"/>
                  <a:gd name="T28" fmla="*/ 2147483647 w 1968"/>
                  <a:gd name="T29" fmla="*/ 2147483647 h 1434"/>
                  <a:gd name="T30" fmla="*/ 2147483647 w 1968"/>
                  <a:gd name="T31" fmla="*/ 2147483647 h 1434"/>
                  <a:gd name="T32" fmla="*/ 2147483647 w 1968"/>
                  <a:gd name="T33" fmla="*/ 2147483647 h 1434"/>
                  <a:gd name="T34" fmla="*/ 2147483647 w 1968"/>
                  <a:gd name="T35" fmla="*/ 2147483647 h 1434"/>
                  <a:gd name="T36" fmla="*/ 2147483647 w 1968"/>
                  <a:gd name="T37" fmla="*/ 2147483647 h 1434"/>
                  <a:gd name="T38" fmla="*/ 2147483647 w 1968"/>
                  <a:gd name="T39" fmla="*/ 2147483647 h 1434"/>
                  <a:gd name="T40" fmla="*/ 2147483647 w 1968"/>
                  <a:gd name="T41" fmla="*/ 2147483647 h 1434"/>
                  <a:gd name="T42" fmla="*/ 2147483647 w 1968"/>
                  <a:gd name="T43" fmla="*/ 2147483647 h 1434"/>
                  <a:gd name="T44" fmla="*/ 2147483647 w 1968"/>
                  <a:gd name="T45" fmla="*/ 2147483647 h 1434"/>
                  <a:gd name="T46" fmla="*/ 2147483647 w 1968"/>
                  <a:gd name="T47" fmla="*/ 2147483647 h 1434"/>
                  <a:gd name="T48" fmla="*/ 2147483647 w 1968"/>
                  <a:gd name="T49" fmla="*/ 2147483647 h 1434"/>
                  <a:gd name="T50" fmla="*/ 2147483647 w 1968"/>
                  <a:gd name="T51" fmla="*/ 2147483647 h 1434"/>
                  <a:gd name="T52" fmla="*/ 2147483647 w 1968"/>
                  <a:gd name="T53" fmla="*/ 2147483647 h 1434"/>
                  <a:gd name="T54" fmla="*/ 2147483647 w 1968"/>
                  <a:gd name="T55" fmla="*/ 2147483647 h 1434"/>
                  <a:gd name="T56" fmla="*/ 2147483647 w 1968"/>
                  <a:gd name="T57" fmla="*/ 2147483647 h 1434"/>
                  <a:gd name="T58" fmla="*/ 2147483647 w 1968"/>
                  <a:gd name="T59" fmla="*/ 2147483647 h 1434"/>
                  <a:gd name="T60" fmla="*/ 2147483647 w 1968"/>
                  <a:gd name="T61" fmla="*/ 2147483647 h 1434"/>
                  <a:gd name="T62" fmla="*/ 2147483647 w 1968"/>
                  <a:gd name="T63" fmla="*/ 2147483647 h 1434"/>
                  <a:gd name="T64" fmla="*/ 2147483647 w 1968"/>
                  <a:gd name="T65" fmla="*/ 2147483647 h 1434"/>
                  <a:gd name="T66" fmla="*/ 2147483647 w 1968"/>
                  <a:gd name="T67" fmla="*/ 2147483647 h 1434"/>
                  <a:gd name="T68" fmla="*/ 2147483647 w 1968"/>
                  <a:gd name="T69" fmla="*/ 2147483647 h 1434"/>
                  <a:gd name="T70" fmla="*/ 2147483647 w 1968"/>
                  <a:gd name="T71" fmla="*/ 2147483647 h 1434"/>
                  <a:gd name="T72" fmla="*/ 2147483647 w 1968"/>
                  <a:gd name="T73" fmla="*/ 0 h 1434"/>
                  <a:gd name="T74" fmla="*/ 2147483647 w 1968"/>
                  <a:gd name="T75" fmla="*/ 2147483647 h 1434"/>
                  <a:gd name="T76" fmla="*/ 2147483647 w 1968"/>
                  <a:gd name="T77" fmla="*/ 2147483647 h 1434"/>
                  <a:gd name="T78" fmla="*/ 2147483647 w 1968"/>
                  <a:gd name="T79" fmla="*/ 2147483647 h 1434"/>
                  <a:gd name="T80" fmla="*/ 2147483647 w 1968"/>
                  <a:gd name="T81" fmla="*/ 2147483647 h 1434"/>
                  <a:gd name="T82" fmla="*/ 2147483647 w 1968"/>
                  <a:gd name="T83" fmla="*/ 2147483647 h 1434"/>
                  <a:gd name="T84" fmla="*/ 2147483647 w 1968"/>
                  <a:gd name="T85" fmla="*/ 2147483647 h 1434"/>
                  <a:gd name="T86" fmla="*/ 2147483647 w 1968"/>
                  <a:gd name="T87" fmla="*/ 2147483647 h 1434"/>
                  <a:gd name="T88" fmla="*/ 2147483647 w 1968"/>
                  <a:gd name="T89" fmla="*/ 2147483647 h 1434"/>
                  <a:gd name="T90" fmla="*/ 2147483647 w 1968"/>
                  <a:gd name="T91" fmla="*/ 2147483647 h 1434"/>
                  <a:gd name="T92" fmla="*/ 2147483647 w 1968"/>
                  <a:gd name="T93" fmla="*/ 2147483647 h 1434"/>
                  <a:gd name="T94" fmla="*/ 2147483647 w 1968"/>
                  <a:gd name="T95" fmla="*/ 2147483647 h 1434"/>
                  <a:gd name="T96" fmla="*/ 2147483647 w 1968"/>
                  <a:gd name="T97" fmla="*/ 2147483647 h 1434"/>
                  <a:gd name="T98" fmla="*/ 2147483647 w 1968"/>
                  <a:gd name="T99" fmla="*/ 2147483647 h 1434"/>
                  <a:gd name="T100" fmla="*/ 2147483647 w 1968"/>
                  <a:gd name="T101" fmla="*/ 2147483647 h 1434"/>
                  <a:gd name="T102" fmla="*/ 2147483647 w 1968"/>
                  <a:gd name="T103" fmla="*/ 2147483647 h 1434"/>
                  <a:gd name="T104" fmla="*/ 2147483647 w 1968"/>
                  <a:gd name="T105" fmla="*/ 2147483647 h 1434"/>
                  <a:gd name="T106" fmla="*/ 2147483647 w 1968"/>
                  <a:gd name="T107" fmla="*/ 2147483647 h 1434"/>
                  <a:gd name="T108" fmla="*/ 2147483647 w 1968"/>
                  <a:gd name="T109" fmla="*/ 2147483647 h 1434"/>
                  <a:gd name="T110" fmla="*/ 2147483647 w 1968"/>
                  <a:gd name="T111" fmla="*/ 2147483647 h 1434"/>
                  <a:gd name="T112" fmla="*/ 2147483647 w 1968"/>
                  <a:gd name="T113" fmla="*/ 2147483647 h 1434"/>
                  <a:gd name="T114" fmla="*/ 2147483647 w 1968"/>
                  <a:gd name="T115" fmla="*/ 2147483647 h 1434"/>
                  <a:gd name="T116" fmla="*/ 2147483647 w 1968"/>
                  <a:gd name="T117" fmla="*/ 2147483647 h 1434"/>
                  <a:gd name="T118" fmla="*/ 2147483647 w 1968"/>
                  <a:gd name="T119" fmla="*/ 2147483647 h 1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1434"/>
                  <a:gd name="T182" fmla="*/ 1968 w 1968"/>
                  <a:gd name="T183" fmla="*/ 1434 h 1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1434">
                    <a:moveTo>
                      <a:pt x="77" y="903"/>
                    </a:moveTo>
                    <a:lnTo>
                      <a:pt x="28" y="871"/>
                    </a:lnTo>
                    <a:lnTo>
                      <a:pt x="12" y="866"/>
                    </a:lnTo>
                    <a:lnTo>
                      <a:pt x="0" y="861"/>
                    </a:lnTo>
                    <a:lnTo>
                      <a:pt x="0" y="849"/>
                    </a:lnTo>
                    <a:lnTo>
                      <a:pt x="17" y="807"/>
                    </a:lnTo>
                    <a:lnTo>
                      <a:pt x="23" y="784"/>
                    </a:lnTo>
                    <a:lnTo>
                      <a:pt x="23" y="768"/>
                    </a:lnTo>
                    <a:lnTo>
                      <a:pt x="23" y="758"/>
                    </a:lnTo>
                    <a:lnTo>
                      <a:pt x="33" y="752"/>
                    </a:lnTo>
                    <a:lnTo>
                      <a:pt x="39" y="758"/>
                    </a:lnTo>
                    <a:lnTo>
                      <a:pt x="44" y="779"/>
                    </a:lnTo>
                    <a:lnTo>
                      <a:pt x="39" y="796"/>
                    </a:lnTo>
                    <a:lnTo>
                      <a:pt x="33" y="807"/>
                    </a:lnTo>
                    <a:lnTo>
                      <a:pt x="39" y="817"/>
                    </a:lnTo>
                    <a:lnTo>
                      <a:pt x="72" y="784"/>
                    </a:lnTo>
                    <a:lnTo>
                      <a:pt x="66" y="774"/>
                    </a:lnTo>
                    <a:lnTo>
                      <a:pt x="66" y="758"/>
                    </a:lnTo>
                    <a:lnTo>
                      <a:pt x="82" y="736"/>
                    </a:lnTo>
                    <a:lnTo>
                      <a:pt x="72" y="714"/>
                    </a:lnTo>
                    <a:lnTo>
                      <a:pt x="49" y="709"/>
                    </a:lnTo>
                    <a:lnTo>
                      <a:pt x="49" y="655"/>
                    </a:lnTo>
                    <a:lnTo>
                      <a:pt x="60" y="650"/>
                    </a:lnTo>
                    <a:lnTo>
                      <a:pt x="77" y="655"/>
                    </a:lnTo>
                    <a:lnTo>
                      <a:pt x="88" y="650"/>
                    </a:lnTo>
                    <a:lnTo>
                      <a:pt x="120" y="638"/>
                    </a:lnTo>
                    <a:lnTo>
                      <a:pt x="93" y="612"/>
                    </a:lnTo>
                    <a:lnTo>
                      <a:pt x="93" y="606"/>
                    </a:lnTo>
                    <a:lnTo>
                      <a:pt x="88" y="601"/>
                    </a:lnTo>
                    <a:lnTo>
                      <a:pt x="60" y="617"/>
                    </a:lnTo>
                    <a:lnTo>
                      <a:pt x="60" y="580"/>
                    </a:lnTo>
                    <a:lnTo>
                      <a:pt x="60" y="552"/>
                    </a:lnTo>
                    <a:lnTo>
                      <a:pt x="66" y="508"/>
                    </a:lnTo>
                    <a:lnTo>
                      <a:pt x="66" y="476"/>
                    </a:lnTo>
                    <a:lnTo>
                      <a:pt x="60" y="444"/>
                    </a:lnTo>
                    <a:lnTo>
                      <a:pt x="66" y="363"/>
                    </a:lnTo>
                    <a:lnTo>
                      <a:pt x="77" y="336"/>
                    </a:lnTo>
                    <a:lnTo>
                      <a:pt x="44" y="234"/>
                    </a:lnTo>
                    <a:lnTo>
                      <a:pt x="44" y="162"/>
                    </a:lnTo>
                    <a:lnTo>
                      <a:pt x="55" y="125"/>
                    </a:lnTo>
                    <a:lnTo>
                      <a:pt x="66" y="71"/>
                    </a:lnTo>
                    <a:lnTo>
                      <a:pt x="250" y="201"/>
                    </a:lnTo>
                    <a:lnTo>
                      <a:pt x="347" y="255"/>
                    </a:lnTo>
                    <a:lnTo>
                      <a:pt x="418" y="271"/>
                    </a:lnTo>
                    <a:lnTo>
                      <a:pt x="461" y="304"/>
                    </a:lnTo>
                    <a:lnTo>
                      <a:pt x="500" y="304"/>
                    </a:lnTo>
                    <a:lnTo>
                      <a:pt x="521" y="309"/>
                    </a:lnTo>
                    <a:lnTo>
                      <a:pt x="532" y="331"/>
                    </a:lnTo>
                    <a:lnTo>
                      <a:pt x="537" y="422"/>
                    </a:lnTo>
                    <a:lnTo>
                      <a:pt x="532" y="444"/>
                    </a:lnTo>
                    <a:lnTo>
                      <a:pt x="500" y="466"/>
                    </a:lnTo>
                    <a:lnTo>
                      <a:pt x="489" y="503"/>
                    </a:lnTo>
                    <a:lnTo>
                      <a:pt x="489" y="536"/>
                    </a:lnTo>
                    <a:lnTo>
                      <a:pt x="494" y="552"/>
                    </a:lnTo>
                    <a:lnTo>
                      <a:pt x="489" y="568"/>
                    </a:lnTo>
                    <a:lnTo>
                      <a:pt x="483" y="585"/>
                    </a:lnTo>
                    <a:lnTo>
                      <a:pt x="483" y="601"/>
                    </a:lnTo>
                    <a:lnTo>
                      <a:pt x="500" y="617"/>
                    </a:lnTo>
                    <a:lnTo>
                      <a:pt x="537" y="596"/>
                    </a:lnTo>
                    <a:lnTo>
                      <a:pt x="554" y="515"/>
                    </a:lnTo>
                    <a:lnTo>
                      <a:pt x="575" y="498"/>
                    </a:lnTo>
                    <a:lnTo>
                      <a:pt x="586" y="460"/>
                    </a:lnTo>
                    <a:lnTo>
                      <a:pt x="635" y="411"/>
                    </a:lnTo>
                    <a:lnTo>
                      <a:pt x="640" y="395"/>
                    </a:lnTo>
                    <a:lnTo>
                      <a:pt x="619" y="320"/>
                    </a:lnTo>
                    <a:lnTo>
                      <a:pt x="581" y="217"/>
                    </a:lnTo>
                    <a:lnTo>
                      <a:pt x="575" y="201"/>
                    </a:lnTo>
                    <a:lnTo>
                      <a:pt x="591" y="195"/>
                    </a:lnTo>
                    <a:lnTo>
                      <a:pt x="613" y="201"/>
                    </a:lnTo>
                    <a:lnTo>
                      <a:pt x="635" y="152"/>
                    </a:lnTo>
                    <a:lnTo>
                      <a:pt x="629" y="104"/>
                    </a:lnTo>
                    <a:lnTo>
                      <a:pt x="602" y="98"/>
                    </a:lnTo>
                    <a:lnTo>
                      <a:pt x="591" y="65"/>
                    </a:lnTo>
                    <a:lnTo>
                      <a:pt x="591" y="0"/>
                    </a:lnTo>
                    <a:lnTo>
                      <a:pt x="982" y="109"/>
                    </a:lnTo>
                    <a:lnTo>
                      <a:pt x="1356" y="201"/>
                    </a:lnTo>
                    <a:lnTo>
                      <a:pt x="1962" y="341"/>
                    </a:lnTo>
                    <a:lnTo>
                      <a:pt x="1968" y="341"/>
                    </a:lnTo>
                    <a:lnTo>
                      <a:pt x="1757" y="1277"/>
                    </a:lnTo>
                    <a:lnTo>
                      <a:pt x="1745" y="1288"/>
                    </a:lnTo>
                    <a:lnTo>
                      <a:pt x="1745" y="1304"/>
                    </a:lnTo>
                    <a:lnTo>
                      <a:pt x="1745" y="1320"/>
                    </a:lnTo>
                    <a:lnTo>
                      <a:pt x="1757" y="1330"/>
                    </a:lnTo>
                    <a:lnTo>
                      <a:pt x="1768" y="1353"/>
                    </a:lnTo>
                    <a:lnTo>
                      <a:pt x="1762" y="1363"/>
                    </a:lnTo>
                    <a:lnTo>
                      <a:pt x="1757" y="1369"/>
                    </a:lnTo>
                    <a:lnTo>
                      <a:pt x="1745" y="1385"/>
                    </a:lnTo>
                    <a:lnTo>
                      <a:pt x="1745" y="1412"/>
                    </a:lnTo>
                    <a:lnTo>
                      <a:pt x="1751" y="1434"/>
                    </a:lnTo>
                    <a:lnTo>
                      <a:pt x="1231" y="1314"/>
                    </a:lnTo>
                    <a:lnTo>
                      <a:pt x="1193" y="1325"/>
                    </a:lnTo>
                    <a:lnTo>
                      <a:pt x="1166" y="1325"/>
                    </a:lnTo>
                    <a:lnTo>
                      <a:pt x="1138" y="1314"/>
                    </a:lnTo>
                    <a:lnTo>
                      <a:pt x="1106" y="1314"/>
                    </a:lnTo>
                    <a:lnTo>
                      <a:pt x="1090" y="1304"/>
                    </a:lnTo>
                    <a:lnTo>
                      <a:pt x="1057" y="1304"/>
                    </a:lnTo>
                    <a:lnTo>
                      <a:pt x="1031" y="1314"/>
                    </a:lnTo>
                    <a:lnTo>
                      <a:pt x="993" y="1304"/>
                    </a:lnTo>
                    <a:lnTo>
                      <a:pt x="960" y="1304"/>
                    </a:lnTo>
                    <a:lnTo>
                      <a:pt x="922" y="1325"/>
                    </a:lnTo>
                    <a:lnTo>
                      <a:pt x="895" y="1330"/>
                    </a:lnTo>
                    <a:lnTo>
                      <a:pt x="830" y="1320"/>
                    </a:lnTo>
                    <a:lnTo>
                      <a:pt x="814" y="1314"/>
                    </a:lnTo>
                    <a:lnTo>
                      <a:pt x="775" y="1293"/>
                    </a:lnTo>
                    <a:lnTo>
                      <a:pt x="656" y="1309"/>
                    </a:lnTo>
                    <a:lnTo>
                      <a:pt x="635" y="1277"/>
                    </a:lnTo>
                    <a:lnTo>
                      <a:pt x="537" y="1250"/>
                    </a:lnTo>
                    <a:lnTo>
                      <a:pt x="489" y="1239"/>
                    </a:lnTo>
                    <a:lnTo>
                      <a:pt x="429" y="1250"/>
                    </a:lnTo>
                    <a:lnTo>
                      <a:pt x="337" y="1239"/>
                    </a:lnTo>
                    <a:lnTo>
                      <a:pt x="261" y="1207"/>
                    </a:lnTo>
                    <a:lnTo>
                      <a:pt x="250" y="1174"/>
                    </a:lnTo>
                    <a:lnTo>
                      <a:pt x="250" y="1082"/>
                    </a:lnTo>
                    <a:lnTo>
                      <a:pt x="261" y="1060"/>
                    </a:lnTo>
                    <a:lnTo>
                      <a:pt x="250" y="1012"/>
                    </a:lnTo>
                    <a:lnTo>
                      <a:pt x="196" y="963"/>
                    </a:lnTo>
                    <a:lnTo>
                      <a:pt x="152" y="963"/>
                    </a:lnTo>
                    <a:lnTo>
                      <a:pt x="147" y="947"/>
                    </a:lnTo>
                    <a:lnTo>
                      <a:pt x="126" y="926"/>
                    </a:lnTo>
                    <a:lnTo>
                      <a:pt x="77" y="90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17" name="or"/>
              <p:cNvSpPr>
                <a:spLocks/>
              </p:cNvSpPr>
              <p:nvPr/>
            </p:nvSpPr>
            <p:spPr bwMode="auto">
              <a:xfrm>
                <a:off x="780136" y="1203115"/>
                <a:ext cx="578600" cy="482431"/>
              </a:xfrm>
              <a:custGeom>
                <a:avLst/>
                <a:gdLst>
                  <a:gd name="T0" fmla="*/ 2147483647 w 2368"/>
                  <a:gd name="T1" fmla="*/ 2147483647 h 1975"/>
                  <a:gd name="T2" fmla="*/ 2147483647 w 2368"/>
                  <a:gd name="T3" fmla="*/ 2147483647 h 1975"/>
                  <a:gd name="T4" fmla="*/ 2147483647 w 2368"/>
                  <a:gd name="T5" fmla="*/ 2147483647 h 1975"/>
                  <a:gd name="T6" fmla="*/ 2147483647 w 2368"/>
                  <a:gd name="T7" fmla="*/ 2147483647 h 1975"/>
                  <a:gd name="T8" fmla="*/ 2147483647 w 2368"/>
                  <a:gd name="T9" fmla="*/ 2147483647 h 1975"/>
                  <a:gd name="T10" fmla="*/ 2147483647 w 2368"/>
                  <a:gd name="T11" fmla="*/ 2147483647 h 1975"/>
                  <a:gd name="T12" fmla="*/ 2147483647 w 2368"/>
                  <a:gd name="T13" fmla="*/ 2147483647 h 1975"/>
                  <a:gd name="T14" fmla="*/ 2147483647 w 2368"/>
                  <a:gd name="T15" fmla="*/ 2147483647 h 1975"/>
                  <a:gd name="T16" fmla="*/ 2147483647 w 2368"/>
                  <a:gd name="T17" fmla="*/ 2147483647 h 1975"/>
                  <a:gd name="T18" fmla="*/ 2147483647 w 2368"/>
                  <a:gd name="T19" fmla="*/ 2147483647 h 1975"/>
                  <a:gd name="T20" fmla="*/ 2147483647 w 2368"/>
                  <a:gd name="T21" fmla="*/ 2147483647 h 1975"/>
                  <a:gd name="T22" fmla="*/ 2147483647 w 2368"/>
                  <a:gd name="T23" fmla="*/ 2147483647 h 1975"/>
                  <a:gd name="T24" fmla="*/ 2147483647 w 2368"/>
                  <a:gd name="T25" fmla="*/ 2147483647 h 1975"/>
                  <a:gd name="T26" fmla="*/ 2147483647 w 2368"/>
                  <a:gd name="T27" fmla="*/ 2147483647 h 1975"/>
                  <a:gd name="T28" fmla="*/ 2147483647 w 2368"/>
                  <a:gd name="T29" fmla="*/ 2147483647 h 1975"/>
                  <a:gd name="T30" fmla="*/ 2147483647 w 2368"/>
                  <a:gd name="T31" fmla="*/ 2147483647 h 1975"/>
                  <a:gd name="T32" fmla="*/ 2147483647 w 2368"/>
                  <a:gd name="T33" fmla="*/ 2147483647 h 1975"/>
                  <a:gd name="T34" fmla="*/ 2147483647 w 2368"/>
                  <a:gd name="T35" fmla="*/ 2147483647 h 1975"/>
                  <a:gd name="T36" fmla="*/ 2147483647 w 2368"/>
                  <a:gd name="T37" fmla="*/ 2147483647 h 1975"/>
                  <a:gd name="T38" fmla="*/ 2147483647 w 2368"/>
                  <a:gd name="T39" fmla="*/ 2147483647 h 1975"/>
                  <a:gd name="T40" fmla="*/ 2147483647 w 2368"/>
                  <a:gd name="T41" fmla="*/ 2147483647 h 1975"/>
                  <a:gd name="T42" fmla="*/ 2147483647 w 2368"/>
                  <a:gd name="T43" fmla="*/ 2147483647 h 1975"/>
                  <a:gd name="T44" fmla="*/ 2147483647 w 2368"/>
                  <a:gd name="T45" fmla="*/ 2147483647 h 1975"/>
                  <a:gd name="T46" fmla="*/ 2147483647 w 2368"/>
                  <a:gd name="T47" fmla="*/ 2147483647 h 1975"/>
                  <a:gd name="T48" fmla="*/ 2147483647 w 2368"/>
                  <a:gd name="T49" fmla="*/ 2147483647 h 1975"/>
                  <a:gd name="T50" fmla="*/ 2147483647 w 2368"/>
                  <a:gd name="T51" fmla="*/ 2147483647 h 1975"/>
                  <a:gd name="T52" fmla="*/ 2147483647 w 2368"/>
                  <a:gd name="T53" fmla="*/ 2147483647 h 1975"/>
                  <a:gd name="T54" fmla="*/ 2147483647 w 2368"/>
                  <a:gd name="T55" fmla="*/ 2147483647 h 1975"/>
                  <a:gd name="T56" fmla="*/ 2147483647 w 2368"/>
                  <a:gd name="T57" fmla="*/ 2147483647 h 1975"/>
                  <a:gd name="T58" fmla="*/ 2147483647 w 2368"/>
                  <a:gd name="T59" fmla="*/ 2147483647 h 1975"/>
                  <a:gd name="T60" fmla="*/ 2147483647 w 2368"/>
                  <a:gd name="T61" fmla="*/ 2147483647 h 1975"/>
                  <a:gd name="T62" fmla="*/ 2147483647 w 2368"/>
                  <a:gd name="T63" fmla="*/ 2147483647 h 1975"/>
                  <a:gd name="T64" fmla="*/ 2147483647 w 2368"/>
                  <a:gd name="T65" fmla="*/ 2147483647 h 1975"/>
                  <a:gd name="T66" fmla="*/ 2147483647 w 2368"/>
                  <a:gd name="T67" fmla="*/ 2147483647 h 1975"/>
                  <a:gd name="T68" fmla="*/ 2147483647 w 2368"/>
                  <a:gd name="T69" fmla="*/ 2147483647 h 1975"/>
                  <a:gd name="T70" fmla="*/ 2147483647 w 2368"/>
                  <a:gd name="T71" fmla="*/ 2147483647 h 1975"/>
                  <a:gd name="T72" fmla="*/ 2147483647 w 2368"/>
                  <a:gd name="T73" fmla="*/ 2147483647 h 1975"/>
                  <a:gd name="T74" fmla="*/ 2147483647 w 2368"/>
                  <a:gd name="T75" fmla="*/ 2147483647 h 1975"/>
                  <a:gd name="T76" fmla="*/ 2147483647 w 2368"/>
                  <a:gd name="T77" fmla="*/ 2147483647 h 1975"/>
                  <a:gd name="T78" fmla="*/ 2147483647 w 2368"/>
                  <a:gd name="T79" fmla="*/ 2147483647 h 1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8"/>
                  <a:gd name="T121" fmla="*/ 0 h 1975"/>
                  <a:gd name="T122" fmla="*/ 2368 w 2368"/>
                  <a:gd name="T123" fmla="*/ 1975 h 1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8" h="1975">
                    <a:moveTo>
                      <a:pt x="32" y="1483"/>
                    </a:moveTo>
                    <a:lnTo>
                      <a:pt x="16" y="1466"/>
                    </a:lnTo>
                    <a:lnTo>
                      <a:pt x="0" y="1390"/>
                    </a:lnTo>
                    <a:lnTo>
                      <a:pt x="16" y="1353"/>
                    </a:lnTo>
                    <a:lnTo>
                      <a:pt x="16" y="1320"/>
                    </a:lnTo>
                    <a:lnTo>
                      <a:pt x="37" y="1260"/>
                    </a:lnTo>
                    <a:lnTo>
                      <a:pt x="27" y="1147"/>
                    </a:lnTo>
                    <a:lnTo>
                      <a:pt x="43" y="1120"/>
                    </a:lnTo>
                    <a:lnTo>
                      <a:pt x="70" y="1109"/>
                    </a:lnTo>
                    <a:lnTo>
                      <a:pt x="81" y="1088"/>
                    </a:lnTo>
                    <a:lnTo>
                      <a:pt x="97" y="1049"/>
                    </a:lnTo>
                    <a:lnTo>
                      <a:pt x="109" y="1039"/>
                    </a:lnTo>
                    <a:lnTo>
                      <a:pt x="119" y="984"/>
                    </a:lnTo>
                    <a:lnTo>
                      <a:pt x="130" y="979"/>
                    </a:lnTo>
                    <a:lnTo>
                      <a:pt x="200" y="898"/>
                    </a:lnTo>
                    <a:lnTo>
                      <a:pt x="233" y="817"/>
                    </a:lnTo>
                    <a:lnTo>
                      <a:pt x="293" y="703"/>
                    </a:lnTo>
                    <a:lnTo>
                      <a:pt x="363" y="503"/>
                    </a:lnTo>
                    <a:lnTo>
                      <a:pt x="412" y="411"/>
                    </a:lnTo>
                    <a:lnTo>
                      <a:pt x="455" y="287"/>
                    </a:lnTo>
                    <a:lnTo>
                      <a:pt x="504" y="125"/>
                    </a:lnTo>
                    <a:lnTo>
                      <a:pt x="525" y="71"/>
                    </a:lnTo>
                    <a:lnTo>
                      <a:pt x="537" y="23"/>
                    </a:lnTo>
                    <a:lnTo>
                      <a:pt x="537" y="6"/>
                    </a:lnTo>
                    <a:lnTo>
                      <a:pt x="558" y="0"/>
                    </a:lnTo>
                    <a:lnTo>
                      <a:pt x="590" y="6"/>
                    </a:lnTo>
                    <a:lnTo>
                      <a:pt x="607" y="0"/>
                    </a:lnTo>
                    <a:lnTo>
                      <a:pt x="656" y="23"/>
                    </a:lnTo>
                    <a:lnTo>
                      <a:pt x="677" y="44"/>
                    </a:lnTo>
                    <a:lnTo>
                      <a:pt x="682" y="60"/>
                    </a:lnTo>
                    <a:lnTo>
                      <a:pt x="726" y="60"/>
                    </a:lnTo>
                    <a:lnTo>
                      <a:pt x="780" y="109"/>
                    </a:lnTo>
                    <a:lnTo>
                      <a:pt x="791" y="157"/>
                    </a:lnTo>
                    <a:lnTo>
                      <a:pt x="780" y="179"/>
                    </a:lnTo>
                    <a:lnTo>
                      <a:pt x="780" y="271"/>
                    </a:lnTo>
                    <a:lnTo>
                      <a:pt x="791" y="304"/>
                    </a:lnTo>
                    <a:lnTo>
                      <a:pt x="867" y="336"/>
                    </a:lnTo>
                    <a:lnTo>
                      <a:pt x="959" y="347"/>
                    </a:lnTo>
                    <a:lnTo>
                      <a:pt x="1019" y="336"/>
                    </a:lnTo>
                    <a:lnTo>
                      <a:pt x="1067" y="347"/>
                    </a:lnTo>
                    <a:lnTo>
                      <a:pt x="1165" y="374"/>
                    </a:lnTo>
                    <a:lnTo>
                      <a:pt x="1186" y="406"/>
                    </a:lnTo>
                    <a:lnTo>
                      <a:pt x="1305" y="390"/>
                    </a:lnTo>
                    <a:lnTo>
                      <a:pt x="1344" y="411"/>
                    </a:lnTo>
                    <a:lnTo>
                      <a:pt x="1360" y="417"/>
                    </a:lnTo>
                    <a:lnTo>
                      <a:pt x="1425" y="427"/>
                    </a:lnTo>
                    <a:lnTo>
                      <a:pt x="1452" y="422"/>
                    </a:lnTo>
                    <a:lnTo>
                      <a:pt x="1490" y="401"/>
                    </a:lnTo>
                    <a:lnTo>
                      <a:pt x="1523" y="401"/>
                    </a:lnTo>
                    <a:lnTo>
                      <a:pt x="1561" y="411"/>
                    </a:lnTo>
                    <a:lnTo>
                      <a:pt x="1587" y="401"/>
                    </a:lnTo>
                    <a:lnTo>
                      <a:pt x="1620" y="401"/>
                    </a:lnTo>
                    <a:lnTo>
                      <a:pt x="1636" y="411"/>
                    </a:lnTo>
                    <a:lnTo>
                      <a:pt x="1668" y="411"/>
                    </a:lnTo>
                    <a:lnTo>
                      <a:pt x="1696" y="422"/>
                    </a:lnTo>
                    <a:lnTo>
                      <a:pt x="1723" y="422"/>
                    </a:lnTo>
                    <a:lnTo>
                      <a:pt x="1761" y="411"/>
                    </a:lnTo>
                    <a:lnTo>
                      <a:pt x="2281" y="531"/>
                    </a:lnTo>
                    <a:lnTo>
                      <a:pt x="2287" y="563"/>
                    </a:lnTo>
                    <a:lnTo>
                      <a:pt x="2308" y="596"/>
                    </a:lnTo>
                    <a:lnTo>
                      <a:pt x="2335" y="606"/>
                    </a:lnTo>
                    <a:lnTo>
                      <a:pt x="2363" y="628"/>
                    </a:lnTo>
                    <a:lnTo>
                      <a:pt x="2368" y="677"/>
                    </a:lnTo>
                    <a:lnTo>
                      <a:pt x="2243" y="872"/>
                    </a:lnTo>
                    <a:lnTo>
                      <a:pt x="2221" y="898"/>
                    </a:lnTo>
                    <a:lnTo>
                      <a:pt x="2216" y="919"/>
                    </a:lnTo>
                    <a:lnTo>
                      <a:pt x="2189" y="952"/>
                    </a:lnTo>
                    <a:lnTo>
                      <a:pt x="2145" y="968"/>
                    </a:lnTo>
                    <a:lnTo>
                      <a:pt x="2080" y="1072"/>
                    </a:lnTo>
                    <a:lnTo>
                      <a:pt x="2070" y="1114"/>
                    </a:lnTo>
                    <a:lnTo>
                      <a:pt x="2080" y="1137"/>
                    </a:lnTo>
                    <a:lnTo>
                      <a:pt x="2119" y="1158"/>
                    </a:lnTo>
                    <a:lnTo>
                      <a:pt x="2140" y="1185"/>
                    </a:lnTo>
                    <a:lnTo>
                      <a:pt x="2129" y="1207"/>
                    </a:lnTo>
                    <a:lnTo>
                      <a:pt x="2124" y="1223"/>
                    </a:lnTo>
                    <a:lnTo>
                      <a:pt x="2113" y="1223"/>
                    </a:lnTo>
                    <a:lnTo>
                      <a:pt x="2113" y="1266"/>
                    </a:lnTo>
                    <a:lnTo>
                      <a:pt x="2075" y="1315"/>
                    </a:lnTo>
                    <a:lnTo>
                      <a:pt x="1929" y="1975"/>
                    </a:lnTo>
                    <a:lnTo>
                      <a:pt x="1138" y="1785"/>
                    </a:lnTo>
                    <a:lnTo>
                      <a:pt x="32" y="148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18" name="ca"/>
              <p:cNvSpPr>
                <a:spLocks/>
              </p:cNvSpPr>
              <p:nvPr/>
            </p:nvSpPr>
            <p:spPr bwMode="auto">
              <a:xfrm>
                <a:off x="739956" y="1564937"/>
                <a:ext cx="570564" cy="972903"/>
              </a:xfrm>
              <a:custGeom>
                <a:avLst/>
                <a:gdLst>
                  <a:gd name="T0" fmla="*/ 2147483647 w 2352"/>
                  <a:gd name="T1" fmla="*/ 2147483647 h 4006"/>
                  <a:gd name="T2" fmla="*/ 2147483647 w 2352"/>
                  <a:gd name="T3" fmla="*/ 2147483647 h 4006"/>
                  <a:gd name="T4" fmla="*/ 2147483647 w 2352"/>
                  <a:gd name="T5" fmla="*/ 2147483647 h 4006"/>
                  <a:gd name="T6" fmla="*/ 2147483647 w 2352"/>
                  <a:gd name="T7" fmla="*/ 2147483647 h 4006"/>
                  <a:gd name="T8" fmla="*/ 2147483647 w 2352"/>
                  <a:gd name="T9" fmla="*/ 2147483647 h 4006"/>
                  <a:gd name="T10" fmla="*/ 2147483647 w 2352"/>
                  <a:gd name="T11" fmla="*/ 2147483647 h 4006"/>
                  <a:gd name="T12" fmla="*/ 2147483647 w 2352"/>
                  <a:gd name="T13" fmla="*/ 2147483647 h 4006"/>
                  <a:gd name="T14" fmla="*/ 2147483647 w 2352"/>
                  <a:gd name="T15" fmla="*/ 2147483647 h 4006"/>
                  <a:gd name="T16" fmla="*/ 2147483647 w 2352"/>
                  <a:gd name="T17" fmla="*/ 2147483647 h 4006"/>
                  <a:gd name="T18" fmla="*/ 2147483647 w 2352"/>
                  <a:gd name="T19" fmla="*/ 2147483647 h 4006"/>
                  <a:gd name="T20" fmla="*/ 2147483647 w 2352"/>
                  <a:gd name="T21" fmla="*/ 2147483647 h 4006"/>
                  <a:gd name="T22" fmla="*/ 2147483647 w 2352"/>
                  <a:gd name="T23" fmla="*/ 2147483647 h 4006"/>
                  <a:gd name="T24" fmla="*/ 2147483647 w 2352"/>
                  <a:gd name="T25" fmla="*/ 2147483647 h 4006"/>
                  <a:gd name="T26" fmla="*/ 2147483647 w 2352"/>
                  <a:gd name="T27" fmla="*/ 2147483647 h 4006"/>
                  <a:gd name="T28" fmla="*/ 2147483647 w 2352"/>
                  <a:gd name="T29" fmla="*/ 2147483647 h 4006"/>
                  <a:gd name="T30" fmla="*/ 2147483647 w 2352"/>
                  <a:gd name="T31" fmla="*/ 2147483647 h 4006"/>
                  <a:gd name="T32" fmla="*/ 2147483647 w 2352"/>
                  <a:gd name="T33" fmla="*/ 2147483647 h 4006"/>
                  <a:gd name="T34" fmla="*/ 2147483647 w 2352"/>
                  <a:gd name="T35" fmla="*/ 2147483647 h 4006"/>
                  <a:gd name="T36" fmla="*/ 2147483647 w 2352"/>
                  <a:gd name="T37" fmla="*/ 2147483647 h 4006"/>
                  <a:gd name="T38" fmla="*/ 2147483647 w 2352"/>
                  <a:gd name="T39" fmla="*/ 2147483647 h 4006"/>
                  <a:gd name="T40" fmla="*/ 2147483647 w 2352"/>
                  <a:gd name="T41" fmla="*/ 2147483647 h 4006"/>
                  <a:gd name="T42" fmla="*/ 2147483647 w 2352"/>
                  <a:gd name="T43" fmla="*/ 2147483647 h 4006"/>
                  <a:gd name="T44" fmla="*/ 2147483647 w 2352"/>
                  <a:gd name="T45" fmla="*/ 2147483647 h 4006"/>
                  <a:gd name="T46" fmla="*/ 2147483647 w 2352"/>
                  <a:gd name="T47" fmla="*/ 2147483647 h 4006"/>
                  <a:gd name="T48" fmla="*/ 2147483647 w 2352"/>
                  <a:gd name="T49" fmla="*/ 2147483647 h 4006"/>
                  <a:gd name="T50" fmla="*/ 2147483647 w 2352"/>
                  <a:gd name="T51" fmla="*/ 2147483647 h 4006"/>
                  <a:gd name="T52" fmla="*/ 2147483647 w 2352"/>
                  <a:gd name="T53" fmla="*/ 2147483647 h 4006"/>
                  <a:gd name="T54" fmla="*/ 2147483647 w 2352"/>
                  <a:gd name="T55" fmla="*/ 2147483647 h 4006"/>
                  <a:gd name="T56" fmla="*/ 2147483647 w 2352"/>
                  <a:gd name="T57" fmla="*/ 2147483647 h 4006"/>
                  <a:gd name="T58" fmla="*/ 2147483647 w 2352"/>
                  <a:gd name="T59" fmla="*/ 2147483647 h 4006"/>
                  <a:gd name="T60" fmla="*/ 2147483647 w 2352"/>
                  <a:gd name="T61" fmla="*/ 2147483647 h 4006"/>
                  <a:gd name="T62" fmla="*/ 2147483647 w 2352"/>
                  <a:gd name="T63" fmla="*/ 2147483647 h 4006"/>
                  <a:gd name="T64" fmla="*/ 2147483647 w 2352"/>
                  <a:gd name="T65" fmla="*/ 2147483647 h 4006"/>
                  <a:gd name="T66" fmla="*/ 2147483647 w 2352"/>
                  <a:gd name="T67" fmla="*/ 2147483647 h 4006"/>
                  <a:gd name="T68" fmla="*/ 2147483647 w 2352"/>
                  <a:gd name="T69" fmla="*/ 2147483647 h 4006"/>
                  <a:gd name="T70" fmla="*/ 2147483647 w 2352"/>
                  <a:gd name="T71" fmla="*/ 2147483647 h 4006"/>
                  <a:gd name="T72" fmla="*/ 2147483647 w 2352"/>
                  <a:gd name="T73" fmla="*/ 2147483647 h 4006"/>
                  <a:gd name="T74" fmla="*/ 2147483647 w 2352"/>
                  <a:gd name="T75" fmla="*/ 2147483647 h 4006"/>
                  <a:gd name="T76" fmla="*/ 2147483647 w 2352"/>
                  <a:gd name="T77" fmla="*/ 2147483647 h 4006"/>
                  <a:gd name="T78" fmla="*/ 2147483647 w 2352"/>
                  <a:gd name="T79" fmla="*/ 2147483647 h 4006"/>
                  <a:gd name="T80" fmla="*/ 2147483647 w 2352"/>
                  <a:gd name="T81" fmla="*/ 2147483647 h 4006"/>
                  <a:gd name="T82" fmla="*/ 2147483647 w 2352"/>
                  <a:gd name="T83" fmla="*/ 2147483647 h 4006"/>
                  <a:gd name="T84" fmla="*/ 2147483647 w 2352"/>
                  <a:gd name="T85" fmla="*/ 2147483647 h 4006"/>
                  <a:gd name="T86" fmla="*/ 2147483647 w 2352"/>
                  <a:gd name="T87" fmla="*/ 2147483647 h 4006"/>
                  <a:gd name="T88" fmla="*/ 2147483647 w 2352"/>
                  <a:gd name="T89" fmla="*/ 2147483647 h 4006"/>
                  <a:gd name="T90" fmla="*/ 2147483647 w 2352"/>
                  <a:gd name="T91" fmla="*/ 2147483647 h 4006"/>
                  <a:gd name="T92" fmla="*/ 2147483647 w 2352"/>
                  <a:gd name="T93" fmla="*/ 2147483647 h 40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52"/>
                  <a:gd name="T142" fmla="*/ 0 h 4006"/>
                  <a:gd name="T143" fmla="*/ 2352 w 2352"/>
                  <a:gd name="T144" fmla="*/ 4006 h 40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52" h="4006">
                    <a:moveTo>
                      <a:pt x="2054" y="3995"/>
                    </a:moveTo>
                    <a:lnTo>
                      <a:pt x="1339" y="3925"/>
                    </a:lnTo>
                    <a:lnTo>
                      <a:pt x="1328" y="3914"/>
                    </a:lnTo>
                    <a:lnTo>
                      <a:pt x="1322" y="3877"/>
                    </a:lnTo>
                    <a:lnTo>
                      <a:pt x="1328" y="3860"/>
                    </a:lnTo>
                    <a:lnTo>
                      <a:pt x="1339" y="3855"/>
                    </a:lnTo>
                    <a:lnTo>
                      <a:pt x="1328" y="3844"/>
                    </a:lnTo>
                    <a:lnTo>
                      <a:pt x="1317" y="3844"/>
                    </a:lnTo>
                    <a:lnTo>
                      <a:pt x="1312" y="3812"/>
                    </a:lnTo>
                    <a:lnTo>
                      <a:pt x="1312" y="3800"/>
                    </a:lnTo>
                    <a:lnTo>
                      <a:pt x="1312" y="3682"/>
                    </a:lnTo>
                    <a:lnTo>
                      <a:pt x="1247" y="3558"/>
                    </a:lnTo>
                    <a:lnTo>
                      <a:pt x="1209" y="3519"/>
                    </a:lnTo>
                    <a:lnTo>
                      <a:pt x="1182" y="3471"/>
                    </a:lnTo>
                    <a:lnTo>
                      <a:pt x="1112" y="3406"/>
                    </a:lnTo>
                    <a:lnTo>
                      <a:pt x="1068" y="3406"/>
                    </a:lnTo>
                    <a:lnTo>
                      <a:pt x="1041" y="3379"/>
                    </a:lnTo>
                    <a:lnTo>
                      <a:pt x="1057" y="3347"/>
                    </a:lnTo>
                    <a:lnTo>
                      <a:pt x="1047" y="3325"/>
                    </a:lnTo>
                    <a:lnTo>
                      <a:pt x="1047" y="3303"/>
                    </a:lnTo>
                    <a:lnTo>
                      <a:pt x="1024" y="3276"/>
                    </a:lnTo>
                    <a:lnTo>
                      <a:pt x="949" y="3266"/>
                    </a:lnTo>
                    <a:lnTo>
                      <a:pt x="905" y="3250"/>
                    </a:lnTo>
                    <a:lnTo>
                      <a:pt x="852" y="3201"/>
                    </a:lnTo>
                    <a:lnTo>
                      <a:pt x="819" y="3120"/>
                    </a:lnTo>
                    <a:lnTo>
                      <a:pt x="775" y="3082"/>
                    </a:lnTo>
                    <a:lnTo>
                      <a:pt x="726" y="3071"/>
                    </a:lnTo>
                    <a:lnTo>
                      <a:pt x="596" y="3011"/>
                    </a:lnTo>
                    <a:lnTo>
                      <a:pt x="554" y="3011"/>
                    </a:lnTo>
                    <a:lnTo>
                      <a:pt x="494" y="2979"/>
                    </a:lnTo>
                    <a:lnTo>
                      <a:pt x="461" y="2946"/>
                    </a:lnTo>
                    <a:lnTo>
                      <a:pt x="461" y="2914"/>
                    </a:lnTo>
                    <a:lnTo>
                      <a:pt x="482" y="2887"/>
                    </a:lnTo>
                    <a:lnTo>
                      <a:pt x="494" y="2822"/>
                    </a:lnTo>
                    <a:lnTo>
                      <a:pt x="505" y="2784"/>
                    </a:lnTo>
                    <a:lnTo>
                      <a:pt x="510" y="2768"/>
                    </a:lnTo>
                    <a:lnTo>
                      <a:pt x="499" y="2719"/>
                    </a:lnTo>
                    <a:lnTo>
                      <a:pt x="466" y="2704"/>
                    </a:lnTo>
                    <a:lnTo>
                      <a:pt x="461" y="2660"/>
                    </a:lnTo>
                    <a:lnTo>
                      <a:pt x="472" y="2649"/>
                    </a:lnTo>
                    <a:lnTo>
                      <a:pt x="477" y="2649"/>
                    </a:lnTo>
                    <a:lnTo>
                      <a:pt x="482" y="2611"/>
                    </a:lnTo>
                    <a:lnTo>
                      <a:pt x="445" y="2584"/>
                    </a:lnTo>
                    <a:lnTo>
                      <a:pt x="358" y="2428"/>
                    </a:lnTo>
                    <a:lnTo>
                      <a:pt x="353" y="2384"/>
                    </a:lnTo>
                    <a:lnTo>
                      <a:pt x="337" y="2346"/>
                    </a:lnTo>
                    <a:lnTo>
                      <a:pt x="331" y="2314"/>
                    </a:lnTo>
                    <a:lnTo>
                      <a:pt x="266" y="2222"/>
                    </a:lnTo>
                    <a:lnTo>
                      <a:pt x="272" y="2124"/>
                    </a:lnTo>
                    <a:lnTo>
                      <a:pt x="288" y="2103"/>
                    </a:lnTo>
                    <a:lnTo>
                      <a:pt x="305" y="2103"/>
                    </a:lnTo>
                    <a:lnTo>
                      <a:pt x="337" y="2070"/>
                    </a:lnTo>
                    <a:lnTo>
                      <a:pt x="342" y="2006"/>
                    </a:lnTo>
                    <a:lnTo>
                      <a:pt x="321" y="1984"/>
                    </a:lnTo>
                    <a:lnTo>
                      <a:pt x="277" y="1962"/>
                    </a:lnTo>
                    <a:lnTo>
                      <a:pt x="228" y="1919"/>
                    </a:lnTo>
                    <a:lnTo>
                      <a:pt x="212" y="1876"/>
                    </a:lnTo>
                    <a:lnTo>
                      <a:pt x="212" y="1757"/>
                    </a:lnTo>
                    <a:lnTo>
                      <a:pt x="223" y="1736"/>
                    </a:lnTo>
                    <a:lnTo>
                      <a:pt x="217" y="1708"/>
                    </a:lnTo>
                    <a:lnTo>
                      <a:pt x="228" y="1703"/>
                    </a:lnTo>
                    <a:lnTo>
                      <a:pt x="239" y="1638"/>
                    </a:lnTo>
                    <a:lnTo>
                      <a:pt x="250" y="1638"/>
                    </a:lnTo>
                    <a:lnTo>
                      <a:pt x="266" y="1654"/>
                    </a:lnTo>
                    <a:lnTo>
                      <a:pt x="261" y="1703"/>
                    </a:lnTo>
                    <a:lnTo>
                      <a:pt x="272" y="1719"/>
                    </a:lnTo>
                    <a:lnTo>
                      <a:pt x="315" y="1752"/>
                    </a:lnTo>
                    <a:lnTo>
                      <a:pt x="321" y="1736"/>
                    </a:lnTo>
                    <a:lnTo>
                      <a:pt x="326" y="1708"/>
                    </a:lnTo>
                    <a:lnTo>
                      <a:pt x="305" y="1638"/>
                    </a:lnTo>
                    <a:lnTo>
                      <a:pt x="298" y="1600"/>
                    </a:lnTo>
                    <a:lnTo>
                      <a:pt x="305" y="1546"/>
                    </a:lnTo>
                    <a:lnTo>
                      <a:pt x="293" y="1541"/>
                    </a:lnTo>
                    <a:lnTo>
                      <a:pt x="266" y="1573"/>
                    </a:lnTo>
                    <a:lnTo>
                      <a:pt x="261" y="1595"/>
                    </a:lnTo>
                    <a:lnTo>
                      <a:pt x="250" y="1616"/>
                    </a:lnTo>
                    <a:lnTo>
                      <a:pt x="212" y="1600"/>
                    </a:lnTo>
                    <a:lnTo>
                      <a:pt x="168" y="1535"/>
                    </a:lnTo>
                    <a:lnTo>
                      <a:pt x="126" y="1519"/>
                    </a:lnTo>
                    <a:lnTo>
                      <a:pt x="147" y="1481"/>
                    </a:lnTo>
                    <a:lnTo>
                      <a:pt x="147" y="1340"/>
                    </a:lnTo>
                    <a:lnTo>
                      <a:pt x="93" y="1281"/>
                    </a:lnTo>
                    <a:lnTo>
                      <a:pt x="66" y="1232"/>
                    </a:lnTo>
                    <a:lnTo>
                      <a:pt x="22" y="1119"/>
                    </a:lnTo>
                    <a:lnTo>
                      <a:pt x="44" y="1081"/>
                    </a:lnTo>
                    <a:lnTo>
                      <a:pt x="33" y="1049"/>
                    </a:lnTo>
                    <a:lnTo>
                      <a:pt x="33" y="1016"/>
                    </a:lnTo>
                    <a:lnTo>
                      <a:pt x="54" y="935"/>
                    </a:lnTo>
                    <a:lnTo>
                      <a:pt x="82" y="897"/>
                    </a:lnTo>
                    <a:lnTo>
                      <a:pt x="87" y="875"/>
                    </a:lnTo>
                    <a:lnTo>
                      <a:pt x="82" y="800"/>
                    </a:lnTo>
                    <a:lnTo>
                      <a:pt x="44" y="724"/>
                    </a:lnTo>
                    <a:lnTo>
                      <a:pt x="44" y="703"/>
                    </a:lnTo>
                    <a:lnTo>
                      <a:pt x="33" y="675"/>
                    </a:lnTo>
                    <a:lnTo>
                      <a:pt x="17" y="659"/>
                    </a:lnTo>
                    <a:lnTo>
                      <a:pt x="6" y="627"/>
                    </a:lnTo>
                    <a:lnTo>
                      <a:pt x="0" y="578"/>
                    </a:lnTo>
                    <a:lnTo>
                      <a:pt x="6" y="567"/>
                    </a:lnTo>
                    <a:lnTo>
                      <a:pt x="6" y="529"/>
                    </a:lnTo>
                    <a:lnTo>
                      <a:pt x="44" y="464"/>
                    </a:lnTo>
                    <a:lnTo>
                      <a:pt x="147" y="351"/>
                    </a:lnTo>
                    <a:lnTo>
                      <a:pt x="147" y="329"/>
                    </a:lnTo>
                    <a:lnTo>
                      <a:pt x="158" y="281"/>
                    </a:lnTo>
                    <a:lnTo>
                      <a:pt x="179" y="264"/>
                    </a:lnTo>
                    <a:lnTo>
                      <a:pt x="201" y="216"/>
                    </a:lnTo>
                    <a:lnTo>
                      <a:pt x="212" y="118"/>
                    </a:lnTo>
                    <a:lnTo>
                      <a:pt x="191" y="70"/>
                    </a:lnTo>
                    <a:lnTo>
                      <a:pt x="212" y="21"/>
                    </a:lnTo>
                    <a:lnTo>
                      <a:pt x="228" y="0"/>
                    </a:lnTo>
                    <a:lnTo>
                      <a:pt x="1334" y="302"/>
                    </a:lnTo>
                    <a:lnTo>
                      <a:pt x="1052" y="1395"/>
                    </a:lnTo>
                    <a:lnTo>
                      <a:pt x="2271" y="3185"/>
                    </a:lnTo>
                    <a:lnTo>
                      <a:pt x="2271" y="3238"/>
                    </a:lnTo>
                    <a:lnTo>
                      <a:pt x="2271" y="3255"/>
                    </a:lnTo>
                    <a:lnTo>
                      <a:pt x="2271" y="3271"/>
                    </a:lnTo>
                    <a:lnTo>
                      <a:pt x="2292" y="3314"/>
                    </a:lnTo>
                    <a:lnTo>
                      <a:pt x="2292" y="3352"/>
                    </a:lnTo>
                    <a:lnTo>
                      <a:pt x="2304" y="3379"/>
                    </a:lnTo>
                    <a:lnTo>
                      <a:pt x="2315" y="3422"/>
                    </a:lnTo>
                    <a:lnTo>
                      <a:pt x="2331" y="3433"/>
                    </a:lnTo>
                    <a:lnTo>
                      <a:pt x="2352" y="3454"/>
                    </a:lnTo>
                    <a:lnTo>
                      <a:pt x="2352" y="3493"/>
                    </a:lnTo>
                    <a:lnTo>
                      <a:pt x="2352" y="3503"/>
                    </a:lnTo>
                    <a:lnTo>
                      <a:pt x="2336" y="3493"/>
                    </a:lnTo>
                    <a:lnTo>
                      <a:pt x="2304" y="3525"/>
                    </a:lnTo>
                    <a:lnTo>
                      <a:pt x="2260" y="3542"/>
                    </a:lnTo>
                    <a:lnTo>
                      <a:pt x="2222" y="3579"/>
                    </a:lnTo>
                    <a:lnTo>
                      <a:pt x="2201" y="3677"/>
                    </a:lnTo>
                    <a:lnTo>
                      <a:pt x="2141" y="3752"/>
                    </a:lnTo>
                    <a:lnTo>
                      <a:pt x="2114" y="3752"/>
                    </a:lnTo>
                    <a:lnTo>
                      <a:pt x="2108" y="3774"/>
                    </a:lnTo>
                    <a:lnTo>
                      <a:pt x="2120" y="3800"/>
                    </a:lnTo>
                    <a:lnTo>
                      <a:pt x="2114" y="3823"/>
                    </a:lnTo>
                    <a:lnTo>
                      <a:pt x="2103" y="3871"/>
                    </a:lnTo>
                    <a:lnTo>
                      <a:pt x="2108" y="3888"/>
                    </a:lnTo>
                    <a:lnTo>
                      <a:pt x="2152" y="3925"/>
                    </a:lnTo>
                    <a:lnTo>
                      <a:pt x="2157" y="3942"/>
                    </a:lnTo>
                    <a:lnTo>
                      <a:pt x="2147" y="3958"/>
                    </a:lnTo>
                    <a:lnTo>
                      <a:pt x="2141" y="3979"/>
                    </a:lnTo>
                    <a:lnTo>
                      <a:pt x="2114" y="4006"/>
                    </a:lnTo>
                    <a:lnTo>
                      <a:pt x="2103" y="4001"/>
                    </a:lnTo>
                    <a:lnTo>
                      <a:pt x="2054" y="3995"/>
                    </a:lnTo>
                    <a:close/>
                  </a:path>
                </a:pathLst>
              </a:custGeom>
              <a:solidFill>
                <a:schemeClr val="tx1">
                  <a:lumMod val="50000"/>
                  <a:lumOff val="50000"/>
                </a:schemeClr>
              </a:solidFill>
              <a:ln w="9525">
                <a:solidFill>
                  <a:schemeClr val="tx1">
                    <a:lumMod val="50000"/>
                    <a:lumOff val="50000"/>
                  </a:schemeClr>
                </a:solidFill>
                <a:round/>
                <a:headEnd/>
                <a:tailEnd/>
              </a:ln>
            </p:spPr>
          </p:sp>
        </p:grpSp>
        <p:grpSp>
          <p:nvGrpSpPr>
            <p:cNvPr id="67" name="Group 66"/>
            <p:cNvGrpSpPr/>
            <p:nvPr/>
          </p:nvGrpSpPr>
          <p:grpSpPr>
            <a:xfrm>
              <a:off x="989075" y="1066425"/>
              <a:ext cx="1253637" cy="1672429"/>
              <a:chOff x="989075" y="1066425"/>
              <a:chExt cx="1253637" cy="1672429"/>
            </a:xfrm>
          </p:grpSpPr>
          <p:sp>
            <p:nvSpPr>
              <p:cNvPr id="108" name="nm"/>
              <p:cNvSpPr>
                <a:spLocks/>
              </p:cNvSpPr>
              <p:nvPr/>
            </p:nvSpPr>
            <p:spPr bwMode="auto">
              <a:xfrm>
                <a:off x="1648036" y="2224261"/>
                <a:ext cx="498238" cy="514593"/>
              </a:xfrm>
              <a:custGeom>
                <a:avLst/>
                <a:gdLst>
                  <a:gd name="T0" fmla="*/ 2147483647 w 2065"/>
                  <a:gd name="T1" fmla="*/ 0 h 2120"/>
                  <a:gd name="T2" fmla="*/ 0 w 2065"/>
                  <a:gd name="T3" fmla="*/ 2147483647 h 2120"/>
                  <a:gd name="T4" fmla="*/ 2147483647 w 2065"/>
                  <a:gd name="T5" fmla="*/ 2147483647 h 2120"/>
                  <a:gd name="T6" fmla="*/ 2147483647 w 2065"/>
                  <a:gd name="T7" fmla="*/ 2147483647 h 2120"/>
                  <a:gd name="T8" fmla="*/ 2147483647 w 2065"/>
                  <a:gd name="T9" fmla="*/ 2147483647 h 2120"/>
                  <a:gd name="T10" fmla="*/ 2147483647 w 2065"/>
                  <a:gd name="T11" fmla="*/ 2147483647 h 2120"/>
                  <a:gd name="T12" fmla="*/ 2147483647 w 2065"/>
                  <a:gd name="T13" fmla="*/ 2147483647 h 2120"/>
                  <a:gd name="T14" fmla="*/ 2147483647 w 2065"/>
                  <a:gd name="T15" fmla="*/ 2147483647 h 2120"/>
                  <a:gd name="T16" fmla="*/ 2147483647 w 2065"/>
                  <a:gd name="T17" fmla="*/ 2147483647 h 2120"/>
                  <a:gd name="T18" fmla="*/ 2147483647 w 2065"/>
                  <a:gd name="T19" fmla="*/ 2147483647 h 2120"/>
                  <a:gd name="T20" fmla="*/ 2147483647 w 2065"/>
                  <a:gd name="T21" fmla="*/ 2147483647 h 2120"/>
                  <a:gd name="T22" fmla="*/ 2147483647 w 2065"/>
                  <a:gd name="T23" fmla="*/ 2147483647 h 2120"/>
                  <a:gd name="T24" fmla="*/ 2147483647 w 2065"/>
                  <a:gd name="T25" fmla="*/ 2147483647 h 2120"/>
                  <a:gd name="T26" fmla="*/ 2147483647 w 2065"/>
                  <a:gd name="T27" fmla="*/ 2147483647 h 2120"/>
                  <a:gd name="T28" fmla="*/ 2147483647 w 2065"/>
                  <a:gd name="T29" fmla="*/ 2147483647 h 2120"/>
                  <a:gd name="T30" fmla="*/ 2147483647 w 2065"/>
                  <a:gd name="T31" fmla="*/ 0 h 2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5"/>
                  <a:gd name="T49" fmla="*/ 0 h 2120"/>
                  <a:gd name="T50" fmla="*/ 2065 w 2065"/>
                  <a:gd name="T51" fmla="*/ 2120 h 2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5" h="2120">
                    <a:moveTo>
                      <a:pt x="299" y="0"/>
                    </a:moveTo>
                    <a:lnTo>
                      <a:pt x="0" y="2088"/>
                    </a:lnTo>
                    <a:lnTo>
                      <a:pt x="272" y="2120"/>
                    </a:lnTo>
                    <a:lnTo>
                      <a:pt x="293" y="1952"/>
                    </a:lnTo>
                    <a:lnTo>
                      <a:pt x="803" y="2017"/>
                    </a:lnTo>
                    <a:lnTo>
                      <a:pt x="803" y="2012"/>
                    </a:lnTo>
                    <a:lnTo>
                      <a:pt x="786" y="1985"/>
                    </a:lnTo>
                    <a:lnTo>
                      <a:pt x="803" y="1963"/>
                    </a:lnTo>
                    <a:lnTo>
                      <a:pt x="797" y="1952"/>
                    </a:lnTo>
                    <a:lnTo>
                      <a:pt x="786" y="1942"/>
                    </a:lnTo>
                    <a:lnTo>
                      <a:pt x="791" y="1936"/>
                    </a:lnTo>
                    <a:lnTo>
                      <a:pt x="1903" y="2044"/>
                    </a:lnTo>
                    <a:lnTo>
                      <a:pt x="2038" y="379"/>
                    </a:lnTo>
                    <a:lnTo>
                      <a:pt x="2054" y="379"/>
                    </a:lnTo>
                    <a:lnTo>
                      <a:pt x="2065" y="195"/>
                    </a:lnTo>
                    <a:lnTo>
                      <a:pt x="299" y="0"/>
                    </a:lnTo>
                    <a:close/>
                  </a:path>
                </a:pathLst>
              </a:custGeom>
              <a:solidFill>
                <a:schemeClr val="bg2">
                  <a:lumMod val="20000"/>
                  <a:lumOff val="80000"/>
                </a:schemeClr>
              </a:solidFill>
              <a:ln w="9525">
                <a:solidFill>
                  <a:schemeClr val="bg2">
                    <a:lumMod val="20000"/>
                    <a:lumOff val="80000"/>
                  </a:schemeClr>
                </a:solidFill>
                <a:round/>
                <a:headEnd/>
                <a:tailEnd/>
              </a:ln>
            </p:spPr>
          </p:sp>
          <p:sp>
            <p:nvSpPr>
              <p:cNvPr id="109" name="Freeform 108"/>
              <p:cNvSpPr>
                <a:spLocks/>
              </p:cNvSpPr>
              <p:nvPr/>
            </p:nvSpPr>
            <p:spPr bwMode="auto">
              <a:xfrm>
                <a:off x="1254269" y="1066425"/>
                <a:ext cx="425914" cy="691484"/>
              </a:xfrm>
              <a:custGeom>
                <a:avLst/>
                <a:gdLst>
                  <a:gd name="T0" fmla="*/ 2147483647 w 1761"/>
                  <a:gd name="T1" fmla="*/ 2147483647 h 2845"/>
                  <a:gd name="T2" fmla="*/ 2147483647 w 1761"/>
                  <a:gd name="T3" fmla="*/ 2147483647 h 2845"/>
                  <a:gd name="T4" fmla="*/ 2147483647 w 1761"/>
                  <a:gd name="T5" fmla="*/ 2147483647 h 2845"/>
                  <a:gd name="T6" fmla="*/ 2147483647 w 1761"/>
                  <a:gd name="T7" fmla="*/ 2147483647 h 2845"/>
                  <a:gd name="T8" fmla="*/ 2147483647 w 1761"/>
                  <a:gd name="T9" fmla="*/ 2147483647 h 2845"/>
                  <a:gd name="T10" fmla="*/ 2147483647 w 1761"/>
                  <a:gd name="T11" fmla="*/ 2147483647 h 2845"/>
                  <a:gd name="T12" fmla="*/ 2147483647 w 1761"/>
                  <a:gd name="T13" fmla="*/ 2147483647 h 2845"/>
                  <a:gd name="T14" fmla="*/ 2147483647 w 1761"/>
                  <a:gd name="T15" fmla="*/ 2147483647 h 2845"/>
                  <a:gd name="T16" fmla="*/ 2147483647 w 1761"/>
                  <a:gd name="T17" fmla="*/ 2147483647 h 2845"/>
                  <a:gd name="T18" fmla="*/ 2147483647 w 1761"/>
                  <a:gd name="T19" fmla="*/ 2147483647 h 2845"/>
                  <a:gd name="T20" fmla="*/ 2147483647 w 1761"/>
                  <a:gd name="T21" fmla="*/ 2147483647 h 2845"/>
                  <a:gd name="T22" fmla="*/ 2147483647 w 1761"/>
                  <a:gd name="T23" fmla="*/ 2147483647 h 2845"/>
                  <a:gd name="T24" fmla="*/ 2147483647 w 1761"/>
                  <a:gd name="T25" fmla="*/ 2147483647 h 2845"/>
                  <a:gd name="T26" fmla="*/ 2147483647 w 1761"/>
                  <a:gd name="T27" fmla="*/ 2147483647 h 2845"/>
                  <a:gd name="T28" fmla="*/ 2147483647 w 1761"/>
                  <a:gd name="T29" fmla="*/ 0 h 2845"/>
                  <a:gd name="T30" fmla="*/ 2147483647 w 1761"/>
                  <a:gd name="T31" fmla="*/ 2147483647 h 2845"/>
                  <a:gd name="T32" fmla="*/ 2147483647 w 1761"/>
                  <a:gd name="T33" fmla="*/ 2147483647 h 2845"/>
                  <a:gd name="T34" fmla="*/ 2147483647 w 1761"/>
                  <a:gd name="T35" fmla="*/ 2147483647 h 2845"/>
                  <a:gd name="T36" fmla="*/ 2147483647 w 1761"/>
                  <a:gd name="T37" fmla="*/ 2147483647 h 2845"/>
                  <a:gd name="T38" fmla="*/ 2147483647 w 1761"/>
                  <a:gd name="T39" fmla="*/ 2147483647 h 2845"/>
                  <a:gd name="T40" fmla="*/ 2147483647 w 1761"/>
                  <a:gd name="T41" fmla="*/ 2147483647 h 2845"/>
                  <a:gd name="T42" fmla="*/ 2147483647 w 1761"/>
                  <a:gd name="T43" fmla="*/ 2147483647 h 2845"/>
                  <a:gd name="T44" fmla="*/ 2147483647 w 1761"/>
                  <a:gd name="T45" fmla="*/ 2147483647 h 2845"/>
                  <a:gd name="T46" fmla="*/ 2147483647 w 1761"/>
                  <a:gd name="T47" fmla="*/ 2147483647 h 2845"/>
                  <a:gd name="T48" fmla="*/ 2147483647 w 1761"/>
                  <a:gd name="T49" fmla="*/ 2147483647 h 2845"/>
                  <a:gd name="T50" fmla="*/ 2147483647 w 1761"/>
                  <a:gd name="T51" fmla="*/ 2147483647 h 2845"/>
                  <a:gd name="T52" fmla="*/ 2147483647 w 1761"/>
                  <a:gd name="T53" fmla="*/ 2147483647 h 2845"/>
                  <a:gd name="T54" fmla="*/ 2147483647 w 1761"/>
                  <a:gd name="T55" fmla="*/ 2147483647 h 2845"/>
                  <a:gd name="T56" fmla="*/ 2147483647 w 1761"/>
                  <a:gd name="T57" fmla="*/ 2147483647 h 2845"/>
                  <a:gd name="T58" fmla="*/ 2147483647 w 1761"/>
                  <a:gd name="T59" fmla="*/ 2147483647 h 2845"/>
                  <a:gd name="T60" fmla="*/ 2147483647 w 1761"/>
                  <a:gd name="T61" fmla="*/ 2147483647 h 2845"/>
                  <a:gd name="T62" fmla="*/ 2147483647 w 1761"/>
                  <a:gd name="T63" fmla="*/ 2147483647 h 2845"/>
                  <a:gd name="T64" fmla="*/ 2147483647 w 1761"/>
                  <a:gd name="T65" fmla="*/ 2147483647 h 2845"/>
                  <a:gd name="T66" fmla="*/ 2147483647 w 1761"/>
                  <a:gd name="T67" fmla="*/ 2147483647 h 2845"/>
                  <a:gd name="T68" fmla="*/ 2147483647 w 1761"/>
                  <a:gd name="T69" fmla="*/ 2147483647 h 2845"/>
                  <a:gd name="T70" fmla="*/ 2147483647 w 1761"/>
                  <a:gd name="T71" fmla="*/ 2147483647 h 2845"/>
                  <a:gd name="T72" fmla="*/ 2147483647 w 1761"/>
                  <a:gd name="T73" fmla="*/ 2147483647 h 2845"/>
                  <a:gd name="T74" fmla="*/ 2147483647 w 1761"/>
                  <a:gd name="T75" fmla="*/ 2147483647 h 2845"/>
                  <a:gd name="T76" fmla="*/ 2147483647 w 1761"/>
                  <a:gd name="T77" fmla="*/ 2147483647 h 2845"/>
                  <a:gd name="T78" fmla="*/ 2147483647 w 1761"/>
                  <a:gd name="T79" fmla="*/ 2147483647 h 2845"/>
                  <a:gd name="T80" fmla="*/ 2147483647 w 1761"/>
                  <a:gd name="T81" fmla="*/ 2147483647 h 2845"/>
                  <a:gd name="T82" fmla="*/ 2147483647 w 1761"/>
                  <a:gd name="T83" fmla="*/ 2147483647 h 2845"/>
                  <a:gd name="T84" fmla="*/ 2147483647 w 1761"/>
                  <a:gd name="T85" fmla="*/ 2147483647 h 2845"/>
                  <a:gd name="T86" fmla="*/ 2147483647 w 1761"/>
                  <a:gd name="T87" fmla="*/ 2147483647 h 2845"/>
                  <a:gd name="T88" fmla="*/ 2147483647 w 1761"/>
                  <a:gd name="T89" fmla="*/ 2147483647 h 2845"/>
                  <a:gd name="T90" fmla="*/ 2147483647 w 1761"/>
                  <a:gd name="T91" fmla="*/ 2147483647 h 2845"/>
                  <a:gd name="T92" fmla="*/ 2147483647 w 1761"/>
                  <a:gd name="T93" fmla="*/ 2147483647 h 2845"/>
                  <a:gd name="T94" fmla="*/ 2147483647 w 1761"/>
                  <a:gd name="T95" fmla="*/ 2147483647 h 2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1"/>
                  <a:gd name="T145" fmla="*/ 0 h 2845"/>
                  <a:gd name="T146" fmla="*/ 1761 w 1761"/>
                  <a:gd name="T147" fmla="*/ 2845 h 2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1" h="2845">
                    <a:moveTo>
                      <a:pt x="0" y="2537"/>
                    </a:moveTo>
                    <a:lnTo>
                      <a:pt x="146" y="1877"/>
                    </a:lnTo>
                    <a:lnTo>
                      <a:pt x="184" y="1828"/>
                    </a:lnTo>
                    <a:lnTo>
                      <a:pt x="184" y="1785"/>
                    </a:lnTo>
                    <a:lnTo>
                      <a:pt x="195" y="1785"/>
                    </a:lnTo>
                    <a:lnTo>
                      <a:pt x="200" y="1769"/>
                    </a:lnTo>
                    <a:lnTo>
                      <a:pt x="211" y="1747"/>
                    </a:lnTo>
                    <a:lnTo>
                      <a:pt x="190" y="1720"/>
                    </a:lnTo>
                    <a:lnTo>
                      <a:pt x="151" y="1699"/>
                    </a:lnTo>
                    <a:lnTo>
                      <a:pt x="141" y="1676"/>
                    </a:lnTo>
                    <a:lnTo>
                      <a:pt x="151" y="1634"/>
                    </a:lnTo>
                    <a:lnTo>
                      <a:pt x="216" y="1530"/>
                    </a:lnTo>
                    <a:lnTo>
                      <a:pt x="260" y="1514"/>
                    </a:lnTo>
                    <a:lnTo>
                      <a:pt x="287" y="1481"/>
                    </a:lnTo>
                    <a:lnTo>
                      <a:pt x="292" y="1460"/>
                    </a:lnTo>
                    <a:lnTo>
                      <a:pt x="314" y="1434"/>
                    </a:lnTo>
                    <a:lnTo>
                      <a:pt x="439" y="1239"/>
                    </a:lnTo>
                    <a:lnTo>
                      <a:pt x="434" y="1190"/>
                    </a:lnTo>
                    <a:lnTo>
                      <a:pt x="406" y="1168"/>
                    </a:lnTo>
                    <a:lnTo>
                      <a:pt x="379" y="1158"/>
                    </a:lnTo>
                    <a:lnTo>
                      <a:pt x="358" y="1125"/>
                    </a:lnTo>
                    <a:lnTo>
                      <a:pt x="352" y="1093"/>
                    </a:lnTo>
                    <a:lnTo>
                      <a:pt x="346" y="1044"/>
                    </a:lnTo>
                    <a:lnTo>
                      <a:pt x="358" y="1028"/>
                    </a:lnTo>
                    <a:lnTo>
                      <a:pt x="369" y="1012"/>
                    </a:lnTo>
                    <a:lnTo>
                      <a:pt x="346" y="979"/>
                    </a:lnTo>
                    <a:lnTo>
                      <a:pt x="346" y="947"/>
                    </a:lnTo>
                    <a:lnTo>
                      <a:pt x="358" y="936"/>
                    </a:lnTo>
                    <a:lnTo>
                      <a:pt x="569" y="0"/>
                    </a:lnTo>
                    <a:lnTo>
                      <a:pt x="563" y="0"/>
                    </a:lnTo>
                    <a:lnTo>
                      <a:pt x="797" y="60"/>
                    </a:lnTo>
                    <a:lnTo>
                      <a:pt x="737" y="417"/>
                    </a:lnTo>
                    <a:lnTo>
                      <a:pt x="774" y="513"/>
                    </a:lnTo>
                    <a:lnTo>
                      <a:pt x="791" y="573"/>
                    </a:lnTo>
                    <a:lnTo>
                      <a:pt x="774" y="611"/>
                    </a:lnTo>
                    <a:lnTo>
                      <a:pt x="758" y="627"/>
                    </a:lnTo>
                    <a:lnTo>
                      <a:pt x="781" y="649"/>
                    </a:lnTo>
                    <a:lnTo>
                      <a:pt x="807" y="687"/>
                    </a:lnTo>
                    <a:lnTo>
                      <a:pt x="872" y="752"/>
                    </a:lnTo>
                    <a:lnTo>
                      <a:pt x="916" y="849"/>
                    </a:lnTo>
                    <a:lnTo>
                      <a:pt x="927" y="893"/>
                    </a:lnTo>
                    <a:lnTo>
                      <a:pt x="948" y="942"/>
                    </a:lnTo>
                    <a:lnTo>
                      <a:pt x="986" y="942"/>
                    </a:lnTo>
                    <a:lnTo>
                      <a:pt x="986" y="973"/>
                    </a:lnTo>
                    <a:lnTo>
                      <a:pt x="1046" y="979"/>
                    </a:lnTo>
                    <a:lnTo>
                      <a:pt x="1062" y="1001"/>
                    </a:lnTo>
                    <a:lnTo>
                      <a:pt x="1002" y="1119"/>
                    </a:lnTo>
                    <a:lnTo>
                      <a:pt x="1007" y="1142"/>
                    </a:lnTo>
                    <a:lnTo>
                      <a:pt x="986" y="1158"/>
                    </a:lnTo>
                    <a:lnTo>
                      <a:pt x="981" y="1217"/>
                    </a:lnTo>
                    <a:lnTo>
                      <a:pt x="986" y="1223"/>
                    </a:lnTo>
                    <a:lnTo>
                      <a:pt x="986" y="1255"/>
                    </a:lnTo>
                    <a:lnTo>
                      <a:pt x="943" y="1282"/>
                    </a:lnTo>
                    <a:lnTo>
                      <a:pt x="943" y="1314"/>
                    </a:lnTo>
                    <a:lnTo>
                      <a:pt x="948" y="1336"/>
                    </a:lnTo>
                    <a:lnTo>
                      <a:pt x="932" y="1369"/>
                    </a:lnTo>
                    <a:lnTo>
                      <a:pt x="986" y="1418"/>
                    </a:lnTo>
                    <a:lnTo>
                      <a:pt x="1002" y="1411"/>
                    </a:lnTo>
                    <a:lnTo>
                      <a:pt x="1078" y="1353"/>
                    </a:lnTo>
                    <a:lnTo>
                      <a:pt x="1089" y="1341"/>
                    </a:lnTo>
                    <a:lnTo>
                      <a:pt x="1100" y="1353"/>
                    </a:lnTo>
                    <a:lnTo>
                      <a:pt x="1111" y="1379"/>
                    </a:lnTo>
                    <a:lnTo>
                      <a:pt x="1121" y="1385"/>
                    </a:lnTo>
                    <a:lnTo>
                      <a:pt x="1132" y="1395"/>
                    </a:lnTo>
                    <a:lnTo>
                      <a:pt x="1127" y="1444"/>
                    </a:lnTo>
                    <a:lnTo>
                      <a:pt x="1127" y="1514"/>
                    </a:lnTo>
                    <a:lnTo>
                      <a:pt x="1144" y="1563"/>
                    </a:lnTo>
                    <a:lnTo>
                      <a:pt x="1176" y="1606"/>
                    </a:lnTo>
                    <a:lnTo>
                      <a:pt x="1170" y="1634"/>
                    </a:lnTo>
                    <a:lnTo>
                      <a:pt x="1154" y="1666"/>
                    </a:lnTo>
                    <a:lnTo>
                      <a:pt x="1181" y="1709"/>
                    </a:lnTo>
                    <a:lnTo>
                      <a:pt x="1214" y="1709"/>
                    </a:lnTo>
                    <a:lnTo>
                      <a:pt x="1241" y="1747"/>
                    </a:lnTo>
                    <a:lnTo>
                      <a:pt x="1246" y="1769"/>
                    </a:lnTo>
                    <a:lnTo>
                      <a:pt x="1235" y="1817"/>
                    </a:lnTo>
                    <a:lnTo>
                      <a:pt x="1235" y="1828"/>
                    </a:lnTo>
                    <a:lnTo>
                      <a:pt x="1257" y="1871"/>
                    </a:lnTo>
                    <a:lnTo>
                      <a:pt x="1290" y="1893"/>
                    </a:lnTo>
                    <a:lnTo>
                      <a:pt x="1306" y="1855"/>
                    </a:lnTo>
                    <a:lnTo>
                      <a:pt x="1328" y="1845"/>
                    </a:lnTo>
                    <a:lnTo>
                      <a:pt x="1381" y="1866"/>
                    </a:lnTo>
                    <a:lnTo>
                      <a:pt x="1409" y="1871"/>
                    </a:lnTo>
                    <a:lnTo>
                      <a:pt x="1436" y="1850"/>
                    </a:lnTo>
                    <a:lnTo>
                      <a:pt x="1453" y="1845"/>
                    </a:lnTo>
                    <a:lnTo>
                      <a:pt x="1468" y="1861"/>
                    </a:lnTo>
                    <a:lnTo>
                      <a:pt x="1539" y="1866"/>
                    </a:lnTo>
                    <a:lnTo>
                      <a:pt x="1572" y="1882"/>
                    </a:lnTo>
                    <a:lnTo>
                      <a:pt x="1582" y="1871"/>
                    </a:lnTo>
                    <a:lnTo>
                      <a:pt x="1658" y="1877"/>
                    </a:lnTo>
                    <a:lnTo>
                      <a:pt x="1653" y="1845"/>
                    </a:lnTo>
                    <a:lnTo>
                      <a:pt x="1685" y="1817"/>
                    </a:lnTo>
                    <a:lnTo>
                      <a:pt x="1723" y="1855"/>
                    </a:lnTo>
                    <a:lnTo>
                      <a:pt x="1734" y="1904"/>
                    </a:lnTo>
                    <a:lnTo>
                      <a:pt x="1761" y="1925"/>
                    </a:lnTo>
                    <a:lnTo>
                      <a:pt x="1625" y="2845"/>
                    </a:lnTo>
                    <a:lnTo>
                      <a:pt x="807" y="2699"/>
                    </a:lnTo>
                    <a:lnTo>
                      <a:pt x="0" y="2537"/>
                    </a:lnTo>
                  </a:path>
                </a:pathLst>
              </a:custGeom>
              <a:solidFill>
                <a:schemeClr val="bg2">
                  <a:lumMod val="20000"/>
                  <a:lumOff val="80000"/>
                </a:schemeClr>
              </a:solidFill>
              <a:ln w="0">
                <a:solidFill>
                  <a:schemeClr val="bg2">
                    <a:lumMod val="20000"/>
                    <a:lumOff val="80000"/>
                  </a:schemeClr>
                </a:solidFill>
                <a:round/>
                <a:headEnd/>
                <a:tailEnd/>
              </a:ln>
            </p:spPr>
          </p:sp>
          <p:sp>
            <p:nvSpPr>
              <p:cNvPr id="110" name="Freeform 109"/>
              <p:cNvSpPr>
                <a:spLocks/>
              </p:cNvSpPr>
              <p:nvPr/>
            </p:nvSpPr>
            <p:spPr bwMode="auto">
              <a:xfrm>
                <a:off x="1431064" y="1074465"/>
                <a:ext cx="731287" cy="466350"/>
              </a:xfrm>
              <a:custGeom>
                <a:avLst/>
                <a:gdLst>
                  <a:gd name="T0" fmla="*/ 2147483647 w 3008"/>
                  <a:gd name="T1" fmla="*/ 2147483647 h 1908"/>
                  <a:gd name="T2" fmla="*/ 2147483647 w 3008"/>
                  <a:gd name="T3" fmla="*/ 2147483647 h 1908"/>
                  <a:gd name="T4" fmla="*/ 2147483647 w 3008"/>
                  <a:gd name="T5" fmla="*/ 2147483647 h 1908"/>
                  <a:gd name="T6" fmla="*/ 2147483647 w 3008"/>
                  <a:gd name="T7" fmla="*/ 2147483647 h 1908"/>
                  <a:gd name="T8" fmla="*/ 2147483647 w 3008"/>
                  <a:gd name="T9" fmla="*/ 2147483647 h 1908"/>
                  <a:gd name="T10" fmla="*/ 2147483647 w 3008"/>
                  <a:gd name="T11" fmla="*/ 2147483647 h 1908"/>
                  <a:gd name="T12" fmla="*/ 2147483647 w 3008"/>
                  <a:gd name="T13" fmla="*/ 2147483647 h 1908"/>
                  <a:gd name="T14" fmla="*/ 2147483647 w 3008"/>
                  <a:gd name="T15" fmla="*/ 2147483647 h 1908"/>
                  <a:gd name="T16" fmla="*/ 2147483647 w 3008"/>
                  <a:gd name="T17" fmla="*/ 2147483647 h 1908"/>
                  <a:gd name="T18" fmla="*/ 2147483647 w 3008"/>
                  <a:gd name="T19" fmla="*/ 2147483647 h 1908"/>
                  <a:gd name="T20" fmla="*/ 2147483647 w 3008"/>
                  <a:gd name="T21" fmla="*/ 2147483647 h 1908"/>
                  <a:gd name="T22" fmla="*/ 2147483647 w 3008"/>
                  <a:gd name="T23" fmla="*/ 2147483647 h 1908"/>
                  <a:gd name="T24" fmla="*/ 2147483647 w 3008"/>
                  <a:gd name="T25" fmla="*/ 2147483647 h 1908"/>
                  <a:gd name="T26" fmla="*/ 2147483647 w 3008"/>
                  <a:gd name="T27" fmla="*/ 2147483647 h 1908"/>
                  <a:gd name="T28" fmla="*/ 2147483647 w 3008"/>
                  <a:gd name="T29" fmla="*/ 2147483647 h 1908"/>
                  <a:gd name="T30" fmla="*/ 2147483647 w 3008"/>
                  <a:gd name="T31" fmla="*/ 2147483647 h 1908"/>
                  <a:gd name="T32" fmla="*/ 2147483647 w 3008"/>
                  <a:gd name="T33" fmla="*/ 2147483647 h 1908"/>
                  <a:gd name="T34" fmla="*/ 2147483647 w 3008"/>
                  <a:gd name="T35" fmla="*/ 2147483647 h 1908"/>
                  <a:gd name="T36" fmla="*/ 2147483647 w 3008"/>
                  <a:gd name="T37" fmla="*/ 2147483647 h 1908"/>
                  <a:gd name="T38" fmla="*/ 2147483647 w 3008"/>
                  <a:gd name="T39" fmla="*/ 2147483647 h 1908"/>
                  <a:gd name="T40" fmla="*/ 2147483647 w 3008"/>
                  <a:gd name="T41" fmla="*/ 2147483647 h 1908"/>
                  <a:gd name="T42" fmla="*/ 2147483647 w 3008"/>
                  <a:gd name="T43" fmla="*/ 2147483647 h 1908"/>
                  <a:gd name="T44" fmla="*/ 2147483647 w 3008"/>
                  <a:gd name="T45" fmla="*/ 2147483647 h 1908"/>
                  <a:gd name="T46" fmla="*/ 2147483647 w 3008"/>
                  <a:gd name="T47" fmla="*/ 2147483647 h 1908"/>
                  <a:gd name="T48" fmla="*/ 2147483647 w 3008"/>
                  <a:gd name="T49" fmla="*/ 2147483647 h 1908"/>
                  <a:gd name="T50" fmla="*/ 2147483647 w 3008"/>
                  <a:gd name="T51" fmla="*/ 2147483647 h 1908"/>
                  <a:gd name="T52" fmla="*/ 2147483647 w 3008"/>
                  <a:gd name="T53" fmla="*/ 2147483647 h 1908"/>
                  <a:gd name="T54" fmla="*/ 2147483647 w 3008"/>
                  <a:gd name="T55" fmla="*/ 2147483647 h 1908"/>
                  <a:gd name="T56" fmla="*/ 2147483647 w 3008"/>
                  <a:gd name="T57" fmla="*/ 2147483647 h 1908"/>
                  <a:gd name="T58" fmla="*/ 2147483647 w 3008"/>
                  <a:gd name="T59" fmla="*/ 2147483647 h 1908"/>
                  <a:gd name="T60" fmla="*/ 2147483647 w 3008"/>
                  <a:gd name="T61" fmla="*/ 2147483647 h 1908"/>
                  <a:gd name="T62" fmla="*/ 2147483647 w 3008"/>
                  <a:gd name="T63" fmla="*/ 2147483647 h 1908"/>
                  <a:gd name="T64" fmla="*/ 2147483647 w 3008"/>
                  <a:gd name="T65" fmla="*/ 0 h 1908"/>
                  <a:gd name="T66" fmla="*/ 2147483647 w 3008"/>
                  <a:gd name="T67" fmla="*/ 2147483647 h 1908"/>
                  <a:gd name="T68" fmla="*/ 2147483647 w 3008"/>
                  <a:gd name="T69" fmla="*/ 2147483647 h 1908"/>
                  <a:gd name="T70" fmla="*/ 2147483647 w 3008"/>
                  <a:gd name="T71" fmla="*/ 2147483647 h 1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8"/>
                  <a:gd name="T109" fmla="*/ 0 h 1908"/>
                  <a:gd name="T110" fmla="*/ 3008 w 3008"/>
                  <a:gd name="T111" fmla="*/ 1908 h 1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8" h="1908">
                    <a:moveTo>
                      <a:pt x="2889" y="1908"/>
                    </a:moveTo>
                    <a:lnTo>
                      <a:pt x="1051" y="1681"/>
                    </a:lnTo>
                    <a:lnTo>
                      <a:pt x="1024" y="1865"/>
                    </a:lnTo>
                    <a:lnTo>
                      <a:pt x="997" y="1844"/>
                    </a:lnTo>
                    <a:lnTo>
                      <a:pt x="986" y="1795"/>
                    </a:lnTo>
                    <a:lnTo>
                      <a:pt x="948" y="1757"/>
                    </a:lnTo>
                    <a:lnTo>
                      <a:pt x="916" y="1785"/>
                    </a:lnTo>
                    <a:lnTo>
                      <a:pt x="921" y="1817"/>
                    </a:lnTo>
                    <a:lnTo>
                      <a:pt x="845" y="1811"/>
                    </a:lnTo>
                    <a:lnTo>
                      <a:pt x="835" y="1822"/>
                    </a:lnTo>
                    <a:lnTo>
                      <a:pt x="802" y="1806"/>
                    </a:lnTo>
                    <a:lnTo>
                      <a:pt x="731" y="1801"/>
                    </a:lnTo>
                    <a:lnTo>
                      <a:pt x="716" y="1785"/>
                    </a:lnTo>
                    <a:lnTo>
                      <a:pt x="699" y="1790"/>
                    </a:lnTo>
                    <a:lnTo>
                      <a:pt x="672" y="1811"/>
                    </a:lnTo>
                    <a:lnTo>
                      <a:pt x="644" y="1806"/>
                    </a:lnTo>
                    <a:lnTo>
                      <a:pt x="591" y="1785"/>
                    </a:lnTo>
                    <a:lnTo>
                      <a:pt x="569" y="1795"/>
                    </a:lnTo>
                    <a:lnTo>
                      <a:pt x="553" y="1833"/>
                    </a:lnTo>
                    <a:lnTo>
                      <a:pt x="520" y="1811"/>
                    </a:lnTo>
                    <a:lnTo>
                      <a:pt x="498" y="1768"/>
                    </a:lnTo>
                    <a:lnTo>
                      <a:pt x="498" y="1757"/>
                    </a:lnTo>
                    <a:lnTo>
                      <a:pt x="509" y="1709"/>
                    </a:lnTo>
                    <a:lnTo>
                      <a:pt x="504" y="1687"/>
                    </a:lnTo>
                    <a:lnTo>
                      <a:pt x="477" y="1649"/>
                    </a:lnTo>
                    <a:lnTo>
                      <a:pt x="444" y="1649"/>
                    </a:lnTo>
                    <a:lnTo>
                      <a:pt x="417" y="1606"/>
                    </a:lnTo>
                    <a:lnTo>
                      <a:pt x="433" y="1574"/>
                    </a:lnTo>
                    <a:lnTo>
                      <a:pt x="439" y="1546"/>
                    </a:lnTo>
                    <a:lnTo>
                      <a:pt x="407" y="1503"/>
                    </a:lnTo>
                    <a:lnTo>
                      <a:pt x="390" y="1454"/>
                    </a:lnTo>
                    <a:lnTo>
                      <a:pt x="390" y="1384"/>
                    </a:lnTo>
                    <a:lnTo>
                      <a:pt x="395" y="1335"/>
                    </a:lnTo>
                    <a:lnTo>
                      <a:pt x="384" y="1325"/>
                    </a:lnTo>
                    <a:lnTo>
                      <a:pt x="374" y="1319"/>
                    </a:lnTo>
                    <a:lnTo>
                      <a:pt x="363" y="1293"/>
                    </a:lnTo>
                    <a:lnTo>
                      <a:pt x="352" y="1281"/>
                    </a:lnTo>
                    <a:lnTo>
                      <a:pt x="341" y="1293"/>
                    </a:lnTo>
                    <a:lnTo>
                      <a:pt x="265" y="1351"/>
                    </a:lnTo>
                    <a:lnTo>
                      <a:pt x="249" y="1358"/>
                    </a:lnTo>
                    <a:lnTo>
                      <a:pt x="195" y="1309"/>
                    </a:lnTo>
                    <a:lnTo>
                      <a:pt x="211" y="1276"/>
                    </a:lnTo>
                    <a:lnTo>
                      <a:pt x="206" y="1254"/>
                    </a:lnTo>
                    <a:lnTo>
                      <a:pt x="206" y="1222"/>
                    </a:lnTo>
                    <a:lnTo>
                      <a:pt x="249" y="1195"/>
                    </a:lnTo>
                    <a:lnTo>
                      <a:pt x="249" y="1163"/>
                    </a:lnTo>
                    <a:lnTo>
                      <a:pt x="244" y="1157"/>
                    </a:lnTo>
                    <a:lnTo>
                      <a:pt x="249" y="1098"/>
                    </a:lnTo>
                    <a:lnTo>
                      <a:pt x="270" y="1082"/>
                    </a:lnTo>
                    <a:lnTo>
                      <a:pt x="265" y="1059"/>
                    </a:lnTo>
                    <a:lnTo>
                      <a:pt x="325" y="941"/>
                    </a:lnTo>
                    <a:lnTo>
                      <a:pt x="309" y="919"/>
                    </a:lnTo>
                    <a:lnTo>
                      <a:pt x="249" y="913"/>
                    </a:lnTo>
                    <a:lnTo>
                      <a:pt x="249" y="882"/>
                    </a:lnTo>
                    <a:lnTo>
                      <a:pt x="211" y="882"/>
                    </a:lnTo>
                    <a:lnTo>
                      <a:pt x="190" y="833"/>
                    </a:lnTo>
                    <a:lnTo>
                      <a:pt x="179" y="789"/>
                    </a:lnTo>
                    <a:lnTo>
                      <a:pt x="135" y="692"/>
                    </a:lnTo>
                    <a:lnTo>
                      <a:pt x="70" y="627"/>
                    </a:lnTo>
                    <a:lnTo>
                      <a:pt x="44" y="589"/>
                    </a:lnTo>
                    <a:lnTo>
                      <a:pt x="21" y="567"/>
                    </a:lnTo>
                    <a:lnTo>
                      <a:pt x="37" y="551"/>
                    </a:lnTo>
                    <a:lnTo>
                      <a:pt x="54" y="513"/>
                    </a:lnTo>
                    <a:lnTo>
                      <a:pt x="37" y="453"/>
                    </a:lnTo>
                    <a:lnTo>
                      <a:pt x="0" y="357"/>
                    </a:lnTo>
                    <a:lnTo>
                      <a:pt x="60" y="0"/>
                    </a:lnTo>
                    <a:lnTo>
                      <a:pt x="335" y="49"/>
                    </a:lnTo>
                    <a:lnTo>
                      <a:pt x="1073" y="172"/>
                    </a:lnTo>
                    <a:lnTo>
                      <a:pt x="1831" y="302"/>
                    </a:lnTo>
                    <a:lnTo>
                      <a:pt x="3008" y="422"/>
                    </a:lnTo>
                    <a:lnTo>
                      <a:pt x="2915" y="1546"/>
                    </a:lnTo>
                    <a:lnTo>
                      <a:pt x="2889" y="1908"/>
                    </a:lnTo>
                  </a:path>
                </a:pathLst>
              </a:custGeom>
              <a:solidFill>
                <a:schemeClr val="bg2">
                  <a:lumMod val="20000"/>
                  <a:lumOff val="80000"/>
                </a:schemeClr>
              </a:solidFill>
              <a:ln w="0">
                <a:solidFill>
                  <a:schemeClr val="bg2">
                    <a:lumMod val="20000"/>
                    <a:lumOff val="80000"/>
                  </a:schemeClr>
                </a:solidFill>
                <a:round/>
                <a:headEnd/>
                <a:tailEnd/>
              </a:ln>
            </p:spPr>
          </p:sp>
          <p:sp>
            <p:nvSpPr>
              <p:cNvPr id="111" name="Freeform 110"/>
              <p:cNvSpPr>
                <a:spLocks/>
              </p:cNvSpPr>
              <p:nvPr/>
            </p:nvSpPr>
            <p:spPr bwMode="auto">
              <a:xfrm>
                <a:off x="1631967" y="1484531"/>
                <a:ext cx="506276" cy="418106"/>
              </a:xfrm>
              <a:custGeom>
                <a:avLst/>
                <a:gdLst>
                  <a:gd name="T0" fmla="*/ 2147483647 w 2060"/>
                  <a:gd name="T1" fmla="*/ 2147483647 h 1699"/>
                  <a:gd name="T2" fmla="*/ 2147483647 w 2060"/>
                  <a:gd name="T3" fmla="*/ 2147483647 h 1699"/>
                  <a:gd name="T4" fmla="*/ 2147483647 w 2060"/>
                  <a:gd name="T5" fmla="*/ 2147483647 h 1699"/>
                  <a:gd name="T6" fmla="*/ 2147483647 w 2060"/>
                  <a:gd name="T7" fmla="*/ 0 h 1699"/>
                  <a:gd name="T8" fmla="*/ 2147483647 w 2060"/>
                  <a:gd name="T9" fmla="*/ 2147483647 h 1699"/>
                  <a:gd name="T10" fmla="*/ 2147483647 w 2060"/>
                  <a:gd name="T11" fmla="*/ 2147483647 h 1699"/>
                  <a:gd name="T12" fmla="*/ 0 w 2060"/>
                  <a:gd name="T13" fmla="*/ 2147483647 h 1699"/>
                  <a:gd name="T14" fmla="*/ 2147483647 w 2060"/>
                  <a:gd name="T15" fmla="*/ 2147483647 h 1699"/>
                  <a:gd name="T16" fmla="*/ 2147483647 w 2060"/>
                  <a:gd name="T17" fmla="*/ 2147483647 h 16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0"/>
                  <a:gd name="T28" fmla="*/ 0 h 1699"/>
                  <a:gd name="T29" fmla="*/ 2060 w 2060"/>
                  <a:gd name="T30" fmla="*/ 1699 h 16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0" h="1699">
                    <a:moveTo>
                      <a:pt x="1929" y="1699"/>
                    </a:moveTo>
                    <a:lnTo>
                      <a:pt x="1994" y="958"/>
                    </a:lnTo>
                    <a:lnTo>
                      <a:pt x="2060" y="227"/>
                    </a:lnTo>
                    <a:lnTo>
                      <a:pt x="222" y="0"/>
                    </a:lnTo>
                    <a:lnTo>
                      <a:pt x="195" y="184"/>
                    </a:lnTo>
                    <a:lnTo>
                      <a:pt x="59" y="1104"/>
                    </a:lnTo>
                    <a:lnTo>
                      <a:pt x="0" y="1460"/>
                    </a:lnTo>
                    <a:lnTo>
                      <a:pt x="548" y="1548"/>
                    </a:lnTo>
                    <a:lnTo>
                      <a:pt x="1929" y="1699"/>
                    </a:lnTo>
                  </a:path>
                </a:pathLst>
              </a:custGeom>
              <a:solidFill>
                <a:schemeClr val="bg2">
                  <a:lumMod val="20000"/>
                  <a:lumOff val="80000"/>
                </a:schemeClr>
              </a:solidFill>
              <a:ln w="0">
                <a:solidFill>
                  <a:schemeClr val="bg2">
                    <a:lumMod val="20000"/>
                    <a:lumOff val="80000"/>
                  </a:schemeClr>
                </a:solidFill>
                <a:round/>
                <a:headEnd/>
                <a:tailEnd/>
              </a:ln>
            </p:spPr>
          </p:sp>
          <p:sp>
            <p:nvSpPr>
              <p:cNvPr id="112" name="Freeform 111"/>
              <p:cNvSpPr>
                <a:spLocks/>
              </p:cNvSpPr>
              <p:nvPr/>
            </p:nvSpPr>
            <p:spPr bwMode="auto">
              <a:xfrm>
                <a:off x="1720364" y="1862436"/>
                <a:ext cx="522348" cy="418106"/>
              </a:xfrm>
              <a:custGeom>
                <a:avLst/>
                <a:gdLst>
                  <a:gd name="T0" fmla="*/ 0 w 2141"/>
                  <a:gd name="T1" fmla="*/ 2147483647 h 1692"/>
                  <a:gd name="T2" fmla="*/ 2147483647 w 2141"/>
                  <a:gd name="T3" fmla="*/ 0 h 1692"/>
                  <a:gd name="T4" fmla="*/ 2147483647 w 2141"/>
                  <a:gd name="T5" fmla="*/ 2147483647 h 1692"/>
                  <a:gd name="T6" fmla="*/ 2147483647 w 2141"/>
                  <a:gd name="T7" fmla="*/ 2147483647 h 1692"/>
                  <a:gd name="T8" fmla="*/ 2147483647 w 2141"/>
                  <a:gd name="T9" fmla="*/ 2147483647 h 1692"/>
                  <a:gd name="T10" fmla="*/ 2147483647 w 2141"/>
                  <a:gd name="T11" fmla="*/ 2147483647 h 1692"/>
                  <a:gd name="T12" fmla="*/ 2147483647 w 2141"/>
                  <a:gd name="T13" fmla="*/ 2147483647 h 1692"/>
                  <a:gd name="T14" fmla="*/ 0 w 2141"/>
                  <a:gd name="T15" fmla="*/ 2147483647 h 1692"/>
                  <a:gd name="T16" fmla="*/ 0 60000 65536"/>
                  <a:gd name="T17" fmla="*/ 0 60000 65536"/>
                  <a:gd name="T18" fmla="*/ 0 60000 65536"/>
                  <a:gd name="T19" fmla="*/ 0 60000 65536"/>
                  <a:gd name="T20" fmla="*/ 0 60000 65536"/>
                  <a:gd name="T21" fmla="*/ 0 60000 65536"/>
                  <a:gd name="T22" fmla="*/ 0 60000 65536"/>
                  <a:gd name="T23" fmla="*/ 0 60000 65536"/>
                  <a:gd name="T24" fmla="*/ 0 w 2141"/>
                  <a:gd name="T25" fmla="*/ 0 h 1692"/>
                  <a:gd name="T26" fmla="*/ 2141 w 2141"/>
                  <a:gd name="T27" fmla="*/ 1692 h 1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1" h="1692">
                    <a:moveTo>
                      <a:pt x="0" y="1475"/>
                    </a:moveTo>
                    <a:lnTo>
                      <a:pt x="201" y="0"/>
                    </a:lnTo>
                    <a:lnTo>
                      <a:pt x="1582" y="151"/>
                    </a:lnTo>
                    <a:lnTo>
                      <a:pt x="2141" y="199"/>
                    </a:lnTo>
                    <a:lnTo>
                      <a:pt x="2118" y="567"/>
                    </a:lnTo>
                    <a:lnTo>
                      <a:pt x="2053" y="1692"/>
                    </a:lnTo>
                    <a:lnTo>
                      <a:pt x="1766" y="1670"/>
                    </a:lnTo>
                    <a:lnTo>
                      <a:pt x="0" y="1475"/>
                    </a:lnTo>
                  </a:path>
                </a:pathLst>
              </a:custGeom>
              <a:solidFill>
                <a:schemeClr val="bg2">
                  <a:lumMod val="20000"/>
                  <a:lumOff val="80000"/>
                </a:schemeClr>
              </a:solidFill>
              <a:ln w="0">
                <a:solidFill>
                  <a:schemeClr val="bg2">
                    <a:lumMod val="20000"/>
                    <a:lumOff val="80000"/>
                  </a:schemeClr>
                </a:solidFill>
                <a:round/>
                <a:headEnd/>
                <a:tailEnd/>
              </a:ln>
            </p:spPr>
          </p:sp>
          <p:sp>
            <p:nvSpPr>
              <p:cNvPr id="113" name="Freeform 112"/>
              <p:cNvSpPr>
                <a:spLocks/>
              </p:cNvSpPr>
              <p:nvPr/>
            </p:nvSpPr>
            <p:spPr bwMode="auto">
              <a:xfrm>
                <a:off x="1366775" y="1717706"/>
                <a:ext cx="401806" cy="506552"/>
              </a:xfrm>
              <a:custGeom>
                <a:avLst/>
                <a:gdLst>
                  <a:gd name="T0" fmla="*/ 2147483647 w 1664"/>
                  <a:gd name="T1" fmla="*/ 2147483647 h 2065"/>
                  <a:gd name="T2" fmla="*/ 2147483647 w 1664"/>
                  <a:gd name="T3" fmla="*/ 2147483647 h 2065"/>
                  <a:gd name="T4" fmla="*/ 2147483647 w 1664"/>
                  <a:gd name="T5" fmla="*/ 2147483647 h 2065"/>
                  <a:gd name="T6" fmla="*/ 2147483647 w 1664"/>
                  <a:gd name="T7" fmla="*/ 2147483647 h 2065"/>
                  <a:gd name="T8" fmla="*/ 2147483647 w 1664"/>
                  <a:gd name="T9" fmla="*/ 0 h 2065"/>
                  <a:gd name="T10" fmla="*/ 0 w 1664"/>
                  <a:gd name="T11" fmla="*/ 2147483647 h 2065"/>
                  <a:gd name="T12" fmla="*/ 0 w 1664"/>
                  <a:gd name="T13" fmla="*/ 2147483647 h 2065"/>
                  <a:gd name="T14" fmla="*/ 2147483647 w 1664"/>
                  <a:gd name="T15" fmla="*/ 2147483647 h 2065"/>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2065"/>
                  <a:gd name="T26" fmla="*/ 1664 w 1664"/>
                  <a:gd name="T27" fmla="*/ 2065 h 20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2065">
                    <a:moveTo>
                      <a:pt x="1463" y="2065"/>
                    </a:moveTo>
                    <a:lnTo>
                      <a:pt x="1664" y="590"/>
                    </a:lnTo>
                    <a:lnTo>
                      <a:pt x="1116" y="502"/>
                    </a:lnTo>
                    <a:lnTo>
                      <a:pt x="1175" y="146"/>
                    </a:lnTo>
                    <a:lnTo>
                      <a:pt x="357" y="0"/>
                    </a:lnTo>
                    <a:lnTo>
                      <a:pt x="0" y="1832"/>
                    </a:lnTo>
                    <a:lnTo>
                      <a:pt x="0" y="1839"/>
                    </a:lnTo>
                    <a:lnTo>
                      <a:pt x="1463" y="2065"/>
                    </a:lnTo>
                  </a:path>
                </a:pathLst>
              </a:custGeom>
              <a:solidFill>
                <a:schemeClr val="bg2">
                  <a:lumMod val="20000"/>
                  <a:lumOff val="80000"/>
                </a:schemeClr>
              </a:solidFill>
              <a:ln w="0">
                <a:solidFill>
                  <a:schemeClr val="bg2">
                    <a:lumMod val="20000"/>
                    <a:lumOff val="80000"/>
                  </a:schemeClr>
                </a:solidFill>
                <a:round/>
                <a:headEnd/>
                <a:tailEnd/>
              </a:ln>
            </p:spPr>
          </p:sp>
          <p:sp>
            <p:nvSpPr>
              <p:cNvPr id="114" name="nv"/>
              <p:cNvSpPr>
                <a:spLocks/>
              </p:cNvSpPr>
              <p:nvPr/>
            </p:nvSpPr>
            <p:spPr bwMode="auto">
              <a:xfrm>
                <a:off x="989075" y="1637302"/>
                <a:ext cx="458058" cy="699525"/>
              </a:xfrm>
              <a:custGeom>
                <a:avLst/>
                <a:gdLst>
                  <a:gd name="T0" fmla="*/ 2147483647 w 1880"/>
                  <a:gd name="T1" fmla="*/ 0 h 2883"/>
                  <a:gd name="T2" fmla="*/ 0 w 1880"/>
                  <a:gd name="T3" fmla="*/ 2147483647 h 2883"/>
                  <a:gd name="T4" fmla="*/ 2147483647 w 1880"/>
                  <a:gd name="T5" fmla="*/ 2147483647 h 2883"/>
                  <a:gd name="T6" fmla="*/ 2147483647 w 1880"/>
                  <a:gd name="T7" fmla="*/ 2147483647 h 2883"/>
                  <a:gd name="T8" fmla="*/ 2147483647 w 1880"/>
                  <a:gd name="T9" fmla="*/ 2147483647 h 2883"/>
                  <a:gd name="T10" fmla="*/ 2147483647 w 1880"/>
                  <a:gd name="T11" fmla="*/ 2147483647 h 2883"/>
                  <a:gd name="T12" fmla="*/ 2147483647 w 1880"/>
                  <a:gd name="T13" fmla="*/ 2147483647 h 2883"/>
                  <a:gd name="T14" fmla="*/ 2147483647 w 1880"/>
                  <a:gd name="T15" fmla="*/ 2147483647 h 2883"/>
                  <a:gd name="T16" fmla="*/ 2147483647 w 1880"/>
                  <a:gd name="T17" fmla="*/ 2147483647 h 2883"/>
                  <a:gd name="T18" fmla="*/ 2147483647 w 1880"/>
                  <a:gd name="T19" fmla="*/ 2147483647 h 2883"/>
                  <a:gd name="T20" fmla="*/ 2147483647 w 1880"/>
                  <a:gd name="T21" fmla="*/ 2147483647 h 2883"/>
                  <a:gd name="T22" fmla="*/ 2147483647 w 1880"/>
                  <a:gd name="T23" fmla="*/ 2147483647 h 2883"/>
                  <a:gd name="T24" fmla="*/ 2147483647 w 1880"/>
                  <a:gd name="T25" fmla="*/ 2147483647 h 2883"/>
                  <a:gd name="T26" fmla="*/ 2147483647 w 1880"/>
                  <a:gd name="T27" fmla="*/ 2147483647 h 2883"/>
                  <a:gd name="T28" fmla="*/ 2147483647 w 1880"/>
                  <a:gd name="T29" fmla="*/ 2147483647 h 2883"/>
                  <a:gd name="T30" fmla="*/ 2147483647 w 1880"/>
                  <a:gd name="T31" fmla="*/ 2147483647 h 2883"/>
                  <a:gd name="T32" fmla="*/ 2147483647 w 1880"/>
                  <a:gd name="T33" fmla="*/ 2147483647 h 2883"/>
                  <a:gd name="T34" fmla="*/ 2147483647 w 1880"/>
                  <a:gd name="T35" fmla="*/ 2147483647 h 2883"/>
                  <a:gd name="T36" fmla="*/ 2147483647 w 1880"/>
                  <a:gd name="T37" fmla="*/ 2147483647 h 2883"/>
                  <a:gd name="T38" fmla="*/ 2147483647 w 1880"/>
                  <a:gd name="T39" fmla="*/ 2147483647 h 2883"/>
                  <a:gd name="T40" fmla="*/ 2147483647 w 1880"/>
                  <a:gd name="T41" fmla="*/ 0 h 28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0"/>
                  <a:gd name="T64" fmla="*/ 0 h 2883"/>
                  <a:gd name="T65" fmla="*/ 1880 w 1880"/>
                  <a:gd name="T66" fmla="*/ 2883 h 28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0" h="2883">
                    <a:moveTo>
                      <a:pt x="282" y="0"/>
                    </a:moveTo>
                    <a:lnTo>
                      <a:pt x="0" y="1093"/>
                    </a:lnTo>
                    <a:lnTo>
                      <a:pt x="1219" y="2883"/>
                    </a:lnTo>
                    <a:lnTo>
                      <a:pt x="1219" y="2861"/>
                    </a:lnTo>
                    <a:lnTo>
                      <a:pt x="1230" y="2834"/>
                    </a:lnTo>
                    <a:lnTo>
                      <a:pt x="1252" y="2764"/>
                    </a:lnTo>
                    <a:lnTo>
                      <a:pt x="1240" y="2731"/>
                    </a:lnTo>
                    <a:lnTo>
                      <a:pt x="1257" y="2558"/>
                    </a:lnTo>
                    <a:lnTo>
                      <a:pt x="1246" y="2488"/>
                    </a:lnTo>
                    <a:lnTo>
                      <a:pt x="1257" y="2472"/>
                    </a:lnTo>
                    <a:lnTo>
                      <a:pt x="1300" y="2460"/>
                    </a:lnTo>
                    <a:lnTo>
                      <a:pt x="1360" y="2477"/>
                    </a:lnTo>
                    <a:lnTo>
                      <a:pt x="1382" y="2504"/>
                    </a:lnTo>
                    <a:lnTo>
                      <a:pt x="1382" y="2514"/>
                    </a:lnTo>
                    <a:lnTo>
                      <a:pt x="1403" y="2537"/>
                    </a:lnTo>
                    <a:lnTo>
                      <a:pt x="1436" y="2537"/>
                    </a:lnTo>
                    <a:lnTo>
                      <a:pt x="1491" y="2379"/>
                    </a:lnTo>
                    <a:lnTo>
                      <a:pt x="1523" y="2184"/>
                    </a:lnTo>
                    <a:lnTo>
                      <a:pt x="1880" y="352"/>
                    </a:lnTo>
                    <a:lnTo>
                      <a:pt x="1073" y="190"/>
                    </a:lnTo>
                    <a:lnTo>
                      <a:pt x="282" y="0"/>
                    </a:lnTo>
                    <a:close/>
                  </a:path>
                </a:pathLst>
              </a:custGeom>
              <a:solidFill>
                <a:schemeClr val="bg2">
                  <a:lumMod val="20000"/>
                  <a:lumOff val="80000"/>
                </a:schemeClr>
              </a:solidFill>
              <a:ln w="0">
                <a:solidFill>
                  <a:schemeClr val="bg2">
                    <a:lumMod val="20000"/>
                    <a:lumOff val="80000"/>
                  </a:schemeClr>
                </a:solidFill>
                <a:round/>
                <a:headEnd/>
                <a:tailEnd/>
              </a:ln>
            </p:spPr>
          </p:sp>
          <p:sp>
            <p:nvSpPr>
              <p:cNvPr id="115" name="AZ"/>
              <p:cNvSpPr>
                <a:spLocks/>
              </p:cNvSpPr>
              <p:nvPr/>
            </p:nvSpPr>
            <p:spPr bwMode="auto">
              <a:xfrm>
                <a:off x="1230158" y="2167976"/>
                <a:ext cx="490202" cy="562837"/>
              </a:xfrm>
              <a:custGeom>
                <a:avLst/>
                <a:gdLst>
                  <a:gd name="T0" fmla="*/ 2147483647 w 2011"/>
                  <a:gd name="T1" fmla="*/ 2147483647 h 2321"/>
                  <a:gd name="T2" fmla="*/ 2147483647 w 2011"/>
                  <a:gd name="T3" fmla="*/ 2147483647 h 2321"/>
                  <a:gd name="T4" fmla="*/ 2147483647 w 2011"/>
                  <a:gd name="T5" fmla="*/ 2147483647 h 2321"/>
                  <a:gd name="T6" fmla="*/ 2147483647 w 2011"/>
                  <a:gd name="T7" fmla="*/ 0 h 2321"/>
                  <a:gd name="T8" fmla="*/ 2147483647 w 2011"/>
                  <a:gd name="T9" fmla="*/ 2147483647 h 2321"/>
                  <a:gd name="T10" fmla="*/ 2147483647 w 2011"/>
                  <a:gd name="T11" fmla="*/ 2147483647 h 2321"/>
                  <a:gd name="T12" fmla="*/ 2147483647 w 2011"/>
                  <a:gd name="T13" fmla="*/ 2147483647 h 2321"/>
                  <a:gd name="T14" fmla="*/ 2147483647 w 2011"/>
                  <a:gd name="T15" fmla="*/ 2147483647 h 2321"/>
                  <a:gd name="T16" fmla="*/ 2147483647 w 2011"/>
                  <a:gd name="T17" fmla="*/ 2147483647 h 2321"/>
                  <a:gd name="T18" fmla="*/ 2147483647 w 2011"/>
                  <a:gd name="T19" fmla="*/ 2147483647 h 2321"/>
                  <a:gd name="T20" fmla="*/ 2147483647 w 2011"/>
                  <a:gd name="T21" fmla="*/ 2147483647 h 2321"/>
                  <a:gd name="T22" fmla="*/ 2147483647 w 2011"/>
                  <a:gd name="T23" fmla="*/ 2147483647 h 2321"/>
                  <a:gd name="T24" fmla="*/ 2147483647 w 2011"/>
                  <a:gd name="T25" fmla="*/ 2147483647 h 2321"/>
                  <a:gd name="T26" fmla="*/ 2147483647 w 2011"/>
                  <a:gd name="T27" fmla="*/ 2147483647 h 2321"/>
                  <a:gd name="T28" fmla="*/ 2147483647 w 2011"/>
                  <a:gd name="T29" fmla="*/ 2147483647 h 2321"/>
                  <a:gd name="T30" fmla="*/ 2147483647 w 2011"/>
                  <a:gd name="T31" fmla="*/ 2147483647 h 2321"/>
                  <a:gd name="T32" fmla="*/ 2147483647 w 2011"/>
                  <a:gd name="T33" fmla="*/ 2147483647 h 2321"/>
                  <a:gd name="T34" fmla="*/ 2147483647 w 2011"/>
                  <a:gd name="T35" fmla="*/ 2147483647 h 2321"/>
                  <a:gd name="T36" fmla="*/ 2147483647 w 2011"/>
                  <a:gd name="T37" fmla="*/ 2147483647 h 2321"/>
                  <a:gd name="T38" fmla="*/ 2147483647 w 2011"/>
                  <a:gd name="T39" fmla="*/ 2147483647 h 2321"/>
                  <a:gd name="T40" fmla="*/ 2147483647 w 2011"/>
                  <a:gd name="T41" fmla="*/ 2147483647 h 2321"/>
                  <a:gd name="T42" fmla="*/ 2147483647 w 2011"/>
                  <a:gd name="T43" fmla="*/ 2147483647 h 2321"/>
                  <a:gd name="T44" fmla="*/ 2147483647 w 2011"/>
                  <a:gd name="T45" fmla="*/ 2147483647 h 2321"/>
                  <a:gd name="T46" fmla="*/ 2147483647 w 2011"/>
                  <a:gd name="T47" fmla="*/ 2147483647 h 2321"/>
                  <a:gd name="T48" fmla="*/ 2147483647 w 2011"/>
                  <a:gd name="T49" fmla="*/ 2147483647 h 2321"/>
                  <a:gd name="T50" fmla="*/ 2147483647 w 2011"/>
                  <a:gd name="T51" fmla="*/ 2147483647 h 2321"/>
                  <a:gd name="T52" fmla="*/ 2147483647 w 2011"/>
                  <a:gd name="T53" fmla="*/ 2147483647 h 2321"/>
                  <a:gd name="T54" fmla="*/ 2147483647 w 2011"/>
                  <a:gd name="T55" fmla="*/ 2147483647 h 2321"/>
                  <a:gd name="T56" fmla="*/ 2147483647 w 2011"/>
                  <a:gd name="T57" fmla="*/ 2147483647 h 2321"/>
                  <a:gd name="T58" fmla="*/ 2147483647 w 2011"/>
                  <a:gd name="T59" fmla="*/ 2147483647 h 2321"/>
                  <a:gd name="T60" fmla="*/ 2147483647 w 2011"/>
                  <a:gd name="T61" fmla="*/ 2147483647 h 2321"/>
                  <a:gd name="T62" fmla="*/ 2147483647 w 2011"/>
                  <a:gd name="T63" fmla="*/ 2147483647 h 2321"/>
                  <a:gd name="T64" fmla="*/ 2147483647 w 2011"/>
                  <a:gd name="T65" fmla="*/ 2147483647 h 2321"/>
                  <a:gd name="T66" fmla="*/ 2147483647 w 2011"/>
                  <a:gd name="T67" fmla="*/ 2147483647 h 2321"/>
                  <a:gd name="T68" fmla="*/ 2147483647 w 2011"/>
                  <a:gd name="T69" fmla="*/ 2147483647 h 2321"/>
                  <a:gd name="T70" fmla="*/ 2147483647 w 2011"/>
                  <a:gd name="T71" fmla="*/ 2147483647 h 2321"/>
                  <a:gd name="T72" fmla="*/ 2147483647 w 2011"/>
                  <a:gd name="T73" fmla="*/ 2147483647 h 2321"/>
                  <a:gd name="T74" fmla="*/ 2147483647 w 2011"/>
                  <a:gd name="T75" fmla="*/ 2147483647 h 2321"/>
                  <a:gd name="T76" fmla="*/ 2147483647 w 2011"/>
                  <a:gd name="T77" fmla="*/ 2147483647 h 2321"/>
                  <a:gd name="T78" fmla="*/ 2147483647 w 2011"/>
                  <a:gd name="T79" fmla="*/ 2147483647 h 2321"/>
                  <a:gd name="T80" fmla="*/ 2147483647 w 2011"/>
                  <a:gd name="T81" fmla="*/ 2147483647 h 2321"/>
                  <a:gd name="T82" fmla="*/ 2147483647 w 2011"/>
                  <a:gd name="T83" fmla="*/ 2147483647 h 2321"/>
                  <a:gd name="T84" fmla="*/ 2147483647 w 2011"/>
                  <a:gd name="T85" fmla="*/ 2147483647 h 2321"/>
                  <a:gd name="T86" fmla="*/ 2147483647 w 2011"/>
                  <a:gd name="T87" fmla="*/ 2147483647 h 2321"/>
                  <a:gd name="T88" fmla="*/ 2147483647 w 2011"/>
                  <a:gd name="T89" fmla="*/ 2147483647 h 2321"/>
                  <a:gd name="T90" fmla="*/ 2147483647 w 2011"/>
                  <a:gd name="T91" fmla="*/ 2147483647 h 2321"/>
                  <a:gd name="T92" fmla="*/ 2147483647 w 2011"/>
                  <a:gd name="T93" fmla="*/ 2147483647 h 2321"/>
                  <a:gd name="T94" fmla="*/ 2147483647 w 2011"/>
                  <a:gd name="T95" fmla="*/ 2147483647 h 2321"/>
                  <a:gd name="T96" fmla="*/ 2147483647 w 2011"/>
                  <a:gd name="T97" fmla="*/ 2147483647 h 2321"/>
                  <a:gd name="T98" fmla="*/ 0 w 2011"/>
                  <a:gd name="T99" fmla="*/ 2147483647 h 2321"/>
                  <a:gd name="T100" fmla="*/ 2147483647 w 2011"/>
                  <a:gd name="T101" fmla="*/ 2147483647 h 2321"/>
                  <a:gd name="T102" fmla="*/ 2147483647 w 2011"/>
                  <a:gd name="T103" fmla="*/ 2147483647 h 2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11"/>
                  <a:gd name="T157" fmla="*/ 0 h 2321"/>
                  <a:gd name="T158" fmla="*/ 2011 w 2011"/>
                  <a:gd name="T159" fmla="*/ 2321 h 23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11" h="2321">
                    <a:moveTo>
                      <a:pt x="1712" y="2321"/>
                    </a:moveTo>
                    <a:lnTo>
                      <a:pt x="2011" y="233"/>
                    </a:lnTo>
                    <a:lnTo>
                      <a:pt x="548" y="7"/>
                    </a:lnTo>
                    <a:lnTo>
                      <a:pt x="548" y="0"/>
                    </a:lnTo>
                    <a:lnTo>
                      <a:pt x="516" y="195"/>
                    </a:lnTo>
                    <a:lnTo>
                      <a:pt x="461" y="353"/>
                    </a:lnTo>
                    <a:lnTo>
                      <a:pt x="428" y="353"/>
                    </a:lnTo>
                    <a:lnTo>
                      <a:pt x="407" y="330"/>
                    </a:lnTo>
                    <a:lnTo>
                      <a:pt x="407" y="320"/>
                    </a:lnTo>
                    <a:lnTo>
                      <a:pt x="385" y="293"/>
                    </a:lnTo>
                    <a:lnTo>
                      <a:pt x="325" y="276"/>
                    </a:lnTo>
                    <a:lnTo>
                      <a:pt x="282" y="288"/>
                    </a:lnTo>
                    <a:lnTo>
                      <a:pt x="271" y="304"/>
                    </a:lnTo>
                    <a:lnTo>
                      <a:pt x="282" y="374"/>
                    </a:lnTo>
                    <a:lnTo>
                      <a:pt x="265" y="547"/>
                    </a:lnTo>
                    <a:lnTo>
                      <a:pt x="277" y="580"/>
                    </a:lnTo>
                    <a:lnTo>
                      <a:pt x="255" y="650"/>
                    </a:lnTo>
                    <a:lnTo>
                      <a:pt x="244" y="677"/>
                    </a:lnTo>
                    <a:lnTo>
                      <a:pt x="244" y="699"/>
                    </a:lnTo>
                    <a:lnTo>
                      <a:pt x="244" y="752"/>
                    </a:lnTo>
                    <a:lnTo>
                      <a:pt x="244" y="769"/>
                    </a:lnTo>
                    <a:lnTo>
                      <a:pt x="244" y="785"/>
                    </a:lnTo>
                    <a:lnTo>
                      <a:pt x="265" y="828"/>
                    </a:lnTo>
                    <a:lnTo>
                      <a:pt x="265" y="866"/>
                    </a:lnTo>
                    <a:lnTo>
                      <a:pt x="277" y="893"/>
                    </a:lnTo>
                    <a:lnTo>
                      <a:pt x="288" y="936"/>
                    </a:lnTo>
                    <a:lnTo>
                      <a:pt x="304" y="947"/>
                    </a:lnTo>
                    <a:lnTo>
                      <a:pt x="325" y="968"/>
                    </a:lnTo>
                    <a:lnTo>
                      <a:pt x="325" y="1007"/>
                    </a:lnTo>
                    <a:lnTo>
                      <a:pt x="325" y="1017"/>
                    </a:lnTo>
                    <a:lnTo>
                      <a:pt x="309" y="1007"/>
                    </a:lnTo>
                    <a:lnTo>
                      <a:pt x="277" y="1039"/>
                    </a:lnTo>
                    <a:lnTo>
                      <a:pt x="233" y="1056"/>
                    </a:lnTo>
                    <a:lnTo>
                      <a:pt x="195" y="1093"/>
                    </a:lnTo>
                    <a:lnTo>
                      <a:pt x="174" y="1191"/>
                    </a:lnTo>
                    <a:lnTo>
                      <a:pt x="114" y="1266"/>
                    </a:lnTo>
                    <a:lnTo>
                      <a:pt x="87" y="1266"/>
                    </a:lnTo>
                    <a:lnTo>
                      <a:pt x="81" y="1288"/>
                    </a:lnTo>
                    <a:lnTo>
                      <a:pt x="93" y="1314"/>
                    </a:lnTo>
                    <a:lnTo>
                      <a:pt x="87" y="1337"/>
                    </a:lnTo>
                    <a:lnTo>
                      <a:pt x="76" y="1385"/>
                    </a:lnTo>
                    <a:lnTo>
                      <a:pt x="81" y="1402"/>
                    </a:lnTo>
                    <a:lnTo>
                      <a:pt x="125" y="1439"/>
                    </a:lnTo>
                    <a:lnTo>
                      <a:pt x="130" y="1456"/>
                    </a:lnTo>
                    <a:lnTo>
                      <a:pt x="120" y="1472"/>
                    </a:lnTo>
                    <a:lnTo>
                      <a:pt x="114" y="1493"/>
                    </a:lnTo>
                    <a:lnTo>
                      <a:pt x="87" y="1520"/>
                    </a:lnTo>
                    <a:lnTo>
                      <a:pt x="76" y="1515"/>
                    </a:lnTo>
                    <a:lnTo>
                      <a:pt x="27" y="1509"/>
                    </a:lnTo>
                    <a:lnTo>
                      <a:pt x="0" y="1597"/>
                    </a:lnTo>
                    <a:lnTo>
                      <a:pt x="1084" y="2224"/>
                    </a:lnTo>
                    <a:lnTo>
                      <a:pt x="1712" y="2321"/>
                    </a:lnTo>
                    <a:close/>
                  </a:path>
                </a:pathLst>
              </a:custGeom>
              <a:solidFill>
                <a:schemeClr val="bg2">
                  <a:lumMod val="20000"/>
                  <a:lumOff val="80000"/>
                </a:schemeClr>
              </a:solidFill>
              <a:ln w="0">
                <a:solidFill>
                  <a:schemeClr val="bg2">
                    <a:lumMod val="20000"/>
                    <a:lumOff val="80000"/>
                  </a:schemeClr>
                </a:solidFill>
                <a:round/>
                <a:headEnd/>
                <a:tailEnd/>
              </a:ln>
            </p:spPr>
          </p:sp>
        </p:grpSp>
        <p:sp>
          <p:nvSpPr>
            <p:cNvPr id="68" name="Freeform 67"/>
            <p:cNvSpPr>
              <a:spLocks/>
            </p:cNvSpPr>
            <p:nvPr/>
          </p:nvSpPr>
          <p:spPr bwMode="auto">
            <a:xfrm>
              <a:off x="804245" y="3840404"/>
              <a:ext cx="8036" cy="0"/>
            </a:xfrm>
            <a:custGeom>
              <a:avLst/>
              <a:gdLst>
                <a:gd name="T0" fmla="*/ 2147483647 w 43"/>
                <a:gd name="T1" fmla="*/ 0 h 17"/>
                <a:gd name="T2" fmla="*/ 2147483647 w 43"/>
                <a:gd name="T3" fmla="*/ 0 h 17"/>
                <a:gd name="T4" fmla="*/ 2147483647 w 43"/>
                <a:gd name="T5" fmla="*/ 0 h 17"/>
                <a:gd name="T6" fmla="*/ 2147483647 w 43"/>
                <a:gd name="T7" fmla="*/ 0 h 17"/>
                <a:gd name="T8" fmla="*/ 2147483647 w 43"/>
                <a:gd name="T9" fmla="*/ 0 h 17"/>
                <a:gd name="T10" fmla="*/ 2147483647 w 43"/>
                <a:gd name="T11" fmla="*/ 0 h 17"/>
                <a:gd name="T12" fmla="*/ 2147483647 w 43"/>
                <a:gd name="T13" fmla="*/ 0 h 17"/>
                <a:gd name="T14" fmla="*/ 0 w 43"/>
                <a:gd name="T15" fmla="*/ 0 h 17"/>
                <a:gd name="T16" fmla="*/ 0 w 43"/>
                <a:gd name="T17" fmla="*/ 0 h 17"/>
                <a:gd name="T18" fmla="*/ 2147483647 w 43"/>
                <a:gd name="T19" fmla="*/ 0 h 17"/>
                <a:gd name="T20" fmla="*/ 2147483647 w 43"/>
                <a:gd name="T21" fmla="*/ 0 h 17"/>
                <a:gd name="T22" fmla="*/ 2147483647 w 43"/>
                <a:gd name="T23" fmla="*/ 0 h 17"/>
                <a:gd name="T24" fmla="*/ 2147483647 w 43"/>
                <a:gd name="T25" fmla="*/ 0 h 17"/>
                <a:gd name="T26" fmla="*/ 2147483647 w 43"/>
                <a:gd name="T27" fmla="*/ 0 h 17"/>
                <a:gd name="T28" fmla="*/ 2147483647 w 43"/>
                <a:gd name="T29" fmla="*/ 0 h 17"/>
                <a:gd name="T30" fmla="*/ 2147483647 w 43"/>
                <a:gd name="T31" fmla="*/ 0 h 17"/>
                <a:gd name="T32" fmla="*/ 2147483647 w 43"/>
                <a:gd name="T33" fmla="*/ 0 h 17"/>
                <a:gd name="T34" fmla="*/ 2147483647 w 43"/>
                <a:gd name="T35" fmla="*/ 0 h 17"/>
                <a:gd name="T36" fmla="*/ 2147483647 w 4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7"/>
                <a:gd name="T59" fmla="*/ 43 w 43"/>
                <a:gd name="T60" fmla="*/ 0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7">
                  <a:moveTo>
                    <a:pt x="33" y="0"/>
                  </a:moveTo>
                  <a:lnTo>
                    <a:pt x="22" y="2"/>
                  </a:lnTo>
                  <a:lnTo>
                    <a:pt x="12" y="4"/>
                  </a:lnTo>
                  <a:lnTo>
                    <a:pt x="7" y="5"/>
                  </a:lnTo>
                  <a:lnTo>
                    <a:pt x="3" y="8"/>
                  </a:lnTo>
                  <a:lnTo>
                    <a:pt x="2" y="10"/>
                  </a:lnTo>
                  <a:lnTo>
                    <a:pt x="1" y="12"/>
                  </a:lnTo>
                  <a:lnTo>
                    <a:pt x="0" y="14"/>
                  </a:lnTo>
                  <a:lnTo>
                    <a:pt x="0" y="17"/>
                  </a:lnTo>
                  <a:lnTo>
                    <a:pt x="11" y="17"/>
                  </a:lnTo>
                  <a:lnTo>
                    <a:pt x="23" y="17"/>
                  </a:lnTo>
                  <a:lnTo>
                    <a:pt x="28" y="17"/>
                  </a:lnTo>
                  <a:lnTo>
                    <a:pt x="34" y="15"/>
                  </a:lnTo>
                  <a:lnTo>
                    <a:pt x="39" y="11"/>
                  </a:lnTo>
                  <a:lnTo>
                    <a:pt x="43" y="5"/>
                  </a:lnTo>
                  <a:lnTo>
                    <a:pt x="41" y="2"/>
                  </a:lnTo>
                  <a:lnTo>
                    <a:pt x="38" y="0"/>
                  </a:lnTo>
                  <a:lnTo>
                    <a:pt x="33" y="0"/>
                  </a:lnTo>
                  <a:close/>
                </a:path>
              </a:pathLst>
            </a:custGeom>
            <a:solidFill>
              <a:schemeClr val="accent3"/>
            </a:solidFill>
            <a:ln w="9525">
              <a:solidFill>
                <a:schemeClr val="accent3"/>
              </a:solidFill>
              <a:round/>
              <a:headEnd/>
              <a:tailEnd/>
            </a:ln>
          </p:spPr>
        </p:sp>
        <p:sp>
          <p:nvSpPr>
            <p:cNvPr id="69" name="Freeform 68"/>
            <p:cNvSpPr>
              <a:spLocks/>
            </p:cNvSpPr>
            <p:nvPr/>
          </p:nvSpPr>
          <p:spPr bwMode="auto">
            <a:xfrm>
              <a:off x="788172" y="3848444"/>
              <a:ext cx="8036" cy="0"/>
            </a:xfrm>
            <a:custGeom>
              <a:avLst/>
              <a:gdLst>
                <a:gd name="T0" fmla="*/ 2147483647 w 23"/>
                <a:gd name="T1" fmla="*/ 0 h 15"/>
                <a:gd name="T2" fmla="*/ 2147483647 w 23"/>
                <a:gd name="T3" fmla="*/ 0 h 15"/>
                <a:gd name="T4" fmla="*/ 2147483647 w 23"/>
                <a:gd name="T5" fmla="*/ 0 h 15"/>
                <a:gd name="T6" fmla="*/ 2147483647 w 23"/>
                <a:gd name="T7" fmla="*/ 0 h 15"/>
                <a:gd name="T8" fmla="*/ 2147483647 w 23"/>
                <a:gd name="T9" fmla="*/ 0 h 15"/>
                <a:gd name="T10" fmla="*/ 2147483647 w 23"/>
                <a:gd name="T11" fmla="*/ 0 h 15"/>
                <a:gd name="T12" fmla="*/ 2147483647 w 23"/>
                <a:gd name="T13" fmla="*/ 0 h 15"/>
                <a:gd name="T14" fmla="*/ 2147483647 w 23"/>
                <a:gd name="T15" fmla="*/ 0 h 15"/>
                <a:gd name="T16" fmla="*/ 0 w 23"/>
                <a:gd name="T17" fmla="*/ 0 h 15"/>
                <a:gd name="T18" fmla="*/ 0 w 23"/>
                <a:gd name="T19" fmla="*/ 0 h 15"/>
                <a:gd name="T20" fmla="*/ 0 w 23"/>
                <a:gd name="T21" fmla="*/ 0 h 15"/>
                <a:gd name="T22" fmla="*/ 2147483647 w 23"/>
                <a:gd name="T23" fmla="*/ 0 h 15"/>
                <a:gd name="T24" fmla="*/ 2147483647 w 23"/>
                <a:gd name="T25" fmla="*/ 0 h 15"/>
                <a:gd name="T26" fmla="*/ 2147483647 w 23"/>
                <a:gd name="T27" fmla="*/ 0 h 15"/>
                <a:gd name="T28" fmla="*/ 2147483647 w 23"/>
                <a:gd name="T29" fmla="*/ 0 h 15"/>
                <a:gd name="T30" fmla="*/ 2147483647 w 23"/>
                <a:gd name="T31" fmla="*/ 0 h 15"/>
                <a:gd name="T32" fmla="*/ 2147483647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0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22" y="4"/>
                  </a:moveTo>
                  <a:lnTo>
                    <a:pt x="20" y="2"/>
                  </a:lnTo>
                  <a:lnTo>
                    <a:pt x="17" y="1"/>
                  </a:lnTo>
                  <a:lnTo>
                    <a:pt x="14" y="0"/>
                  </a:lnTo>
                  <a:lnTo>
                    <a:pt x="11" y="0"/>
                  </a:lnTo>
                  <a:lnTo>
                    <a:pt x="8" y="0"/>
                  </a:lnTo>
                  <a:lnTo>
                    <a:pt x="5" y="1"/>
                  </a:lnTo>
                  <a:lnTo>
                    <a:pt x="2" y="2"/>
                  </a:lnTo>
                  <a:lnTo>
                    <a:pt x="0" y="4"/>
                  </a:lnTo>
                  <a:lnTo>
                    <a:pt x="0" y="11"/>
                  </a:lnTo>
                  <a:lnTo>
                    <a:pt x="0" y="15"/>
                  </a:lnTo>
                  <a:lnTo>
                    <a:pt x="9" y="15"/>
                  </a:lnTo>
                  <a:lnTo>
                    <a:pt x="18" y="13"/>
                  </a:lnTo>
                  <a:lnTo>
                    <a:pt x="21" y="12"/>
                  </a:lnTo>
                  <a:lnTo>
                    <a:pt x="23" y="10"/>
                  </a:lnTo>
                  <a:lnTo>
                    <a:pt x="23" y="8"/>
                  </a:lnTo>
                  <a:lnTo>
                    <a:pt x="22" y="4"/>
                  </a:lnTo>
                  <a:close/>
                </a:path>
              </a:pathLst>
            </a:custGeom>
            <a:solidFill>
              <a:schemeClr val="tx1">
                <a:lumMod val="50000"/>
                <a:lumOff val="50000"/>
              </a:schemeClr>
            </a:solidFill>
            <a:ln w="9525">
              <a:solidFill>
                <a:schemeClr val="tx1">
                  <a:lumMod val="50000"/>
                  <a:lumOff val="50000"/>
                </a:schemeClr>
              </a:solidFill>
              <a:round/>
              <a:headEnd/>
              <a:tailEnd/>
            </a:ln>
          </p:spPr>
        </p:sp>
        <p:sp>
          <p:nvSpPr>
            <p:cNvPr id="70" name="Freeform 69"/>
            <p:cNvSpPr>
              <a:spLocks/>
            </p:cNvSpPr>
            <p:nvPr/>
          </p:nvSpPr>
          <p:spPr bwMode="auto">
            <a:xfrm>
              <a:off x="788172" y="3848444"/>
              <a:ext cx="8036" cy="0"/>
            </a:xfrm>
            <a:custGeom>
              <a:avLst/>
              <a:gdLst>
                <a:gd name="T0" fmla="*/ 2147483647 w 23"/>
                <a:gd name="T1" fmla="*/ 0 h 15"/>
                <a:gd name="T2" fmla="*/ 2147483647 w 23"/>
                <a:gd name="T3" fmla="*/ 0 h 15"/>
                <a:gd name="T4" fmla="*/ 2147483647 w 23"/>
                <a:gd name="T5" fmla="*/ 0 h 15"/>
                <a:gd name="T6" fmla="*/ 2147483647 w 23"/>
                <a:gd name="T7" fmla="*/ 0 h 15"/>
                <a:gd name="T8" fmla="*/ 2147483647 w 23"/>
                <a:gd name="T9" fmla="*/ 0 h 15"/>
                <a:gd name="T10" fmla="*/ 2147483647 w 23"/>
                <a:gd name="T11" fmla="*/ 0 h 15"/>
                <a:gd name="T12" fmla="*/ 2147483647 w 23"/>
                <a:gd name="T13" fmla="*/ 0 h 15"/>
                <a:gd name="T14" fmla="*/ 2147483647 w 23"/>
                <a:gd name="T15" fmla="*/ 0 h 15"/>
                <a:gd name="T16" fmla="*/ 0 w 23"/>
                <a:gd name="T17" fmla="*/ 0 h 15"/>
                <a:gd name="T18" fmla="*/ 0 w 23"/>
                <a:gd name="T19" fmla="*/ 0 h 15"/>
                <a:gd name="T20" fmla="*/ 0 w 23"/>
                <a:gd name="T21" fmla="*/ 0 h 15"/>
                <a:gd name="T22" fmla="*/ 2147483647 w 23"/>
                <a:gd name="T23" fmla="*/ 0 h 15"/>
                <a:gd name="T24" fmla="*/ 2147483647 w 23"/>
                <a:gd name="T25" fmla="*/ 0 h 15"/>
                <a:gd name="T26" fmla="*/ 2147483647 w 23"/>
                <a:gd name="T27" fmla="*/ 0 h 15"/>
                <a:gd name="T28" fmla="*/ 2147483647 w 23"/>
                <a:gd name="T29" fmla="*/ 0 h 15"/>
                <a:gd name="T30" fmla="*/ 2147483647 w 23"/>
                <a:gd name="T31" fmla="*/ 0 h 15"/>
                <a:gd name="T32" fmla="*/ 2147483647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0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22" y="4"/>
                  </a:moveTo>
                  <a:lnTo>
                    <a:pt x="20" y="2"/>
                  </a:lnTo>
                  <a:lnTo>
                    <a:pt x="17" y="1"/>
                  </a:lnTo>
                  <a:lnTo>
                    <a:pt x="14" y="0"/>
                  </a:lnTo>
                  <a:lnTo>
                    <a:pt x="11" y="0"/>
                  </a:lnTo>
                  <a:lnTo>
                    <a:pt x="8" y="0"/>
                  </a:lnTo>
                  <a:lnTo>
                    <a:pt x="5" y="1"/>
                  </a:lnTo>
                  <a:lnTo>
                    <a:pt x="2" y="2"/>
                  </a:lnTo>
                  <a:lnTo>
                    <a:pt x="0" y="4"/>
                  </a:lnTo>
                  <a:lnTo>
                    <a:pt x="0" y="11"/>
                  </a:lnTo>
                  <a:lnTo>
                    <a:pt x="0" y="15"/>
                  </a:lnTo>
                  <a:lnTo>
                    <a:pt x="9" y="15"/>
                  </a:lnTo>
                  <a:lnTo>
                    <a:pt x="18" y="13"/>
                  </a:lnTo>
                  <a:lnTo>
                    <a:pt x="21" y="12"/>
                  </a:lnTo>
                  <a:lnTo>
                    <a:pt x="23" y="10"/>
                  </a:lnTo>
                  <a:lnTo>
                    <a:pt x="23" y="8"/>
                  </a:lnTo>
                  <a:lnTo>
                    <a:pt x="22" y="4"/>
                  </a:lnTo>
                </a:path>
              </a:pathLst>
            </a:custGeom>
            <a:solidFill>
              <a:schemeClr val="accent3"/>
            </a:solidFill>
            <a:ln w="0">
              <a:solidFill>
                <a:schemeClr val="accent3"/>
              </a:solidFill>
              <a:round/>
              <a:headEnd/>
              <a:tailEnd/>
            </a:ln>
          </p:spPr>
        </p:sp>
        <p:sp>
          <p:nvSpPr>
            <p:cNvPr id="71" name="Freeform 70"/>
            <p:cNvSpPr>
              <a:spLocks/>
            </p:cNvSpPr>
            <p:nvPr/>
          </p:nvSpPr>
          <p:spPr bwMode="auto">
            <a:xfrm>
              <a:off x="780136" y="3856484"/>
              <a:ext cx="0" cy="0"/>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w 6"/>
                <a:gd name="T13" fmla="*/ 0 h 5"/>
                <a:gd name="T14" fmla="*/ 0 w 6"/>
                <a:gd name="T15" fmla="*/ 0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0"/>
                  </a:moveTo>
                  <a:lnTo>
                    <a:pt x="3" y="0"/>
                  </a:lnTo>
                  <a:lnTo>
                    <a:pt x="0" y="0"/>
                  </a:lnTo>
                  <a:lnTo>
                    <a:pt x="0" y="2"/>
                  </a:lnTo>
                  <a:lnTo>
                    <a:pt x="0" y="5"/>
                  </a:lnTo>
                  <a:lnTo>
                    <a:pt x="3" y="5"/>
                  </a:lnTo>
                  <a:lnTo>
                    <a:pt x="6" y="5"/>
                  </a:lnTo>
                  <a:lnTo>
                    <a:pt x="6" y="2"/>
                  </a:lnTo>
                  <a:lnTo>
                    <a:pt x="6" y="0"/>
                  </a:lnTo>
                  <a:close/>
                </a:path>
              </a:pathLst>
            </a:custGeom>
            <a:solidFill>
              <a:schemeClr val="accent3"/>
            </a:solidFill>
            <a:ln w="9525">
              <a:solidFill>
                <a:schemeClr val="accent3"/>
              </a:solidFill>
              <a:round/>
              <a:headEnd/>
              <a:tailEnd/>
            </a:ln>
          </p:spPr>
        </p:sp>
        <p:sp>
          <p:nvSpPr>
            <p:cNvPr id="72" name="Freeform 71"/>
            <p:cNvSpPr>
              <a:spLocks/>
            </p:cNvSpPr>
            <p:nvPr/>
          </p:nvSpPr>
          <p:spPr bwMode="auto">
            <a:xfrm>
              <a:off x="780136" y="3856484"/>
              <a:ext cx="0" cy="0"/>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w 6"/>
                <a:gd name="T13" fmla="*/ 0 h 5"/>
                <a:gd name="T14" fmla="*/ 0 w 6"/>
                <a:gd name="T15" fmla="*/ 0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0"/>
                  </a:moveTo>
                  <a:lnTo>
                    <a:pt x="3" y="0"/>
                  </a:lnTo>
                  <a:lnTo>
                    <a:pt x="0" y="0"/>
                  </a:lnTo>
                  <a:lnTo>
                    <a:pt x="0" y="2"/>
                  </a:lnTo>
                  <a:lnTo>
                    <a:pt x="0" y="5"/>
                  </a:lnTo>
                  <a:lnTo>
                    <a:pt x="3" y="5"/>
                  </a:lnTo>
                  <a:lnTo>
                    <a:pt x="6" y="5"/>
                  </a:lnTo>
                  <a:lnTo>
                    <a:pt x="6" y="2"/>
                  </a:lnTo>
                  <a:lnTo>
                    <a:pt x="6" y="0"/>
                  </a:lnTo>
                </a:path>
              </a:pathLst>
            </a:custGeom>
            <a:solidFill>
              <a:schemeClr val="accent3"/>
            </a:solidFill>
            <a:ln w="0">
              <a:solidFill>
                <a:schemeClr val="accent3"/>
              </a:solidFill>
              <a:round/>
              <a:headEnd/>
              <a:tailEnd/>
            </a:ln>
          </p:spPr>
        </p:sp>
        <p:sp>
          <p:nvSpPr>
            <p:cNvPr id="73" name="Freeform 72"/>
            <p:cNvSpPr>
              <a:spLocks/>
            </p:cNvSpPr>
            <p:nvPr/>
          </p:nvSpPr>
          <p:spPr bwMode="auto">
            <a:xfrm>
              <a:off x="772100" y="3856484"/>
              <a:ext cx="8036" cy="0"/>
            </a:xfrm>
            <a:custGeom>
              <a:avLst/>
              <a:gdLst>
                <a:gd name="T0" fmla="*/ 2147483647 w 10"/>
                <a:gd name="T1" fmla="*/ 0 h 11"/>
                <a:gd name="T2" fmla="*/ 2147483647 w 10"/>
                <a:gd name="T3" fmla="*/ 0 h 11"/>
                <a:gd name="T4" fmla="*/ 0 w 10"/>
                <a:gd name="T5" fmla="*/ 0 h 11"/>
                <a:gd name="T6" fmla="*/ 0 w 10"/>
                <a:gd name="T7" fmla="*/ 0 h 11"/>
                <a:gd name="T8" fmla="*/ 0 w 10"/>
                <a:gd name="T9" fmla="*/ 0 h 11"/>
                <a:gd name="T10" fmla="*/ 2147483647 w 10"/>
                <a:gd name="T11" fmla="*/ 0 h 11"/>
                <a:gd name="T12" fmla="*/ 2147483647 w 10"/>
                <a:gd name="T13" fmla="*/ 0 h 11"/>
                <a:gd name="T14" fmla="*/ 2147483647 w 10"/>
                <a:gd name="T15" fmla="*/ 0 h 11"/>
                <a:gd name="T16" fmla="*/ 2147483647 w 10"/>
                <a:gd name="T17" fmla="*/ 0 h 11"/>
                <a:gd name="T18" fmla="*/ 2147483647 w 10"/>
                <a:gd name="T19" fmla="*/ 0 h 11"/>
                <a:gd name="T20" fmla="*/ 2147483647 w 10"/>
                <a:gd name="T21" fmla="*/ 0 h 11"/>
                <a:gd name="T22" fmla="*/ 2147483647 w 10"/>
                <a:gd name="T23" fmla="*/ 0 h 11"/>
                <a:gd name="T24" fmla="*/ 2147483647 w 10"/>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0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5" y="0"/>
                  </a:moveTo>
                  <a:lnTo>
                    <a:pt x="4" y="0"/>
                  </a:lnTo>
                  <a:lnTo>
                    <a:pt x="0" y="0"/>
                  </a:lnTo>
                  <a:lnTo>
                    <a:pt x="0" y="4"/>
                  </a:lnTo>
                  <a:lnTo>
                    <a:pt x="0" y="11"/>
                  </a:lnTo>
                  <a:lnTo>
                    <a:pt x="5" y="11"/>
                  </a:lnTo>
                  <a:lnTo>
                    <a:pt x="10" y="11"/>
                  </a:lnTo>
                  <a:lnTo>
                    <a:pt x="10" y="7"/>
                  </a:lnTo>
                  <a:lnTo>
                    <a:pt x="10" y="4"/>
                  </a:lnTo>
                  <a:lnTo>
                    <a:pt x="9" y="2"/>
                  </a:lnTo>
                  <a:lnTo>
                    <a:pt x="8" y="1"/>
                  </a:lnTo>
                  <a:lnTo>
                    <a:pt x="7" y="1"/>
                  </a:lnTo>
                  <a:lnTo>
                    <a:pt x="5" y="0"/>
                  </a:lnTo>
                  <a:close/>
                </a:path>
              </a:pathLst>
            </a:custGeom>
            <a:solidFill>
              <a:schemeClr val="accent3"/>
            </a:solidFill>
            <a:ln w="9525">
              <a:solidFill>
                <a:schemeClr val="accent3"/>
              </a:solidFill>
              <a:round/>
              <a:headEnd/>
              <a:tailEnd/>
            </a:ln>
          </p:spPr>
        </p:sp>
        <p:sp>
          <p:nvSpPr>
            <p:cNvPr id="74" name="Freeform 73"/>
            <p:cNvSpPr>
              <a:spLocks/>
            </p:cNvSpPr>
            <p:nvPr/>
          </p:nvSpPr>
          <p:spPr bwMode="auto">
            <a:xfrm>
              <a:off x="772100" y="3856484"/>
              <a:ext cx="8036" cy="0"/>
            </a:xfrm>
            <a:custGeom>
              <a:avLst/>
              <a:gdLst>
                <a:gd name="T0" fmla="*/ 2147483647 w 10"/>
                <a:gd name="T1" fmla="*/ 0 h 11"/>
                <a:gd name="T2" fmla="*/ 2147483647 w 10"/>
                <a:gd name="T3" fmla="*/ 0 h 11"/>
                <a:gd name="T4" fmla="*/ 0 w 10"/>
                <a:gd name="T5" fmla="*/ 0 h 11"/>
                <a:gd name="T6" fmla="*/ 0 w 10"/>
                <a:gd name="T7" fmla="*/ 0 h 11"/>
                <a:gd name="T8" fmla="*/ 0 w 10"/>
                <a:gd name="T9" fmla="*/ 0 h 11"/>
                <a:gd name="T10" fmla="*/ 2147483647 w 10"/>
                <a:gd name="T11" fmla="*/ 0 h 11"/>
                <a:gd name="T12" fmla="*/ 2147483647 w 10"/>
                <a:gd name="T13" fmla="*/ 0 h 11"/>
                <a:gd name="T14" fmla="*/ 2147483647 w 10"/>
                <a:gd name="T15" fmla="*/ 0 h 11"/>
                <a:gd name="T16" fmla="*/ 2147483647 w 10"/>
                <a:gd name="T17" fmla="*/ 0 h 11"/>
                <a:gd name="T18" fmla="*/ 2147483647 w 10"/>
                <a:gd name="T19" fmla="*/ 0 h 11"/>
                <a:gd name="T20" fmla="*/ 2147483647 w 10"/>
                <a:gd name="T21" fmla="*/ 0 h 11"/>
                <a:gd name="T22" fmla="*/ 2147483647 w 10"/>
                <a:gd name="T23" fmla="*/ 0 h 11"/>
                <a:gd name="T24" fmla="*/ 2147483647 w 10"/>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0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5" y="0"/>
                  </a:moveTo>
                  <a:lnTo>
                    <a:pt x="4" y="0"/>
                  </a:lnTo>
                  <a:lnTo>
                    <a:pt x="0" y="0"/>
                  </a:lnTo>
                  <a:lnTo>
                    <a:pt x="0" y="4"/>
                  </a:lnTo>
                  <a:lnTo>
                    <a:pt x="0" y="11"/>
                  </a:lnTo>
                  <a:lnTo>
                    <a:pt x="5" y="11"/>
                  </a:lnTo>
                  <a:lnTo>
                    <a:pt x="10" y="11"/>
                  </a:lnTo>
                  <a:lnTo>
                    <a:pt x="10" y="7"/>
                  </a:lnTo>
                  <a:lnTo>
                    <a:pt x="10" y="4"/>
                  </a:lnTo>
                  <a:lnTo>
                    <a:pt x="9" y="2"/>
                  </a:lnTo>
                  <a:lnTo>
                    <a:pt x="8" y="1"/>
                  </a:lnTo>
                  <a:lnTo>
                    <a:pt x="7" y="1"/>
                  </a:lnTo>
                  <a:lnTo>
                    <a:pt x="5" y="0"/>
                  </a:lnTo>
                </a:path>
              </a:pathLst>
            </a:custGeom>
            <a:solidFill>
              <a:schemeClr val="accent3"/>
            </a:solidFill>
            <a:ln w="0">
              <a:solidFill>
                <a:schemeClr val="accent3"/>
              </a:solidFill>
              <a:round/>
              <a:headEnd/>
              <a:tailEnd/>
            </a:ln>
          </p:spPr>
        </p:sp>
        <p:sp>
          <p:nvSpPr>
            <p:cNvPr id="75" name="Freeform 74"/>
            <p:cNvSpPr>
              <a:spLocks/>
            </p:cNvSpPr>
            <p:nvPr/>
          </p:nvSpPr>
          <p:spPr bwMode="auto">
            <a:xfrm>
              <a:off x="756028" y="3856484"/>
              <a:ext cx="8036" cy="8040"/>
            </a:xfrm>
            <a:custGeom>
              <a:avLst/>
              <a:gdLst>
                <a:gd name="T0" fmla="*/ 2147483647 w 39"/>
                <a:gd name="T1" fmla="*/ 0 h 11"/>
                <a:gd name="T2" fmla="*/ 2147483647 w 39"/>
                <a:gd name="T3" fmla="*/ 2147483647 h 11"/>
                <a:gd name="T4" fmla="*/ 2147483647 w 39"/>
                <a:gd name="T5" fmla="*/ 2147483647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w 39"/>
                <a:gd name="T21" fmla="*/ 2147483647 h 11"/>
                <a:gd name="T22" fmla="*/ 2147483647 w 39"/>
                <a:gd name="T23" fmla="*/ 2147483647 h 11"/>
                <a:gd name="T24" fmla="*/ 2147483647 w 39"/>
                <a:gd name="T25" fmla="*/ 2147483647 h 11"/>
                <a:gd name="T26" fmla="*/ 2147483647 w 39"/>
                <a:gd name="T27" fmla="*/ 2147483647 h 11"/>
                <a:gd name="T28" fmla="*/ 2147483647 w 39"/>
                <a:gd name="T29" fmla="*/ 2147483647 h 11"/>
                <a:gd name="T30" fmla="*/ 2147483647 w 39"/>
                <a:gd name="T31" fmla="*/ 2147483647 h 11"/>
                <a:gd name="T32" fmla="*/ 2147483647 w 39"/>
                <a:gd name="T33" fmla="*/ 2147483647 h 11"/>
                <a:gd name="T34" fmla="*/ 2147483647 w 39"/>
                <a:gd name="T35" fmla="*/ 2147483647 h 11"/>
                <a:gd name="T36" fmla="*/ 2147483647 w 39"/>
                <a:gd name="T37" fmla="*/ 2147483647 h 11"/>
                <a:gd name="T38" fmla="*/ 2147483647 w 39"/>
                <a:gd name="T39" fmla="*/ 2147483647 h 11"/>
                <a:gd name="T40" fmla="*/ 2147483647 w 39"/>
                <a:gd name="T41" fmla="*/ 2147483647 h 11"/>
                <a:gd name="T42" fmla="*/ 2147483647 w 39"/>
                <a:gd name="T43" fmla="*/ 2147483647 h 11"/>
                <a:gd name="T44" fmla="*/ 2147483647 w 39"/>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1"/>
                <a:gd name="T71" fmla="*/ 39 w 3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1">
                  <a:moveTo>
                    <a:pt x="16" y="0"/>
                  </a:moveTo>
                  <a:lnTo>
                    <a:pt x="13" y="1"/>
                  </a:lnTo>
                  <a:lnTo>
                    <a:pt x="10" y="2"/>
                  </a:lnTo>
                  <a:lnTo>
                    <a:pt x="8" y="3"/>
                  </a:lnTo>
                  <a:lnTo>
                    <a:pt x="6" y="5"/>
                  </a:lnTo>
                  <a:lnTo>
                    <a:pt x="5" y="6"/>
                  </a:lnTo>
                  <a:lnTo>
                    <a:pt x="4" y="7"/>
                  </a:lnTo>
                  <a:lnTo>
                    <a:pt x="2" y="7"/>
                  </a:lnTo>
                  <a:lnTo>
                    <a:pt x="0" y="5"/>
                  </a:lnTo>
                  <a:lnTo>
                    <a:pt x="0" y="10"/>
                  </a:lnTo>
                  <a:lnTo>
                    <a:pt x="0" y="11"/>
                  </a:lnTo>
                  <a:lnTo>
                    <a:pt x="9" y="11"/>
                  </a:lnTo>
                  <a:lnTo>
                    <a:pt x="19" y="11"/>
                  </a:lnTo>
                  <a:lnTo>
                    <a:pt x="29" y="11"/>
                  </a:lnTo>
                  <a:lnTo>
                    <a:pt x="39" y="11"/>
                  </a:lnTo>
                  <a:lnTo>
                    <a:pt x="39" y="10"/>
                  </a:lnTo>
                  <a:lnTo>
                    <a:pt x="39" y="5"/>
                  </a:lnTo>
                  <a:lnTo>
                    <a:pt x="36" y="7"/>
                  </a:lnTo>
                  <a:lnTo>
                    <a:pt x="33" y="7"/>
                  </a:lnTo>
                  <a:lnTo>
                    <a:pt x="30" y="6"/>
                  </a:lnTo>
                  <a:lnTo>
                    <a:pt x="27" y="5"/>
                  </a:lnTo>
                  <a:lnTo>
                    <a:pt x="21" y="2"/>
                  </a:lnTo>
                  <a:lnTo>
                    <a:pt x="16" y="0"/>
                  </a:lnTo>
                  <a:close/>
                </a:path>
              </a:pathLst>
            </a:custGeom>
            <a:solidFill>
              <a:schemeClr val="accent3"/>
            </a:solidFill>
            <a:ln w="9525">
              <a:solidFill>
                <a:schemeClr val="accent3"/>
              </a:solidFill>
              <a:round/>
              <a:headEnd/>
              <a:tailEnd/>
            </a:ln>
          </p:spPr>
        </p:sp>
        <p:sp>
          <p:nvSpPr>
            <p:cNvPr id="76" name="Freeform 75"/>
            <p:cNvSpPr>
              <a:spLocks/>
            </p:cNvSpPr>
            <p:nvPr/>
          </p:nvSpPr>
          <p:spPr bwMode="auto">
            <a:xfrm>
              <a:off x="756028" y="3856484"/>
              <a:ext cx="8036" cy="8040"/>
            </a:xfrm>
            <a:custGeom>
              <a:avLst/>
              <a:gdLst>
                <a:gd name="T0" fmla="*/ 2147483647 w 39"/>
                <a:gd name="T1" fmla="*/ 0 h 11"/>
                <a:gd name="T2" fmla="*/ 2147483647 w 39"/>
                <a:gd name="T3" fmla="*/ 2147483647 h 11"/>
                <a:gd name="T4" fmla="*/ 2147483647 w 39"/>
                <a:gd name="T5" fmla="*/ 2147483647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w 39"/>
                <a:gd name="T21" fmla="*/ 2147483647 h 11"/>
                <a:gd name="T22" fmla="*/ 2147483647 w 39"/>
                <a:gd name="T23" fmla="*/ 2147483647 h 11"/>
                <a:gd name="T24" fmla="*/ 2147483647 w 39"/>
                <a:gd name="T25" fmla="*/ 2147483647 h 11"/>
                <a:gd name="T26" fmla="*/ 2147483647 w 39"/>
                <a:gd name="T27" fmla="*/ 2147483647 h 11"/>
                <a:gd name="T28" fmla="*/ 2147483647 w 39"/>
                <a:gd name="T29" fmla="*/ 2147483647 h 11"/>
                <a:gd name="T30" fmla="*/ 2147483647 w 39"/>
                <a:gd name="T31" fmla="*/ 2147483647 h 11"/>
                <a:gd name="T32" fmla="*/ 2147483647 w 39"/>
                <a:gd name="T33" fmla="*/ 2147483647 h 11"/>
                <a:gd name="T34" fmla="*/ 2147483647 w 39"/>
                <a:gd name="T35" fmla="*/ 2147483647 h 11"/>
                <a:gd name="T36" fmla="*/ 2147483647 w 39"/>
                <a:gd name="T37" fmla="*/ 2147483647 h 11"/>
                <a:gd name="T38" fmla="*/ 2147483647 w 39"/>
                <a:gd name="T39" fmla="*/ 2147483647 h 11"/>
                <a:gd name="T40" fmla="*/ 2147483647 w 39"/>
                <a:gd name="T41" fmla="*/ 2147483647 h 11"/>
                <a:gd name="T42" fmla="*/ 2147483647 w 39"/>
                <a:gd name="T43" fmla="*/ 2147483647 h 11"/>
                <a:gd name="T44" fmla="*/ 2147483647 w 39"/>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1"/>
                <a:gd name="T71" fmla="*/ 39 w 3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1">
                  <a:moveTo>
                    <a:pt x="16" y="0"/>
                  </a:moveTo>
                  <a:lnTo>
                    <a:pt x="13" y="1"/>
                  </a:lnTo>
                  <a:lnTo>
                    <a:pt x="10" y="2"/>
                  </a:lnTo>
                  <a:lnTo>
                    <a:pt x="8" y="3"/>
                  </a:lnTo>
                  <a:lnTo>
                    <a:pt x="6" y="5"/>
                  </a:lnTo>
                  <a:lnTo>
                    <a:pt x="5" y="6"/>
                  </a:lnTo>
                  <a:lnTo>
                    <a:pt x="4" y="7"/>
                  </a:lnTo>
                  <a:lnTo>
                    <a:pt x="2" y="7"/>
                  </a:lnTo>
                  <a:lnTo>
                    <a:pt x="0" y="5"/>
                  </a:lnTo>
                  <a:lnTo>
                    <a:pt x="0" y="10"/>
                  </a:lnTo>
                  <a:lnTo>
                    <a:pt x="0" y="11"/>
                  </a:lnTo>
                  <a:lnTo>
                    <a:pt x="9" y="11"/>
                  </a:lnTo>
                  <a:lnTo>
                    <a:pt x="19" y="11"/>
                  </a:lnTo>
                  <a:lnTo>
                    <a:pt x="29" y="11"/>
                  </a:lnTo>
                  <a:lnTo>
                    <a:pt x="39" y="11"/>
                  </a:lnTo>
                  <a:lnTo>
                    <a:pt x="39" y="10"/>
                  </a:lnTo>
                  <a:lnTo>
                    <a:pt x="39" y="5"/>
                  </a:lnTo>
                  <a:lnTo>
                    <a:pt x="36" y="7"/>
                  </a:lnTo>
                  <a:lnTo>
                    <a:pt x="33" y="7"/>
                  </a:lnTo>
                  <a:lnTo>
                    <a:pt x="30" y="6"/>
                  </a:lnTo>
                  <a:lnTo>
                    <a:pt x="27" y="5"/>
                  </a:lnTo>
                  <a:lnTo>
                    <a:pt x="21" y="2"/>
                  </a:lnTo>
                  <a:lnTo>
                    <a:pt x="16" y="0"/>
                  </a:lnTo>
                </a:path>
              </a:pathLst>
            </a:custGeom>
            <a:solidFill>
              <a:schemeClr val="accent3"/>
            </a:solidFill>
            <a:ln w="0">
              <a:solidFill>
                <a:schemeClr val="accent3"/>
              </a:solidFill>
              <a:round/>
              <a:headEnd/>
              <a:tailEnd/>
            </a:ln>
          </p:spPr>
        </p:sp>
        <p:sp>
          <p:nvSpPr>
            <p:cNvPr id="77" name="Freeform 76"/>
            <p:cNvSpPr>
              <a:spLocks/>
            </p:cNvSpPr>
            <p:nvPr/>
          </p:nvSpPr>
          <p:spPr bwMode="auto">
            <a:xfrm>
              <a:off x="739956" y="3856484"/>
              <a:ext cx="16072" cy="8040"/>
            </a:xfrm>
            <a:custGeom>
              <a:avLst/>
              <a:gdLst>
                <a:gd name="T0" fmla="*/ 2147483647 w 65"/>
                <a:gd name="T1" fmla="*/ 2147483647 h 50"/>
                <a:gd name="T2" fmla="*/ 2147483647 w 65"/>
                <a:gd name="T3" fmla="*/ 2147483647 h 50"/>
                <a:gd name="T4" fmla="*/ 2147483647 w 65"/>
                <a:gd name="T5" fmla="*/ 1320166502 h 50"/>
                <a:gd name="T6" fmla="*/ 2147483647 w 65"/>
                <a:gd name="T7" fmla="*/ 0 h 50"/>
                <a:gd name="T8" fmla="*/ 2147483647 w 65"/>
                <a:gd name="T9" fmla="*/ 0 h 50"/>
                <a:gd name="T10" fmla="*/ 2147483647 w 65"/>
                <a:gd name="T11" fmla="*/ 0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2147483647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w 65"/>
                <a:gd name="T61" fmla="*/ 2147483647 h 50"/>
                <a:gd name="T62" fmla="*/ 2147483647 w 65"/>
                <a:gd name="T63" fmla="*/ 2147483647 h 50"/>
                <a:gd name="T64" fmla="*/ 2147483647 w 65"/>
                <a:gd name="T65" fmla="*/ 2147483647 h 50"/>
                <a:gd name="T66" fmla="*/ 2147483647 w 65"/>
                <a:gd name="T67" fmla="*/ 2147483647 h 50"/>
                <a:gd name="T68" fmla="*/ 2147483647 w 65"/>
                <a:gd name="T69" fmla="*/ 2147483647 h 50"/>
                <a:gd name="T70" fmla="*/ 2147483647 w 65"/>
                <a:gd name="T71" fmla="*/ 2147483647 h 50"/>
                <a:gd name="T72" fmla="*/ 2147483647 w 65"/>
                <a:gd name="T73" fmla="*/ 2147483647 h 50"/>
                <a:gd name="T74" fmla="*/ 2147483647 w 65"/>
                <a:gd name="T75" fmla="*/ 2147483647 h 50"/>
                <a:gd name="T76" fmla="*/ 2147483647 w 65"/>
                <a:gd name="T77" fmla="*/ 2147483647 h 50"/>
                <a:gd name="T78" fmla="*/ 2147483647 w 65"/>
                <a:gd name="T79" fmla="*/ 2147483647 h 50"/>
                <a:gd name="T80" fmla="*/ 2147483647 w 65"/>
                <a:gd name="T81" fmla="*/ 2147483647 h 50"/>
                <a:gd name="T82" fmla="*/ 2147483647 w 65"/>
                <a:gd name="T83" fmla="*/ 2147483647 h 50"/>
                <a:gd name="T84" fmla="*/ 2147483647 w 65"/>
                <a:gd name="T85" fmla="*/ 2147483647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50"/>
                <a:gd name="T131" fmla="*/ 65 w 65"/>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50">
                  <a:moveTo>
                    <a:pt x="32" y="7"/>
                  </a:moveTo>
                  <a:lnTo>
                    <a:pt x="36" y="3"/>
                  </a:lnTo>
                  <a:lnTo>
                    <a:pt x="42" y="1"/>
                  </a:lnTo>
                  <a:lnTo>
                    <a:pt x="48" y="0"/>
                  </a:lnTo>
                  <a:lnTo>
                    <a:pt x="55" y="0"/>
                  </a:lnTo>
                  <a:lnTo>
                    <a:pt x="57" y="0"/>
                  </a:lnTo>
                  <a:lnTo>
                    <a:pt x="60" y="2"/>
                  </a:lnTo>
                  <a:lnTo>
                    <a:pt x="62" y="3"/>
                  </a:lnTo>
                  <a:lnTo>
                    <a:pt x="63" y="5"/>
                  </a:lnTo>
                  <a:lnTo>
                    <a:pt x="65" y="8"/>
                  </a:lnTo>
                  <a:lnTo>
                    <a:pt x="65" y="11"/>
                  </a:lnTo>
                  <a:lnTo>
                    <a:pt x="65" y="14"/>
                  </a:lnTo>
                  <a:lnTo>
                    <a:pt x="65" y="18"/>
                  </a:lnTo>
                  <a:lnTo>
                    <a:pt x="57" y="18"/>
                  </a:lnTo>
                  <a:lnTo>
                    <a:pt x="48" y="18"/>
                  </a:lnTo>
                  <a:lnTo>
                    <a:pt x="56" y="23"/>
                  </a:lnTo>
                  <a:lnTo>
                    <a:pt x="59" y="23"/>
                  </a:lnTo>
                  <a:lnTo>
                    <a:pt x="59" y="25"/>
                  </a:lnTo>
                  <a:lnTo>
                    <a:pt x="58" y="27"/>
                  </a:lnTo>
                  <a:lnTo>
                    <a:pt x="56" y="28"/>
                  </a:lnTo>
                  <a:lnTo>
                    <a:pt x="53" y="29"/>
                  </a:lnTo>
                  <a:lnTo>
                    <a:pt x="47" y="31"/>
                  </a:lnTo>
                  <a:lnTo>
                    <a:pt x="42" y="34"/>
                  </a:lnTo>
                  <a:lnTo>
                    <a:pt x="38" y="35"/>
                  </a:lnTo>
                  <a:lnTo>
                    <a:pt x="35" y="37"/>
                  </a:lnTo>
                  <a:lnTo>
                    <a:pt x="33" y="41"/>
                  </a:lnTo>
                  <a:lnTo>
                    <a:pt x="32" y="45"/>
                  </a:lnTo>
                  <a:lnTo>
                    <a:pt x="24" y="48"/>
                  </a:lnTo>
                  <a:lnTo>
                    <a:pt x="16" y="49"/>
                  </a:lnTo>
                  <a:lnTo>
                    <a:pt x="8" y="50"/>
                  </a:lnTo>
                  <a:lnTo>
                    <a:pt x="0" y="50"/>
                  </a:lnTo>
                  <a:lnTo>
                    <a:pt x="2" y="45"/>
                  </a:lnTo>
                  <a:lnTo>
                    <a:pt x="6" y="40"/>
                  </a:lnTo>
                  <a:lnTo>
                    <a:pt x="9" y="36"/>
                  </a:lnTo>
                  <a:lnTo>
                    <a:pt x="14" y="32"/>
                  </a:lnTo>
                  <a:lnTo>
                    <a:pt x="23" y="25"/>
                  </a:lnTo>
                  <a:lnTo>
                    <a:pt x="32" y="18"/>
                  </a:lnTo>
                  <a:lnTo>
                    <a:pt x="33" y="17"/>
                  </a:lnTo>
                  <a:lnTo>
                    <a:pt x="36" y="15"/>
                  </a:lnTo>
                  <a:lnTo>
                    <a:pt x="36" y="13"/>
                  </a:lnTo>
                  <a:lnTo>
                    <a:pt x="36" y="11"/>
                  </a:lnTo>
                  <a:lnTo>
                    <a:pt x="35" y="9"/>
                  </a:lnTo>
                  <a:lnTo>
                    <a:pt x="32" y="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78" name="Freeform 77"/>
            <p:cNvSpPr>
              <a:spLocks/>
            </p:cNvSpPr>
            <p:nvPr/>
          </p:nvSpPr>
          <p:spPr bwMode="auto">
            <a:xfrm>
              <a:off x="715848" y="3856484"/>
              <a:ext cx="16072" cy="16081"/>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2147483647 w 54"/>
                <a:gd name="T31" fmla="*/ 2147483647 h 60"/>
                <a:gd name="T32" fmla="*/ 0 w 54"/>
                <a:gd name="T33" fmla="*/ 2147483647 h 60"/>
                <a:gd name="T34" fmla="*/ 0 w 54"/>
                <a:gd name="T35" fmla="*/ 2147483647 h 60"/>
                <a:gd name="T36" fmla="*/ 0 w 54"/>
                <a:gd name="T37" fmla="*/ 2147483647 h 60"/>
                <a:gd name="T38" fmla="*/ 2147483647 w 54"/>
                <a:gd name="T39" fmla="*/ 2147483647 h 60"/>
                <a:gd name="T40" fmla="*/ 2147483647 w 54"/>
                <a:gd name="T41" fmla="*/ 2147483647 h 60"/>
                <a:gd name="T42" fmla="*/ 2147483647 w 54"/>
                <a:gd name="T43" fmla="*/ 2147483647 h 60"/>
                <a:gd name="T44" fmla="*/ 2147483647 w 54"/>
                <a:gd name="T45" fmla="*/ 2147483647 h 60"/>
                <a:gd name="T46" fmla="*/ 2147483647 w 54"/>
                <a:gd name="T47" fmla="*/ 2147483647 h 60"/>
                <a:gd name="T48" fmla="*/ 2147483647 w 54"/>
                <a:gd name="T49" fmla="*/ 2147483647 h 60"/>
                <a:gd name="T50" fmla="*/ 2147483647 w 54"/>
                <a:gd name="T51" fmla="*/ 2147483647 h 60"/>
                <a:gd name="T52" fmla="*/ 2147483647 w 54"/>
                <a:gd name="T53" fmla="*/ 2147483647 h 60"/>
                <a:gd name="T54" fmla="*/ 2147483647 w 54"/>
                <a:gd name="T55" fmla="*/ 2147483647 h 60"/>
                <a:gd name="T56" fmla="*/ 2147483647 w 54"/>
                <a:gd name="T57" fmla="*/ 2147483647 h 60"/>
                <a:gd name="T58" fmla="*/ 2147483647 w 54"/>
                <a:gd name="T59" fmla="*/ 2147483647 h 60"/>
                <a:gd name="T60" fmla="*/ 2147483647 w 54"/>
                <a:gd name="T61" fmla="*/ 2147483647 h 60"/>
                <a:gd name="T62" fmla="*/ 2147483647 w 54"/>
                <a:gd name="T63" fmla="*/ 2147483647 h 60"/>
                <a:gd name="T64" fmla="*/ 2147483647 w 54"/>
                <a:gd name="T65" fmla="*/ 2147483647 h 60"/>
                <a:gd name="T66" fmla="*/ 2147483647 w 54"/>
                <a:gd name="T67" fmla="*/ 2147483647 h 60"/>
                <a:gd name="T68" fmla="*/ 2147483647 w 54"/>
                <a:gd name="T69" fmla="*/ 2147483647 h 60"/>
                <a:gd name="T70" fmla="*/ 2147483647 w 54"/>
                <a:gd name="T71" fmla="*/ 2147483647 h 60"/>
                <a:gd name="T72" fmla="*/ 2147483647 w 54"/>
                <a:gd name="T73" fmla="*/ 2147483647 h 60"/>
                <a:gd name="T74" fmla="*/ 2147483647 w 54"/>
                <a:gd name="T75" fmla="*/ 2147483647 h 60"/>
                <a:gd name="T76" fmla="*/ 2147483647 w 54"/>
                <a:gd name="T77" fmla="*/ 2147483647 h 60"/>
                <a:gd name="T78" fmla="*/ 2147483647 w 54"/>
                <a:gd name="T79" fmla="*/ 2147483647 h 60"/>
                <a:gd name="T80" fmla="*/ 2147483647 w 54"/>
                <a:gd name="T81" fmla="*/ 2147483647 h 60"/>
                <a:gd name="T82" fmla="*/ 2147483647 w 54"/>
                <a:gd name="T83" fmla="*/ 2147483647 h 60"/>
                <a:gd name="T84" fmla="*/ 2147483647 w 54"/>
                <a:gd name="T85" fmla="*/ 2147483647 h 60"/>
                <a:gd name="T86" fmla="*/ 2147483647 w 54"/>
                <a:gd name="T87" fmla="*/ 2147483647 h 60"/>
                <a:gd name="T88" fmla="*/ 2147483647 w 54"/>
                <a:gd name="T89" fmla="*/ 2147483647 h 60"/>
                <a:gd name="T90" fmla="*/ 2147483647 w 54"/>
                <a:gd name="T91" fmla="*/ 2147483647 h 60"/>
                <a:gd name="T92" fmla="*/ 2147483647 w 54"/>
                <a:gd name="T93" fmla="*/ 2147483647 h 60"/>
                <a:gd name="T94" fmla="*/ 2147483647 w 54"/>
                <a:gd name="T95" fmla="*/ 2147483647 h 60"/>
                <a:gd name="T96" fmla="*/ 2147483647 w 54"/>
                <a:gd name="T97" fmla="*/ 2147483647 h 60"/>
                <a:gd name="T98" fmla="*/ 2147483647 w 54"/>
                <a:gd name="T99" fmla="*/ 2147483647 h 60"/>
                <a:gd name="T100" fmla="*/ 2147483647 w 54"/>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0"/>
                <a:gd name="T155" fmla="*/ 54 w 54"/>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0">
                  <a:moveTo>
                    <a:pt x="38" y="22"/>
                  </a:moveTo>
                  <a:lnTo>
                    <a:pt x="35" y="20"/>
                  </a:lnTo>
                  <a:lnTo>
                    <a:pt x="32" y="18"/>
                  </a:lnTo>
                  <a:lnTo>
                    <a:pt x="31" y="16"/>
                  </a:lnTo>
                  <a:lnTo>
                    <a:pt x="30" y="14"/>
                  </a:lnTo>
                  <a:lnTo>
                    <a:pt x="30" y="10"/>
                  </a:lnTo>
                  <a:lnTo>
                    <a:pt x="27" y="6"/>
                  </a:lnTo>
                  <a:lnTo>
                    <a:pt x="25" y="2"/>
                  </a:lnTo>
                  <a:lnTo>
                    <a:pt x="22" y="1"/>
                  </a:lnTo>
                  <a:lnTo>
                    <a:pt x="19" y="0"/>
                  </a:lnTo>
                  <a:lnTo>
                    <a:pt x="16" y="0"/>
                  </a:lnTo>
                  <a:lnTo>
                    <a:pt x="10" y="2"/>
                  </a:lnTo>
                  <a:lnTo>
                    <a:pt x="5" y="6"/>
                  </a:lnTo>
                  <a:lnTo>
                    <a:pt x="3" y="6"/>
                  </a:lnTo>
                  <a:lnTo>
                    <a:pt x="2" y="7"/>
                  </a:lnTo>
                  <a:lnTo>
                    <a:pt x="1" y="8"/>
                  </a:lnTo>
                  <a:lnTo>
                    <a:pt x="0" y="9"/>
                  </a:lnTo>
                  <a:lnTo>
                    <a:pt x="0" y="12"/>
                  </a:lnTo>
                  <a:lnTo>
                    <a:pt x="0" y="16"/>
                  </a:lnTo>
                  <a:lnTo>
                    <a:pt x="2" y="20"/>
                  </a:lnTo>
                  <a:lnTo>
                    <a:pt x="7" y="22"/>
                  </a:lnTo>
                  <a:lnTo>
                    <a:pt x="12" y="24"/>
                  </a:lnTo>
                  <a:lnTo>
                    <a:pt x="18" y="25"/>
                  </a:lnTo>
                  <a:lnTo>
                    <a:pt x="22" y="27"/>
                  </a:lnTo>
                  <a:lnTo>
                    <a:pt x="26" y="29"/>
                  </a:lnTo>
                  <a:lnTo>
                    <a:pt x="27" y="31"/>
                  </a:lnTo>
                  <a:lnTo>
                    <a:pt x="28" y="33"/>
                  </a:lnTo>
                  <a:lnTo>
                    <a:pt x="28" y="35"/>
                  </a:lnTo>
                  <a:lnTo>
                    <a:pt x="27" y="38"/>
                  </a:lnTo>
                  <a:lnTo>
                    <a:pt x="22" y="41"/>
                  </a:lnTo>
                  <a:lnTo>
                    <a:pt x="17" y="43"/>
                  </a:lnTo>
                  <a:lnTo>
                    <a:pt x="14" y="44"/>
                  </a:lnTo>
                  <a:lnTo>
                    <a:pt x="12" y="45"/>
                  </a:lnTo>
                  <a:lnTo>
                    <a:pt x="11" y="47"/>
                  </a:lnTo>
                  <a:lnTo>
                    <a:pt x="10" y="48"/>
                  </a:lnTo>
                  <a:lnTo>
                    <a:pt x="11" y="50"/>
                  </a:lnTo>
                  <a:lnTo>
                    <a:pt x="12" y="53"/>
                  </a:lnTo>
                  <a:lnTo>
                    <a:pt x="14" y="55"/>
                  </a:lnTo>
                  <a:lnTo>
                    <a:pt x="17" y="57"/>
                  </a:lnTo>
                  <a:lnTo>
                    <a:pt x="22" y="59"/>
                  </a:lnTo>
                  <a:lnTo>
                    <a:pt x="27" y="60"/>
                  </a:lnTo>
                  <a:lnTo>
                    <a:pt x="38" y="55"/>
                  </a:lnTo>
                  <a:lnTo>
                    <a:pt x="48" y="48"/>
                  </a:lnTo>
                  <a:lnTo>
                    <a:pt x="52" y="46"/>
                  </a:lnTo>
                  <a:lnTo>
                    <a:pt x="54" y="43"/>
                  </a:lnTo>
                  <a:lnTo>
                    <a:pt x="54" y="39"/>
                  </a:lnTo>
                  <a:lnTo>
                    <a:pt x="53" y="35"/>
                  </a:lnTo>
                  <a:lnTo>
                    <a:pt x="51" y="31"/>
                  </a:lnTo>
                  <a:lnTo>
                    <a:pt x="48" y="27"/>
                  </a:lnTo>
                  <a:lnTo>
                    <a:pt x="43" y="24"/>
                  </a:lnTo>
                  <a:lnTo>
                    <a:pt x="38" y="22"/>
                  </a:lnTo>
                  <a:close/>
                </a:path>
              </a:pathLst>
            </a:custGeom>
            <a:solidFill>
              <a:schemeClr val="accent3"/>
            </a:solidFill>
            <a:ln w="9525">
              <a:solidFill>
                <a:schemeClr val="accent3"/>
              </a:solidFill>
              <a:round/>
              <a:headEnd/>
              <a:tailEnd/>
            </a:ln>
          </p:spPr>
        </p:sp>
        <p:sp>
          <p:nvSpPr>
            <p:cNvPr id="79" name="Freeform 78"/>
            <p:cNvSpPr>
              <a:spLocks/>
            </p:cNvSpPr>
            <p:nvPr/>
          </p:nvSpPr>
          <p:spPr bwMode="auto">
            <a:xfrm>
              <a:off x="715848" y="3856484"/>
              <a:ext cx="16072" cy="16081"/>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2147483647 w 54"/>
                <a:gd name="T31" fmla="*/ 2147483647 h 60"/>
                <a:gd name="T32" fmla="*/ 0 w 54"/>
                <a:gd name="T33" fmla="*/ 2147483647 h 60"/>
                <a:gd name="T34" fmla="*/ 0 w 54"/>
                <a:gd name="T35" fmla="*/ 2147483647 h 60"/>
                <a:gd name="T36" fmla="*/ 0 w 54"/>
                <a:gd name="T37" fmla="*/ 2147483647 h 60"/>
                <a:gd name="T38" fmla="*/ 2147483647 w 54"/>
                <a:gd name="T39" fmla="*/ 2147483647 h 60"/>
                <a:gd name="T40" fmla="*/ 2147483647 w 54"/>
                <a:gd name="T41" fmla="*/ 2147483647 h 60"/>
                <a:gd name="T42" fmla="*/ 2147483647 w 54"/>
                <a:gd name="T43" fmla="*/ 2147483647 h 60"/>
                <a:gd name="T44" fmla="*/ 2147483647 w 54"/>
                <a:gd name="T45" fmla="*/ 2147483647 h 60"/>
                <a:gd name="T46" fmla="*/ 2147483647 w 54"/>
                <a:gd name="T47" fmla="*/ 2147483647 h 60"/>
                <a:gd name="T48" fmla="*/ 2147483647 w 54"/>
                <a:gd name="T49" fmla="*/ 2147483647 h 60"/>
                <a:gd name="T50" fmla="*/ 2147483647 w 54"/>
                <a:gd name="T51" fmla="*/ 2147483647 h 60"/>
                <a:gd name="T52" fmla="*/ 2147483647 w 54"/>
                <a:gd name="T53" fmla="*/ 2147483647 h 60"/>
                <a:gd name="T54" fmla="*/ 2147483647 w 54"/>
                <a:gd name="T55" fmla="*/ 2147483647 h 60"/>
                <a:gd name="T56" fmla="*/ 2147483647 w 54"/>
                <a:gd name="T57" fmla="*/ 2147483647 h 60"/>
                <a:gd name="T58" fmla="*/ 2147483647 w 54"/>
                <a:gd name="T59" fmla="*/ 2147483647 h 60"/>
                <a:gd name="T60" fmla="*/ 2147483647 w 54"/>
                <a:gd name="T61" fmla="*/ 2147483647 h 60"/>
                <a:gd name="T62" fmla="*/ 2147483647 w 54"/>
                <a:gd name="T63" fmla="*/ 2147483647 h 60"/>
                <a:gd name="T64" fmla="*/ 2147483647 w 54"/>
                <a:gd name="T65" fmla="*/ 2147483647 h 60"/>
                <a:gd name="T66" fmla="*/ 2147483647 w 54"/>
                <a:gd name="T67" fmla="*/ 2147483647 h 60"/>
                <a:gd name="T68" fmla="*/ 2147483647 w 54"/>
                <a:gd name="T69" fmla="*/ 2147483647 h 60"/>
                <a:gd name="T70" fmla="*/ 2147483647 w 54"/>
                <a:gd name="T71" fmla="*/ 2147483647 h 60"/>
                <a:gd name="T72" fmla="*/ 2147483647 w 54"/>
                <a:gd name="T73" fmla="*/ 2147483647 h 60"/>
                <a:gd name="T74" fmla="*/ 2147483647 w 54"/>
                <a:gd name="T75" fmla="*/ 2147483647 h 60"/>
                <a:gd name="T76" fmla="*/ 2147483647 w 54"/>
                <a:gd name="T77" fmla="*/ 2147483647 h 60"/>
                <a:gd name="T78" fmla="*/ 2147483647 w 54"/>
                <a:gd name="T79" fmla="*/ 2147483647 h 60"/>
                <a:gd name="T80" fmla="*/ 2147483647 w 54"/>
                <a:gd name="T81" fmla="*/ 2147483647 h 60"/>
                <a:gd name="T82" fmla="*/ 2147483647 w 54"/>
                <a:gd name="T83" fmla="*/ 2147483647 h 60"/>
                <a:gd name="T84" fmla="*/ 2147483647 w 54"/>
                <a:gd name="T85" fmla="*/ 2147483647 h 60"/>
                <a:gd name="T86" fmla="*/ 2147483647 w 54"/>
                <a:gd name="T87" fmla="*/ 2147483647 h 60"/>
                <a:gd name="T88" fmla="*/ 2147483647 w 54"/>
                <a:gd name="T89" fmla="*/ 2147483647 h 60"/>
                <a:gd name="T90" fmla="*/ 2147483647 w 54"/>
                <a:gd name="T91" fmla="*/ 2147483647 h 60"/>
                <a:gd name="T92" fmla="*/ 2147483647 w 54"/>
                <a:gd name="T93" fmla="*/ 2147483647 h 60"/>
                <a:gd name="T94" fmla="*/ 2147483647 w 54"/>
                <a:gd name="T95" fmla="*/ 2147483647 h 60"/>
                <a:gd name="T96" fmla="*/ 2147483647 w 54"/>
                <a:gd name="T97" fmla="*/ 2147483647 h 60"/>
                <a:gd name="T98" fmla="*/ 2147483647 w 54"/>
                <a:gd name="T99" fmla="*/ 2147483647 h 60"/>
                <a:gd name="T100" fmla="*/ 2147483647 w 54"/>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0"/>
                <a:gd name="T155" fmla="*/ 54 w 54"/>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0">
                  <a:moveTo>
                    <a:pt x="38" y="22"/>
                  </a:moveTo>
                  <a:lnTo>
                    <a:pt x="35" y="20"/>
                  </a:lnTo>
                  <a:lnTo>
                    <a:pt x="32" y="18"/>
                  </a:lnTo>
                  <a:lnTo>
                    <a:pt x="31" y="16"/>
                  </a:lnTo>
                  <a:lnTo>
                    <a:pt x="30" y="14"/>
                  </a:lnTo>
                  <a:lnTo>
                    <a:pt x="30" y="10"/>
                  </a:lnTo>
                  <a:lnTo>
                    <a:pt x="27" y="6"/>
                  </a:lnTo>
                  <a:lnTo>
                    <a:pt x="25" y="2"/>
                  </a:lnTo>
                  <a:lnTo>
                    <a:pt x="22" y="1"/>
                  </a:lnTo>
                  <a:lnTo>
                    <a:pt x="19" y="0"/>
                  </a:lnTo>
                  <a:lnTo>
                    <a:pt x="16" y="0"/>
                  </a:lnTo>
                  <a:lnTo>
                    <a:pt x="10" y="2"/>
                  </a:lnTo>
                  <a:lnTo>
                    <a:pt x="5" y="6"/>
                  </a:lnTo>
                  <a:lnTo>
                    <a:pt x="3" y="6"/>
                  </a:lnTo>
                  <a:lnTo>
                    <a:pt x="2" y="7"/>
                  </a:lnTo>
                  <a:lnTo>
                    <a:pt x="1" y="8"/>
                  </a:lnTo>
                  <a:lnTo>
                    <a:pt x="0" y="9"/>
                  </a:lnTo>
                  <a:lnTo>
                    <a:pt x="0" y="12"/>
                  </a:lnTo>
                  <a:lnTo>
                    <a:pt x="0" y="16"/>
                  </a:lnTo>
                  <a:lnTo>
                    <a:pt x="2" y="20"/>
                  </a:lnTo>
                  <a:lnTo>
                    <a:pt x="7" y="22"/>
                  </a:lnTo>
                  <a:lnTo>
                    <a:pt x="12" y="24"/>
                  </a:lnTo>
                  <a:lnTo>
                    <a:pt x="18" y="25"/>
                  </a:lnTo>
                  <a:lnTo>
                    <a:pt x="22" y="27"/>
                  </a:lnTo>
                  <a:lnTo>
                    <a:pt x="26" y="29"/>
                  </a:lnTo>
                  <a:lnTo>
                    <a:pt x="27" y="31"/>
                  </a:lnTo>
                  <a:lnTo>
                    <a:pt x="28" y="33"/>
                  </a:lnTo>
                  <a:lnTo>
                    <a:pt x="28" y="35"/>
                  </a:lnTo>
                  <a:lnTo>
                    <a:pt x="27" y="38"/>
                  </a:lnTo>
                  <a:lnTo>
                    <a:pt x="22" y="41"/>
                  </a:lnTo>
                  <a:lnTo>
                    <a:pt x="17" y="43"/>
                  </a:lnTo>
                  <a:lnTo>
                    <a:pt x="14" y="44"/>
                  </a:lnTo>
                  <a:lnTo>
                    <a:pt x="12" y="45"/>
                  </a:lnTo>
                  <a:lnTo>
                    <a:pt x="11" y="47"/>
                  </a:lnTo>
                  <a:lnTo>
                    <a:pt x="10" y="48"/>
                  </a:lnTo>
                  <a:lnTo>
                    <a:pt x="11" y="50"/>
                  </a:lnTo>
                  <a:lnTo>
                    <a:pt x="12" y="53"/>
                  </a:lnTo>
                  <a:lnTo>
                    <a:pt x="14" y="55"/>
                  </a:lnTo>
                  <a:lnTo>
                    <a:pt x="17" y="57"/>
                  </a:lnTo>
                  <a:lnTo>
                    <a:pt x="22" y="59"/>
                  </a:lnTo>
                  <a:lnTo>
                    <a:pt x="27" y="60"/>
                  </a:lnTo>
                  <a:lnTo>
                    <a:pt x="38" y="55"/>
                  </a:lnTo>
                  <a:lnTo>
                    <a:pt x="48" y="48"/>
                  </a:lnTo>
                  <a:lnTo>
                    <a:pt x="52" y="46"/>
                  </a:lnTo>
                  <a:lnTo>
                    <a:pt x="54" y="43"/>
                  </a:lnTo>
                  <a:lnTo>
                    <a:pt x="54" y="39"/>
                  </a:lnTo>
                  <a:lnTo>
                    <a:pt x="53" y="35"/>
                  </a:lnTo>
                  <a:lnTo>
                    <a:pt x="51" y="31"/>
                  </a:lnTo>
                  <a:lnTo>
                    <a:pt x="48" y="27"/>
                  </a:lnTo>
                  <a:lnTo>
                    <a:pt x="43" y="24"/>
                  </a:lnTo>
                  <a:lnTo>
                    <a:pt x="38" y="22"/>
                  </a:lnTo>
                </a:path>
              </a:pathLst>
            </a:custGeom>
            <a:solidFill>
              <a:schemeClr val="accent3"/>
            </a:solidFill>
            <a:ln w="0">
              <a:solidFill>
                <a:schemeClr val="accent3"/>
              </a:solidFill>
              <a:round/>
              <a:headEnd/>
              <a:tailEnd/>
            </a:ln>
          </p:spPr>
        </p:sp>
        <p:sp>
          <p:nvSpPr>
            <p:cNvPr id="80" name="Freeform 79"/>
            <p:cNvSpPr>
              <a:spLocks/>
            </p:cNvSpPr>
            <p:nvPr/>
          </p:nvSpPr>
          <p:spPr bwMode="auto">
            <a:xfrm>
              <a:off x="691739" y="3864525"/>
              <a:ext cx="24108" cy="8040"/>
            </a:xfrm>
            <a:custGeom>
              <a:avLst/>
              <a:gdLst>
                <a:gd name="T0" fmla="*/ 2147483647 w 77"/>
                <a:gd name="T1" fmla="*/ 2147483647 h 53"/>
                <a:gd name="T2" fmla="*/ 2147483647 w 77"/>
                <a:gd name="T3" fmla="*/ 2147483647 h 53"/>
                <a:gd name="T4" fmla="*/ 2147483647 w 77"/>
                <a:gd name="T5" fmla="*/ 2147483647 h 53"/>
                <a:gd name="T6" fmla="*/ 2147483647 w 77"/>
                <a:gd name="T7" fmla="*/ 2147483647 h 53"/>
                <a:gd name="T8" fmla="*/ 2147483647 w 77"/>
                <a:gd name="T9" fmla="*/ 2147483647 h 53"/>
                <a:gd name="T10" fmla="*/ 2147483647 w 77"/>
                <a:gd name="T11" fmla="*/ 2147483647 h 53"/>
                <a:gd name="T12" fmla="*/ 2147483647 w 77"/>
                <a:gd name="T13" fmla="*/ 2147483647 h 53"/>
                <a:gd name="T14" fmla="*/ 2147483647 w 77"/>
                <a:gd name="T15" fmla="*/ 1044587759 h 53"/>
                <a:gd name="T16" fmla="*/ 2147483647 w 77"/>
                <a:gd name="T17" fmla="*/ 0 h 53"/>
                <a:gd name="T18" fmla="*/ 2147483647 w 77"/>
                <a:gd name="T19" fmla="*/ 0 h 53"/>
                <a:gd name="T20" fmla="*/ 2147483647 w 77"/>
                <a:gd name="T21" fmla="*/ 1044587759 h 53"/>
                <a:gd name="T22" fmla="*/ 2147483647 w 77"/>
                <a:gd name="T23" fmla="*/ 2083394383 h 53"/>
                <a:gd name="T24" fmla="*/ 2147483647 w 77"/>
                <a:gd name="T25" fmla="*/ 2147483647 h 53"/>
                <a:gd name="T26" fmla="*/ 2147483647 w 77"/>
                <a:gd name="T27" fmla="*/ 2147483647 h 53"/>
                <a:gd name="T28" fmla="*/ 2147483647 w 77"/>
                <a:gd name="T29" fmla="*/ 2147483647 h 53"/>
                <a:gd name="T30" fmla="*/ 2147483647 w 77"/>
                <a:gd name="T31" fmla="*/ 2147483647 h 53"/>
                <a:gd name="T32" fmla="*/ 2147483647 w 77"/>
                <a:gd name="T33" fmla="*/ 2147483647 h 53"/>
                <a:gd name="T34" fmla="*/ 2147483647 w 77"/>
                <a:gd name="T35" fmla="*/ 2147483647 h 53"/>
                <a:gd name="T36" fmla="*/ 2147483647 w 77"/>
                <a:gd name="T37" fmla="*/ 2147483647 h 53"/>
                <a:gd name="T38" fmla="*/ 2147483647 w 77"/>
                <a:gd name="T39" fmla="*/ 2147483647 h 53"/>
                <a:gd name="T40" fmla="*/ 2147483647 w 77"/>
                <a:gd name="T41" fmla="*/ 2147483647 h 53"/>
                <a:gd name="T42" fmla="*/ 2147483647 w 77"/>
                <a:gd name="T43" fmla="*/ 2147483647 h 53"/>
                <a:gd name="T44" fmla="*/ 2147483647 w 77"/>
                <a:gd name="T45" fmla="*/ 2147483647 h 53"/>
                <a:gd name="T46" fmla="*/ 2147483647 w 77"/>
                <a:gd name="T47" fmla="*/ 2147483647 h 53"/>
                <a:gd name="T48" fmla="*/ 2147483647 w 77"/>
                <a:gd name="T49" fmla="*/ 2147483647 h 53"/>
                <a:gd name="T50" fmla="*/ 0 w 77"/>
                <a:gd name="T51" fmla="*/ 2147483647 h 53"/>
                <a:gd name="T52" fmla="*/ 0 w 77"/>
                <a:gd name="T53" fmla="*/ 2147483647 h 53"/>
                <a:gd name="T54" fmla="*/ 2147483647 w 77"/>
                <a:gd name="T55" fmla="*/ 2147483647 h 53"/>
                <a:gd name="T56" fmla="*/ 2147483647 w 77"/>
                <a:gd name="T57" fmla="*/ 2147483647 h 53"/>
                <a:gd name="T58" fmla="*/ 2147483647 w 77"/>
                <a:gd name="T59" fmla="*/ 2147483647 h 53"/>
                <a:gd name="T60" fmla="*/ 2147483647 w 77"/>
                <a:gd name="T61" fmla="*/ 2147483647 h 53"/>
                <a:gd name="T62" fmla="*/ 2147483647 w 77"/>
                <a:gd name="T63" fmla="*/ 2147483647 h 53"/>
                <a:gd name="T64" fmla="*/ 2147483647 w 77"/>
                <a:gd name="T65" fmla="*/ 2147483647 h 53"/>
                <a:gd name="T66" fmla="*/ 2147483647 w 77"/>
                <a:gd name="T67" fmla="*/ 2147483647 h 53"/>
                <a:gd name="T68" fmla="*/ 2147483647 w 77"/>
                <a:gd name="T69" fmla="*/ 2147483647 h 53"/>
                <a:gd name="T70" fmla="*/ 2147483647 w 77"/>
                <a:gd name="T71" fmla="*/ 2147483647 h 53"/>
                <a:gd name="T72" fmla="*/ 2147483647 w 77"/>
                <a:gd name="T73" fmla="*/ 2147483647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5" y="20"/>
                  </a:moveTo>
                  <a:lnTo>
                    <a:pt x="54" y="15"/>
                  </a:lnTo>
                  <a:lnTo>
                    <a:pt x="51" y="10"/>
                  </a:lnTo>
                  <a:lnTo>
                    <a:pt x="49" y="8"/>
                  </a:lnTo>
                  <a:lnTo>
                    <a:pt x="47" y="6"/>
                  </a:lnTo>
                  <a:lnTo>
                    <a:pt x="49" y="5"/>
                  </a:lnTo>
                  <a:lnTo>
                    <a:pt x="50" y="4"/>
                  </a:lnTo>
                  <a:lnTo>
                    <a:pt x="57" y="1"/>
                  </a:lnTo>
                  <a:lnTo>
                    <a:pt x="63" y="0"/>
                  </a:lnTo>
                  <a:lnTo>
                    <a:pt x="65" y="0"/>
                  </a:lnTo>
                  <a:lnTo>
                    <a:pt x="67" y="1"/>
                  </a:lnTo>
                  <a:lnTo>
                    <a:pt x="69" y="2"/>
                  </a:lnTo>
                  <a:lnTo>
                    <a:pt x="71" y="4"/>
                  </a:lnTo>
                  <a:lnTo>
                    <a:pt x="75" y="13"/>
                  </a:lnTo>
                  <a:lnTo>
                    <a:pt x="77" y="21"/>
                  </a:lnTo>
                  <a:lnTo>
                    <a:pt x="77" y="25"/>
                  </a:lnTo>
                  <a:lnTo>
                    <a:pt x="76" y="28"/>
                  </a:lnTo>
                  <a:lnTo>
                    <a:pt x="74" y="30"/>
                  </a:lnTo>
                  <a:lnTo>
                    <a:pt x="71" y="31"/>
                  </a:lnTo>
                  <a:lnTo>
                    <a:pt x="55" y="39"/>
                  </a:lnTo>
                  <a:lnTo>
                    <a:pt x="38" y="46"/>
                  </a:lnTo>
                  <a:lnTo>
                    <a:pt x="29" y="49"/>
                  </a:lnTo>
                  <a:lnTo>
                    <a:pt x="20" y="51"/>
                  </a:lnTo>
                  <a:lnTo>
                    <a:pt x="11" y="53"/>
                  </a:lnTo>
                  <a:lnTo>
                    <a:pt x="1" y="53"/>
                  </a:lnTo>
                  <a:lnTo>
                    <a:pt x="0" y="49"/>
                  </a:lnTo>
                  <a:lnTo>
                    <a:pt x="0" y="46"/>
                  </a:lnTo>
                  <a:lnTo>
                    <a:pt x="1" y="43"/>
                  </a:lnTo>
                  <a:lnTo>
                    <a:pt x="3" y="40"/>
                  </a:lnTo>
                  <a:lnTo>
                    <a:pt x="10" y="37"/>
                  </a:lnTo>
                  <a:lnTo>
                    <a:pt x="20" y="34"/>
                  </a:lnTo>
                  <a:lnTo>
                    <a:pt x="30" y="32"/>
                  </a:lnTo>
                  <a:lnTo>
                    <a:pt x="40" y="29"/>
                  </a:lnTo>
                  <a:lnTo>
                    <a:pt x="44" y="27"/>
                  </a:lnTo>
                  <a:lnTo>
                    <a:pt x="49" y="25"/>
                  </a:lnTo>
                  <a:lnTo>
                    <a:pt x="53" y="23"/>
                  </a:lnTo>
                  <a:lnTo>
                    <a:pt x="55" y="2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81" name="Freeform 80"/>
            <p:cNvSpPr>
              <a:spLocks/>
            </p:cNvSpPr>
            <p:nvPr/>
          </p:nvSpPr>
          <p:spPr bwMode="auto">
            <a:xfrm>
              <a:off x="675667" y="3864525"/>
              <a:ext cx="16072" cy="16081"/>
            </a:xfrm>
            <a:custGeom>
              <a:avLst/>
              <a:gdLst>
                <a:gd name="T0" fmla="*/ 2147483647 w 55"/>
                <a:gd name="T1" fmla="*/ 2147483647 h 70"/>
                <a:gd name="T2" fmla="*/ 2147483647 w 55"/>
                <a:gd name="T3" fmla="*/ 2147483647 h 70"/>
                <a:gd name="T4" fmla="*/ 2147483647 w 55"/>
                <a:gd name="T5" fmla="*/ 2147483647 h 70"/>
                <a:gd name="T6" fmla="*/ 2147483647 w 55"/>
                <a:gd name="T7" fmla="*/ 0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0 w 55"/>
                <a:gd name="T25" fmla="*/ 2147483647 h 70"/>
                <a:gd name="T26" fmla="*/ 2147483647 w 55"/>
                <a:gd name="T27" fmla="*/ 2147483647 h 70"/>
                <a:gd name="T28" fmla="*/ 2147483647 w 55"/>
                <a:gd name="T29" fmla="*/ 2147483647 h 70"/>
                <a:gd name="T30" fmla="*/ 2147483647 w 55"/>
                <a:gd name="T31" fmla="*/ 2147483647 h 70"/>
                <a:gd name="T32" fmla="*/ 2147483647 w 55"/>
                <a:gd name="T33" fmla="*/ 2147483647 h 70"/>
                <a:gd name="T34" fmla="*/ 2147483647 w 55"/>
                <a:gd name="T35" fmla="*/ 2147483647 h 70"/>
                <a:gd name="T36" fmla="*/ 2147483647 w 55"/>
                <a:gd name="T37" fmla="*/ 2147483647 h 70"/>
                <a:gd name="T38" fmla="*/ 2147483647 w 55"/>
                <a:gd name="T39" fmla="*/ 2147483647 h 70"/>
                <a:gd name="T40" fmla="*/ 2147483647 w 55"/>
                <a:gd name="T41" fmla="*/ 2147483647 h 70"/>
                <a:gd name="T42" fmla="*/ 2147483647 w 55"/>
                <a:gd name="T43" fmla="*/ 2147483647 h 70"/>
                <a:gd name="T44" fmla="*/ 2147483647 w 55"/>
                <a:gd name="T45" fmla="*/ 2147483647 h 70"/>
                <a:gd name="T46" fmla="*/ 2147483647 w 55"/>
                <a:gd name="T47" fmla="*/ 2147483647 h 70"/>
                <a:gd name="T48" fmla="*/ 2147483647 w 55"/>
                <a:gd name="T49" fmla="*/ 2147483647 h 70"/>
                <a:gd name="T50" fmla="*/ 2147483647 w 55"/>
                <a:gd name="T51" fmla="*/ 2147483647 h 70"/>
                <a:gd name="T52" fmla="*/ 2147483647 w 55"/>
                <a:gd name="T53" fmla="*/ 2147483647 h 70"/>
                <a:gd name="T54" fmla="*/ 2147483647 w 55"/>
                <a:gd name="T55" fmla="*/ 2147483647 h 70"/>
                <a:gd name="T56" fmla="*/ 2147483647 w 55"/>
                <a:gd name="T57" fmla="*/ 2147483647 h 70"/>
                <a:gd name="T58" fmla="*/ 2147483647 w 55"/>
                <a:gd name="T59" fmla="*/ 2147483647 h 70"/>
                <a:gd name="T60" fmla="*/ 2147483647 w 55"/>
                <a:gd name="T61" fmla="*/ 2147483647 h 70"/>
                <a:gd name="T62" fmla="*/ 2147483647 w 55"/>
                <a:gd name="T63" fmla="*/ 2147483647 h 70"/>
                <a:gd name="T64" fmla="*/ 2147483647 w 55"/>
                <a:gd name="T65" fmla="*/ 2147483647 h 70"/>
                <a:gd name="T66" fmla="*/ 2147483647 w 55"/>
                <a:gd name="T67" fmla="*/ 21474836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0"/>
                <a:gd name="T104" fmla="*/ 55 w 55"/>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0">
                  <a:moveTo>
                    <a:pt x="33" y="16"/>
                  </a:moveTo>
                  <a:lnTo>
                    <a:pt x="34" y="12"/>
                  </a:lnTo>
                  <a:lnTo>
                    <a:pt x="33" y="9"/>
                  </a:lnTo>
                  <a:lnTo>
                    <a:pt x="31" y="6"/>
                  </a:lnTo>
                  <a:lnTo>
                    <a:pt x="28" y="4"/>
                  </a:lnTo>
                  <a:lnTo>
                    <a:pt x="24" y="2"/>
                  </a:lnTo>
                  <a:lnTo>
                    <a:pt x="20" y="1"/>
                  </a:lnTo>
                  <a:lnTo>
                    <a:pt x="16" y="0"/>
                  </a:lnTo>
                  <a:lnTo>
                    <a:pt x="12" y="0"/>
                  </a:lnTo>
                  <a:lnTo>
                    <a:pt x="9" y="5"/>
                  </a:lnTo>
                  <a:lnTo>
                    <a:pt x="6" y="10"/>
                  </a:lnTo>
                  <a:lnTo>
                    <a:pt x="10" y="13"/>
                  </a:lnTo>
                  <a:lnTo>
                    <a:pt x="14" y="15"/>
                  </a:lnTo>
                  <a:lnTo>
                    <a:pt x="17" y="18"/>
                  </a:lnTo>
                  <a:lnTo>
                    <a:pt x="20" y="21"/>
                  </a:lnTo>
                  <a:lnTo>
                    <a:pt x="21" y="24"/>
                  </a:lnTo>
                  <a:lnTo>
                    <a:pt x="21" y="27"/>
                  </a:lnTo>
                  <a:lnTo>
                    <a:pt x="20" y="29"/>
                  </a:lnTo>
                  <a:lnTo>
                    <a:pt x="17" y="32"/>
                  </a:lnTo>
                  <a:lnTo>
                    <a:pt x="16" y="33"/>
                  </a:lnTo>
                  <a:lnTo>
                    <a:pt x="15" y="35"/>
                  </a:lnTo>
                  <a:lnTo>
                    <a:pt x="13" y="36"/>
                  </a:lnTo>
                  <a:lnTo>
                    <a:pt x="11" y="37"/>
                  </a:lnTo>
                  <a:lnTo>
                    <a:pt x="6" y="39"/>
                  </a:lnTo>
                  <a:lnTo>
                    <a:pt x="1" y="42"/>
                  </a:lnTo>
                  <a:lnTo>
                    <a:pt x="0" y="44"/>
                  </a:lnTo>
                  <a:lnTo>
                    <a:pt x="0" y="47"/>
                  </a:lnTo>
                  <a:lnTo>
                    <a:pt x="1" y="48"/>
                  </a:lnTo>
                  <a:lnTo>
                    <a:pt x="2" y="49"/>
                  </a:lnTo>
                  <a:lnTo>
                    <a:pt x="7" y="51"/>
                  </a:lnTo>
                  <a:lnTo>
                    <a:pt x="12" y="54"/>
                  </a:lnTo>
                  <a:lnTo>
                    <a:pt x="12" y="57"/>
                  </a:lnTo>
                  <a:lnTo>
                    <a:pt x="12" y="59"/>
                  </a:lnTo>
                  <a:lnTo>
                    <a:pt x="16" y="60"/>
                  </a:lnTo>
                  <a:lnTo>
                    <a:pt x="20" y="61"/>
                  </a:lnTo>
                  <a:lnTo>
                    <a:pt x="22" y="62"/>
                  </a:lnTo>
                  <a:lnTo>
                    <a:pt x="24" y="62"/>
                  </a:lnTo>
                  <a:lnTo>
                    <a:pt x="26" y="61"/>
                  </a:lnTo>
                  <a:lnTo>
                    <a:pt x="28" y="59"/>
                  </a:lnTo>
                  <a:lnTo>
                    <a:pt x="30" y="63"/>
                  </a:lnTo>
                  <a:lnTo>
                    <a:pt x="30" y="65"/>
                  </a:lnTo>
                  <a:lnTo>
                    <a:pt x="28" y="67"/>
                  </a:lnTo>
                  <a:lnTo>
                    <a:pt x="28" y="70"/>
                  </a:lnTo>
                  <a:lnTo>
                    <a:pt x="32" y="70"/>
                  </a:lnTo>
                  <a:lnTo>
                    <a:pt x="35" y="69"/>
                  </a:lnTo>
                  <a:lnTo>
                    <a:pt x="36" y="69"/>
                  </a:lnTo>
                  <a:lnTo>
                    <a:pt x="37" y="68"/>
                  </a:lnTo>
                  <a:lnTo>
                    <a:pt x="38" y="66"/>
                  </a:lnTo>
                  <a:lnTo>
                    <a:pt x="38" y="65"/>
                  </a:lnTo>
                  <a:lnTo>
                    <a:pt x="40" y="60"/>
                  </a:lnTo>
                  <a:lnTo>
                    <a:pt x="41" y="56"/>
                  </a:lnTo>
                  <a:lnTo>
                    <a:pt x="41" y="51"/>
                  </a:lnTo>
                  <a:lnTo>
                    <a:pt x="40" y="47"/>
                  </a:lnTo>
                  <a:lnTo>
                    <a:pt x="39" y="37"/>
                  </a:lnTo>
                  <a:lnTo>
                    <a:pt x="38" y="32"/>
                  </a:lnTo>
                  <a:lnTo>
                    <a:pt x="39" y="28"/>
                  </a:lnTo>
                  <a:lnTo>
                    <a:pt x="41" y="25"/>
                  </a:lnTo>
                  <a:lnTo>
                    <a:pt x="43" y="22"/>
                  </a:lnTo>
                  <a:lnTo>
                    <a:pt x="46" y="19"/>
                  </a:lnTo>
                  <a:lnTo>
                    <a:pt x="52" y="14"/>
                  </a:lnTo>
                  <a:lnTo>
                    <a:pt x="55" y="10"/>
                  </a:lnTo>
                  <a:lnTo>
                    <a:pt x="55" y="9"/>
                  </a:lnTo>
                  <a:lnTo>
                    <a:pt x="52" y="7"/>
                  </a:lnTo>
                  <a:lnTo>
                    <a:pt x="49" y="6"/>
                  </a:lnTo>
                  <a:lnTo>
                    <a:pt x="46" y="6"/>
                  </a:lnTo>
                  <a:lnTo>
                    <a:pt x="39" y="5"/>
                  </a:lnTo>
                  <a:lnTo>
                    <a:pt x="33" y="5"/>
                  </a:lnTo>
                  <a:lnTo>
                    <a:pt x="33" y="10"/>
                  </a:lnTo>
                  <a:lnTo>
                    <a:pt x="33" y="16"/>
                  </a:lnTo>
                  <a:close/>
                </a:path>
              </a:pathLst>
            </a:custGeom>
            <a:solidFill>
              <a:schemeClr val="accent3"/>
            </a:solidFill>
            <a:ln w="9525">
              <a:solidFill>
                <a:schemeClr val="accent3"/>
              </a:solidFill>
              <a:round/>
              <a:headEnd/>
              <a:tailEnd/>
            </a:ln>
          </p:spPr>
        </p:sp>
        <p:sp>
          <p:nvSpPr>
            <p:cNvPr id="82" name="Freeform 81"/>
            <p:cNvSpPr>
              <a:spLocks/>
            </p:cNvSpPr>
            <p:nvPr/>
          </p:nvSpPr>
          <p:spPr bwMode="auto">
            <a:xfrm>
              <a:off x="675667" y="3864525"/>
              <a:ext cx="16072" cy="16081"/>
            </a:xfrm>
            <a:custGeom>
              <a:avLst/>
              <a:gdLst>
                <a:gd name="T0" fmla="*/ 2147483647 w 55"/>
                <a:gd name="T1" fmla="*/ 2147483647 h 70"/>
                <a:gd name="T2" fmla="*/ 2147483647 w 55"/>
                <a:gd name="T3" fmla="*/ 2147483647 h 70"/>
                <a:gd name="T4" fmla="*/ 2147483647 w 55"/>
                <a:gd name="T5" fmla="*/ 2147483647 h 70"/>
                <a:gd name="T6" fmla="*/ 2147483647 w 55"/>
                <a:gd name="T7" fmla="*/ 0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0 w 55"/>
                <a:gd name="T25" fmla="*/ 2147483647 h 70"/>
                <a:gd name="T26" fmla="*/ 2147483647 w 55"/>
                <a:gd name="T27" fmla="*/ 2147483647 h 70"/>
                <a:gd name="T28" fmla="*/ 2147483647 w 55"/>
                <a:gd name="T29" fmla="*/ 2147483647 h 70"/>
                <a:gd name="T30" fmla="*/ 2147483647 w 55"/>
                <a:gd name="T31" fmla="*/ 2147483647 h 70"/>
                <a:gd name="T32" fmla="*/ 2147483647 w 55"/>
                <a:gd name="T33" fmla="*/ 2147483647 h 70"/>
                <a:gd name="T34" fmla="*/ 2147483647 w 55"/>
                <a:gd name="T35" fmla="*/ 2147483647 h 70"/>
                <a:gd name="T36" fmla="*/ 2147483647 w 55"/>
                <a:gd name="T37" fmla="*/ 2147483647 h 70"/>
                <a:gd name="T38" fmla="*/ 2147483647 w 55"/>
                <a:gd name="T39" fmla="*/ 2147483647 h 70"/>
                <a:gd name="T40" fmla="*/ 2147483647 w 55"/>
                <a:gd name="T41" fmla="*/ 2147483647 h 70"/>
                <a:gd name="T42" fmla="*/ 2147483647 w 55"/>
                <a:gd name="T43" fmla="*/ 2147483647 h 70"/>
                <a:gd name="T44" fmla="*/ 2147483647 w 55"/>
                <a:gd name="T45" fmla="*/ 2147483647 h 70"/>
                <a:gd name="T46" fmla="*/ 2147483647 w 55"/>
                <a:gd name="T47" fmla="*/ 2147483647 h 70"/>
                <a:gd name="T48" fmla="*/ 2147483647 w 55"/>
                <a:gd name="T49" fmla="*/ 2147483647 h 70"/>
                <a:gd name="T50" fmla="*/ 2147483647 w 55"/>
                <a:gd name="T51" fmla="*/ 2147483647 h 70"/>
                <a:gd name="T52" fmla="*/ 2147483647 w 55"/>
                <a:gd name="T53" fmla="*/ 2147483647 h 70"/>
                <a:gd name="T54" fmla="*/ 2147483647 w 55"/>
                <a:gd name="T55" fmla="*/ 2147483647 h 70"/>
                <a:gd name="T56" fmla="*/ 2147483647 w 55"/>
                <a:gd name="T57" fmla="*/ 2147483647 h 70"/>
                <a:gd name="T58" fmla="*/ 2147483647 w 55"/>
                <a:gd name="T59" fmla="*/ 2147483647 h 70"/>
                <a:gd name="T60" fmla="*/ 2147483647 w 55"/>
                <a:gd name="T61" fmla="*/ 2147483647 h 70"/>
                <a:gd name="T62" fmla="*/ 2147483647 w 55"/>
                <a:gd name="T63" fmla="*/ 2147483647 h 70"/>
                <a:gd name="T64" fmla="*/ 2147483647 w 55"/>
                <a:gd name="T65" fmla="*/ 2147483647 h 70"/>
                <a:gd name="T66" fmla="*/ 2147483647 w 55"/>
                <a:gd name="T67" fmla="*/ 21474836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0"/>
                <a:gd name="T104" fmla="*/ 55 w 55"/>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0">
                  <a:moveTo>
                    <a:pt x="33" y="16"/>
                  </a:moveTo>
                  <a:lnTo>
                    <a:pt x="34" y="12"/>
                  </a:lnTo>
                  <a:lnTo>
                    <a:pt x="33" y="9"/>
                  </a:lnTo>
                  <a:lnTo>
                    <a:pt x="31" y="6"/>
                  </a:lnTo>
                  <a:lnTo>
                    <a:pt x="28" y="4"/>
                  </a:lnTo>
                  <a:lnTo>
                    <a:pt x="24" y="2"/>
                  </a:lnTo>
                  <a:lnTo>
                    <a:pt x="20" y="1"/>
                  </a:lnTo>
                  <a:lnTo>
                    <a:pt x="16" y="0"/>
                  </a:lnTo>
                  <a:lnTo>
                    <a:pt x="12" y="0"/>
                  </a:lnTo>
                  <a:lnTo>
                    <a:pt x="9" y="5"/>
                  </a:lnTo>
                  <a:lnTo>
                    <a:pt x="6" y="10"/>
                  </a:lnTo>
                  <a:lnTo>
                    <a:pt x="10" y="13"/>
                  </a:lnTo>
                  <a:lnTo>
                    <a:pt x="14" y="15"/>
                  </a:lnTo>
                  <a:lnTo>
                    <a:pt x="17" y="18"/>
                  </a:lnTo>
                  <a:lnTo>
                    <a:pt x="20" y="21"/>
                  </a:lnTo>
                  <a:lnTo>
                    <a:pt x="21" y="24"/>
                  </a:lnTo>
                  <a:lnTo>
                    <a:pt x="21" y="27"/>
                  </a:lnTo>
                  <a:lnTo>
                    <a:pt x="20" y="29"/>
                  </a:lnTo>
                  <a:lnTo>
                    <a:pt x="17" y="32"/>
                  </a:lnTo>
                  <a:lnTo>
                    <a:pt x="16" y="33"/>
                  </a:lnTo>
                  <a:lnTo>
                    <a:pt x="15" y="35"/>
                  </a:lnTo>
                  <a:lnTo>
                    <a:pt x="13" y="36"/>
                  </a:lnTo>
                  <a:lnTo>
                    <a:pt x="11" y="37"/>
                  </a:lnTo>
                  <a:lnTo>
                    <a:pt x="6" y="39"/>
                  </a:lnTo>
                  <a:lnTo>
                    <a:pt x="1" y="42"/>
                  </a:lnTo>
                  <a:lnTo>
                    <a:pt x="0" y="44"/>
                  </a:lnTo>
                  <a:lnTo>
                    <a:pt x="0" y="47"/>
                  </a:lnTo>
                  <a:lnTo>
                    <a:pt x="1" y="48"/>
                  </a:lnTo>
                  <a:lnTo>
                    <a:pt x="2" y="49"/>
                  </a:lnTo>
                  <a:lnTo>
                    <a:pt x="7" y="51"/>
                  </a:lnTo>
                  <a:lnTo>
                    <a:pt x="12" y="54"/>
                  </a:lnTo>
                  <a:lnTo>
                    <a:pt x="12" y="57"/>
                  </a:lnTo>
                  <a:lnTo>
                    <a:pt x="12" y="59"/>
                  </a:lnTo>
                  <a:lnTo>
                    <a:pt x="16" y="60"/>
                  </a:lnTo>
                  <a:lnTo>
                    <a:pt x="20" y="61"/>
                  </a:lnTo>
                  <a:lnTo>
                    <a:pt x="22" y="62"/>
                  </a:lnTo>
                  <a:lnTo>
                    <a:pt x="24" y="62"/>
                  </a:lnTo>
                  <a:lnTo>
                    <a:pt x="26" y="61"/>
                  </a:lnTo>
                  <a:lnTo>
                    <a:pt x="28" y="59"/>
                  </a:lnTo>
                  <a:lnTo>
                    <a:pt x="30" y="63"/>
                  </a:lnTo>
                  <a:lnTo>
                    <a:pt x="30" y="65"/>
                  </a:lnTo>
                  <a:lnTo>
                    <a:pt x="28" y="67"/>
                  </a:lnTo>
                  <a:lnTo>
                    <a:pt x="28" y="70"/>
                  </a:lnTo>
                  <a:lnTo>
                    <a:pt x="32" y="70"/>
                  </a:lnTo>
                  <a:lnTo>
                    <a:pt x="35" y="69"/>
                  </a:lnTo>
                  <a:lnTo>
                    <a:pt x="36" y="69"/>
                  </a:lnTo>
                  <a:lnTo>
                    <a:pt x="37" y="68"/>
                  </a:lnTo>
                  <a:lnTo>
                    <a:pt x="38" y="66"/>
                  </a:lnTo>
                  <a:lnTo>
                    <a:pt x="38" y="65"/>
                  </a:lnTo>
                  <a:lnTo>
                    <a:pt x="40" y="60"/>
                  </a:lnTo>
                  <a:lnTo>
                    <a:pt x="41" y="56"/>
                  </a:lnTo>
                  <a:lnTo>
                    <a:pt x="41" y="51"/>
                  </a:lnTo>
                  <a:lnTo>
                    <a:pt x="40" y="47"/>
                  </a:lnTo>
                  <a:lnTo>
                    <a:pt x="39" y="37"/>
                  </a:lnTo>
                  <a:lnTo>
                    <a:pt x="38" y="32"/>
                  </a:lnTo>
                  <a:lnTo>
                    <a:pt x="39" y="28"/>
                  </a:lnTo>
                  <a:lnTo>
                    <a:pt x="41" y="25"/>
                  </a:lnTo>
                  <a:lnTo>
                    <a:pt x="43" y="22"/>
                  </a:lnTo>
                  <a:lnTo>
                    <a:pt x="46" y="19"/>
                  </a:lnTo>
                  <a:lnTo>
                    <a:pt x="52" y="14"/>
                  </a:lnTo>
                  <a:lnTo>
                    <a:pt x="55" y="10"/>
                  </a:lnTo>
                  <a:lnTo>
                    <a:pt x="55" y="9"/>
                  </a:lnTo>
                  <a:lnTo>
                    <a:pt x="52" y="7"/>
                  </a:lnTo>
                  <a:lnTo>
                    <a:pt x="49" y="6"/>
                  </a:lnTo>
                  <a:lnTo>
                    <a:pt x="46" y="6"/>
                  </a:lnTo>
                  <a:lnTo>
                    <a:pt x="39" y="5"/>
                  </a:lnTo>
                  <a:lnTo>
                    <a:pt x="33" y="5"/>
                  </a:lnTo>
                  <a:lnTo>
                    <a:pt x="33" y="10"/>
                  </a:lnTo>
                  <a:lnTo>
                    <a:pt x="33" y="16"/>
                  </a:lnTo>
                </a:path>
              </a:pathLst>
            </a:custGeom>
            <a:solidFill>
              <a:schemeClr val="tx1">
                <a:lumMod val="50000"/>
                <a:lumOff val="50000"/>
              </a:schemeClr>
            </a:solidFill>
            <a:ln w="0">
              <a:solidFill>
                <a:schemeClr val="tx1">
                  <a:lumMod val="50000"/>
                  <a:lumOff val="50000"/>
                </a:schemeClr>
              </a:solidFill>
              <a:round/>
              <a:headEnd/>
              <a:tailEnd/>
            </a:ln>
          </p:spPr>
        </p:sp>
        <p:sp>
          <p:nvSpPr>
            <p:cNvPr id="83" name="Freeform 82"/>
            <p:cNvSpPr>
              <a:spLocks/>
            </p:cNvSpPr>
            <p:nvPr/>
          </p:nvSpPr>
          <p:spPr bwMode="auto">
            <a:xfrm>
              <a:off x="675667" y="3864525"/>
              <a:ext cx="0" cy="8040"/>
            </a:xfrm>
            <a:custGeom>
              <a:avLst/>
              <a:gdLst>
                <a:gd name="T0" fmla="*/ 0 w 10"/>
                <a:gd name="T1" fmla="*/ 0 h 6"/>
                <a:gd name="T2" fmla="*/ 0 w 10"/>
                <a:gd name="T3" fmla="*/ 0 h 6"/>
                <a:gd name="T4" fmla="*/ 0 w 10"/>
                <a:gd name="T5" fmla="*/ 0 h 6"/>
                <a:gd name="T6" fmla="*/ 0 w 10"/>
                <a:gd name="T7" fmla="*/ 2147483647 h 6"/>
                <a:gd name="T8" fmla="*/ 0 w 10"/>
                <a:gd name="T9" fmla="*/ 2147483647 h 6"/>
                <a:gd name="T10" fmla="*/ 0 w 10"/>
                <a:gd name="T11" fmla="*/ 2147483647 h 6"/>
                <a:gd name="T12" fmla="*/ 0 w 10"/>
                <a:gd name="T13" fmla="*/ 2147483647 h 6"/>
                <a:gd name="T14" fmla="*/ 0 w 10"/>
                <a:gd name="T15" fmla="*/ 2147483647 h 6"/>
                <a:gd name="T16" fmla="*/ 0 w 10"/>
                <a:gd name="T17" fmla="*/ 2147483647 h 6"/>
                <a:gd name="T18" fmla="*/ 0 w 10"/>
                <a:gd name="T19" fmla="*/ 2147483647 h 6"/>
                <a:gd name="T20" fmla="*/ 0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10" y="0"/>
                  </a:moveTo>
                  <a:lnTo>
                    <a:pt x="5" y="0"/>
                  </a:lnTo>
                  <a:lnTo>
                    <a:pt x="4" y="0"/>
                  </a:lnTo>
                  <a:lnTo>
                    <a:pt x="1" y="1"/>
                  </a:lnTo>
                  <a:lnTo>
                    <a:pt x="0" y="3"/>
                  </a:lnTo>
                  <a:lnTo>
                    <a:pt x="1" y="5"/>
                  </a:lnTo>
                  <a:lnTo>
                    <a:pt x="4" y="6"/>
                  </a:lnTo>
                  <a:lnTo>
                    <a:pt x="5" y="6"/>
                  </a:lnTo>
                  <a:lnTo>
                    <a:pt x="10" y="6"/>
                  </a:lnTo>
                  <a:lnTo>
                    <a:pt x="10" y="3"/>
                  </a:lnTo>
                  <a:lnTo>
                    <a:pt x="10" y="0"/>
                  </a:lnTo>
                  <a:close/>
                </a:path>
              </a:pathLst>
            </a:custGeom>
            <a:solidFill>
              <a:schemeClr val="accent3"/>
            </a:solidFill>
            <a:ln w="9525">
              <a:solidFill>
                <a:schemeClr val="accent3"/>
              </a:solidFill>
              <a:round/>
              <a:headEnd/>
              <a:tailEnd/>
            </a:ln>
          </p:spPr>
        </p:sp>
        <p:sp>
          <p:nvSpPr>
            <p:cNvPr id="84" name="Freeform 83"/>
            <p:cNvSpPr>
              <a:spLocks/>
            </p:cNvSpPr>
            <p:nvPr/>
          </p:nvSpPr>
          <p:spPr bwMode="auto">
            <a:xfrm>
              <a:off x="659595" y="3864525"/>
              <a:ext cx="8036" cy="0"/>
            </a:xfrm>
            <a:custGeom>
              <a:avLst/>
              <a:gdLst>
                <a:gd name="T0" fmla="*/ 2147483647 w 28"/>
                <a:gd name="T1" fmla="*/ 0 h 19"/>
                <a:gd name="T2" fmla="*/ 2147483647 w 28"/>
                <a:gd name="T3" fmla="*/ 0 h 19"/>
                <a:gd name="T4" fmla="*/ 2147483647 w 28"/>
                <a:gd name="T5" fmla="*/ 0 h 19"/>
                <a:gd name="T6" fmla="*/ 2147483647 w 28"/>
                <a:gd name="T7" fmla="*/ 0 h 19"/>
                <a:gd name="T8" fmla="*/ 2147483647 w 28"/>
                <a:gd name="T9" fmla="*/ 0 h 19"/>
                <a:gd name="T10" fmla="*/ 2147483647 w 28"/>
                <a:gd name="T11" fmla="*/ 0 h 19"/>
                <a:gd name="T12" fmla="*/ 2147483647 w 28"/>
                <a:gd name="T13" fmla="*/ 0 h 19"/>
                <a:gd name="T14" fmla="*/ 2147483647 w 28"/>
                <a:gd name="T15" fmla="*/ 0 h 19"/>
                <a:gd name="T16" fmla="*/ 2147483647 w 28"/>
                <a:gd name="T17" fmla="*/ 0 h 19"/>
                <a:gd name="T18" fmla="*/ 2147483647 w 28"/>
                <a:gd name="T19" fmla="*/ 0 h 19"/>
                <a:gd name="T20" fmla="*/ 2147483647 w 28"/>
                <a:gd name="T21" fmla="*/ 0 h 19"/>
                <a:gd name="T22" fmla="*/ 2147483647 w 28"/>
                <a:gd name="T23" fmla="*/ 0 h 19"/>
                <a:gd name="T24" fmla="*/ 0 w 28"/>
                <a:gd name="T25" fmla="*/ 0 h 19"/>
                <a:gd name="T26" fmla="*/ 2147483647 w 28"/>
                <a:gd name="T27" fmla="*/ 0 h 19"/>
                <a:gd name="T28" fmla="*/ 2147483647 w 28"/>
                <a:gd name="T29" fmla="*/ 0 h 19"/>
                <a:gd name="T30" fmla="*/ 2147483647 w 28"/>
                <a:gd name="T31" fmla="*/ 0 h 19"/>
                <a:gd name="T32" fmla="*/ 2147483647 w 28"/>
                <a:gd name="T33" fmla="*/ 0 h 19"/>
                <a:gd name="T34" fmla="*/ 2147483647 w 28"/>
                <a:gd name="T35" fmla="*/ 0 h 19"/>
                <a:gd name="T36" fmla="*/ 2147483647 w 28"/>
                <a:gd name="T37" fmla="*/ 0 h 19"/>
                <a:gd name="T38" fmla="*/ 2147483647 w 28"/>
                <a:gd name="T39" fmla="*/ 0 h 19"/>
                <a:gd name="T40" fmla="*/ 2147483647 w 28"/>
                <a:gd name="T41" fmla="*/ 0 h 19"/>
                <a:gd name="T42" fmla="*/ 2147483647 w 28"/>
                <a:gd name="T43" fmla="*/ 0 h 19"/>
                <a:gd name="T44" fmla="*/ 2147483647 w 28"/>
                <a:gd name="T45" fmla="*/ 0 h 19"/>
                <a:gd name="T46" fmla="*/ 2147483647 w 28"/>
                <a:gd name="T47" fmla="*/ 0 h 19"/>
                <a:gd name="T48" fmla="*/ 2147483647 w 28"/>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19"/>
                <a:gd name="T77" fmla="*/ 28 w 28"/>
                <a:gd name="T78" fmla="*/ 0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19">
                  <a:moveTo>
                    <a:pt x="27" y="3"/>
                  </a:moveTo>
                  <a:lnTo>
                    <a:pt x="24" y="2"/>
                  </a:lnTo>
                  <a:lnTo>
                    <a:pt x="22" y="0"/>
                  </a:lnTo>
                  <a:lnTo>
                    <a:pt x="19" y="0"/>
                  </a:lnTo>
                  <a:lnTo>
                    <a:pt x="16" y="0"/>
                  </a:lnTo>
                  <a:lnTo>
                    <a:pt x="13" y="1"/>
                  </a:lnTo>
                  <a:lnTo>
                    <a:pt x="9" y="3"/>
                  </a:lnTo>
                  <a:lnTo>
                    <a:pt x="7" y="5"/>
                  </a:lnTo>
                  <a:lnTo>
                    <a:pt x="4" y="9"/>
                  </a:lnTo>
                  <a:lnTo>
                    <a:pt x="3" y="9"/>
                  </a:lnTo>
                  <a:lnTo>
                    <a:pt x="1" y="10"/>
                  </a:lnTo>
                  <a:lnTo>
                    <a:pt x="1" y="12"/>
                  </a:lnTo>
                  <a:lnTo>
                    <a:pt x="0" y="14"/>
                  </a:lnTo>
                  <a:lnTo>
                    <a:pt x="1" y="16"/>
                  </a:lnTo>
                  <a:lnTo>
                    <a:pt x="1" y="18"/>
                  </a:lnTo>
                  <a:lnTo>
                    <a:pt x="3" y="19"/>
                  </a:lnTo>
                  <a:lnTo>
                    <a:pt x="4" y="19"/>
                  </a:lnTo>
                  <a:lnTo>
                    <a:pt x="9" y="19"/>
                  </a:lnTo>
                  <a:lnTo>
                    <a:pt x="14" y="18"/>
                  </a:lnTo>
                  <a:lnTo>
                    <a:pt x="18" y="17"/>
                  </a:lnTo>
                  <a:lnTo>
                    <a:pt x="22" y="15"/>
                  </a:lnTo>
                  <a:lnTo>
                    <a:pt x="25" y="13"/>
                  </a:lnTo>
                  <a:lnTo>
                    <a:pt x="27" y="10"/>
                  </a:lnTo>
                  <a:lnTo>
                    <a:pt x="28" y="7"/>
                  </a:lnTo>
                  <a:lnTo>
                    <a:pt x="27" y="3"/>
                  </a:lnTo>
                  <a:close/>
                </a:path>
              </a:pathLst>
            </a:custGeom>
            <a:solidFill>
              <a:schemeClr val="accent3"/>
            </a:solidFill>
            <a:ln w="9525">
              <a:solidFill>
                <a:schemeClr val="accent3"/>
              </a:solidFill>
              <a:round/>
              <a:headEnd/>
              <a:tailEnd/>
            </a:ln>
          </p:spPr>
        </p:sp>
        <p:sp>
          <p:nvSpPr>
            <p:cNvPr id="85" name="Freeform 84"/>
            <p:cNvSpPr>
              <a:spLocks/>
            </p:cNvSpPr>
            <p:nvPr/>
          </p:nvSpPr>
          <p:spPr bwMode="auto">
            <a:xfrm>
              <a:off x="659595" y="3864525"/>
              <a:ext cx="8036" cy="0"/>
            </a:xfrm>
            <a:custGeom>
              <a:avLst/>
              <a:gdLst>
                <a:gd name="T0" fmla="*/ 2147483647 w 28"/>
                <a:gd name="T1" fmla="*/ 0 h 19"/>
                <a:gd name="T2" fmla="*/ 2147483647 w 28"/>
                <a:gd name="T3" fmla="*/ 0 h 19"/>
                <a:gd name="T4" fmla="*/ 2147483647 w 28"/>
                <a:gd name="T5" fmla="*/ 0 h 19"/>
                <a:gd name="T6" fmla="*/ 2147483647 w 28"/>
                <a:gd name="T7" fmla="*/ 0 h 19"/>
                <a:gd name="T8" fmla="*/ 2147483647 w 28"/>
                <a:gd name="T9" fmla="*/ 0 h 19"/>
                <a:gd name="T10" fmla="*/ 2147483647 w 28"/>
                <a:gd name="T11" fmla="*/ 0 h 19"/>
                <a:gd name="T12" fmla="*/ 2147483647 w 28"/>
                <a:gd name="T13" fmla="*/ 0 h 19"/>
                <a:gd name="T14" fmla="*/ 2147483647 w 28"/>
                <a:gd name="T15" fmla="*/ 0 h 19"/>
                <a:gd name="T16" fmla="*/ 2147483647 w 28"/>
                <a:gd name="T17" fmla="*/ 0 h 19"/>
                <a:gd name="T18" fmla="*/ 2147483647 w 28"/>
                <a:gd name="T19" fmla="*/ 0 h 19"/>
                <a:gd name="T20" fmla="*/ 2147483647 w 28"/>
                <a:gd name="T21" fmla="*/ 0 h 19"/>
                <a:gd name="T22" fmla="*/ 2147483647 w 28"/>
                <a:gd name="T23" fmla="*/ 0 h 19"/>
                <a:gd name="T24" fmla="*/ 0 w 28"/>
                <a:gd name="T25" fmla="*/ 0 h 19"/>
                <a:gd name="T26" fmla="*/ 2147483647 w 28"/>
                <a:gd name="T27" fmla="*/ 0 h 19"/>
                <a:gd name="T28" fmla="*/ 2147483647 w 28"/>
                <a:gd name="T29" fmla="*/ 0 h 19"/>
                <a:gd name="T30" fmla="*/ 2147483647 w 28"/>
                <a:gd name="T31" fmla="*/ 0 h 19"/>
                <a:gd name="T32" fmla="*/ 2147483647 w 28"/>
                <a:gd name="T33" fmla="*/ 0 h 19"/>
                <a:gd name="T34" fmla="*/ 2147483647 w 28"/>
                <a:gd name="T35" fmla="*/ 0 h 19"/>
                <a:gd name="T36" fmla="*/ 2147483647 w 28"/>
                <a:gd name="T37" fmla="*/ 0 h 19"/>
                <a:gd name="T38" fmla="*/ 2147483647 w 28"/>
                <a:gd name="T39" fmla="*/ 0 h 19"/>
                <a:gd name="T40" fmla="*/ 2147483647 w 28"/>
                <a:gd name="T41" fmla="*/ 0 h 19"/>
                <a:gd name="T42" fmla="*/ 2147483647 w 28"/>
                <a:gd name="T43" fmla="*/ 0 h 19"/>
                <a:gd name="T44" fmla="*/ 2147483647 w 28"/>
                <a:gd name="T45" fmla="*/ 0 h 19"/>
                <a:gd name="T46" fmla="*/ 2147483647 w 28"/>
                <a:gd name="T47" fmla="*/ 0 h 19"/>
                <a:gd name="T48" fmla="*/ 2147483647 w 28"/>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19"/>
                <a:gd name="T77" fmla="*/ 28 w 28"/>
                <a:gd name="T78" fmla="*/ 0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19">
                  <a:moveTo>
                    <a:pt x="27" y="3"/>
                  </a:moveTo>
                  <a:lnTo>
                    <a:pt x="24" y="2"/>
                  </a:lnTo>
                  <a:lnTo>
                    <a:pt x="22" y="0"/>
                  </a:lnTo>
                  <a:lnTo>
                    <a:pt x="19" y="0"/>
                  </a:lnTo>
                  <a:lnTo>
                    <a:pt x="16" y="0"/>
                  </a:lnTo>
                  <a:lnTo>
                    <a:pt x="13" y="1"/>
                  </a:lnTo>
                  <a:lnTo>
                    <a:pt x="9" y="3"/>
                  </a:lnTo>
                  <a:lnTo>
                    <a:pt x="7" y="5"/>
                  </a:lnTo>
                  <a:lnTo>
                    <a:pt x="4" y="9"/>
                  </a:lnTo>
                  <a:lnTo>
                    <a:pt x="3" y="9"/>
                  </a:lnTo>
                  <a:lnTo>
                    <a:pt x="1" y="10"/>
                  </a:lnTo>
                  <a:lnTo>
                    <a:pt x="1" y="12"/>
                  </a:lnTo>
                  <a:lnTo>
                    <a:pt x="0" y="14"/>
                  </a:lnTo>
                  <a:lnTo>
                    <a:pt x="1" y="16"/>
                  </a:lnTo>
                  <a:lnTo>
                    <a:pt x="1" y="18"/>
                  </a:lnTo>
                  <a:lnTo>
                    <a:pt x="3" y="19"/>
                  </a:lnTo>
                  <a:lnTo>
                    <a:pt x="4" y="19"/>
                  </a:lnTo>
                  <a:lnTo>
                    <a:pt x="9" y="19"/>
                  </a:lnTo>
                  <a:lnTo>
                    <a:pt x="14" y="18"/>
                  </a:lnTo>
                  <a:lnTo>
                    <a:pt x="18" y="17"/>
                  </a:lnTo>
                  <a:lnTo>
                    <a:pt x="22" y="15"/>
                  </a:lnTo>
                  <a:lnTo>
                    <a:pt x="25" y="13"/>
                  </a:lnTo>
                  <a:lnTo>
                    <a:pt x="27" y="10"/>
                  </a:lnTo>
                  <a:lnTo>
                    <a:pt x="28" y="7"/>
                  </a:lnTo>
                  <a:lnTo>
                    <a:pt x="27" y="3"/>
                  </a:lnTo>
                </a:path>
              </a:pathLst>
            </a:custGeom>
            <a:solidFill>
              <a:schemeClr val="accent3"/>
            </a:solidFill>
            <a:ln w="0">
              <a:solidFill>
                <a:schemeClr val="accent3"/>
              </a:solidFill>
              <a:round/>
              <a:headEnd/>
              <a:tailEnd/>
            </a:ln>
          </p:spPr>
        </p:sp>
        <p:sp>
          <p:nvSpPr>
            <p:cNvPr id="86" name="Freeform 85"/>
            <p:cNvSpPr>
              <a:spLocks/>
            </p:cNvSpPr>
            <p:nvPr/>
          </p:nvSpPr>
          <p:spPr bwMode="auto">
            <a:xfrm>
              <a:off x="627450" y="3864525"/>
              <a:ext cx="8036" cy="0"/>
            </a:xfrm>
            <a:custGeom>
              <a:avLst/>
              <a:gdLst>
                <a:gd name="T0" fmla="*/ 2147483647 w 5"/>
                <a:gd name="T1" fmla="*/ 0 h 5"/>
                <a:gd name="T2" fmla="*/ 2147483647 w 5"/>
                <a:gd name="T3" fmla="*/ 0 h 5"/>
                <a:gd name="T4" fmla="*/ 0 w 5"/>
                <a:gd name="T5" fmla="*/ 0 h 5"/>
                <a:gd name="T6" fmla="*/ 0 w 5"/>
                <a:gd name="T7" fmla="*/ 0 h 5"/>
                <a:gd name="T8" fmla="*/ 0 w 5"/>
                <a:gd name="T9" fmla="*/ 0 h 5"/>
                <a:gd name="T10" fmla="*/ 2147483647 w 5"/>
                <a:gd name="T11" fmla="*/ 0 h 5"/>
                <a:gd name="T12" fmla="*/ 2147483647 w 5"/>
                <a:gd name="T13" fmla="*/ 0 h 5"/>
                <a:gd name="T14" fmla="*/ 2147483647 w 5"/>
                <a:gd name="T15" fmla="*/ 0 h 5"/>
                <a:gd name="T16" fmla="*/ 2147483647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0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2" y="0"/>
                  </a:lnTo>
                  <a:lnTo>
                    <a:pt x="0" y="0"/>
                  </a:lnTo>
                  <a:lnTo>
                    <a:pt x="0" y="2"/>
                  </a:lnTo>
                  <a:lnTo>
                    <a:pt x="0" y="5"/>
                  </a:lnTo>
                  <a:lnTo>
                    <a:pt x="2" y="5"/>
                  </a:lnTo>
                  <a:lnTo>
                    <a:pt x="5" y="5"/>
                  </a:lnTo>
                  <a:lnTo>
                    <a:pt x="5" y="2"/>
                  </a:lnTo>
                  <a:lnTo>
                    <a:pt x="5" y="0"/>
                  </a:lnTo>
                  <a:close/>
                </a:path>
              </a:pathLst>
            </a:custGeom>
            <a:solidFill>
              <a:schemeClr val="accent3"/>
            </a:solidFill>
            <a:ln w="9525">
              <a:solidFill>
                <a:schemeClr val="accent3"/>
              </a:solidFill>
              <a:round/>
              <a:headEnd/>
              <a:tailEnd/>
            </a:ln>
          </p:spPr>
        </p:sp>
        <p:sp>
          <p:nvSpPr>
            <p:cNvPr id="87" name="Freeform 86"/>
            <p:cNvSpPr>
              <a:spLocks/>
            </p:cNvSpPr>
            <p:nvPr/>
          </p:nvSpPr>
          <p:spPr bwMode="auto">
            <a:xfrm>
              <a:off x="627450" y="3864525"/>
              <a:ext cx="8036" cy="0"/>
            </a:xfrm>
            <a:custGeom>
              <a:avLst/>
              <a:gdLst>
                <a:gd name="T0" fmla="*/ 2147483647 w 5"/>
                <a:gd name="T1" fmla="*/ 0 h 5"/>
                <a:gd name="T2" fmla="*/ 2147483647 w 5"/>
                <a:gd name="T3" fmla="*/ 0 h 5"/>
                <a:gd name="T4" fmla="*/ 0 w 5"/>
                <a:gd name="T5" fmla="*/ 0 h 5"/>
                <a:gd name="T6" fmla="*/ 0 w 5"/>
                <a:gd name="T7" fmla="*/ 0 h 5"/>
                <a:gd name="T8" fmla="*/ 0 w 5"/>
                <a:gd name="T9" fmla="*/ 0 h 5"/>
                <a:gd name="T10" fmla="*/ 2147483647 w 5"/>
                <a:gd name="T11" fmla="*/ 0 h 5"/>
                <a:gd name="T12" fmla="*/ 2147483647 w 5"/>
                <a:gd name="T13" fmla="*/ 0 h 5"/>
                <a:gd name="T14" fmla="*/ 2147483647 w 5"/>
                <a:gd name="T15" fmla="*/ 0 h 5"/>
                <a:gd name="T16" fmla="*/ 2147483647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0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2" y="0"/>
                  </a:lnTo>
                  <a:lnTo>
                    <a:pt x="0" y="0"/>
                  </a:lnTo>
                  <a:lnTo>
                    <a:pt x="0" y="2"/>
                  </a:lnTo>
                  <a:lnTo>
                    <a:pt x="0" y="5"/>
                  </a:lnTo>
                  <a:lnTo>
                    <a:pt x="2" y="5"/>
                  </a:lnTo>
                  <a:lnTo>
                    <a:pt x="5" y="5"/>
                  </a:lnTo>
                  <a:lnTo>
                    <a:pt x="5" y="2"/>
                  </a:lnTo>
                  <a:lnTo>
                    <a:pt x="5" y="0"/>
                  </a:lnTo>
                </a:path>
              </a:pathLst>
            </a:custGeom>
            <a:solidFill>
              <a:schemeClr val="accent3"/>
            </a:solidFill>
            <a:ln w="0">
              <a:solidFill>
                <a:schemeClr val="accent3"/>
              </a:solidFill>
              <a:round/>
              <a:headEnd/>
              <a:tailEnd/>
            </a:ln>
          </p:spPr>
        </p:sp>
        <p:sp>
          <p:nvSpPr>
            <p:cNvPr id="88" name="Freeform 87"/>
            <p:cNvSpPr>
              <a:spLocks/>
            </p:cNvSpPr>
            <p:nvPr/>
          </p:nvSpPr>
          <p:spPr bwMode="auto">
            <a:xfrm>
              <a:off x="611378" y="3848444"/>
              <a:ext cx="16072" cy="16081"/>
            </a:xfrm>
            <a:custGeom>
              <a:avLst/>
              <a:gdLst>
                <a:gd name="T0" fmla="*/ 2147483647 w 56"/>
                <a:gd name="T1" fmla="*/ 2147483647 h 65"/>
                <a:gd name="T2" fmla="*/ 2147483647 w 56"/>
                <a:gd name="T3" fmla="*/ 2147483647 h 65"/>
                <a:gd name="T4" fmla="*/ 2147483647 w 56"/>
                <a:gd name="T5" fmla="*/ 2147483647 h 65"/>
                <a:gd name="T6" fmla="*/ 2147483647 w 56"/>
                <a:gd name="T7" fmla="*/ 2147483647 h 65"/>
                <a:gd name="T8" fmla="*/ 2147483647 w 56"/>
                <a:gd name="T9" fmla="*/ 0 h 65"/>
                <a:gd name="T10" fmla="*/ 2147483647 w 56"/>
                <a:gd name="T11" fmla="*/ 2147483647 h 65"/>
                <a:gd name="T12" fmla="*/ 2147483647 w 56"/>
                <a:gd name="T13" fmla="*/ 2147483647 h 65"/>
                <a:gd name="T14" fmla="*/ 2147483647 w 56"/>
                <a:gd name="T15" fmla="*/ 2147483647 h 65"/>
                <a:gd name="T16" fmla="*/ 2147483647 w 56"/>
                <a:gd name="T17" fmla="*/ 2147483647 h 65"/>
                <a:gd name="T18" fmla="*/ 2147483647 w 56"/>
                <a:gd name="T19" fmla="*/ 2147483647 h 65"/>
                <a:gd name="T20" fmla="*/ 2147483647 w 56"/>
                <a:gd name="T21" fmla="*/ 2147483647 h 65"/>
                <a:gd name="T22" fmla="*/ 2147483647 w 56"/>
                <a:gd name="T23" fmla="*/ 2147483647 h 65"/>
                <a:gd name="T24" fmla="*/ 2147483647 w 56"/>
                <a:gd name="T25" fmla="*/ 2147483647 h 65"/>
                <a:gd name="T26" fmla="*/ 2147483647 w 56"/>
                <a:gd name="T27" fmla="*/ 2147483647 h 65"/>
                <a:gd name="T28" fmla="*/ 2147483647 w 56"/>
                <a:gd name="T29" fmla="*/ 2147483647 h 65"/>
                <a:gd name="T30" fmla="*/ 2147483647 w 56"/>
                <a:gd name="T31" fmla="*/ 2147483647 h 65"/>
                <a:gd name="T32" fmla="*/ 2147483647 w 56"/>
                <a:gd name="T33" fmla="*/ 2147483647 h 65"/>
                <a:gd name="T34" fmla="*/ 2147483647 w 56"/>
                <a:gd name="T35" fmla="*/ 2147483647 h 65"/>
                <a:gd name="T36" fmla="*/ 2147483647 w 56"/>
                <a:gd name="T37" fmla="*/ 2147483647 h 65"/>
                <a:gd name="T38" fmla="*/ 2147483647 w 56"/>
                <a:gd name="T39" fmla="*/ 2147483647 h 65"/>
                <a:gd name="T40" fmla="*/ 2147483647 w 56"/>
                <a:gd name="T41" fmla="*/ 2147483647 h 65"/>
                <a:gd name="T42" fmla="*/ 2147483647 w 56"/>
                <a:gd name="T43" fmla="*/ 2147483647 h 65"/>
                <a:gd name="T44" fmla="*/ 2147483647 w 56"/>
                <a:gd name="T45" fmla="*/ 2147483647 h 65"/>
                <a:gd name="T46" fmla="*/ 2147483647 w 56"/>
                <a:gd name="T47" fmla="*/ 2147483647 h 65"/>
                <a:gd name="T48" fmla="*/ 0 w 56"/>
                <a:gd name="T49" fmla="*/ 2147483647 h 65"/>
                <a:gd name="T50" fmla="*/ 2147483647 w 56"/>
                <a:gd name="T51" fmla="*/ 2147483647 h 65"/>
                <a:gd name="T52" fmla="*/ 2147483647 w 56"/>
                <a:gd name="T53" fmla="*/ 2147483647 h 65"/>
                <a:gd name="T54" fmla="*/ 2147483647 w 56"/>
                <a:gd name="T55" fmla="*/ 2147483647 h 65"/>
                <a:gd name="T56" fmla="*/ 2147483647 w 56"/>
                <a:gd name="T57" fmla="*/ 2147483647 h 65"/>
                <a:gd name="T58" fmla="*/ 2147483647 w 56"/>
                <a:gd name="T59" fmla="*/ 2147483647 h 65"/>
                <a:gd name="T60" fmla="*/ 2147483647 w 56"/>
                <a:gd name="T61" fmla="*/ 2147483647 h 65"/>
                <a:gd name="T62" fmla="*/ 2147483647 w 56"/>
                <a:gd name="T63" fmla="*/ 2147483647 h 65"/>
                <a:gd name="T64" fmla="*/ 2147483647 w 56"/>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5"/>
                <a:gd name="T101" fmla="*/ 56 w 5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5">
                  <a:moveTo>
                    <a:pt x="21" y="32"/>
                  </a:moveTo>
                  <a:lnTo>
                    <a:pt x="26" y="24"/>
                  </a:lnTo>
                  <a:lnTo>
                    <a:pt x="33" y="16"/>
                  </a:lnTo>
                  <a:lnTo>
                    <a:pt x="43" y="8"/>
                  </a:lnTo>
                  <a:lnTo>
                    <a:pt x="54" y="0"/>
                  </a:lnTo>
                  <a:lnTo>
                    <a:pt x="55" y="4"/>
                  </a:lnTo>
                  <a:lnTo>
                    <a:pt x="56" y="7"/>
                  </a:lnTo>
                  <a:lnTo>
                    <a:pt x="56" y="11"/>
                  </a:lnTo>
                  <a:lnTo>
                    <a:pt x="56" y="13"/>
                  </a:lnTo>
                  <a:lnTo>
                    <a:pt x="53" y="18"/>
                  </a:lnTo>
                  <a:lnTo>
                    <a:pt x="49" y="23"/>
                  </a:lnTo>
                  <a:lnTo>
                    <a:pt x="40" y="30"/>
                  </a:lnTo>
                  <a:lnTo>
                    <a:pt x="31" y="38"/>
                  </a:lnTo>
                  <a:lnTo>
                    <a:pt x="34" y="46"/>
                  </a:lnTo>
                  <a:lnTo>
                    <a:pt x="38" y="49"/>
                  </a:lnTo>
                  <a:lnTo>
                    <a:pt x="35" y="53"/>
                  </a:lnTo>
                  <a:lnTo>
                    <a:pt x="32" y="56"/>
                  </a:lnTo>
                  <a:lnTo>
                    <a:pt x="29" y="59"/>
                  </a:lnTo>
                  <a:lnTo>
                    <a:pt x="26" y="61"/>
                  </a:lnTo>
                  <a:lnTo>
                    <a:pt x="20" y="64"/>
                  </a:lnTo>
                  <a:lnTo>
                    <a:pt x="16" y="65"/>
                  </a:lnTo>
                  <a:lnTo>
                    <a:pt x="11" y="62"/>
                  </a:lnTo>
                  <a:lnTo>
                    <a:pt x="8" y="59"/>
                  </a:lnTo>
                  <a:lnTo>
                    <a:pt x="3" y="55"/>
                  </a:lnTo>
                  <a:lnTo>
                    <a:pt x="0" y="49"/>
                  </a:lnTo>
                  <a:lnTo>
                    <a:pt x="5" y="49"/>
                  </a:lnTo>
                  <a:lnTo>
                    <a:pt x="8" y="47"/>
                  </a:lnTo>
                  <a:lnTo>
                    <a:pt x="10" y="45"/>
                  </a:lnTo>
                  <a:lnTo>
                    <a:pt x="12" y="43"/>
                  </a:lnTo>
                  <a:lnTo>
                    <a:pt x="14" y="41"/>
                  </a:lnTo>
                  <a:lnTo>
                    <a:pt x="15" y="38"/>
                  </a:lnTo>
                  <a:lnTo>
                    <a:pt x="17" y="34"/>
                  </a:lnTo>
                  <a:lnTo>
                    <a:pt x="21" y="32"/>
                  </a:lnTo>
                  <a:close/>
                </a:path>
              </a:pathLst>
            </a:custGeom>
            <a:solidFill>
              <a:schemeClr val="tx1">
                <a:lumMod val="50000"/>
                <a:lumOff val="50000"/>
              </a:schemeClr>
            </a:solidFill>
            <a:ln w="9525">
              <a:solidFill>
                <a:schemeClr val="tx1">
                  <a:lumMod val="50000"/>
                  <a:lumOff val="50000"/>
                </a:schemeClr>
              </a:solidFill>
              <a:round/>
              <a:headEnd/>
              <a:tailEnd/>
            </a:ln>
          </p:spPr>
        </p:sp>
        <p:sp>
          <p:nvSpPr>
            <p:cNvPr id="89" name="Freeform 88"/>
            <p:cNvSpPr>
              <a:spLocks/>
            </p:cNvSpPr>
            <p:nvPr/>
          </p:nvSpPr>
          <p:spPr bwMode="auto">
            <a:xfrm>
              <a:off x="539053" y="3800201"/>
              <a:ext cx="16072" cy="8040"/>
            </a:xfrm>
            <a:custGeom>
              <a:avLst/>
              <a:gdLst>
                <a:gd name="T0" fmla="*/ 0 w 55"/>
                <a:gd name="T1" fmla="*/ 2147483647 h 43"/>
                <a:gd name="T2" fmla="*/ 2147483647 w 55"/>
                <a:gd name="T3" fmla="*/ 2147483647 h 43"/>
                <a:gd name="T4" fmla="*/ 2147483647 w 55"/>
                <a:gd name="T5" fmla="*/ 2147483647 h 43"/>
                <a:gd name="T6" fmla="*/ 2147483647 w 55"/>
                <a:gd name="T7" fmla="*/ 2147483647 h 43"/>
                <a:gd name="T8" fmla="*/ 2147483647 w 55"/>
                <a:gd name="T9" fmla="*/ 2147483647 h 43"/>
                <a:gd name="T10" fmla="*/ 2147483647 w 55"/>
                <a:gd name="T11" fmla="*/ 2147483647 h 43"/>
                <a:gd name="T12" fmla="*/ 2147483647 w 55"/>
                <a:gd name="T13" fmla="*/ 0 h 43"/>
                <a:gd name="T14" fmla="*/ 2147483647 w 55"/>
                <a:gd name="T15" fmla="*/ 2147483647 h 43"/>
                <a:gd name="T16" fmla="*/ 2147483647 w 55"/>
                <a:gd name="T17" fmla="*/ 2147483647 h 43"/>
                <a:gd name="T18" fmla="*/ 2147483647 w 55"/>
                <a:gd name="T19" fmla="*/ 2147483647 h 43"/>
                <a:gd name="T20" fmla="*/ 2147483647 w 55"/>
                <a:gd name="T21" fmla="*/ 2147483647 h 43"/>
                <a:gd name="T22" fmla="*/ 2147483647 w 55"/>
                <a:gd name="T23" fmla="*/ 2147483647 h 43"/>
                <a:gd name="T24" fmla="*/ 2147483647 w 55"/>
                <a:gd name="T25" fmla="*/ 2147483647 h 43"/>
                <a:gd name="T26" fmla="*/ 2147483647 w 55"/>
                <a:gd name="T27" fmla="*/ 2147483647 h 43"/>
                <a:gd name="T28" fmla="*/ 2147483647 w 55"/>
                <a:gd name="T29" fmla="*/ 2147483647 h 43"/>
                <a:gd name="T30" fmla="*/ 2147483647 w 55"/>
                <a:gd name="T31" fmla="*/ 2147483647 h 43"/>
                <a:gd name="T32" fmla="*/ 2147483647 w 55"/>
                <a:gd name="T33" fmla="*/ 2147483647 h 43"/>
                <a:gd name="T34" fmla="*/ 2147483647 w 55"/>
                <a:gd name="T35" fmla="*/ 2147483647 h 43"/>
                <a:gd name="T36" fmla="*/ 2147483647 w 55"/>
                <a:gd name="T37" fmla="*/ 2147483647 h 43"/>
                <a:gd name="T38" fmla="*/ 2147483647 w 55"/>
                <a:gd name="T39" fmla="*/ 2147483647 h 43"/>
                <a:gd name="T40" fmla="*/ 2147483647 w 55"/>
                <a:gd name="T41" fmla="*/ 2147483647 h 43"/>
                <a:gd name="T42" fmla="*/ 2147483647 w 55"/>
                <a:gd name="T43" fmla="*/ 2147483647 h 43"/>
                <a:gd name="T44" fmla="*/ 2147483647 w 55"/>
                <a:gd name="T45" fmla="*/ 2147483647 h 43"/>
                <a:gd name="T46" fmla="*/ 2147483647 w 55"/>
                <a:gd name="T47" fmla="*/ 2147483647 h 43"/>
                <a:gd name="T48" fmla="*/ 2147483647 w 55"/>
                <a:gd name="T49" fmla="*/ 2147483647 h 43"/>
                <a:gd name="T50" fmla="*/ 2147483647 w 55"/>
                <a:gd name="T51" fmla="*/ 2147483647 h 43"/>
                <a:gd name="T52" fmla="*/ 0 w 55"/>
                <a:gd name="T53" fmla="*/ 2147483647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43"/>
                <a:gd name="T83" fmla="*/ 55 w 5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43">
                  <a:moveTo>
                    <a:pt x="0" y="33"/>
                  </a:moveTo>
                  <a:lnTo>
                    <a:pt x="14" y="25"/>
                  </a:lnTo>
                  <a:lnTo>
                    <a:pt x="27" y="19"/>
                  </a:lnTo>
                  <a:lnTo>
                    <a:pt x="34" y="14"/>
                  </a:lnTo>
                  <a:lnTo>
                    <a:pt x="41" y="10"/>
                  </a:lnTo>
                  <a:lnTo>
                    <a:pt x="48" y="5"/>
                  </a:lnTo>
                  <a:lnTo>
                    <a:pt x="54" y="0"/>
                  </a:lnTo>
                  <a:lnTo>
                    <a:pt x="55" y="3"/>
                  </a:lnTo>
                  <a:lnTo>
                    <a:pt x="55" y="7"/>
                  </a:lnTo>
                  <a:lnTo>
                    <a:pt x="54" y="10"/>
                  </a:lnTo>
                  <a:lnTo>
                    <a:pt x="53" y="12"/>
                  </a:lnTo>
                  <a:lnTo>
                    <a:pt x="50" y="17"/>
                  </a:lnTo>
                  <a:lnTo>
                    <a:pt x="47" y="22"/>
                  </a:lnTo>
                  <a:lnTo>
                    <a:pt x="43" y="26"/>
                  </a:lnTo>
                  <a:lnTo>
                    <a:pt x="41" y="31"/>
                  </a:lnTo>
                  <a:lnTo>
                    <a:pt x="41" y="33"/>
                  </a:lnTo>
                  <a:lnTo>
                    <a:pt x="41" y="36"/>
                  </a:lnTo>
                  <a:lnTo>
                    <a:pt x="42" y="39"/>
                  </a:lnTo>
                  <a:lnTo>
                    <a:pt x="43" y="43"/>
                  </a:lnTo>
                  <a:lnTo>
                    <a:pt x="38" y="43"/>
                  </a:lnTo>
                  <a:lnTo>
                    <a:pt x="33" y="43"/>
                  </a:lnTo>
                  <a:lnTo>
                    <a:pt x="29" y="40"/>
                  </a:lnTo>
                  <a:lnTo>
                    <a:pt x="25" y="38"/>
                  </a:lnTo>
                  <a:lnTo>
                    <a:pt x="21" y="37"/>
                  </a:lnTo>
                  <a:lnTo>
                    <a:pt x="17" y="36"/>
                  </a:lnTo>
                  <a:lnTo>
                    <a:pt x="8" y="35"/>
                  </a:lnTo>
                  <a:lnTo>
                    <a:pt x="0" y="3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90" name="Freeform 89"/>
            <p:cNvSpPr>
              <a:spLocks/>
            </p:cNvSpPr>
            <p:nvPr/>
          </p:nvSpPr>
          <p:spPr bwMode="auto">
            <a:xfrm>
              <a:off x="579234" y="3824323"/>
              <a:ext cx="8036" cy="8040"/>
            </a:xfrm>
            <a:custGeom>
              <a:avLst/>
              <a:gdLst>
                <a:gd name="T0" fmla="*/ 2147483647 w 11"/>
                <a:gd name="T1" fmla="*/ 0 h 6"/>
                <a:gd name="T2" fmla="*/ 2147483647 w 11"/>
                <a:gd name="T3" fmla="*/ 0 h 6"/>
                <a:gd name="T4" fmla="*/ 0 w 11"/>
                <a:gd name="T5" fmla="*/ 0 h 6"/>
                <a:gd name="T6" fmla="*/ 0 w 11"/>
                <a:gd name="T7" fmla="*/ 2147483647 h 6"/>
                <a:gd name="T8" fmla="*/ 0 w 11"/>
                <a:gd name="T9" fmla="*/ 2147483647 h 6"/>
                <a:gd name="T10" fmla="*/ 2147483647 w 11"/>
                <a:gd name="T11" fmla="*/ 2147483647 h 6"/>
                <a:gd name="T12" fmla="*/ 2147483647 w 11"/>
                <a:gd name="T13" fmla="*/ 2147483647 h 6"/>
                <a:gd name="T14" fmla="*/ 2147483647 w 11"/>
                <a:gd name="T15" fmla="*/ 2147483647 h 6"/>
                <a:gd name="T16" fmla="*/ 2147483647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1" y="0"/>
                  </a:moveTo>
                  <a:lnTo>
                    <a:pt x="4" y="0"/>
                  </a:lnTo>
                  <a:lnTo>
                    <a:pt x="0" y="0"/>
                  </a:lnTo>
                  <a:lnTo>
                    <a:pt x="0" y="3"/>
                  </a:lnTo>
                  <a:lnTo>
                    <a:pt x="0" y="6"/>
                  </a:lnTo>
                  <a:lnTo>
                    <a:pt x="4" y="6"/>
                  </a:lnTo>
                  <a:lnTo>
                    <a:pt x="11" y="6"/>
                  </a:lnTo>
                  <a:lnTo>
                    <a:pt x="11" y="3"/>
                  </a:lnTo>
                  <a:lnTo>
                    <a:pt x="11" y="0"/>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91" name="HI"/>
            <p:cNvGrpSpPr>
              <a:grpSpLocks/>
            </p:cNvGrpSpPr>
            <p:nvPr/>
          </p:nvGrpSpPr>
          <p:grpSpPr bwMode="auto">
            <a:xfrm>
              <a:off x="1941358" y="3315070"/>
              <a:ext cx="393769" cy="249256"/>
              <a:chOff x="1514475" y="2533650"/>
              <a:chExt cx="49" cy="31"/>
            </a:xfrm>
            <a:solidFill>
              <a:schemeClr val="tx1">
                <a:lumMod val="50000"/>
                <a:lumOff val="50000"/>
              </a:schemeClr>
            </a:solidFill>
          </p:grpSpPr>
          <p:sp>
            <p:nvSpPr>
              <p:cNvPr id="102" name="Freeform 101"/>
              <p:cNvSpPr>
                <a:spLocks/>
              </p:cNvSpPr>
              <p:nvPr/>
            </p:nvSpPr>
            <p:spPr bwMode="auto">
              <a:xfrm>
                <a:off x="1514475" y="2533650"/>
                <a:ext cx="2" cy="3"/>
              </a:xfrm>
              <a:custGeom>
                <a:avLst/>
                <a:gdLst>
                  <a:gd name="T0" fmla="*/ 0 w 65"/>
                  <a:gd name="T1" fmla="*/ 0 h 108"/>
                  <a:gd name="T2" fmla="*/ 0 w 65"/>
                  <a:gd name="T3" fmla="*/ 0 h 108"/>
                  <a:gd name="T4" fmla="*/ 0 w 65"/>
                  <a:gd name="T5" fmla="*/ 0 h 108"/>
                  <a:gd name="T6" fmla="*/ 0 w 65"/>
                  <a:gd name="T7" fmla="*/ 0 h 108"/>
                  <a:gd name="T8" fmla="*/ 0 w 65"/>
                  <a:gd name="T9" fmla="*/ 0 h 108"/>
                  <a:gd name="T10" fmla="*/ 0 60000 65536"/>
                  <a:gd name="T11" fmla="*/ 0 60000 65536"/>
                  <a:gd name="T12" fmla="*/ 0 60000 65536"/>
                  <a:gd name="T13" fmla="*/ 0 60000 65536"/>
                  <a:gd name="T14" fmla="*/ 0 60000 65536"/>
                  <a:gd name="T15" fmla="*/ 0 w 65"/>
                  <a:gd name="T16" fmla="*/ 0 h 108"/>
                  <a:gd name="T17" fmla="*/ 65 w 65"/>
                  <a:gd name="T18" fmla="*/ 108 h 108"/>
                </a:gdLst>
                <a:ahLst/>
                <a:cxnLst>
                  <a:cxn ang="T10">
                    <a:pos x="T0" y="T1"/>
                  </a:cxn>
                  <a:cxn ang="T11">
                    <a:pos x="T2" y="T3"/>
                  </a:cxn>
                  <a:cxn ang="T12">
                    <a:pos x="T4" y="T5"/>
                  </a:cxn>
                  <a:cxn ang="T13">
                    <a:pos x="T6" y="T7"/>
                  </a:cxn>
                  <a:cxn ang="T14">
                    <a:pos x="T8" y="T9"/>
                  </a:cxn>
                </a:cxnLst>
                <a:rect l="T15" t="T16" r="T17" b="T18"/>
                <a:pathLst>
                  <a:path w="65" h="108">
                    <a:moveTo>
                      <a:pt x="0" y="108"/>
                    </a:moveTo>
                    <a:lnTo>
                      <a:pt x="65" y="37"/>
                    </a:lnTo>
                    <a:lnTo>
                      <a:pt x="65" y="0"/>
                    </a:lnTo>
                    <a:lnTo>
                      <a:pt x="0" y="70"/>
                    </a:lnTo>
                    <a:lnTo>
                      <a:pt x="0" y="108"/>
                    </a:lnTo>
                    <a:close/>
                  </a:path>
                </a:pathLst>
              </a:custGeom>
              <a:grpFill/>
              <a:ln w="9525">
                <a:solidFill>
                  <a:schemeClr val="tx1">
                    <a:lumMod val="50000"/>
                    <a:lumOff val="50000"/>
                  </a:schemeClr>
                </a:solidFill>
                <a:round/>
                <a:headEnd/>
                <a:tailEnd/>
              </a:ln>
            </p:spPr>
          </p:sp>
          <p:sp>
            <p:nvSpPr>
              <p:cNvPr id="103" name="Freeform 102"/>
              <p:cNvSpPr>
                <a:spLocks/>
              </p:cNvSpPr>
              <p:nvPr/>
            </p:nvSpPr>
            <p:spPr bwMode="auto">
              <a:xfrm>
                <a:off x="1514479" y="2533650"/>
                <a:ext cx="6" cy="3"/>
              </a:xfrm>
              <a:custGeom>
                <a:avLst/>
                <a:gdLst>
                  <a:gd name="T0" fmla="*/ 0 w 179"/>
                  <a:gd name="T1" fmla="*/ 0 h 108"/>
                  <a:gd name="T2" fmla="*/ 0 w 179"/>
                  <a:gd name="T3" fmla="*/ 0 h 108"/>
                  <a:gd name="T4" fmla="*/ 0 w 179"/>
                  <a:gd name="T5" fmla="*/ 0 h 108"/>
                  <a:gd name="T6" fmla="*/ 0 w 179"/>
                  <a:gd name="T7" fmla="*/ 0 h 108"/>
                  <a:gd name="T8" fmla="*/ 0 w 179"/>
                  <a:gd name="T9" fmla="*/ 0 h 108"/>
                  <a:gd name="T10" fmla="*/ 0 w 179"/>
                  <a:gd name="T11" fmla="*/ 0 h 108"/>
                  <a:gd name="T12" fmla="*/ 0 w 179"/>
                  <a:gd name="T13" fmla="*/ 0 h 108"/>
                  <a:gd name="T14" fmla="*/ 0 60000 65536"/>
                  <a:gd name="T15" fmla="*/ 0 60000 65536"/>
                  <a:gd name="T16" fmla="*/ 0 60000 65536"/>
                  <a:gd name="T17" fmla="*/ 0 60000 65536"/>
                  <a:gd name="T18" fmla="*/ 0 60000 65536"/>
                  <a:gd name="T19" fmla="*/ 0 60000 65536"/>
                  <a:gd name="T20" fmla="*/ 0 60000 65536"/>
                  <a:gd name="T21" fmla="*/ 0 w 179"/>
                  <a:gd name="T22" fmla="*/ 0 h 108"/>
                  <a:gd name="T23" fmla="*/ 179 w 179"/>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08">
                    <a:moveTo>
                      <a:pt x="0" y="70"/>
                    </a:moveTo>
                    <a:lnTo>
                      <a:pt x="71" y="108"/>
                    </a:lnTo>
                    <a:lnTo>
                      <a:pt x="141" y="108"/>
                    </a:lnTo>
                    <a:lnTo>
                      <a:pt x="179" y="37"/>
                    </a:lnTo>
                    <a:lnTo>
                      <a:pt x="109" y="0"/>
                    </a:lnTo>
                    <a:lnTo>
                      <a:pt x="39" y="37"/>
                    </a:lnTo>
                    <a:lnTo>
                      <a:pt x="0" y="70"/>
                    </a:lnTo>
                    <a:close/>
                  </a:path>
                </a:pathLst>
              </a:custGeom>
              <a:grpFill/>
              <a:ln w="9525">
                <a:solidFill>
                  <a:schemeClr val="tx1">
                    <a:lumMod val="50000"/>
                    <a:lumOff val="50000"/>
                  </a:schemeClr>
                </a:solidFill>
                <a:round/>
                <a:headEnd/>
                <a:tailEnd/>
              </a:ln>
            </p:spPr>
          </p:sp>
          <p:sp>
            <p:nvSpPr>
              <p:cNvPr id="104" name="Freeform 103"/>
              <p:cNvSpPr>
                <a:spLocks/>
              </p:cNvSpPr>
              <p:nvPr/>
            </p:nvSpPr>
            <p:spPr bwMode="auto">
              <a:xfrm>
                <a:off x="1514493" y="2533655"/>
                <a:ext cx="5" cy="4"/>
              </a:xfrm>
              <a:custGeom>
                <a:avLst/>
                <a:gdLst>
                  <a:gd name="T0" fmla="*/ 0 w 174"/>
                  <a:gd name="T1" fmla="*/ 0 h 140"/>
                  <a:gd name="T2" fmla="*/ 0 w 174"/>
                  <a:gd name="T3" fmla="*/ 0 h 140"/>
                  <a:gd name="T4" fmla="*/ 0 w 174"/>
                  <a:gd name="T5" fmla="*/ 0 h 140"/>
                  <a:gd name="T6" fmla="*/ 0 w 174"/>
                  <a:gd name="T7" fmla="*/ 0 h 140"/>
                  <a:gd name="T8" fmla="*/ 0 w 174"/>
                  <a:gd name="T9" fmla="*/ 0 h 140"/>
                  <a:gd name="T10" fmla="*/ 0 w 174"/>
                  <a:gd name="T11" fmla="*/ 0 h 140"/>
                  <a:gd name="T12" fmla="*/ 0 60000 65536"/>
                  <a:gd name="T13" fmla="*/ 0 60000 65536"/>
                  <a:gd name="T14" fmla="*/ 0 60000 65536"/>
                  <a:gd name="T15" fmla="*/ 0 60000 65536"/>
                  <a:gd name="T16" fmla="*/ 0 60000 65536"/>
                  <a:gd name="T17" fmla="*/ 0 60000 65536"/>
                  <a:gd name="T18" fmla="*/ 0 w 174"/>
                  <a:gd name="T19" fmla="*/ 0 h 140"/>
                  <a:gd name="T20" fmla="*/ 174 w 17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74" h="140">
                    <a:moveTo>
                      <a:pt x="71" y="140"/>
                    </a:moveTo>
                    <a:lnTo>
                      <a:pt x="174" y="140"/>
                    </a:lnTo>
                    <a:lnTo>
                      <a:pt x="174" y="75"/>
                    </a:lnTo>
                    <a:lnTo>
                      <a:pt x="103" y="0"/>
                    </a:lnTo>
                    <a:lnTo>
                      <a:pt x="0" y="38"/>
                    </a:lnTo>
                    <a:lnTo>
                      <a:pt x="71" y="140"/>
                    </a:lnTo>
                    <a:close/>
                  </a:path>
                </a:pathLst>
              </a:custGeom>
              <a:grpFill/>
              <a:ln w="9525">
                <a:solidFill>
                  <a:schemeClr val="tx1">
                    <a:lumMod val="50000"/>
                    <a:lumOff val="50000"/>
                  </a:schemeClr>
                </a:solidFill>
                <a:round/>
                <a:headEnd/>
                <a:tailEnd/>
              </a:ln>
            </p:spPr>
          </p:sp>
          <p:sp>
            <p:nvSpPr>
              <p:cNvPr id="105" name="Freeform 104"/>
              <p:cNvSpPr>
                <a:spLocks/>
              </p:cNvSpPr>
              <p:nvPr/>
            </p:nvSpPr>
            <p:spPr bwMode="auto">
              <a:xfrm>
                <a:off x="1514501" y="2533659"/>
                <a:ext cx="6" cy="2"/>
              </a:xfrm>
              <a:custGeom>
                <a:avLst/>
                <a:gdLst>
                  <a:gd name="T0" fmla="*/ 0 w 173"/>
                  <a:gd name="T1" fmla="*/ 0 h 71"/>
                  <a:gd name="T2" fmla="*/ 0 w 173"/>
                  <a:gd name="T3" fmla="*/ 0 h 71"/>
                  <a:gd name="T4" fmla="*/ 0 w 173"/>
                  <a:gd name="T5" fmla="*/ 0 h 71"/>
                  <a:gd name="T6" fmla="*/ 0 w 173"/>
                  <a:gd name="T7" fmla="*/ 0 h 71"/>
                  <a:gd name="T8" fmla="*/ 0 w 173"/>
                  <a:gd name="T9" fmla="*/ 0 h 71"/>
                  <a:gd name="T10" fmla="*/ 0 60000 65536"/>
                  <a:gd name="T11" fmla="*/ 0 60000 65536"/>
                  <a:gd name="T12" fmla="*/ 0 60000 65536"/>
                  <a:gd name="T13" fmla="*/ 0 60000 65536"/>
                  <a:gd name="T14" fmla="*/ 0 60000 65536"/>
                  <a:gd name="T15" fmla="*/ 0 w 173"/>
                  <a:gd name="T16" fmla="*/ 0 h 71"/>
                  <a:gd name="T17" fmla="*/ 173 w 173"/>
                  <a:gd name="T18" fmla="*/ 71 h 71"/>
                </a:gdLst>
                <a:ahLst/>
                <a:cxnLst>
                  <a:cxn ang="T10">
                    <a:pos x="T0" y="T1"/>
                  </a:cxn>
                  <a:cxn ang="T11">
                    <a:pos x="T2" y="T3"/>
                  </a:cxn>
                  <a:cxn ang="T12">
                    <a:pos x="T4" y="T5"/>
                  </a:cxn>
                  <a:cxn ang="T13">
                    <a:pos x="T6" y="T7"/>
                  </a:cxn>
                  <a:cxn ang="T14">
                    <a:pos x="T8" y="T9"/>
                  </a:cxn>
                </a:cxnLst>
                <a:rect l="T15" t="T16" r="T17" b="T18"/>
                <a:pathLst>
                  <a:path w="173" h="71">
                    <a:moveTo>
                      <a:pt x="0" y="71"/>
                    </a:moveTo>
                    <a:lnTo>
                      <a:pt x="140" y="71"/>
                    </a:lnTo>
                    <a:lnTo>
                      <a:pt x="173" y="0"/>
                    </a:lnTo>
                    <a:lnTo>
                      <a:pt x="38" y="0"/>
                    </a:lnTo>
                    <a:lnTo>
                      <a:pt x="0" y="71"/>
                    </a:lnTo>
                    <a:close/>
                  </a:path>
                </a:pathLst>
              </a:custGeom>
              <a:grpFill/>
              <a:ln w="9525">
                <a:solidFill>
                  <a:schemeClr val="tx1">
                    <a:lumMod val="50000"/>
                    <a:lumOff val="50000"/>
                  </a:schemeClr>
                </a:solidFill>
                <a:round/>
                <a:headEnd/>
                <a:tailEnd/>
              </a:ln>
            </p:spPr>
          </p:sp>
          <p:sp>
            <p:nvSpPr>
              <p:cNvPr id="106" name="Freeform 105"/>
              <p:cNvSpPr>
                <a:spLocks/>
              </p:cNvSpPr>
              <p:nvPr/>
            </p:nvSpPr>
            <p:spPr bwMode="auto">
              <a:xfrm>
                <a:off x="1514508" y="2533661"/>
                <a:ext cx="6" cy="5"/>
              </a:xfrm>
              <a:custGeom>
                <a:avLst/>
                <a:gdLst>
                  <a:gd name="T0" fmla="*/ 0 w 211"/>
                  <a:gd name="T1" fmla="*/ 0 h 140"/>
                  <a:gd name="T2" fmla="*/ 0 w 211"/>
                  <a:gd name="T3" fmla="*/ 0 h 140"/>
                  <a:gd name="T4" fmla="*/ 0 w 211"/>
                  <a:gd name="T5" fmla="*/ 0 h 140"/>
                  <a:gd name="T6" fmla="*/ 0 w 211"/>
                  <a:gd name="T7" fmla="*/ 0 h 140"/>
                  <a:gd name="T8" fmla="*/ 0 w 211"/>
                  <a:gd name="T9" fmla="*/ 0 h 140"/>
                  <a:gd name="T10" fmla="*/ 0 w 211"/>
                  <a:gd name="T11" fmla="*/ 0 h 140"/>
                  <a:gd name="T12" fmla="*/ 0 w 211"/>
                  <a:gd name="T13" fmla="*/ 0 h 140"/>
                  <a:gd name="T14" fmla="*/ 0 w 211"/>
                  <a:gd name="T15" fmla="*/ 0 h 140"/>
                  <a:gd name="T16" fmla="*/ 0 w 211"/>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40"/>
                  <a:gd name="T29" fmla="*/ 211 w 211"/>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40">
                    <a:moveTo>
                      <a:pt x="71" y="140"/>
                    </a:moveTo>
                    <a:lnTo>
                      <a:pt x="173" y="140"/>
                    </a:lnTo>
                    <a:lnTo>
                      <a:pt x="211" y="70"/>
                    </a:lnTo>
                    <a:lnTo>
                      <a:pt x="103" y="38"/>
                    </a:lnTo>
                    <a:lnTo>
                      <a:pt x="71" y="38"/>
                    </a:lnTo>
                    <a:lnTo>
                      <a:pt x="38" y="0"/>
                    </a:lnTo>
                    <a:lnTo>
                      <a:pt x="0" y="38"/>
                    </a:lnTo>
                    <a:lnTo>
                      <a:pt x="38" y="103"/>
                    </a:lnTo>
                    <a:lnTo>
                      <a:pt x="71" y="140"/>
                    </a:lnTo>
                    <a:close/>
                  </a:path>
                </a:pathLst>
              </a:custGeom>
              <a:grpFill/>
              <a:ln w="9525">
                <a:solidFill>
                  <a:schemeClr val="tx1">
                    <a:lumMod val="50000"/>
                    <a:lumOff val="50000"/>
                  </a:schemeClr>
                </a:solidFill>
                <a:round/>
                <a:headEnd/>
                <a:tailEnd/>
              </a:ln>
            </p:spPr>
          </p:sp>
          <p:sp>
            <p:nvSpPr>
              <p:cNvPr id="107" name="Freeform 106"/>
              <p:cNvSpPr>
                <a:spLocks/>
              </p:cNvSpPr>
              <p:nvPr/>
            </p:nvSpPr>
            <p:spPr bwMode="auto">
              <a:xfrm>
                <a:off x="1514513" y="2533669"/>
                <a:ext cx="11" cy="12"/>
              </a:xfrm>
              <a:custGeom>
                <a:avLst/>
                <a:gdLst>
                  <a:gd name="T0" fmla="*/ 0 w 353"/>
                  <a:gd name="T1" fmla="*/ 0 h 417"/>
                  <a:gd name="T2" fmla="*/ 0 w 353"/>
                  <a:gd name="T3" fmla="*/ 0 h 417"/>
                  <a:gd name="T4" fmla="*/ 0 w 353"/>
                  <a:gd name="T5" fmla="*/ 0 h 417"/>
                  <a:gd name="T6" fmla="*/ 0 w 353"/>
                  <a:gd name="T7" fmla="*/ 0 h 417"/>
                  <a:gd name="T8" fmla="*/ 0 w 353"/>
                  <a:gd name="T9" fmla="*/ 0 h 417"/>
                  <a:gd name="T10" fmla="*/ 0 w 353"/>
                  <a:gd name="T11" fmla="*/ 0 h 417"/>
                  <a:gd name="T12" fmla="*/ 0 w 353"/>
                  <a:gd name="T13" fmla="*/ 0 h 417"/>
                  <a:gd name="T14" fmla="*/ 0 w 353"/>
                  <a:gd name="T15" fmla="*/ 0 h 417"/>
                  <a:gd name="T16" fmla="*/ 0 w 353"/>
                  <a:gd name="T17" fmla="*/ 0 h 417"/>
                  <a:gd name="T18" fmla="*/ 0 w 353"/>
                  <a:gd name="T19" fmla="*/ 0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417"/>
                  <a:gd name="T32" fmla="*/ 353 w 353"/>
                  <a:gd name="T33" fmla="*/ 417 h 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417">
                    <a:moveTo>
                      <a:pt x="0" y="141"/>
                    </a:moveTo>
                    <a:lnTo>
                      <a:pt x="38" y="281"/>
                    </a:lnTo>
                    <a:lnTo>
                      <a:pt x="38" y="346"/>
                    </a:lnTo>
                    <a:lnTo>
                      <a:pt x="142" y="417"/>
                    </a:lnTo>
                    <a:lnTo>
                      <a:pt x="174" y="346"/>
                    </a:lnTo>
                    <a:lnTo>
                      <a:pt x="353" y="243"/>
                    </a:lnTo>
                    <a:lnTo>
                      <a:pt x="282" y="108"/>
                    </a:lnTo>
                    <a:lnTo>
                      <a:pt x="71" y="0"/>
                    </a:lnTo>
                    <a:lnTo>
                      <a:pt x="71" y="108"/>
                    </a:lnTo>
                    <a:lnTo>
                      <a:pt x="0" y="141"/>
                    </a:lnTo>
                    <a:close/>
                  </a:path>
                </a:pathLst>
              </a:custGeom>
              <a:grpFill/>
              <a:ln w="9525">
                <a:solidFill>
                  <a:schemeClr val="tx1">
                    <a:lumMod val="50000"/>
                    <a:lumOff val="50000"/>
                  </a:schemeClr>
                </a:solidFill>
                <a:round/>
                <a:headEnd/>
                <a:tailEnd/>
              </a:ln>
            </p:spPr>
          </p:sp>
        </p:grpSp>
        <p:sp>
          <p:nvSpPr>
            <p:cNvPr id="92" name="Rectangle 91"/>
            <p:cNvSpPr/>
            <p:nvPr/>
          </p:nvSpPr>
          <p:spPr>
            <a:xfrm>
              <a:off x="3303472" y="898557"/>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1000" b="1" dirty="0" smtClean="0">
                  <a:solidFill>
                    <a:schemeClr val="tx1">
                      <a:lumMod val="75000"/>
                      <a:lumOff val="25000"/>
                    </a:schemeClr>
                  </a:solidFill>
                  <a:latin typeface="Arial" pitchFamily="34" charset="0"/>
                  <a:cs typeface="Arial" pitchFamily="34" charset="0"/>
                </a:rPr>
                <a:t>Census divisions</a:t>
              </a:r>
              <a:endParaRPr lang="en-US" sz="1000" b="1" dirty="0">
                <a:solidFill>
                  <a:schemeClr val="tx1">
                    <a:lumMod val="75000"/>
                    <a:lumOff val="25000"/>
                  </a:schemeClr>
                </a:solidFill>
                <a:latin typeface="Arial" pitchFamily="34" charset="0"/>
                <a:cs typeface="Arial" pitchFamily="34" charset="0"/>
              </a:endParaRPr>
            </a:p>
          </p:txBody>
        </p:sp>
        <p:sp>
          <p:nvSpPr>
            <p:cNvPr id="93" name="Rectangle 92"/>
            <p:cNvSpPr/>
            <p:nvPr/>
          </p:nvSpPr>
          <p:spPr>
            <a:xfrm>
              <a:off x="4492816" y="1312685"/>
              <a:ext cx="791587" cy="33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1000" b="1" dirty="0" smtClean="0">
                  <a:solidFill>
                    <a:schemeClr val="tx1">
                      <a:lumMod val="75000"/>
                      <a:lumOff val="25000"/>
                    </a:schemeClr>
                  </a:solidFill>
                  <a:latin typeface="Arial" pitchFamily="34" charset="0"/>
                  <a:cs typeface="Arial" pitchFamily="34" charset="0"/>
                </a:rPr>
                <a:t>New</a:t>
              </a:r>
            </a:p>
            <a:p>
              <a:r>
                <a:rPr lang="en-US" sz="1000" b="1" dirty="0" smtClean="0">
                  <a:solidFill>
                    <a:schemeClr val="tx1">
                      <a:lumMod val="75000"/>
                      <a:lumOff val="25000"/>
                    </a:schemeClr>
                  </a:solidFill>
                  <a:latin typeface="Arial" pitchFamily="34" charset="0"/>
                  <a:cs typeface="Arial" pitchFamily="34" charset="0"/>
                </a:rPr>
                <a:t>England</a:t>
              </a:r>
              <a:endParaRPr lang="en-US" sz="1000" b="1" dirty="0">
                <a:solidFill>
                  <a:schemeClr val="tx1">
                    <a:lumMod val="75000"/>
                    <a:lumOff val="25000"/>
                  </a:schemeClr>
                </a:solidFill>
                <a:latin typeface="Arial" pitchFamily="34" charset="0"/>
                <a:cs typeface="Arial" pitchFamily="34" charset="0"/>
              </a:endParaRPr>
            </a:p>
          </p:txBody>
        </p:sp>
        <p:sp>
          <p:nvSpPr>
            <p:cNvPr id="94" name="Rectangle 93"/>
            <p:cNvSpPr/>
            <p:nvPr/>
          </p:nvSpPr>
          <p:spPr>
            <a:xfrm>
              <a:off x="4198009" y="1746831"/>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1000" b="1" dirty="0" smtClean="0">
                  <a:solidFill>
                    <a:schemeClr val="tx1">
                      <a:lumMod val="75000"/>
                      <a:lumOff val="25000"/>
                    </a:schemeClr>
                  </a:solidFill>
                  <a:latin typeface="Arial" pitchFamily="34" charset="0"/>
                  <a:cs typeface="Arial" pitchFamily="34" charset="0"/>
                </a:rPr>
                <a:t>Mid-Atlantic</a:t>
              </a:r>
              <a:endParaRPr lang="en-US" sz="1000" b="1" dirty="0">
                <a:solidFill>
                  <a:schemeClr val="tx1">
                    <a:lumMod val="75000"/>
                    <a:lumOff val="25000"/>
                  </a:schemeClr>
                </a:solidFill>
                <a:latin typeface="Arial" pitchFamily="34" charset="0"/>
                <a:cs typeface="Arial" pitchFamily="34" charset="0"/>
              </a:endParaRPr>
            </a:p>
          </p:txBody>
        </p:sp>
        <p:sp>
          <p:nvSpPr>
            <p:cNvPr id="95" name="Rectangle 94"/>
            <p:cNvSpPr/>
            <p:nvPr/>
          </p:nvSpPr>
          <p:spPr>
            <a:xfrm>
              <a:off x="3950378" y="2499299"/>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1000" b="1" dirty="0" smtClean="0">
                  <a:solidFill>
                    <a:schemeClr val="tx1">
                      <a:lumMod val="75000"/>
                      <a:lumOff val="25000"/>
                    </a:schemeClr>
                  </a:solidFill>
                  <a:latin typeface="Arial" pitchFamily="34" charset="0"/>
                  <a:cs typeface="Arial" pitchFamily="34" charset="0"/>
                </a:rPr>
                <a:t>South</a:t>
              </a:r>
            </a:p>
            <a:p>
              <a:r>
                <a:rPr lang="en-US" sz="1000" b="1" dirty="0" smtClean="0">
                  <a:solidFill>
                    <a:schemeClr val="tx1">
                      <a:lumMod val="75000"/>
                      <a:lumOff val="25000"/>
                    </a:schemeClr>
                  </a:solidFill>
                  <a:latin typeface="Arial" pitchFamily="34" charset="0"/>
                  <a:cs typeface="Arial" pitchFamily="34" charset="0"/>
                </a:rPr>
                <a:t>Atlantic</a:t>
              </a:r>
              <a:endParaRPr lang="en-US" sz="1000" b="1" dirty="0">
                <a:solidFill>
                  <a:schemeClr val="tx1">
                    <a:lumMod val="75000"/>
                    <a:lumOff val="25000"/>
                  </a:schemeClr>
                </a:solidFill>
                <a:latin typeface="Arial" pitchFamily="34" charset="0"/>
                <a:cs typeface="Arial" pitchFamily="34" charset="0"/>
              </a:endParaRPr>
            </a:p>
          </p:txBody>
        </p:sp>
        <p:sp>
          <p:nvSpPr>
            <p:cNvPr id="96" name="Rectangle 95"/>
            <p:cNvSpPr/>
            <p:nvPr/>
          </p:nvSpPr>
          <p:spPr>
            <a:xfrm>
              <a:off x="3156797" y="2309951"/>
              <a:ext cx="452045"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smtClean="0">
                  <a:solidFill>
                    <a:schemeClr val="tx1">
                      <a:lumMod val="75000"/>
                      <a:lumOff val="25000"/>
                    </a:schemeClr>
                  </a:solidFill>
                  <a:latin typeface="Arial" pitchFamily="34" charset="0"/>
                  <a:cs typeface="Arial" pitchFamily="34" charset="0"/>
                </a:rPr>
                <a:t>East</a:t>
              </a:r>
            </a:p>
            <a:p>
              <a:pPr algn="ctr"/>
              <a:r>
                <a:rPr lang="en-US" sz="1000" b="1" dirty="0" smtClean="0">
                  <a:solidFill>
                    <a:schemeClr val="tx1">
                      <a:lumMod val="75000"/>
                      <a:lumOff val="25000"/>
                    </a:schemeClr>
                  </a:solidFill>
                  <a:latin typeface="Arial" pitchFamily="34" charset="0"/>
                  <a:cs typeface="Arial" pitchFamily="34" charset="0"/>
                </a:rPr>
                <a:t>South</a:t>
              </a:r>
            </a:p>
            <a:p>
              <a:pPr algn="ctr"/>
              <a:r>
                <a:rPr lang="en-US" sz="1000" b="1" dirty="0" smtClean="0">
                  <a:solidFill>
                    <a:schemeClr val="tx1">
                      <a:lumMod val="75000"/>
                      <a:lumOff val="25000"/>
                    </a:schemeClr>
                  </a:solidFill>
                  <a:latin typeface="Arial" pitchFamily="34" charset="0"/>
                  <a:cs typeface="Arial" pitchFamily="34" charset="0"/>
                </a:rPr>
                <a:t>Central</a:t>
              </a:r>
              <a:endParaRPr lang="en-US" sz="1000" b="1" dirty="0">
                <a:solidFill>
                  <a:schemeClr val="tx1">
                    <a:lumMod val="75000"/>
                    <a:lumOff val="25000"/>
                  </a:schemeClr>
                </a:solidFill>
                <a:latin typeface="Arial" pitchFamily="34" charset="0"/>
                <a:cs typeface="Arial" pitchFamily="34" charset="0"/>
              </a:endParaRPr>
            </a:p>
          </p:txBody>
        </p:sp>
        <p:sp>
          <p:nvSpPr>
            <p:cNvPr id="97" name="Rectangle 96"/>
            <p:cNvSpPr/>
            <p:nvPr/>
          </p:nvSpPr>
          <p:spPr>
            <a:xfrm>
              <a:off x="2165562" y="2440986"/>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smtClean="0">
                  <a:solidFill>
                    <a:schemeClr val="bg1">
                      <a:lumMod val="95000"/>
                    </a:schemeClr>
                  </a:solidFill>
                  <a:latin typeface="Arial" pitchFamily="34" charset="0"/>
                  <a:cs typeface="Arial" pitchFamily="34" charset="0"/>
                </a:rPr>
                <a:t>West</a:t>
              </a:r>
            </a:p>
            <a:p>
              <a:pPr algn="ctr"/>
              <a:r>
                <a:rPr lang="en-US" sz="1000" b="1" dirty="0" smtClean="0">
                  <a:solidFill>
                    <a:schemeClr val="bg1">
                      <a:lumMod val="95000"/>
                    </a:schemeClr>
                  </a:solidFill>
                  <a:latin typeface="Arial" pitchFamily="34" charset="0"/>
                  <a:cs typeface="Arial" pitchFamily="34" charset="0"/>
                </a:rPr>
                <a:t>South</a:t>
              </a:r>
            </a:p>
            <a:p>
              <a:pPr algn="ctr"/>
              <a:r>
                <a:rPr lang="en-US" sz="1000" b="1" dirty="0" smtClean="0">
                  <a:solidFill>
                    <a:schemeClr val="bg1">
                      <a:lumMod val="95000"/>
                    </a:schemeClr>
                  </a:solidFill>
                  <a:latin typeface="Arial" pitchFamily="34" charset="0"/>
                  <a:cs typeface="Arial" pitchFamily="34" charset="0"/>
                </a:rPr>
                <a:t>Central</a:t>
              </a:r>
              <a:endParaRPr lang="en-US" sz="1000" b="1" dirty="0">
                <a:solidFill>
                  <a:schemeClr val="bg1">
                    <a:lumMod val="95000"/>
                  </a:schemeClr>
                </a:solidFill>
                <a:latin typeface="Arial" pitchFamily="34" charset="0"/>
                <a:cs typeface="Arial" pitchFamily="34" charset="0"/>
              </a:endParaRPr>
            </a:p>
          </p:txBody>
        </p:sp>
        <p:sp>
          <p:nvSpPr>
            <p:cNvPr id="98" name="Rectangle 97"/>
            <p:cNvSpPr/>
            <p:nvPr/>
          </p:nvSpPr>
          <p:spPr>
            <a:xfrm>
              <a:off x="3072734" y="1548463"/>
              <a:ext cx="452045"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smtClean="0">
                  <a:solidFill>
                    <a:schemeClr val="tx1">
                      <a:lumMod val="75000"/>
                      <a:lumOff val="25000"/>
                    </a:schemeClr>
                  </a:solidFill>
                  <a:latin typeface="Arial" pitchFamily="34" charset="0"/>
                  <a:cs typeface="Arial" pitchFamily="34" charset="0"/>
                </a:rPr>
                <a:t>East</a:t>
              </a:r>
            </a:p>
            <a:p>
              <a:pPr algn="ctr"/>
              <a:r>
                <a:rPr lang="en-US" sz="1000" b="1" dirty="0" smtClean="0">
                  <a:solidFill>
                    <a:schemeClr val="tx1">
                      <a:lumMod val="75000"/>
                      <a:lumOff val="25000"/>
                    </a:schemeClr>
                  </a:solidFill>
                  <a:latin typeface="Arial" pitchFamily="34" charset="0"/>
                  <a:cs typeface="Arial" pitchFamily="34" charset="0"/>
                </a:rPr>
                <a:t>North</a:t>
              </a:r>
            </a:p>
            <a:p>
              <a:pPr algn="ctr"/>
              <a:r>
                <a:rPr lang="en-US" sz="1000" b="1" dirty="0" smtClean="0">
                  <a:solidFill>
                    <a:schemeClr val="tx1">
                      <a:lumMod val="75000"/>
                      <a:lumOff val="25000"/>
                    </a:schemeClr>
                  </a:solidFill>
                  <a:latin typeface="Arial" pitchFamily="34" charset="0"/>
                  <a:cs typeface="Arial" pitchFamily="34" charset="0"/>
                </a:rPr>
                <a:t>Central</a:t>
              </a:r>
              <a:endParaRPr lang="en-US" sz="1000" b="1" dirty="0">
                <a:solidFill>
                  <a:schemeClr val="tx1">
                    <a:lumMod val="75000"/>
                    <a:lumOff val="25000"/>
                  </a:schemeClr>
                </a:solidFill>
                <a:latin typeface="Arial" pitchFamily="34" charset="0"/>
                <a:cs typeface="Arial" pitchFamily="34" charset="0"/>
              </a:endParaRPr>
            </a:p>
          </p:txBody>
        </p:sp>
        <p:sp>
          <p:nvSpPr>
            <p:cNvPr id="99" name="Rectangle 98"/>
            <p:cNvSpPr/>
            <p:nvPr/>
          </p:nvSpPr>
          <p:spPr>
            <a:xfrm>
              <a:off x="2380995" y="1594690"/>
              <a:ext cx="452045"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smtClean="0">
                  <a:solidFill>
                    <a:schemeClr val="tx1">
                      <a:lumMod val="75000"/>
                      <a:lumOff val="25000"/>
                    </a:schemeClr>
                  </a:solidFill>
                  <a:latin typeface="Arial" pitchFamily="34" charset="0"/>
                  <a:cs typeface="Arial" pitchFamily="34" charset="0"/>
                </a:rPr>
                <a:t>West</a:t>
              </a:r>
            </a:p>
            <a:p>
              <a:pPr algn="ctr"/>
              <a:r>
                <a:rPr lang="en-US" sz="1000" b="1" dirty="0" smtClean="0">
                  <a:solidFill>
                    <a:schemeClr val="tx1">
                      <a:lumMod val="75000"/>
                      <a:lumOff val="25000"/>
                    </a:schemeClr>
                  </a:solidFill>
                  <a:latin typeface="Arial" pitchFamily="34" charset="0"/>
                  <a:cs typeface="Arial" pitchFamily="34" charset="0"/>
                </a:rPr>
                <a:t>North</a:t>
              </a:r>
            </a:p>
            <a:p>
              <a:pPr algn="ctr"/>
              <a:r>
                <a:rPr lang="en-US" sz="1000" b="1" dirty="0" smtClean="0">
                  <a:solidFill>
                    <a:schemeClr val="tx1">
                      <a:lumMod val="75000"/>
                      <a:lumOff val="25000"/>
                    </a:schemeClr>
                  </a:solidFill>
                  <a:latin typeface="Arial" pitchFamily="34" charset="0"/>
                  <a:cs typeface="Arial" pitchFamily="34" charset="0"/>
                </a:rPr>
                <a:t>Central</a:t>
              </a:r>
              <a:endParaRPr lang="en-US" sz="1000" b="1" dirty="0">
                <a:solidFill>
                  <a:schemeClr val="tx1">
                    <a:lumMod val="75000"/>
                    <a:lumOff val="25000"/>
                  </a:schemeClr>
                </a:solidFill>
                <a:latin typeface="Arial" pitchFamily="34" charset="0"/>
                <a:cs typeface="Arial" pitchFamily="34" charset="0"/>
              </a:endParaRPr>
            </a:p>
          </p:txBody>
        </p:sp>
        <p:sp>
          <p:nvSpPr>
            <p:cNvPr id="100" name="Rectangle 99"/>
            <p:cNvSpPr/>
            <p:nvPr/>
          </p:nvSpPr>
          <p:spPr>
            <a:xfrm>
              <a:off x="1445110" y="1694570"/>
              <a:ext cx="452045"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smtClean="0">
                  <a:solidFill>
                    <a:schemeClr val="tx1">
                      <a:lumMod val="75000"/>
                      <a:lumOff val="25000"/>
                    </a:schemeClr>
                  </a:solidFill>
                  <a:latin typeface="Arial" pitchFamily="34" charset="0"/>
                  <a:cs typeface="Arial" pitchFamily="34" charset="0"/>
                </a:rPr>
                <a:t>Mountain</a:t>
              </a:r>
              <a:endParaRPr lang="en-US" sz="1000" b="1" dirty="0">
                <a:solidFill>
                  <a:schemeClr val="tx1">
                    <a:lumMod val="75000"/>
                    <a:lumOff val="25000"/>
                  </a:schemeClr>
                </a:solidFill>
                <a:latin typeface="Arial" pitchFamily="34" charset="0"/>
                <a:cs typeface="Arial" pitchFamily="34" charset="0"/>
              </a:endParaRPr>
            </a:p>
          </p:txBody>
        </p:sp>
        <p:sp>
          <p:nvSpPr>
            <p:cNvPr id="101" name="Rectangle 100"/>
            <p:cNvSpPr/>
            <p:nvPr/>
          </p:nvSpPr>
          <p:spPr>
            <a:xfrm>
              <a:off x="719865" y="2523728"/>
              <a:ext cx="50225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b="1" dirty="0" smtClean="0">
                  <a:solidFill>
                    <a:schemeClr val="tx1"/>
                  </a:solidFill>
                  <a:latin typeface="Arial" pitchFamily="34" charset="0"/>
                  <a:cs typeface="Arial" pitchFamily="34" charset="0"/>
                </a:rPr>
                <a:t>Pacific</a:t>
              </a:r>
            </a:p>
          </p:txBody>
        </p:sp>
      </p:grpSp>
    </p:spTree>
    <p:extLst>
      <p:ext uri="{BB962C8B-B14F-4D97-AF65-F5344CB8AC3E}">
        <p14:creationId xmlns:p14="http://schemas.microsoft.com/office/powerpoint/2010/main" val="16448264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As a result of population shifts, overall U.S. heating needs decrease and cooling needs increase— </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101</a:t>
            </a:fld>
            <a:endParaRPr lang="en-US" dirty="0"/>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ontent Placeholder 9"/>
          <p:cNvGraphicFramePr>
            <a:graphicFrameLocks/>
          </p:cNvGraphicFramePr>
          <p:nvPr>
            <p:extLst/>
          </p:nvPr>
        </p:nvGraphicFramePr>
        <p:xfrm>
          <a:off x="308804" y="1294130"/>
          <a:ext cx="5619556"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Content Placeholder 9"/>
          <p:cNvGraphicFramePr>
            <a:graphicFrameLocks/>
          </p:cNvGraphicFramePr>
          <p:nvPr>
            <p:extLst/>
          </p:nvPr>
        </p:nvGraphicFramePr>
        <p:xfrm>
          <a:off x="6208861" y="1291305"/>
          <a:ext cx="5619556"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4937392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smtClean="0"/>
              <a:t>The </a:t>
            </a:r>
            <a:r>
              <a:rPr lang="en-US" dirty="0"/>
              <a:t>number of U.S. households increases by an average of 0.6% per year in the AEO2020 Reference case through 2050, and single-family homes grow the fastest, at 0.7% per </a:t>
            </a:r>
            <a:r>
              <a:rPr lang="en-US" dirty="0" smtClean="0"/>
              <a:t>year. The stock of multifamily homes grows at a rate of 0.6% per year, while mobile </a:t>
            </a:r>
            <a:r>
              <a:rPr lang="en-US" dirty="0"/>
              <a:t>home stocks decrease by 1.2% per year and are the only category </a:t>
            </a:r>
            <a:r>
              <a:rPr lang="en-US" dirty="0" smtClean="0"/>
              <a:t>EIA does not </a:t>
            </a:r>
            <a:r>
              <a:rPr lang="en-US" dirty="0"/>
              <a:t>expect to grow</a:t>
            </a:r>
            <a:r>
              <a:rPr lang="en-US" dirty="0" smtClean="0"/>
              <a:t>.</a:t>
            </a:r>
            <a:endParaRPr lang="en-US" dirty="0"/>
          </a:p>
          <a:p>
            <a:pPr lvl="0"/>
            <a:r>
              <a:rPr lang="en-US" dirty="0"/>
              <a:t>Cooling-dominated West South Central and South Atlantic Census Divisions—as well as the Mountain Census Division—experience </a:t>
            </a:r>
            <a:r>
              <a:rPr lang="en-US" dirty="0" smtClean="0"/>
              <a:t>average </a:t>
            </a:r>
            <a:r>
              <a:rPr lang="en-US" dirty="0"/>
              <a:t>annual housing </a:t>
            </a:r>
            <a:r>
              <a:rPr lang="en-US" dirty="0" smtClean="0"/>
              <a:t>stock growth that exceeds the </a:t>
            </a:r>
            <a:r>
              <a:rPr lang="en-US" dirty="0"/>
              <a:t>national </a:t>
            </a:r>
            <a:r>
              <a:rPr lang="en-US" dirty="0" smtClean="0"/>
              <a:t>average. 12.2 million housing units are added across these areas by 2050. </a:t>
            </a:r>
          </a:p>
          <a:p>
            <a:pPr lvl="0"/>
            <a:r>
              <a:rPr lang="en-US" dirty="0" smtClean="0"/>
              <a:t>The size of housing units also continues to grow; the national average </a:t>
            </a:r>
            <a:r>
              <a:rPr lang="en-US" dirty="0" err="1" smtClean="0"/>
              <a:t>floorspace</a:t>
            </a:r>
            <a:r>
              <a:rPr lang="en-US" dirty="0" smtClean="0"/>
              <a:t> per home increases 0.3% per year from 1,786 square feet in 2019 to 1,987 square feet in 2050.</a:t>
            </a:r>
          </a:p>
          <a:p>
            <a:r>
              <a:rPr lang="en-US" dirty="0" smtClean="0"/>
              <a:t>Demand </a:t>
            </a:r>
            <a:r>
              <a:rPr lang="en-US" dirty="0"/>
              <a:t>for space heating from fuels such as natural gas, distillate fuel oil, propane, and </a:t>
            </a:r>
            <a:r>
              <a:rPr lang="en-US" dirty="0" smtClean="0"/>
              <a:t>electricity decreases through 2050 as a result of fewer </a:t>
            </a:r>
            <a:r>
              <a:rPr lang="en-US" dirty="0" smtClean="0">
                <a:hlinkClick r:id="rId3"/>
              </a:rPr>
              <a:t>heating degree days</a:t>
            </a:r>
            <a:r>
              <a:rPr lang="en-US" dirty="0" smtClean="0"/>
              <a:t> (HDDs)—a </a:t>
            </a:r>
            <a:r>
              <a:rPr lang="en-US" dirty="0"/>
              <a:t>measure of how cold a location is over a time period relative to a base </a:t>
            </a:r>
            <a:r>
              <a:rPr lang="en-US" dirty="0" smtClean="0"/>
              <a:t>temperature.</a:t>
            </a:r>
            <a:endParaRPr lang="en-US" dirty="0"/>
          </a:p>
          <a:p>
            <a:r>
              <a:rPr lang="en-US" dirty="0"/>
              <a:t>D</a:t>
            </a:r>
            <a:r>
              <a:rPr lang="en-US" dirty="0" smtClean="0"/>
              <a:t>emand </a:t>
            </a:r>
            <a:r>
              <a:rPr lang="en-US" dirty="0"/>
              <a:t>for space cooling from </a:t>
            </a:r>
            <a:r>
              <a:rPr lang="en-US" dirty="0" smtClean="0"/>
              <a:t>electricity increases </a:t>
            </a:r>
            <a:r>
              <a:rPr lang="en-US" dirty="0"/>
              <a:t>through 2050 </a:t>
            </a:r>
            <a:r>
              <a:rPr lang="en-US" dirty="0" smtClean="0"/>
              <a:t>as a result of more </a:t>
            </a:r>
            <a:r>
              <a:rPr lang="en-US" dirty="0" smtClean="0">
                <a:hlinkClick r:id="rId4"/>
              </a:rPr>
              <a:t>cooling </a:t>
            </a:r>
            <a:r>
              <a:rPr lang="en-US" dirty="0">
                <a:hlinkClick r:id="rId4"/>
              </a:rPr>
              <a:t>degree </a:t>
            </a:r>
            <a:r>
              <a:rPr lang="en-US" dirty="0" smtClean="0">
                <a:hlinkClick r:id="rId4"/>
              </a:rPr>
              <a:t>days </a:t>
            </a:r>
            <a:r>
              <a:rPr lang="en-US" dirty="0" smtClean="0"/>
              <a:t>(CDDs)—a </a:t>
            </a:r>
            <a:r>
              <a:rPr lang="en-US" dirty="0"/>
              <a:t>measure of how warm a location is over a time period relative to a base </a:t>
            </a:r>
            <a:r>
              <a:rPr lang="en-US" dirty="0" smtClean="0"/>
              <a:t>temperature. </a:t>
            </a:r>
          </a:p>
          <a:p>
            <a:r>
              <a:rPr lang="en-US" dirty="0"/>
              <a:t>EIA uses </a:t>
            </a:r>
            <a:r>
              <a:rPr lang="en-US" dirty="0" smtClean="0"/>
              <a:t>historical </a:t>
            </a:r>
            <a:r>
              <a:rPr lang="en-US" dirty="0"/>
              <a:t>and near-term forecast </a:t>
            </a:r>
            <a:r>
              <a:rPr lang="en-US" dirty="0" smtClean="0"/>
              <a:t>HDDs and CDDs sourced from the </a:t>
            </a:r>
            <a:r>
              <a:rPr lang="en-US" dirty="0"/>
              <a:t>National Oceanic and Atmospheric </a:t>
            </a:r>
            <a:r>
              <a:rPr lang="en-US" dirty="0" smtClean="0"/>
              <a:t>Administration. EIA uses this historical data and population projections to develop a </a:t>
            </a:r>
            <a:r>
              <a:rPr lang="en-US" dirty="0"/>
              <a:t>30-year linear </a:t>
            </a:r>
            <a:r>
              <a:rPr lang="en-US" dirty="0" smtClean="0"/>
              <a:t>trend for projecting population-weighted HDDs and CDDs.</a:t>
            </a:r>
            <a:endParaRPr lang="en-US" dirty="0"/>
          </a:p>
        </p:txBody>
      </p:sp>
      <p:sp>
        <p:nvSpPr>
          <p:cNvPr id="11" name="Title 10"/>
          <p:cNvSpPr>
            <a:spLocks noGrp="1"/>
          </p:cNvSpPr>
          <p:nvPr>
            <p:ph type="title"/>
          </p:nvPr>
        </p:nvSpPr>
        <p:spPr/>
        <p:txBody>
          <a:bodyPr/>
          <a:lstStyle/>
          <a:p>
            <a:r>
              <a:rPr lang="en-US" dirty="0" smtClean="0"/>
              <a:t>—especially </a:t>
            </a:r>
            <a:r>
              <a:rPr lang="en-US" dirty="0"/>
              <a:t>in warmer regions with higher space cooling </a:t>
            </a:r>
            <a:r>
              <a:rPr lang="en-US" dirty="0" smtClean="0"/>
              <a:t>demand </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102</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827827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solidFill>
                  <a:srgbClr val="FF0000"/>
                </a:solidFill>
              </a:rPr>
              <a:t/>
            </a:r>
            <a:br>
              <a:rPr lang="en-US" dirty="0" smtClean="0">
                <a:solidFill>
                  <a:srgbClr val="FF0000"/>
                </a:solidFill>
              </a:rPr>
            </a:br>
            <a:r>
              <a:rPr lang="en-US" dirty="0" smtClean="0"/>
              <a:t>U.S. residential </a:t>
            </a:r>
            <a:r>
              <a:rPr lang="en-US" dirty="0"/>
              <a:t>energy intensity decreases in the </a:t>
            </a:r>
            <a:r>
              <a:rPr lang="en-US" dirty="0" smtClean="0"/>
              <a:t>AEO2020 Reference case—</a:t>
            </a:r>
            <a:endParaRPr lang="en-US" dirty="0">
              <a:solidFill>
                <a:srgbClr val="FF0000"/>
              </a:solidFill>
            </a:endParaRPr>
          </a:p>
        </p:txBody>
      </p:sp>
      <p:sp>
        <p:nvSpPr>
          <p:cNvPr id="2" name="Slide Number Placeholder 1"/>
          <p:cNvSpPr>
            <a:spLocks noGrp="1"/>
          </p:cNvSpPr>
          <p:nvPr>
            <p:ph type="sldNum" sz="quarter" idx="4"/>
          </p:nvPr>
        </p:nvSpPr>
        <p:spPr/>
        <p:txBody>
          <a:bodyPr/>
          <a:lstStyle/>
          <a:p>
            <a:fld id="{2D80C5C9-96E0-47EC-B500-37C5FE284639}" type="slidenum">
              <a:rPr lang="en-US" smtClean="0"/>
              <a:pPr/>
              <a:t>103</a:t>
            </a:fld>
            <a:endParaRPr lang="en-US" dirty="0"/>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7"/>
          <p:cNvGraphicFramePr>
            <a:graphicFrameLocks/>
          </p:cNvGraphicFramePr>
          <p:nvPr>
            <p:extLst/>
          </p:nvPr>
        </p:nvGraphicFramePr>
        <p:xfrm>
          <a:off x="349653" y="1318073"/>
          <a:ext cx="4963752" cy="484231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Content Placeholder 8"/>
          <p:cNvGraphicFramePr>
            <a:graphicFrameLocks/>
          </p:cNvGraphicFramePr>
          <p:nvPr>
            <p:extLst/>
          </p:nvPr>
        </p:nvGraphicFramePr>
        <p:xfrm>
          <a:off x="5887472" y="1294130"/>
          <a:ext cx="5101804" cy="484231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6298866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smtClean="0"/>
              <a:t>In the AEO2020 Reference case, U.S. total </a:t>
            </a:r>
            <a:r>
              <a:rPr lang="en-US" dirty="0"/>
              <a:t>delivered residential energy </a:t>
            </a:r>
            <a:r>
              <a:rPr lang="en-US" dirty="0" smtClean="0"/>
              <a:t>intensity, </a:t>
            </a:r>
            <a:r>
              <a:rPr lang="en-US" dirty="0"/>
              <a:t>defined as annual delivered energy use per household, decreases by 17% between 2019 and 2050 as the number of households grows faster than energy use. The main factors contributing to this decline include gains in appliance efficiency, </a:t>
            </a:r>
            <a:r>
              <a:rPr lang="en-US" dirty="0" smtClean="0"/>
              <a:t>onsite </a:t>
            </a:r>
            <a:r>
              <a:rPr lang="en-US" dirty="0"/>
              <a:t>electricity generation (e.g., solar photovoltaic), utility energy efficiency rebates, rising residential natural gas prices, lower space heating demand, and a continued population shift to warmer regions</a:t>
            </a:r>
            <a:r>
              <a:rPr lang="en-US" dirty="0" smtClean="0"/>
              <a:t>.</a:t>
            </a:r>
            <a:endParaRPr lang="en-US" dirty="0"/>
          </a:p>
          <a:p>
            <a:r>
              <a:rPr lang="en-US" dirty="0" smtClean="0"/>
              <a:t>Lighting </a:t>
            </a:r>
            <a:r>
              <a:rPr lang="en-US" dirty="0"/>
              <a:t>electricity consumption per U.S. household declines faster than other electric end uses as a result of compliance </a:t>
            </a:r>
            <a:r>
              <a:rPr lang="en-US" dirty="0" smtClean="0"/>
              <a:t>with the </a:t>
            </a:r>
            <a:r>
              <a:rPr lang="en-US" dirty="0"/>
              <a:t>minimum performance requirements of the Energy Independence and Security Act of 2007. The federal standards effectively eliminate </a:t>
            </a:r>
            <a:r>
              <a:rPr lang="en-US" dirty="0" smtClean="0"/>
              <a:t>low-efficacy </a:t>
            </a:r>
            <a:r>
              <a:rPr lang="en-US" dirty="0"/>
              <a:t>incandescent lamps, replacing them with more energy-efficient light-emitting diodes (LEDs) and compact fluorescent lamps (CFLs) by 2020. Energy efficiency incentives also accelerate LED and CFL penetration before 2020. In 2050, purchased electricity intensity for lighting is 40% lower than in 2019</a:t>
            </a:r>
            <a:r>
              <a:rPr lang="en-US" dirty="0" smtClean="0"/>
              <a:t>.</a:t>
            </a:r>
            <a:endParaRPr lang="en-US" dirty="0"/>
          </a:p>
          <a:p>
            <a:r>
              <a:rPr lang="en-US" dirty="0" smtClean="0"/>
              <a:t>As </a:t>
            </a:r>
            <a:r>
              <a:rPr lang="en-US" dirty="0"/>
              <a:t>near-term appliance standards result in efficiency gains beyond those gains caused by market forces and technological change, electricity intensity declines </a:t>
            </a:r>
            <a:r>
              <a:rPr lang="en-US" dirty="0" smtClean="0"/>
              <a:t>before 2030 and then increases slightly as sector growth overtakes additional efficiency gains. </a:t>
            </a:r>
          </a:p>
          <a:p>
            <a:r>
              <a:rPr lang="en-US" dirty="0" smtClean="0"/>
              <a:t>Natural </a:t>
            </a:r>
            <a:r>
              <a:rPr lang="en-US" dirty="0"/>
              <a:t>gas and electric equipment </a:t>
            </a:r>
            <a:r>
              <a:rPr lang="en-US" dirty="0" smtClean="0"/>
              <a:t>increasingly replac</a:t>
            </a:r>
            <a:r>
              <a:rPr lang="en-US" dirty="0"/>
              <a:t>e distillate fuel oil- and propane-fired equipment.</a:t>
            </a:r>
            <a:endParaRPr lang="en-US" dirty="0" smtClean="0"/>
          </a:p>
          <a:p>
            <a:r>
              <a:rPr lang="en-US" dirty="0" smtClean="0"/>
              <a:t>Electricity intensity of other uses increases throughout the projection period with expected growth in the use of electronic equipment, such as security systems and rechargeable devices.</a:t>
            </a:r>
            <a:endParaRPr lang="en-US" dirty="0"/>
          </a:p>
          <a:p>
            <a:pPr marL="0" indent="0">
              <a:buNone/>
            </a:pPr>
            <a:endParaRPr lang="en-US" dirty="0"/>
          </a:p>
        </p:txBody>
      </p:sp>
      <p:sp>
        <p:nvSpPr>
          <p:cNvPr id="11" name="Title 10"/>
          <p:cNvSpPr>
            <a:spLocks noGrp="1"/>
          </p:cNvSpPr>
          <p:nvPr>
            <p:ph type="title"/>
          </p:nvPr>
        </p:nvSpPr>
        <p:spPr/>
        <p:txBody>
          <a:bodyPr/>
          <a:lstStyle/>
          <a:p>
            <a:r>
              <a:rPr lang="en-US" dirty="0"/>
              <a:t>—although changes in electricity consumption vary by end use</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104</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6605909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AEO2020 Reference case U.S. </a:t>
            </a:r>
            <a:r>
              <a:rPr lang="en-US" dirty="0" smtClean="0"/>
              <a:t>commercial </a:t>
            </a:r>
            <a:r>
              <a:rPr lang="en-US" dirty="0"/>
              <a:t>energy consumption growth is </a:t>
            </a:r>
            <a:r>
              <a:rPr lang="en-US" dirty="0" smtClean="0"/>
              <a:t>tempered by increased equipment </a:t>
            </a:r>
            <a:r>
              <a:rPr lang="en-US" dirty="0"/>
              <a:t>and lighting efficiencies—</a:t>
            </a:r>
          </a:p>
        </p:txBody>
      </p:sp>
      <p:sp>
        <p:nvSpPr>
          <p:cNvPr id="2" name="Slide Number Placeholder 1"/>
          <p:cNvSpPr>
            <a:spLocks noGrp="1"/>
          </p:cNvSpPr>
          <p:nvPr>
            <p:ph type="sldNum" sz="quarter" idx="4"/>
          </p:nvPr>
        </p:nvSpPr>
        <p:spPr/>
        <p:txBody>
          <a:bodyPr/>
          <a:lstStyle/>
          <a:p>
            <a:fld id="{2D80C5C9-96E0-47EC-B500-37C5FE284639}" type="slidenum">
              <a:rPr lang="en-US" smtClean="0"/>
              <a:pPr/>
              <a:t>105</a:t>
            </a:fld>
            <a:endParaRPr lang="en-US" dirty="0"/>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7"/>
          <p:cNvGraphicFramePr>
            <a:graphicFrameLocks/>
          </p:cNvGraphicFramePr>
          <p:nvPr>
            <p:extLst/>
          </p:nvPr>
        </p:nvGraphicFramePr>
        <p:xfrm>
          <a:off x="438150" y="1343264"/>
          <a:ext cx="5509939" cy="48368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ontent Placeholder 8"/>
          <p:cNvGraphicFramePr>
            <a:graphicFrameLocks/>
          </p:cNvGraphicFramePr>
          <p:nvPr>
            <p:extLst/>
          </p:nvPr>
        </p:nvGraphicFramePr>
        <p:xfrm>
          <a:off x="6108880" y="1294130"/>
          <a:ext cx="5638996" cy="483687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9927829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Commercial </a:t>
            </a:r>
            <a:r>
              <a:rPr lang="en-US" dirty="0" err="1"/>
              <a:t>floorspace</a:t>
            </a:r>
            <a:r>
              <a:rPr lang="en-US" dirty="0"/>
              <a:t> grows by an average 1% per year in the AEO2020 </a:t>
            </a:r>
            <a:r>
              <a:rPr lang="en-US" dirty="0" smtClean="0"/>
              <a:t>Reference </a:t>
            </a:r>
            <a:r>
              <a:rPr lang="en-US" dirty="0"/>
              <a:t>case through the projection </a:t>
            </a:r>
            <a:r>
              <a:rPr lang="en-US" dirty="0" smtClean="0"/>
              <a:t>period, </a:t>
            </a:r>
            <a:r>
              <a:rPr lang="en-US" dirty="0"/>
              <a:t>reflecting rising economic </a:t>
            </a:r>
            <a:r>
              <a:rPr lang="en-US" dirty="0" smtClean="0"/>
              <a:t>activity. </a:t>
            </a:r>
            <a:r>
              <a:rPr lang="en-US" dirty="0"/>
              <a:t>Some of the fastest-growing building types, including health care and lodging, are also among the most </a:t>
            </a:r>
            <a:r>
              <a:rPr lang="en-US" dirty="0" smtClean="0"/>
              <a:t>energy intensive</a:t>
            </a:r>
            <a:r>
              <a:rPr lang="en-US" dirty="0"/>
              <a:t>. </a:t>
            </a:r>
          </a:p>
          <a:p>
            <a:r>
              <a:rPr lang="en-US" dirty="0"/>
              <a:t>Commercial electricity intensity, defined as electricity consumption per square foot of commercial </a:t>
            </a:r>
            <a:r>
              <a:rPr lang="en-US" dirty="0" err="1"/>
              <a:t>floorspace</a:t>
            </a:r>
            <a:r>
              <a:rPr lang="en-US" dirty="0"/>
              <a:t>, declines at an average of </a:t>
            </a:r>
            <a:r>
              <a:rPr lang="en-US" dirty="0" smtClean="0"/>
              <a:t>0.2</a:t>
            </a:r>
            <a:r>
              <a:rPr lang="en-US" dirty="0"/>
              <a:t>% per year </a:t>
            </a:r>
            <a:r>
              <a:rPr lang="en-US" dirty="0" smtClean="0"/>
              <a:t>through the projection period. </a:t>
            </a:r>
            <a:r>
              <a:rPr lang="en-US" dirty="0"/>
              <a:t>Combined with </a:t>
            </a:r>
            <a:r>
              <a:rPr lang="en-US" dirty="0" err="1"/>
              <a:t>floorspace</a:t>
            </a:r>
            <a:r>
              <a:rPr lang="en-US" dirty="0"/>
              <a:t> </a:t>
            </a:r>
            <a:r>
              <a:rPr lang="en-US" dirty="0" smtClean="0"/>
              <a:t>growth, the decline in intensity results </a:t>
            </a:r>
            <a:r>
              <a:rPr lang="en-US" dirty="0"/>
              <a:t>in an overall increase in electricity consumption of 0.8% per year. </a:t>
            </a:r>
          </a:p>
          <a:p>
            <a:r>
              <a:rPr lang="en-US" dirty="0"/>
              <a:t>Lighting accounts for the steepest intensity decline among the major end uses, falling by </a:t>
            </a:r>
            <a:r>
              <a:rPr lang="en-US" dirty="0" smtClean="0"/>
              <a:t>more than 2% </a:t>
            </a:r>
            <a:r>
              <a:rPr lang="en-US" dirty="0"/>
              <a:t>per year throughout </a:t>
            </a:r>
            <a:r>
              <a:rPr lang="en-US" dirty="0" smtClean="0"/>
              <a:t>the projection period. </a:t>
            </a:r>
            <a:r>
              <a:rPr lang="en-US" dirty="0"/>
              <a:t>Lower costs and energy efficiency incentives lead efficient </a:t>
            </a:r>
            <a:r>
              <a:rPr lang="en-US" dirty="0" smtClean="0"/>
              <a:t>LEDs </a:t>
            </a:r>
            <a:r>
              <a:rPr lang="en-US" dirty="0"/>
              <a:t>to displace linear fluorescent lighting as the dominant commercial lighting technology by 2030. Similarly, intensities for major end uses such as ventilation, space </a:t>
            </a:r>
            <a:r>
              <a:rPr lang="en-US" dirty="0" smtClean="0"/>
              <a:t>heating and cooling, </a:t>
            </a:r>
            <a:r>
              <a:rPr lang="en-US" dirty="0"/>
              <a:t>and refrigeration decline over time. However, </a:t>
            </a:r>
            <a:r>
              <a:rPr lang="en-US" dirty="0" smtClean="0"/>
              <a:t>other </a:t>
            </a:r>
            <a:r>
              <a:rPr lang="en-US" dirty="0"/>
              <a:t>uses such as office </a:t>
            </a:r>
            <a:r>
              <a:rPr lang="en-US" dirty="0" smtClean="0"/>
              <a:t>equipment (not including computers), </a:t>
            </a:r>
            <a:r>
              <a:rPr lang="en-US" dirty="0"/>
              <a:t>whose electricity intensity increases by 1.6% per </a:t>
            </a:r>
            <a:r>
              <a:rPr lang="en-US" dirty="0" smtClean="0"/>
              <a:t>year, counterbalance these declines.</a:t>
            </a:r>
            <a:endParaRPr lang="en-US" dirty="0"/>
          </a:p>
          <a:p>
            <a:r>
              <a:rPr lang="en-US" dirty="0"/>
              <a:t>Despite increasing </a:t>
            </a:r>
            <a:r>
              <a:rPr lang="en-US" dirty="0" smtClean="0"/>
              <a:t>equipment </a:t>
            </a:r>
            <a:r>
              <a:rPr lang="en-US" dirty="0"/>
              <a:t>efficiencies, declining electricity prices encourage greater use of energy-consuming appliances and </a:t>
            </a:r>
            <a:r>
              <a:rPr lang="en-US" dirty="0" smtClean="0"/>
              <a:t>devices.</a:t>
            </a:r>
            <a:endParaRPr lang="en-US" dirty="0"/>
          </a:p>
        </p:txBody>
      </p:sp>
      <p:sp>
        <p:nvSpPr>
          <p:cNvPr id="11" name="Title 10"/>
          <p:cNvSpPr>
            <a:spLocks noGrp="1"/>
          </p:cNvSpPr>
          <p:nvPr>
            <p:ph type="title"/>
          </p:nvPr>
        </p:nvSpPr>
        <p:spPr/>
        <p:txBody>
          <a:bodyPr/>
          <a:lstStyle/>
          <a:p>
            <a:r>
              <a:rPr lang="en-US" dirty="0"/>
              <a:t>—but growing </a:t>
            </a:r>
            <a:r>
              <a:rPr lang="en-US" dirty="0" err="1"/>
              <a:t>floorspace</a:t>
            </a:r>
            <a:r>
              <a:rPr lang="en-US" dirty="0"/>
              <a:t>, declining electricity prices, and expanding information technology needs drive an overall increase in electricity consumption</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106</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9576411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
          <p:cNvSpPr txBox="1"/>
          <p:nvPr/>
        </p:nvSpPr>
        <p:spPr bwMode="auto">
          <a:xfrm>
            <a:off x="7108527" y="1442791"/>
            <a:ext cx="4817993" cy="638405"/>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dirty="0">
                <a:solidFill>
                  <a:sysClr val="windowText" lastClr="000000"/>
                </a:solidFill>
              </a:rPr>
              <a:t>Commercial </a:t>
            </a:r>
            <a:r>
              <a:rPr lang="en-US" sz="1400" b="1" dirty="0" smtClean="0">
                <a:solidFill>
                  <a:sysClr val="windowText" lastClr="000000"/>
                </a:solidFill>
              </a:rPr>
              <a:t>solar </a:t>
            </a:r>
            <a:r>
              <a:rPr lang="en-US" sz="1400" b="1" dirty="0">
                <a:solidFill>
                  <a:sysClr val="windowText" lastClr="000000"/>
                </a:solidFill>
              </a:rPr>
              <a:t>distributed generation capacity</a:t>
            </a:r>
            <a:endParaRPr lang="en-US" sz="1400" b="1" dirty="0">
              <a:solidFill>
                <a:sysClr val="windowText" lastClr="000000"/>
              </a:solidFill>
              <a:ea typeface="Times New Roman" charset="0"/>
              <a:cs typeface="Times New Roman" charset="0"/>
            </a:endParaRPr>
          </a:p>
          <a:p>
            <a:pPr eaLnBrk="0" hangingPunct="0"/>
            <a:endParaRPr lang="en-US" sz="200" b="1" dirty="0">
              <a:solidFill>
                <a:sysClr val="windowText" lastClr="000000"/>
              </a:solidFill>
              <a:ea typeface="Times New Roman" charset="0"/>
              <a:cs typeface="Times New Roman" charset="0"/>
            </a:endParaRPr>
          </a:p>
          <a:p>
            <a:pPr eaLnBrk="0" hangingPunct="0"/>
            <a:r>
              <a:rPr lang="en-US" sz="1400" dirty="0">
                <a:ea typeface="Times New Roman" charset="0"/>
                <a:cs typeface="Times New Roman" charset="0"/>
              </a:rPr>
              <a:t>g</a:t>
            </a:r>
            <a:r>
              <a:rPr lang="en-US" sz="1400" dirty="0">
                <a:solidFill>
                  <a:sysClr val="windowText" lastClr="000000"/>
                </a:solidFill>
                <a:ea typeface="Times New Roman" charset="0"/>
                <a:cs typeface="Times New Roman" charset="0"/>
              </a:rPr>
              <a:t>igawatts direct current</a:t>
            </a:r>
          </a:p>
        </p:txBody>
      </p:sp>
      <p:sp>
        <p:nvSpPr>
          <p:cNvPr id="2" name="Slide Number Placeholder 1"/>
          <p:cNvSpPr>
            <a:spLocks noGrp="1"/>
          </p:cNvSpPr>
          <p:nvPr>
            <p:ph type="sldNum" sz="quarter" idx="4"/>
          </p:nvPr>
        </p:nvSpPr>
        <p:spPr/>
        <p:txBody>
          <a:bodyPr/>
          <a:lstStyle/>
          <a:p>
            <a:fld id="{2D80C5C9-96E0-47EC-B500-37C5FE284639}" type="slidenum">
              <a:rPr lang="en-US" smtClean="0"/>
              <a:pPr/>
              <a:t>107</a:t>
            </a:fld>
            <a:endParaRPr lang="en-US" dirty="0"/>
          </a:p>
        </p:txBody>
      </p:sp>
      <p:sp>
        <p:nvSpPr>
          <p:cNvPr id="14" name="Title 3"/>
          <p:cNvSpPr txBox="1">
            <a:spLocks/>
          </p:cNvSpPr>
          <p:nvPr/>
        </p:nvSpPr>
        <p:spPr>
          <a:xfrm>
            <a:off x="309094" y="514393"/>
            <a:ext cx="9328066" cy="755794"/>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r>
              <a:rPr lang="en-US" dirty="0" smtClean="0"/>
              <a:t>Rooftop solar PV adoption grows between 2019 and 2050—</a:t>
            </a:r>
            <a:endParaRPr lang="en-US" dirty="0" smtClean="0">
              <a:solidFill>
                <a:srgbClr val="FF0000"/>
              </a:solidFill>
            </a:endParaRPr>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7" name="Content Placeholder 16"/>
          <p:cNvGraphicFramePr>
            <a:graphicFrameLocks/>
          </p:cNvGraphicFramePr>
          <p:nvPr>
            <p:extLst/>
          </p:nvPr>
        </p:nvGraphicFramePr>
        <p:xfrm>
          <a:off x="6981713" y="2111086"/>
          <a:ext cx="4964867" cy="4025568"/>
        </p:xfrm>
        <a:graphic>
          <a:graphicData uri="http://schemas.openxmlformats.org/drawingml/2006/chart">
            <c:chart xmlns:c="http://schemas.openxmlformats.org/drawingml/2006/chart" xmlns:r="http://schemas.openxmlformats.org/officeDocument/2006/relationships" r:id="rId11"/>
          </a:graphicData>
        </a:graphic>
      </p:graphicFrame>
      <p:sp>
        <p:nvSpPr>
          <p:cNvPr id="28" name="TextBox 1"/>
          <p:cNvSpPr txBox="1"/>
          <p:nvPr/>
        </p:nvSpPr>
        <p:spPr bwMode="auto">
          <a:xfrm>
            <a:off x="204881" y="1442792"/>
            <a:ext cx="4597326" cy="638405"/>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dirty="0" smtClean="0">
                <a:solidFill>
                  <a:sysClr val="windowText" lastClr="000000"/>
                </a:solidFill>
              </a:rPr>
              <a:t>Residential </a:t>
            </a:r>
            <a:r>
              <a:rPr lang="en-US" sz="1400" b="1" dirty="0">
                <a:solidFill>
                  <a:sysClr val="windowText" lastClr="000000"/>
                </a:solidFill>
              </a:rPr>
              <a:t>solar distributed generation capacity</a:t>
            </a:r>
            <a:endParaRPr lang="en-US" sz="1400" b="1" dirty="0">
              <a:solidFill>
                <a:sysClr val="windowText" lastClr="000000"/>
              </a:solidFill>
              <a:ea typeface="Times New Roman" charset="0"/>
              <a:cs typeface="Times New Roman" charset="0"/>
            </a:endParaRPr>
          </a:p>
          <a:p>
            <a:pPr eaLnBrk="0" hangingPunct="0"/>
            <a:endParaRPr lang="en-US" sz="200" b="1" dirty="0">
              <a:solidFill>
                <a:sysClr val="windowText" lastClr="000000"/>
              </a:solidFill>
              <a:ea typeface="Times New Roman" charset="0"/>
              <a:cs typeface="Times New Roman" charset="0"/>
            </a:endParaRPr>
          </a:p>
          <a:p>
            <a:pPr eaLnBrk="0" hangingPunct="0"/>
            <a:r>
              <a:rPr lang="en-US" sz="1400" dirty="0">
                <a:ea typeface="Times New Roman" charset="0"/>
                <a:cs typeface="Times New Roman" charset="0"/>
              </a:rPr>
              <a:t>g</a:t>
            </a:r>
            <a:r>
              <a:rPr lang="en-US" sz="1400" dirty="0">
                <a:solidFill>
                  <a:sysClr val="windowText" lastClr="000000"/>
                </a:solidFill>
                <a:ea typeface="Times New Roman" charset="0"/>
                <a:cs typeface="Times New Roman" charset="0"/>
              </a:rPr>
              <a:t>igawatts direct current</a:t>
            </a:r>
          </a:p>
        </p:txBody>
      </p:sp>
      <p:graphicFrame>
        <p:nvGraphicFramePr>
          <p:cNvPr id="29" name="Content Placeholder 16"/>
          <p:cNvGraphicFramePr>
            <a:graphicFrameLocks/>
          </p:cNvGraphicFramePr>
          <p:nvPr>
            <p:extLst/>
          </p:nvPr>
        </p:nvGraphicFramePr>
        <p:xfrm>
          <a:off x="325830" y="2111086"/>
          <a:ext cx="5000083" cy="4078981"/>
        </p:xfrm>
        <a:graphic>
          <a:graphicData uri="http://schemas.openxmlformats.org/drawingml/2006/chart">
            <c:chart xmlns:c="http://schemas.openxmlformats.org/drawingml/2006/chart" xmlns:r="http://schemas.openxmlformats.org/officeDocument/2006/relationships" r:id="rId12"/>
          </a:graphicData>
        </a:graphic>
      </p:graphicFrame>
      <p:sp>
        <p:nvSpPr>
          <p:cNvPr id="26" name="Rectangle 25"/>
          <p:cNvSpPr/>
          <p:nvPr/>
        </p:nvSpPr>
        <p:spPr>
          <a:xfrm>
            <a:off x="4919337" y="3007732"/>
            <a:ext cx="2311393" cy="1169551"/>
          </a:xfrm>
          <a:prstGeom prst="rect">
            <a:avLst/>
          </a:prstGeom>
          <a:ln>
            <a:noFill/>
          </a:ln>
        </p:spPr>
        <p:txBody>
          <a:bodyPr wrap="square">
            <a:spAutoFit/>
          </a:bodyPr>
          <a:lstStyle/>
          <a:p>
            <a:pPr eaLnBrk="0" hangingPunct="0"/>
            <a:r>
              <a:rPr lang="en-US" sz="1400" b="1" dirty="0" smtClean="0">
                <a:solidFill>
                  <a:schemeClr val="accent3">
                    <a:lumMod val="40000"/>
                    <a:lumOff val="60000"/>
                  </a:schemeClr>
                </a:solidFill>
              </a:rPr>
              <a:t>Low Renewables Cost</a:t>
            </a:r>
          </a:p>
          <a:p>
            <a:pPr eaLnBrk="0" hangingPunct="0"/>
            <a:r>
              <a:rPr lang="en-US" sz="1400" b="1" kern="0" dirty="0">
                <a:solidFill>
                  <a:schemeClr val="accent2">
                    <a:lumMod val="40000"/>
                    <a:lumOff val="60000"/>
                  </a:schemeClr>
                </a:solidFill>
                <a:ea typeface="Times New Roman" charset="0"/>
                <a:cs typeface="Times New Roman" charset="0"/>
              </a:rPr>
              <a:t>Low Oil and Gas Supply</a:t>
            </a:r>
          </a:p>
          <a:p>
            <a:pPr eaLnBrk="0" hangingPunct="0"/>
            <a:r>
              <a:rPr lang="en-US" sz="1400" b="1" dirty="0" smtClean="0">
                <a:ea typeface="Times New Roman" charset="0"/>
                <a:cs typeface="Times New Roman" charset="0"/>
              </a:rPr>
              <a:t>Reference</a:t>
            </a:r>
            <a:endParaRPr lang="en-US" sz="1400" b="1" dirty="0">
              <a:solidFill>
                <a:schemeClr val="accent3"/>
              </a:solidFill>
            </a:endParaRPr>
          </a:p>
          <a:p>
            <a:pPr eaLnBrk="0" hangingPunct="0">
              <a:defRPr/>
            </a:pPr>
            <a:r>
              <a:rPr lang="en-US" sz="1400" b="1" dirty="0" smtClean="0">
                <a:solidFill>
                  <a:schemeClr val="accent2">
                    <a:lumMod val="75000"/>
                  </a:schemeClr>
                </a:solidFill>
              </a:rPr>
              <a:t>High </a:t>
            </a:r>
            <a:r>
              <a:rPr lang="en-US" sz="1400" b="1" dirty="0">
                <a:solidFill>
                  <a:schemeClr val="accent2">
                    <a:lumMod val="75000"/>
                  </a:schemeClr>
                </a:solidFill>
              </a:rPr>
              <a:t>Oil and Gas Supply</a:t>
            </a:r>
          </a:p>
          <a:p>
            <a:pPr lvl="0" eaLnBrk="0" hangingPunct="0">
              <a:defRPr/>
            </a:pPr>
            <a:r>
              <a:rPr lang="en-US" sz="1400" b="1" dirty="0" smtClean="0">
                <a:solidFill>
                  <a:schemeClr val="accent3">
                    <a:lumMod val="75000"/>
                  </a:schemeClr>
                </a:solidFill>
                <a:ea typeface="Times New Roman" charset="0"/>
                <a:cs typeface="Times New Roman" charset="0"/>
              </a:rPr>
              <a:t>High Renewables Cost</a:t>
            </a:r>
          </a:p>
        </p:txBody>
      </p:sp>
      <p:sp>
        <p:nvSpPr>
          <p:cNvPr id="37" name="TextBox 1"/>
          <p:cNvSpPr txBox="1"/>
          <p:nvPr/>
        </p:nvSpPr>
        <p:spPr>
          <a:xfrm>
            <a:off x="4802207" y="5857025"/>
            <a:ext cx="677948" cy="3441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tx1"/>
                </a:solidFill>
              </a:rPr>
              <a:t>2050</a:t>
            </a:r>
            <a:endParaRPr lang="en-US" sz="1400" dirty="0">
              <a:solidFill>
                <a:schemeClr val="tx1"/>
              </a:solidFill>
            </a:endParaRPr>
          </a:p>
        </p:txBody>
      </p:sp>
      <p:sp>
        <p:nvSpPr>
          <p:cNvPr id="38" name="TextBox 1"/>
          <p:cNvSpPr txBox="1"/>
          <p:nvPr/>
        </p:nvSpPr>
        <p:spPr>
          <a:xfrm>
            <a:off x="11423728" y="5791832"/>
            <a:ext cx="701819" cy="3189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tx1"/>
                </a:solidFill>
              </a:rPr>
              <a:t>2050</a:t>
            </a:r>
            <a:endParaRPr lang="en-US" sz="1400" dirty="0">
              <a:solidFill>
                <a:schemeClr val="tx1"/>
              </a:solidFill>
            </a:endParaRPr>
          </a:p>
        </p:txBody>
      </p:sp>
    </p:spTree>
    <p:extLst>
      <p:ext uri="{BB962C8B-B14F-4D97-AF65-F5344CB8AC3E}">
        <p14:creationId xmlns:p14="http://schemas.microsoft.com/office/powerpoint/2010/main" val="20532741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smtClean="0"/>
              <a:t>Residential </a:t>
            </a:r>
            <a:r>
              <a:rPr lang="en-US" dirty="0"/>
              <a:t>solar photovoltaic (PV) capacity increases by an average of 6.1% </a:t>
            </a:r>
            <a:r>
              <a:rPr lang="en-US" dirty="0" smtClean="0"/>
              <a:t>per year </a:t>
            </a:r>
            <a:r>
              <a:rPr lang="en-US" dirty="0"/>
              <a:t>through </a:t>
            </a:r>
            <a:r>
              <a:rPr lang="en-US" dirty="0" smtClean="0"/>
              <a:t>2050 in the </a:t>
            </a:r>
            <a:r>
              <a:rPr lang="en-US" dirty="0"/>
              <a:t>AEO2020 Reference case, and commercial PV capacity increases by an average of 3.4</a:t>
            </a:r>
            <a:r>
              <a:rPr lang="en-US" dirty="0" smtClean="0"/>
              <a:t>% per year.</a:t>
            </a:r>
          </a:p>
          <a:p>
            <a:r>
              <a:rPr lang="en-US" dirty="0" smtClean="0"/>
              <a:t>PV </a:t>
            </a:r>
            <a:r>
              <a:rPr lang="en-US" dirty="0"/>
              <a:t>costs decline most rapidly before 2030, despite the phasedown in the federal </a:t>
            </a:r>
            <a:r>
              <a:rPr lang="en-US" dirty="0" smtClean="0"/>
              <a:t>Energy Investment </a:t>
            </a:r>
            <a:r>
              <a:rPr lang="en-US" dirty="0"/>
              <a:t>Tax </a:t>
            </a:r>
            <a:r>
              <a:rPr lang="en-US" dirty="0" smtClean="0"/>
              <a:t>Credit (ITC) </a:t>
            </a:r>
            <a:r>
              <a:rPr lang="en-US" dirty="0"/>
              <a:t>from 30% in 2019 to 10% in 2022 and the four-year Section 201 tariff levied on PV cells and modules in 2018. </a:t>
            </a:r>
            <a:endParaRPr lang="en-US" dirty="0" smtClean="0"/>
          </a:p>
          <a:p>
            <a:r>
              <a:rPr lang="en-US" dirty="0" smtClean="0"/>
              <a:t>Declining </a:t>
            </a:r>
            <a:r>
              <a:rPr lang="en-US" dirty="0"/>
              <a:t>installation costs drive steady commercial PV adoption, although capacity growth </a:t>
            </a:r>
            <a:r>
              <a:rPr lang="en-US" dirty="0" smtClean="0"/>
              <a:t>slows </a:t>
            </a:r>
            <a:r>
              <a:rPr lang="en-US" dirty="0"/>
              <a:t>after </a:t>
            </a:r>
            <a:r>
              <a:rPr lang="en-US" dirty="0" smtClean="0"/>
              <a:t>2030. Rising </a:t>
            </a:r>
            <a:r>
              <a:rPr lang="en-US" dirty="0"/>
              <a:t>incomes, declining system costs, and social </a:t>
            </a:r>
            <a:r>
              <a:rPr lang="en-US" dirty="0" smtClean="0"/>
              <a:t>influences </a:t>
            </a:r>
            <a:r>
              <a:rPr lang="en-US" dirty="0"/>
              <a:t>accelerate </a:t>
            </a:r>
            <a:r>
              <a:rPr lang="en-US" dirty="0" smtClean="0"/>
              <a:t>residential PV adoption. </a:t>
            </a:r>
          </a:p>
          <a:p>
            <a:r>
              <a:rPr lang="en-US" dirty="0" smtClean="0"/>
              <a:t>For both residential and commercial sectors, the High Renewables Cost case and Low Renewables Cost case vary the most from the Reference case. Commercial PV projections are particularly responsive to variations in installed cost; a spread of 50 GW between the Low Renewables Cost case and High Renewables Cost case is projected in 2050. </a:t>
            </a:r>
            <a:endParaRPr lang="en-US" dirty="0"/>
          </a:p>
          <a:p>
            <a:r>
              <a:rPr lang="en-US" dirty="0"/>
              <a:t>PV growth is also sensitive to electricity prices. In 2050, electricity prices vary </a:t>
            </a:r>
            <a:r>
              <a:rPr lang="en-US" dirty="0" smtClean="0"/>
              <a:t>the most </a:t>
            </a:r>
            <a:r>
              <a:rPr lang="en-US" dirty="0"/>
              <a:t>from the AEO2020 Reference case in the Low Oil and Gas Supply case, by 9.7% and 9.2% for the residential and commercial sectors, respectively. In response, residential PV capacity increases by </a:t>
            </a:r>
            <a:r>
              <a:rPr lang="en-US" dirty="0" smtClean="0"/>
              <a:t>1.7% </a:t>
            </a:r>
            <a:r>
              <a:rPr lang="en-US" dirty="0"/>
              <a:t>and commercial PV capacity increase by 14% relative to the AEO2020 Reference case.</a:t>
            </a:r>
          </a:p>
          <a:p>
            <a:endParaRPr lang="en-US" dirty="0" smtClean="0">
              <a:solidFill>
                <a:schemeClr val="accent3"/>
              </a:solidFill>
            </a:endParaRPr>
          </a:p>
        </p:txBody>
      </p:sp>
      <p:sp>
        <p:nvSpPr>
          <p:cNvPr id="11" name="Title 10"/>
          <p:cNvSpPr>
            <a:spLocks noGrp="1"/>
          </p:cNvSpPr>
          <p:nvPr>
            <p:ph type="title"/>
          </p:nvPr>
        </p:nvSpPr>
        <p:spPr/>
        <p:txBody>
          <a:bodyPr/>
          <a:lstStyle/>
          <a:p>
            <a:r>
              <a:rPr lang="en-US" dirty="0"/>
              <a:t>—with residential growth outpacing commercial growth in later years</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108</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1811291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Combined heat and </a:t>
            </a:r>
            <a:r>
              <a:rPr lang="en-US" dirty="0" smtClean="0"/>
              <a:t>power (CHP) </a:t>
            </a:r>
            <a:r>
              <a:rPr lang="en-US" dirty="0"/>
              <a:t>and other non-solar sources </a:t>
            </a:r>
            <a:r>
              <a:rPr lang="en-US" dirty="0" smtClean="0"/>
              <a:t>of electric generation account </a:t>
            </a:r>
            <a:r>
              <a:rPr lang="en-US" dirty="0"/>
              <a:t>for 15% of commercial </a:t>
            </a:r>
            <a:r>
              <a:rPr lang="en-US" dirty="0" smtClean="0"/>
              <a:t>onsite </a:t>
            </a:r>
            <a:r>
              <a:rPr lang="en-US" dirty="0"/>
              <a:t>capacity in </a:t>
            </a:r>
            <a:r>
              <a:rPr lang="en-US" dirty="0" smtClean="0"/>
              <a:t>2019 </a:t>
            </a:r>
            <a:r>
              <a:rPr lang="en-US" dirty="0"/>
              <a:t>in the AEO2020 Reference case—</a:t>
            </a:r>
          </a:p>
        </p:txBody>
      </p:sp>
      <p:sp>
        <p:nvSpPr>
          <p:cNvPr id="2" name="Slide Number Placeholder 1"/>
          <p:cNvSpPr>
            <a:spLocks noGrp="1"/>
          </p:cNvSpPr>
          <p:nvPr>
            <p:ph type="sldNum" sz="quarter" idx="4"/>
          </p:nvPr>
        </p:nvSpPr>
        <p:spPr/>
        <p:txBody>
          <a:bodyPr/>
          <a:lstStyle/>
          <a:p>
            <a:fld id="{2D80C5C9-96E0-47EC-B500-37C5FE284639}" type="slidenum">
              <a:rPr lang="en-US" smtClean="0"/>
              <a:pPr/>
              <a:t>109</a:t>
            </a:fld>
            <a:endParaRPr lang="en-US" dirty="0"/>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7"/>
          <p:cNvGraphicFramePr>
            <a:graphicFrameLocks/>
          </p:cNvGraphicFramePr>
          <p:nvPr>
            <p:extLst>
              <p:ext uri="{D42A27DB-BD31-4B8C-83A1-F6EECF244321}">
                <p14:modId xmlns:p14="http://schemas.microsoft.com/office/powerpoint/2010/main" val="3084484715"/>
              </p:ext>
            </p:extLst>
          </p:nvPr>
        </p:nvGraphicFramePr>
        <p:xfrm>
          <a:off x="344772" y="2009822"/>
          <a:ext cx="4259597" cy="4271908"/>
        </p:xfrm>
        <a:graphic>
          <a:graphicData uri="http://schemas.openxmlformats.org/drawingml/2006/chart">
            <c:chart xmlns:c="http://schemas.openxmlformats.org/drawingml/2006/chart" xmlns:r="http://schemas.openxmlformats.org/officeDocument/2006/relationships" r:id="rId11"/>
          </a:graphicData>
        </a:graphic>
      </p:graphicFrame>
      <p:sp>
        <p:nvSpPr>
          <p:cNvPr id="16" name="TextBox 2"/>
          <p:cNvSpPr txBox="1"/>
          <p:nvPr/>
        </p:nvSpPr>
        <p:spPr bwMode="auto">
          <a:xfrm>
            <a:off x="4360957" y="2209441"/>
            <a:ext cx="1926671" cy="3450678"/>
          </a:xfrm>
          <a:prstGeom prst="rect">
            <a:avLst/>
          </a:prstGeom>
          <a:noFill/>
          <a:ln w="9525">
            <a:noFill/>
            <a:miter lim="800000"/>
            <a:headEnd/>
            <a:tailEnd/>
          </a:ln>
        </p:spPr>
        <p:txBody>
          <a:bodyPr wrap="none" lIns="0" tIns="0" rIns="0" rtlCol="0" anchor="t">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dirty="0" smtClean="0">
                <a:latin typeface="+mn-lt"/>
                <a:ea typeface="Times New Roman" charset="0"/>
                <a:cs typeface="Times New Roman" charset="0"/>
              </a:rPr>
              <a:t>natural</a:t>
            </a:r>
            <a:r>
              <a:rPr lang="en-US" sz="1400" b="1" i="0" baseline="0" dirty="0" smtClean="0">
                <a:latin typeface="+mn-lt"/>
                <a:ea typeface="Times New Roman" charset="0"/>
                <a:cs typeface="Times New Roman" charset="0"/>
              </a:rPr>
              <a:t> g</a:t>
            </a:r>
            <a:r>
              <a:rPr lang="en-US" sz="1400" b="1" i="0" dirty="0" smtClean="0">
                <a:latin typeface="+mn-lt"/>
                <a:ea typeface="Times New Roman" charset="0"/>
                <a:cs typeface="Times New Roman" charset="0"/>
              </a:rPr>
              <a:t>as-fired</a:t>
            </a:r>
            <a:r>
              <a:rPr lang="en-US" sz="1400" b="1" i="0" baseline="0" dirty="0" smtClean="0">
                <a:latin typeface="+mn-lt"/>
                <a:ea typeface="Times New Roman" charset="0"/>
                <a:cs typeface="Times New Roman" charset="0"/>
              </a:rPr>
              <a:t> CHP</a:t>
            </a:r>
          </a:p>
          <a:p>
            <a:pPr eaLnBrk="0" hangingPunct="0"/>
            <a:r>
              <a:rPr lang="en-US" sz="1400" b="1" dirty="0">
                <a:solidFill>
                  <a:schemeClr val="accent3"/>
                </a:solidFill>
                <a:ea typeface="Times New Roman" charset="0"/>
                <a:cs typeface="Times New Roman" charset="0"/>
              </a:rPr>
              <a:t> </a:t>
            </a:r>
            <a:r>
              <a:rPr lang="en-US" sz="1400" b="1" dirty="0" smtClean="0">
                <a:solidFill>
                  <a:schemeClr val="accent3"/>
                </a:solidFill>
                <a:ea typeface="Times New Roman" charset="0"/>
                <a:cs typeface="Times New Roman" charset="0"/>
              </a:rPr>
              <a:t>   </a:t>
            </a:r>
            <a:r>
              <a:rPr lang="en-US" sz="1400" b="1" dirty="0" err="1">
                <a:solidFill>
                  <a:schemeClr val="accent3"/>
                </a:solidFill>
                <a:ea typeface="Times New Roman" charset="0"/>
                <a:cs typeface="Times New Roman" charset="0"/>
              </a:rPr>
              <a:t>microturbines</a:t>
            </a:r>
            <a:endParaRPr lang="en-US" sz="1400" b="1" dirty="0">
              <a:solidFill>
                <a:schemeClr val="accent3"/>
              </a:solidFill>
              <a:ea typeface="Times New Roman" charset="0"/>
              <a:cs typeface="Times New Roman" charset="0"/>
            </a:endParaRPr>
          </a:p>
          <a:p>
            <a:pPr eaLnBrk="0" hangingPunct="0"/>
            <a:r>
              <a:rPr lang="en-US" sz="1400" b="1" dirty="0">
                <a:solidFill>
                  <a:schemeClr val="accent3">
                    <a:lumMod val="50000"/>
                  </a:schemeClr>
                </a:solidFill>
                <a:ea typeface="Times New Roman" charset="0"/>
                <a:cs typeface="Times New Roman" charset="0"/>
              </a:rPr>
              <a:t> </a:t>
            </a:r>
            <a:r>
              <a:rPr lang="en-US" sz="1400" b="1" dirty="0" smtClean="0">
                <a:solidFill>
                  <a:schemeClr val="accent3">
                    <a:lumMod val="50000"/>
                  </a:schemeClr>
                </a:solidFill>
                <a:ea typeface="Times New Roman" charset="0"/>
                <a:cs typeface="Times New Roman" charset="0"/>
              </a:rPr>
              <a:t>   gas engines</a:t>
            </a:r>
          </a:p>
          <a:p>
            <a:pPr eaLnBrk="0" hangingPunct="0"/>
            <a:r>
              <a:rPr lang="en-US" sz="1400" b="1" i="0" dirty="0" smtClean="0">
                <a:solidFill>
                  <a:schemeClr val="accent3">
                    <a:lumMod val="40000"/>
                    <a:lumOff val="60000"/>
                  </a:schemeClr>
                </a:solidFill>
                <a:latin typeface="+mn-lt"/>
                <a:ea typeface="Times New Roman" charset="0"/>
                <a:cs typeface="Times New Roman" charset="0"/>
              </a:rPr>
              <a:t>    fuel cells</a:t>
            </a:r>
          </a:p>
          <a:p>
            <a:pPr eaLnBrk="0" hangingPunct="0"/>
            <a:r>
              <a:rPr lang="en-US" sz="1400" b="1" dirty="0" smtClean="0">
                <a:solidFill>
                  <a:schemeClr val="accent3">
                    <a:lumMod val="75000"/>
                  </a:schemeClr>
                </a:solidFill>
                <a:ea typeface="Times New Roman" charset="0"/>
                <a:cs typeface="Times New Roman" charset="0"/>
              </a:rPr>
              <a:t>    gas turbines</a:t>
            </a:r>
          </a:p>
          <a:p>
            <a:pPr eaLnBrk="0" hangingPunct="0"/>
            <a:endParaRPr lang="en-US" sz="1400" b="1" dirty="0" smtClean="0">
              <a:solidFill>
                <a:schemeClr val="accent3">
                  <a:lumMod val="75000"/>
                </a:schemeClr>
              </a:solidFill>
              <a:ea typeface="Times New Roman" charset="0"/>
              <a:cs typeface="Times New Roman" charset="0"/>
            </a:endParaRPr>
          </a:p>
          <a:p>
            <a:pPr eaLnBrk="0" hangingPunct="0"/>
            <a:endParaRPr lang="en-US" sz="1400" b="1" dirty="0">
              <a:solidFill>
                <a:schemeClr val="accent3">
                  <a:lumMod val="75000"/>
                </a:schemeClr>
              </a:solidFill>
              <a:ea typeface="Times New Roman" charset="0"/>
              <a:cs typeface="Times New Roman" charset="0"/>
            </a:endParaRPr>
          </a:p>
          <a:p>
            <a:pPr eaLnBrk="0" hangingPunct="0"/>
            <a:endParaRPr lang="en-US" sz="1400" b="1" dirty="0" smtClean="0">
              <a:solidFill>
                <a:schemeClr val="accent3">
                  <a:lumMod val="75000"/>
                </a:schemeClr>
              </a:solidFill>
              <a:ea typeface="Times New Roman" charset="0"/>
              <a:cs typeface="Times New Roman" charset="0"/>
            </a:endParaRPr>
          </a:p>
          <a:p>
            <a:pPr eaLnBrk="0" hangingPunct="0"/>
            <a:endParaRPr lang="en-US" sz="1400" b="1" dirty="0" smtClean="0">
              <a:solidFill>
                <a:schemeClr val="accent3">
                  <a:lumMod val="75000"/>
                </a:schemeClr>
              </a:solidFill>
              <a:ea typeface="Times New Roman" charset="0"/>
              <a:cs typeface="Times New Roman" charset="0"/>
            </a:endParaRPr>
          </a:p>
          <a:p>
            <a:pPr eaLnBrk="0" hangingPunct="0"/>
            <a:endParaRPr lang="en-US" sz="1400" b="1" dirty="0" smtClean="0">
              <a:solidFill>
                <a:schemeClr val="accent1"/>
              </a:solidFill>
              <a:ea typeface="Times New Roman" charset="0"/>
              <a:cs typeface="Times New Roman" charset="0"/>
            </a:endParaRPr>
          </a:p>
          <a:p>
            <a:pPr eaLnBrk="0" hangingPunct="0"/>
            <a:endParaRPr lang="en-US" sz="1400" b="1" dirty="0">
              <a:solidFill>
                <a:schemeClr val="accent1"/>
              </a:solidFill>
              <a:ea typeface="Times New Roman" charset="0"/>
              <a:cs typeface="Times New Roman" charset="0"/>
            </a:endParaRPr>
          </a:p>
          <a:p>
            <a:pPr eaLnBrk="0" hangingPunct="0"/>
            <a:endParaRPr lang="en-US" sz="1400" b="1" dirty="0" smtClean="0">
              <a:solidFill>
                <a:schemeClr val="accent1"/>
              </a:solidFill>
              <a:ea typeface="Times New Roman" charset="0"/>
              <a:cs typeface="Times New Roman" charset="0"/>
            </a:endParaRPr>
          </a:p>
          <a:p>
            <a:pPr eaLnBrk="0" hangingPunct="0"/>
            <a:endParaRPr lang="en-US" sz="1400" b="1" dirty="0" smtClean="0">
              <a:solidFill>
                <a:schemeClr val="accent1"/>
              </a:solidFill>
              <a:ea typeface="Times New Roman" charset="0"/>
              <a:cs typeface="Times New Roman" charset="0"/>
            </a:endParaRPr>
          </a:p>
          <a:p>
            <a:pPr eaLnBrk="0" hangingPunct="0"/>
            <a:r>
              <a:rPr lang="en-US" sz="1400" b="1" dirty="0" smtClean="0">
                <a:solidFill>
                  <a:schemeClr val="accent1"/>
                </a:solidFill>
                <a:ea typeface="Times New Roman" charset="0"/>
                <a:cs typeface="Times New Roman" charset="0"/>
              </a:rPr>
              <a:t>wind</a:t>
            </a:r>
          </a:p>
          <a:p>
            <a:pPr eaLnBrk="0" hangingPunct="0"/>
            <a:r>
              <a:rPr lang="en-US" sz="1400" b="1" dirty="0" smtClean="0">
                <a:solidFill>
                  <a:schemeClr val="accent2"/>
                </a:solidFill>
                <a:ea typeface="Times New Roman" charset="0"/>
                <a:cs typeface="Times New Roman" charset="0"/>
              </a:rPr>
              <a:t>municipal </a:t>
            </a:r>
            <a:r>
              <a:rPr lang="en-US" sz="1400" b="1" dirty="0">
                <a:solidFill>
                  <a:schemeClr val="accent2"/>
                </a:solidFill>
                <a:ea typeface="Times New Roman" charset="0"/>
                <a:cs typeface="Times New Roman" charset="0"/>
              </a:rPr>
              <a:t>solid </a:t>
            </a:r>
            <a:r>
              <a:rPr lang="en-US" sz="1400" b="1" dirty="0" smtClean="0">
                <a:solidFill>
                  <a:schemeClr val="accent2"/>
                </a:solidFill>
                <a:ea typeface="Times New Roman" charset="0"/>
                <a:cs typeface="Times New Roman" charset="0"/>
              </a:rPr>
              <a:t>waste</a:t>
            </a:r>
          </a:p>
          <a:p>
            <a:pPr eaLnBrk="0" hangingPunct="0"/>
            <a:r>
              <a:rPr lang="en-US" sz="1400" b="1" dirty="0">
                <a:solidFill>
                  <a:schemeClr val="accent2"/>
                </a:solidFill>
                <a:ea typeface="Times New Roman" charset="0"/>
                <a:cs typeface="Times New Roman" charset="0"/>
              </a:rPr>
              <a:t> </a:t>
            </a:r>
            <a:r>
              <a:rPr lang="en-US" sz="1400" b="1" dirty="0" smtClean="0">
                <a:solidFill>
                  <a:schemeClr val="accent2"/>
                </a:solidFill>
                <a:ea typeface="Times New Roman" charset="0"/>
                <a:cs typeface="Times New Roman" charset="0"/>
              </a:rPr>
              <a:t>                          /other</a:t>
            </a:r>
          </a:p>
          <a:p>
            <a:pPr eaLnBrk="0" hangingPunct="0"/>
            <a:endParaRPr lang="en-US" sz="1400" b="1" dirty="0" smtClean="0">
              <a:solidFill>
                <a:schemeClr val="accent2"/>
              </a:solidFill>
              <a:ea typeface="Times New Roman" charset="0"/>
              <a:cs typeface="Times New Roman" charset="0"/>
            </a:endParaRPr>
          </a:p>
          <a:p>
            <a:pPr eaLnBrk="0" hangingPunct="0"/>
            <a:endParaRPr lang="en-US" sz="1400" b="1" dirty="0">
              <a:solidFill>
                <a:schemeClr val="accent2"/>
              </a:solidFill>
              <a:ea typeface="Times New Roman" charset="0"/>
              <a:cs typeface="Times New Roman" charset="0"/>
            </a:endParaRPr>
          </a:p>
          <a:p>
            <a:pPr eaLnBrk="0" hangingPunct="0"/>
            <a:endParaRPr lang="en-US" sz="1400" b="1" dirty="0">
              <a:solidFill>
                <a:schemeClr val="accent2"/>
              </a:solidFill>
              <a:ea typeface="Times New Roman" charset="0"/>
              <a:cs typeface="Times New Roman" charset="0"/>
            </a:endParaRPr>
          </a:p>
          <a:p>
            <a:pPr eaLnBrk="0" hangingPunct="0"/>
            <a:endParaRPr lang="en-US" sz="1400" b="1" i="0" dirty="0" smtClean="0">
              <a:solidFill>
                <a:schemeClr val="accent3"/>
              </a:solidFill>
              <a:latin typeface="+mn-lt"/>
              <a:ea typeface="Times New Roman" charset="0"/>
              <a:cs typeface="Times New Roman" charset="0"/>
            </a:endParaRPr>
          </a:p>
        </p:txBody>
      </p:sp>
      <p:graphicFrame>
        <p:nvGraphicFramePr>
          <p:cNvPr id="17" name="Content Placeholder 7"/>
          <p:cNvGraphicFramePr>
            <a:graphicFrameLocks/>
          </p:cNvGraphicFramePr>
          <p:nvPr>
            <p:extLst>
              <p:ext uri="{D42A27DB-BD31-4B8C-83A1-F6EECF244321}">
                <p14:modId xmlns:p14="http://schemas.microsoft.com/office/powerpoint/2010/main" val="817949742"/>
              </p:ext>
            </p:extLst>
          </p:nvPr>
        </p:nvGraphicFramePr>
        <p:xfrm>
          <a:off x="6246141" y="2043235"/>
          <a:ext cx="4209335" cy="4274681"/>
        </p:xfrm>
        <a:graphic>
          <a:graphicData uri="http://schemas.openxmlformats.org/drawingml/2006/chart">
            <c:chart xmlns:c="http://schemas.openxmlformats.org/drawingml/2006/chart" xmlns:r="http://schemas.openxmlformats.org/officeDocument/2006/relationships" r:id="rId12"/>
          </a:graphicData>
        </a:graphic>
      </p:graphicFrame>
      <p:sp>
        <p:nvSpPr>
          <p:cNvPr id="18" name="TextBox 2"/>
          <p:cNvSpPr txBox="1"/>
          <p:nvPr/>
        </p:nvSpPr>
        <p:spPr bwMode="auto">
          <a:xfrm>
            <a:off x="10186617" y="2913534"/>
            <a:ext cx="1926671" cy="3450678"/>
          </a:xfrm>
          <a:prstGeom prst="rect">
            <a:avLst/>
          </a:prstGeom>
          <a:noFill/>
          <a:ln w="9525">
            <a:noFill/>
            <a:miter lim="800000"/>
            <a:headEnd/>
            <a:tailEnd/>
          </a:ln>
        </p:spPr>
        <p:txBody>
          <a:bodyPr wrap="none" lIns="0" tIns="0" rIns="0" rtlCol="0" anchor="t">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dirty="0" smtClean="0">
                <a:solidFill>
                  <a:schemeClr val="accent4"/>
                </a:solidFill>
                <a:latin typeface="+mn-lt"/>
                <a:ea typeface="Times New Roman" charset="0"/>
                <a:cs typeface="Times New Roman" charset="0"/>
              </a:rPr>
              <a:t>solar</a:t>
            </a:r>
          </a:p>
          <a:p>
            <a:pPr eaLnBrk="0" hangingPunct="0"/>
            <a:endParaRPr lang="en-US" sz="1400" b="1" dirty="0">
              <a:solidFill>
                <a:schemeClr val="accent4"/>
              </a:solidFill>
              <a:ea typeface="Times New Roman" charset="0"/>
              <a:cs typeface="Times New Roman" charset="0"/>
            </a:endParaRPr>
          </a:p>
          <a:p>
            <a:pPr eaLnBrk="0" hangingPunct="0"/>
            <a:endParaRPr lang="en-US" sz="1400" b="1" i="0" dirty="0" smtClean="0">
              <a:solidFill>
                <a:schemeClr val="accent4"/>
              </a:solidFill>
              <a:latin typeface="+mn-lt"/>
              <a:ea typeface="Times New Roman" charset="0"/>
              <a:cs typeface="Times New Roman" charset="0"/>
            </a:endParaRPr>
          </a:p>
          <a:p>
            <a:pPr eaLnBrk="0" hangingPunct="0"/>
            <a:endParaRPr lang="en-US" sz="1400" b="1" dirty="0">
              <a:solidFill>
                <a:schemeClr val="accent4"/>
              </a:solidFill>
              <a:ea typeface="Times New Roman" charset="0"/>
              <a:cs typeface="Times New Roman" charset="0"/>
            </a:endParaRPr>
          </a:p>
          <a:p>
            <a:pPr eaLnBrk="0" hangingPunct="0"/>
            <a:endParaRPr lang="en-US" sz="1400" b="1" i="0" dirty="0" smtClean="0">
              <a:solidFill>
                <a:schemeClr val="accent4"/>
              </a:solidFill>
              <a:latin typeface="+mn-lt"/>
              <a:ea typeface="Times New Roman" charset="0"/>
              <a:cs typeface="Times New Roman" charset="0"/>
            </a:endParaRPr>
          </a:p>
          <a:p>
            <a:pPr eaLnBrk="0" hangingPunct="0"/>
            <a:endParaRPr lang="en-US" sz="1400" b="1" dirty="0">
              <a:solidFill>
                <a:schemeClr val="accent4"/>
              </a:solidFill>
              <a:ea typeface="Times New Roman" charset="0"/>
              <a:cs typeface="Times New Roman" charset="0"/>
            </a:endParaRPr>
          </a:p>
          <a:p>
            <a:pPr eaLnBrk="0" hangingPunct="0"/>
            <a:endParaRPr lang="en-US" sz="1400" b="1" i="0" dirty="0" smtClean="0">
              <a:solidFill>
                <a:schemeClr val="accent4"/>
              </a:solidFill>
              <a:latin typeface="+mn-lt"/>
              <a:ea typeface="Times New Roman" charset="0"/>
              <a:cs typeface="Times New Roman" charset="0"/>
            </a:endParaRPr>
          </a:p>
          <a:p>
            <a:pPr eaLnBrk="0" hangingPunct="0"/>
            <a:endParaRPr lang="en-US" sz="1400" b="1" dirty="0" smtClean="0">
              <a:solidFill>
                <a:schemeClr val="accent4"/>
              </a:solidFill>
              <a:ea typeface="Times New Roman" charset="0"/>
              <a:cs typeface="Times New Roman" charset="0"/>
            </a:endParaRPr>
          </a:p>
          <a:p>
            <a:pPr eaLnBrk="0" hangingPunct="0"/>
            <a:endParaRPr lang="en-US" sz="1400" b="1" i="0" dirty="0" smtClean="0">
              <a:latin typeface="+mn-lt"/>
              <a:ea typeface="Times New Roman" charset="0"/>
              <a:cs typeface="Times New Roman" charset="0"/>
            </a:endParaRPr>
          </a:p>
          <a:p>
            <a:pPr eaLnBrk="0" hangingPunct="0"/>
            <a:endParaRPr lang="en-US" sz="1400" b="1" i="0" dirty="0" smtClean="0">
              <a:latin typeface="+mn-lt"/>
              <a:ea typeface="Times New Roman" charset="0"/>
              <a:cs typeface="Times New Roman" charset="0"/>
            </a:endParaRPr>
          </a:p>
          <a:p>
            <a:pPr eaLnBrk="0" hangingPunct="0"/>
            <a:endParaRPr lang="en-US" sz="1400" b="1" dirty="0">
              <a:ea typeface="Times New Roman" charset="0"/>
              <a:cs typeface="Times New Roman" charset="0"/>
            </a:endParaRPr>
          </a:p>
          <a:p>
            <a:pPr eaLnBrk="0" hangingPunct="0"/>
            <a:r>
              <a:rPr lang="en-US" sz="1400" b="1" i="0" dirty="0" smtClean="0">
                <a:latin typeface="+mn-lt"/>
                <a:ea typeface="Times New Roman" charset="0"/>
                <a:cs typeface="Times New Roman" charset="0"/>
              </a:rPr>
              <a:t>natural</a:t>
            </a:r>
            <a:r>
              <a:rPr lang="en-US" sz="1400" b="1" i="0" baseline="0" dirty="0" smtClean="0">
                <a:latin typeface="+mn-lt"/>
                <a:ea typeface="Times New Roman" charset="0"/>
                <a:cs typeface="Times New Roman" charset="0"/>
              </a:rPr>
              <a:t> g</a:t>
            </a:r>
            <a:r>
              <a:rPr lang="en-US" sz="1400" b="1" i="0" dirty="0" smtClean="0">
                <a:latin typeface="+mn-lt"/>
                <a:ea typeface="Times New Roman" charset="0"/>
                <a:cs typeface="Times New Roman" charset="0"/>
              </a:rPr>
              <a:t>as-fired</a:t>
            </a:r>
            <a:r>
              <a:rPr lang="en-US" sz="1400" b="1" i="0" baseline="0" dirty="0" smtClean="0">
                <a:latin typeface="+mn-lt"/>
                <a:ea typeface="Times New Roman" charset="0"/>
                <a:cs typeface="Times New Roman" charset="0"/>
              </a:rPr>
              <a:t> CHP</a:t>
            </a:r>
          </a:p>
          <a:p>
            <a:pPr eaLnBrk="0" hangingPunct="0"/>
            <a:r>
              <a:rPr lang="en-US" sz="1400" b="1" dirty="0" smtClean="0">
                <a:solidFill>
                  <a:schemeClr val="accent1"/>
                </a:solidFill>
                <a:ea typeface="Times New Roman" charset="0"/>
                <a:cs typeface="Times New Roman" charset="0"/>
              </a:rPr>
              <a:t>wind</a:t>
            </a:r>
            <a:endParaRPr lang="en-US" sz="1400" b="1" dirty="0">
              <a:solidFill>
                <a:schemeClr val="accent1"/>
              </a:solidFill>
              <a:ea typeface="Times New Roman" charset="0"/>
              <a:cs typeface="Times New Roman" charset="0"/>
            </a:endParaRPr>
          </a:p>
          <a:p>
            <a:pPr eaLnBrk="0" hangingPunct="0"/>
            <a:r>
              <a:rPr lang="en-US" sz="1400" b="1" dirty="0" smtClean="0">
                <a:solidFill>
                  <a:schemeClr val="accent2"/>
                </a:solidFill>
                <a:ea typeface="Times New Roman" charset="0"/>
                <a:cs typeface="Times New Roman" charset="0"/>
              </a:rPr>
              <a:t>municipal </a:t>
            </a:r>
            <a:r>
              <a:rPr lang="en-US" sz="1400" b="1" dirty="0">
                <a:solidFill>
                  <a:schemeClr val="accent2"/>
                </a:solidFill>
                <a:ea typeface="Times New Roman" charset="0"/>
                <a:cs typeface="Times New Roman" charset="0"/>
              </a:rPr>
              <a:t>solid </a:t>
            </a:r>
            <a:r>
              <a:rPr lang="en-US" sz="1400" b="1" dirty="0" smtClean="0">
                <a:solidFill>
                  <a:schemeClr val="accent2"/>
                </a:solidFill>
                <a:ea typeface="Times New Roman" charset="0"/>
                <a:cs typeface="Times New Roman" charset="0"/>
              </a:rPr>
              <a:t>waste</a:t>
            </a:r>
          </a:p>
          <a:p>
            <a:pPr eaLnBrk="0" hangingPunct="0"/>
            <a:r>
              <a:rPr lang="en-US" sz="1400" b="1" dirty="0">
                <a:solidFill>
                  <a:schemeClr val="accent2"/>
                </a:solidFill>
                <a:ea typeface="Times New Roman" charset="0"/>
                <a:cs typeface="Times New Roman" charset="0"/>
              </a:rPr>
              <a:t> </a:t>
            </a:r>
            <a:r>
              <a:rPr lang="en-US" sz="1400" b="1" dirty="0" smtClean="0">
                <a:solidFill>
                  <a:schemeClr val="accent2"/>
                </a:solidFill>
                <a:ea typeface="Times New Roman" charset="0"/>
                <a:cs typeface="Times New Roman" charset="0"/>
              </a:rPr>
              <a:t>                          /other</a:t>
            </a:r>
          </a:p>
          <a:p>
            <a:pPr eaLnBrk="0" hangingPunct="0"/>
            <a:endParaRPr lang="en-US" sz="1400" b="1" dirty="0" smtClean="0">
              <a:solidFill>
                <a:schemeClr val="accent2"/>
              </a:solidFill>
              <a:ea typeface="Times New Roman" charset="0"/>
              <a:cs typeface="Times New Roman" charset="0"/>
            </a:endParaRPr>
          </a:p>
          <a:p>
            <a:pPr eaLnBrk="0" hangingPunct="0"/>
            <a:endParaRPr lang="en-US" sz="1400" b="1" dirty="0">
              <a:solidFill>
                <a:schemeClr val="accent2"/>
              </a:solidFill>
              <a:ea typeface="Times New Roman" charset="0"/>
              <a:cs typeface="Times New Roman" charset="0"/>
            </a:endParaRPr>
          </a:p>
          <a:p>
            <a:pPr eaLnBrk="0" hangingPunct="0"/>
            <a:endParaRPr lang="en-US" sz="1400" b="1" dirty="0">
              <a:solidFill>
                <a:schemeClr val="accent2"/>
              </a:solidFill>
              <a:ea typeface="Times New Roman" charset="0"/>
              <a:cs typeface="Times New Roman" charset="0"/>
            </a:endParaRPr>
          </a:p>
          <a:p>
            <a:pPr eaLnBrk="0" hangingPunct="0"/>
            <a:endParaRPr lang="en-US" sz="1400" b="1" i="0" dirty="0" smtClean="0">
              <a:solidFill>
                <a:schemeClr val="accent3"/>
              </a:solidFill>
              <a:latin typeface="+mn-lt"/>
              <a:ea typeface="Times New Roman" charset="0"/>
              <a:cs typeface="Times New Roman" charset="0"/>
            </a:endParaRPr>
          </a:p>
        </p:txBody>
      </p:sp>
      <p:sp>
        <p:nvSpPr>
          <p:cNvPr id="21" name="TextBox 1"/>
          <p:cNvSpPr txBox="1"/>
          <p:nvPr/>
        </p:nvSpPr>
        <p:spPr>
          <a:xfrm>
            <a:off x="9892435" y="5980697"/>
            <a:ext cx="811328" cy="3077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tx1"/>
                </a:solidFill>
              </a:rPr>
              <a:t>2050</a:t>
            </a:r>
            <a:endParaRPr lang="en-US" sz="1400" dirty="0">
              <a:solidFill>
                <a:schemeClr val="tx1"/>
              </a:solidFill>
            </a:endParaRPr>
          </a:p>
        </p:txBody>
      </p:sp>
      <p:sp>
        <p:nvSpPr>
          <p:cNvPr id="22" name="TextBox 1"/>
          <p:cNvSpPr txBox="1"/>
          <p:nvPr/>
        </p:nvSpPr>
        <p:spPr>
          <a:xfrm>
            <a:off x="4070148" y="5946691"/>
            <a:ext cx="811328" cy="3077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tx1"/>
                </a:solidFill>
              </a:rPr>
              <a:t>2050</a:t>
            </a:r>
            <a:endParaRPr lang="en-US" sz="1400" dirty="0">
              <a:solidFill>
                <a:schemeClr val="tx1"/>
              </a:solidFill>
            </a:endParaRPr>
          </a:p>
        </p:txBody>
      </p:sp>
      <p:sp>
        <p:nvSpPr>
          <p:cNvPr id="3" name="TextBox 2"/>
          <p:cNvSpPr txBox="1"/>
          <p:nvPr/>
        </p:nvSpPr>
        <p:spPr>
          <a:xfrm>
            <a:off x="6410816" y="1287441"/>
            <a:ext cx="4661209" cy="738664"/>
          </a:xfrm>
          <a:prstGeom prst="rect">
            <a:avLst/>
          </a:prstGeom>
          <a:noFill/>
        </p:spPr>
        <p:txBody>
          <a:bodyPr wrap="square" rtlCol="0">
            <a:spAutoFit/>
          </a:bodyPr>
          <a:lstStyle/>
          <a:p>
            <a:pPr>
              <a:defRPr sz="1400" b="0" i="0" u="none" strike="noStrike" kern="1200" spc="0" baseline="0">
                <a:solidFill>
                  <a:srgbClr val="000000">
                    <a:lumMod val="65000"/>
                    <a:lumOff val="35000"/>
                  </a:srgbClr>
                </a:solidFill>
                <a:latin typeface="+mn-lt"/>
                <a:ea typeface="+mn-ea"/>
                <a:cs typeface="+mn-cs"/>
              </a:defRPr>
            </a:pPr>
            <a:r>
              <a:rPr lang="en-US" b="1" dirty="0">
                <a:solidFill>
                  <a:sysClr val="windowText" lastClr="000000"/>
                </a:solidFill>
              </a:rPr>
              <a:t>Commercial</a:t>
            </a:r>
            <a:r>
              <a:rPr lang="en-US" b="1" dirty="0"/>
              <a:t> </a:t>
            </a:r>
            <a:r>
              <a:rPr lang="en-US" b="1" dirty="0">
                <a:solidFill>
                  <a:sysClr val="windowText" lastClr="000000"/>
                </a:solidFill>
              </a:rPr>
              <a:t>distributed generation capacity (AEO2020 Reference case)</a:t>
            </a:r>
          </a:p>
          <a:p>
            <a:pPr>
              <a:defRPr sz="1400" b="0" i="0" u="none" strike="noStrike" kern="1200" spc="0" baseline="0">
                <a:solidFill>
                  <a:srgbClr val="000000">
                    <a:lumMod val="65000"/>
                    <a:lumOff val="35000"/>
                  </a:srgbClr>
                </a:solidFill>
                <a:latin typeface="+mn-lt"/>
                <a:ea typeface="+mn-ea"/>
                <a:cs typeface="+mn-cs"/>
              </a:defRPr>
            </a:pPr>
            <a:r>
              <a:rPr lang="en-US" dirty="0" smtClean="0">
                <a:solidFill>
                  <a:sysClr val="windowText" lastClr="000000"/>
                </a:solidFill>
              </a:rPr>
              <a:t>percent</a:t>
            </a:r>
            <a:endParaRPr lang="en-US" dirty="0">
              <a:solidFill>
                <a:srgbClr val="FF0000"/>
              </a:solidFill>
            </a:endParaRPr>
          </a:p>
        </p:txBody>
      </p:sp>
      <p:sp>
        <p:nvSpPr>
          <p:cNvPr id="20" name="TextBox 19"/>
          <p:cNvSpPr txBox="1"/>
          <p:nvPr/>
        </p:nvSpPr>
        <p:spPr>
          <a:xfrm>
            <a:off x="375417" y="1279806"/>
            <a:ext cx="4791201" cy="738664"/>
          </a:xfrm>
          <a:prstGeom prst="rect">
            <a:avLst/>
          </a:prstGeom>
          <a:noFill/>
        </p:spPr>
        <p:txBody>
          <a:bodyPr wrap="square" rtlCol="0">
            <a:spAutoFit/>
          </a:bodyPr>
          <a:lstStyle/>
          <a:p>
            <a:pPr>
              <a:defRPr sz="1400" b="0" i="0" u="none" strike="noStrike" kern="1200" spc="0" baseline="0">
                <a:solidFill>
                  <a:srgbClr val="000000">
                    <a:lumMod val="65000"/>
                    <a:lumOff val="35000"/>
                  </a:srgbClr>
                </a:solidFill>
                <a:latin typeface="+mn-lt"/>
                <a:ea typeface="+mn-ea"/>
                <a:cs typeface="+mn-cs"/>
              </a:defRPr>
            </a:pPr>
            <a:r>
              <a:rPr lang="en-US" sz="1400" b="1" dirty="0">
                <a:solidFill>
                  <a:sysClr val="windowText" lastClr="000000"/>
                </a:solidFill>
              </a:rPr>
              <a:t>Commercial non-solar distributed generation capacity (</a:t>
            </a:r>
            <a:r>
              <a:rPr lang="en-US" sz="1400" b="1" dirty="0" smtClean="0">
                <a:solidFill>
                  <a:sysClr val="windowText" lastClr="000000"/>
                </a:solidFill>
              </a:rPr>
              <a:t>AEO2020 </a:t>
            </a:r>
            <a:r>
              <a:rPr lang="en-US" sz="1400" b="1" dirty="0">
                <a:solidFill>
                  <a:sysClr val="windowText" lastClr="000000"/>
                </a:solidFill>
              </a:rPr>
              <a:t>Reference case)</a:t>
            </a:r>
          </a:p>
          <a:p>
            <a:pPr>
              <a:defRPr sz="1400" b="0" i="0" u="none" strike="noStrike" kern="1200" spc="0" baseline="0">
                <a:solidFill>
                  <a:srgbClr val="000000">
                    <a:lumMod val="65000"/>
                    <a:lumOff val="35000"/>
                  </a:srgbClr>
                </a:solidFill>
                <a:latin typeface="+mn-lt"/>
                <a:ea typeface="+mn-ea"/>
                <a:cs typeface="+mn-cs"/>
              </a:defRPr>
            </a:pPr>
            <a:r>
              <a:rPr lang="en-US" sz="1400" dirty="0">
                <a:solidFill>
                  <a:sysClr val="windowText" lastClr="000000"/>
                </a:solidFill>
              </a:rPr>
              <a:t>gigawatts direct current</a:t>
            </a:r>
          </a:p>
        </p:txBody>
      </p:sp>
      <p:sp>
        <p:nvSpPr>
          <p:cNvPr id="29" name="TextBox 1"/>
          <p:cNvSpPr txBox="1"/>
          <p:nvPr/>
        </p:nvSpPr>
        <p:spPr bwMode="auto">
          <a:xfrm>
            <a:off x="597333" y="1973330"/>
            <a:ext cx="1982932" cy="760832"/>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spcAft>
                <a:spcPts val="300"/>
              </a:spcAft>
            </a:pPr>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p:txBody>
      </p:sp>
      <p:sp>
        <p:nvSpPr>
          <p:cNvPr id="32" name="TextBox 1"/>
          <p:cNvSpPr txBox="1"/>
          <p:nvPr/>
        </p:nvSpPr>
        <p:spPr bwMode="auto">
          <a:xfrm>
            <a:off x="6672197" y="1994294"/>
            <a:ext cx="1982932" cy="760832"/>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spcAft>
                <a:spcPts val="300"/>
              </a:spcAft>
            </a:pPr>
            <a:r>
              <a:rPr lang="en-US" sz="1400" b="0" i="0" dirty="0" smtClean="0">
                <a:solidFill>
                  <a:schemeClr val="bg2"/>
                </a:solidFill>
                <a:latin typeface="+mn-lt"/>
                <a:ea typeface="Times New Roman" charset="0"/>
                <a:cs typeface="Times New Roman" charset="0"/>
              </a:rPr>
              <a:t>         </a:t>
            </a:r>
            <a:r>
              <a:rPr lang="en-US" sz="1400" b="1" i="0" dirty="0" smtClean="0">
                <a:solidFill>
                  <a:schemeClr val="bg2"/>
                </a:solidFill>
                <a:latin typeface="+mn-lt"/>
                <a:ea typeface="Times New Roman" charset="0"/>
                <a:cs typeface="Times New Roman" charset="0"/>
              </a:rPr>
              <a:t>2019</a:t>
            </a:r>
          </a:p>
          <a:p>
            <a:pPr eaLnBrk="0" hangingPunct="0"/>
            <a:r>
              <a:rPr lang="en-US" sz="1400" b="0" i="0" dirty="0" smtClean="0">
                <a:solidFill>
                  <a:schemeClr val="bg2"/>
                </a:solidFill>
                <a:latin typeface="+mn-lt"/>
                <a:ea typeface="Times New Roman" charset="0"/>
                <a:cs typeface="Times New Roman" charset="0"/>
              </a:rPr>
              <a:t>history</a:t>
            </a:r>
            <a:r>
              <a:rPr lang="en-US" sz="1400" b="0" i="0" baseline="0" dirty="0" smtClean="0">
                <a:solidFill>
                  <a:schemeClr val="bg2"/>
                </a:solidFill>
                <a:latin typeface="+mn-lt"/>
                <a:ea typeface="Times New Roman" charset="0"/>
                <a:cs typeface="Times New Roman" charset="0"/>
              </a:rPr>
              <a:t>     projections</a:t>
            </a:r>
            <a:endParaRPr lang="en-US" sz="1400" b="0" i="0" dirty="0" smtClean="0">
              <a:solidFill>
                <a:schemeClr val="bg2"/>
              </a:solidFill>
              <a:latin typeface="+mn-lt"/>
              <a:ea typeface="Times New Roman" charset="0"/>
              <a:cs typeface="Times New Roman" charset="0"/>
            </a:endParaRPr>
          </a:p>
        </p:txBody>
      </p:sp>
    </p:spTree>
    <p:extLst>
      <p:ext uri="{BB962C8B-B14F-4D97-AF65-F5344CB8AC3E}">
        <p14:creationId xmlns:p14="http://schemas.microsoft.com/office/powerpoint/2010/main" val="350091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The United States </a:t>
            </a:r>
            <a:r>
              <a:rPr lang="en-US" dirty="0" smtClean="0"/>
              <a:t>imported </a:t>
            </a:r>
            <a:r>
              <a:rPr lang="en-US" dirty="0"/>
              <a:t>more energy than it </a:t>
            </a:r>
            <a:r>
              <a:rPr lang="en-US" dirty="0" smtClean="0"/>
              <a:t>exported annually since </a:t>
            </a:r>
            <a:r>
              <a:rPr lang="en-US" dirty="0"/>
              <a:t>1953, but continued growth in petroleum and natural gas exports results in the United States becoming a net energy exporter </a:t>
            </a:r>
            <a:r>
              <a:rPr lang="en-US" dirty="0" smtClean="0"/>
              <a:t>in </a:t>
            </a:r>
            <a:r>
              <a:rPr lang="en-US" dirty="0"/>
              <a:t>2020 in all </a:t>
            </a:r>
            <a:r>
              <a:rPr lang="en-US" dirty="0" smtClean="0"/>
              <a:t>AEO2020 cases</a:t>
            </a:r>
            <a:r>
              <a:rPr lang="en-US" dirty="0"/>
              <a:t>.</a:t>
            </a:r>
          </a:p>
          <a:p>
            <a:pPr lvl="0"/>
            <a:r>
              <a:rPr lang="en-US" dirty="0"/>
              <a:t>In the </a:t>
            </a:r>
            <a:r>
              <a:rPr lang="en-US" dirty="0" smtClean="0"/>
              <a:t>AEO2020 Reference </a:t>
            </a:r>
            <a:r>
              <a:rPr lang="en-US" dirty="0"/>
              <a:t>case, the United States exports more petroleum and other liquids than it imports annually </a:t>
            </a:r>
            <a:r>
              <a:rPr lang="en-US" dirty="0" smtClean="0"/>
              <a:t>starting in </a:t>
            </a:r>
            <a:r>
              <a:rPr lang="en-US" dirty="0"/>
              <a:t>2020 as U.S. crude oil </a:t>
            </a:r>
            <a:r>
              <a:rPr lang="en-US" dirty="0" smtClean="0"/>
              <a:t>production continues to increase </a:t>
            </a:r>
            <a:r>
              <a:rPr lang="en-US" dirty="0"/>
              <a:t>and domestic consumption of petroleum products decreases. Near the end of the projection period, the United States returns to importing more petroleum and other liquids than it exports on an energy basis as a result of increasing domestic gasoline consumption and falling domestic crude oil production </a:t>
            </a:r>
            <a:r>
              <a:rPr lang="en-US" dirty="0" smtClean="0"/>
              <a:t>after 2047.</a:t>
            </a:r>
            <a:endParaRPr lang="en-US" dirty="0"/>
          </a:p>
          <a:p>
            <a:pPr lvl="0"/>
            <a:r>
              <a:rPr lang="en-US" dirty="0"/>
              <a:t>The United States became a net natural gas exporter on an annual basis in 2017 and continued to export more natural gas than it imported in </a:t>
            </a:r>
            <a:r>
              <a:rPr lang="en-US" dirty="0" smtClean="0"/>
              <a:t>2018 and in 2019. </a:t>
            </a:r>
            <a:r>
              <a:rPr lang="en-US" dirty="0"/>
              <a:t>In the </a:t>
            </a:r>
            <a:r>
              <a:rPr lang="en-US" dirty="0" smtClean="0"/>
              <a:t>AEO2020 Reference </a:t>
            </a:r>
            <a:r>
              <a:rPr lang="en-US" dirty="0"/>
              <a:t>case, liquefied natural gas (LNG) exports to more distant destinations will increasingly dominate the U.S. natural gas </a:t>
            </a:r>
            <a:r>
              <a:rPr lang="en-US" dirty="0" smtClean="0"/>
              <a:t>trade, and the United States is projected to remain a net natural gas exporter through 2050.</a:t>
            </a:r>
          </a:p>
          <a:p>
            <a:pPr lvl="0"/>
            <a:r>
              <a:rPr lang="en-US" dirty="0" smtClean="0"/>
              <a:t>The </a:t>
            </a:r>
            <a:r>
              <a:rPr lang="en-US" dirty="0"/>
              <a:t>United States continues to be a net exporter of coal (including coal coke) through 2050 in the </a:t>
            </a:r>
            <a:r>
              <a:rPr lang="en-US" dirty="0" smtClean="0"/>
              <a:t>AEO2020 Reference </a:t>
            </a:r>
            <a:r>
              <a:rPr lang="en-US" dirty="0"/>
              <a:t>case, but coal </a:t>
            </a:r>
            <a:r>
              <a:rPr lang="en-US" dirty="0" smtClean="0"/>
              <a:t>exports remain at the same level because </a:t>
            </a:r>
            <a:r>
              <a:rPr lang="en-US" dirty="0"/>
              <a:t>of competition from other global suppliers that are closer to major </a:t>
            </a:r>
            <a:r>
              <a:rPr lang="en-US" dirty="0" smtClean="0"/>
              <a:t>world consumers.</a:t>
            </a:r>
            <a:endParaRPr lang="en-US" dirty="0"/>
          </a:p>
        </p:txBody>
      </p:sp>
      <p:sp>
        <p:nvSpPr>
          <p:cNvPr id="5" name="Title 4"/>
          <p:cNvSpPr>
            <a:spLocks noGrp="1"/>
          </p:cNvSpPr>
          <p:nvPr>
            <p:ph type="title"/>
          </p:nvPr>
        </p:nvSpPr>
        <p:spPr/>
        <p:txBody>
          <a:bodyPr>
            <a:normAutofit fontScale="90000"/>
          </a:bodyPr>
          <a:lstStyle/>
          <a:p>
            <a:r>
              <a:rPr lang="en-US" dirty="0"/>
              <a:t>—but the United States continues to import and export energy throughout the projection period</a:t>
            </a:r>
          </a:p>
        </p:txBody>
      </p:sp>
      <p:sp>
        <p:nvSpPr>
          <p:cNvPr id="7" name="Slide Number Placeholder 6"/>
          <p:cNvSpPr>
            <a:spLocks noGrp="1"/>
          </p:cNvSpPr>
          <p:nvPr>
            <p:ph type="sldNum" sz="quarter" idx="4"/>
          </p:nvPr>
        </p:nvSpPr>
        <p:spPr/>
        <p:txBody>
          <a:bodyPr/>
          <a:lstStyle/>
          <a:p>
            <a:pPr>
              <a:defRPr/>
            </a:pPr>
            <a:fld id="{84948DD1-5963-4816-BE5A-05BCCCAC15E0}" type="slidenum">
              <a:rPr lang="en-US" smtClean="0"/>
              <a:pPr>
                <a:defRPr/>
              </a:pPr>
              <a:t>11</a:t>
            </a:fld>
            <a:endParaRPr lang="en-US" dirty="0"/>
          </a:p>
        </p:txBody>
      </p:sp>
    </p:spTree>
    <p:extLst>
      <p:ext uri="{BB962C8B-B14F-4D97-AF65-F5344CB8AC3E}">
        <p14:creationId xmlns:p14="http://schemas.microsoft.com/office/powerpoint/2010/main" val="37503129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Non-photovoltaic </a:t>
            </a:r>
            <a:r>
              <a:rPr lang="en-US" dirty="0" smtClean="0"/>
              <a:t>technologies, </a:t>
            </a:r>
            <a:r>
              <a:rPr lang="en-US" dirty="0"/>
              <a:t>such as combined heat and power (CHP) and distributed </a:t>
            </a:r>
            <a:r>
              <a:rPr lang="en-US" dirty="0" smtClean="0"/>
              <a:t>wind, </a:t>
            </a:r>
            <a:r>
              <a:rPr lang="en-US" dirty="0"/>
              <a:t>account for 15% of commercial distributed generation capacity in 2019 but only 7% by </a:t>
            </a:r>
            <a:r>
              <a:rPr lang="en-US" dirty="0" smtClean="0"/>
              <a:t>2050 in </a:t>
            </a:r>
            <a:r>
              <a:rPr lang="en-US" dirty="0"/>
              <a:t>the AEO2020 Reference case. </a:t>
            </a:r>
          </a:p>
          <a:p>
            <a:r>
              <a:rPr lang="en-US" dirty="0" smtClean="0"/>
              <a:t>Of the non-solar technologies, </a:t>
            </a:r>
            <a:r>
              <a:rPr lang="en-US" dirty="0"/>
              <a:t>natural gas-fired </a:t>
            </a:r>
            <a:r>
              <a:rPr lang="en-US" dirty="0" smtClean="0"/>
              <a:t>CHP (namely, </a:t>
            </a:r>
            <a:r>
              <a:rPr lang="en-US" dirty="0" err="1" smtClean="0"/>
              <a:t>microturbine</a:t>
            </a:r>
            <a:r>
              <a:rPr lang="en-US" dirty="0"/>
              <a:t>, reciprocating engine</a:t>
            </a:r>
            <a:r>
              <a:rPr lang="en-US" dirty="0" smtClean="0"/>
              <a:t>, </a:t>
            </a:r>
            <a:r>
              <a:rPr lang="en-US" dirty="0"/>
              <a:t>fuel </a:t>
            </a:r>
            <a:r>
              <a:rPr lang="en-US" dirty="0" smtClean="0"/>
              <a:t>cell, </a:t>
            </a:r>
            <a:r>
              <a:rPr lang="en-US" dirty="0"/>
              <a:t>and conventional </a:t>
            </a:r>
            <a:r>
              <a:rPr lang="en-US" dirty="0" smtClean="0"/>
              <a:t>turbine) </a:t>
            </a:r>
            <a:r>
              <a:rPr lang="en-US" dirty="0"/>
              <a:t>capacity expands the </a:t>
            </a:r>
            <a:r>
              <a:rPr lang="en-US" dirty="0" smtClean="0"/>
              <a:t>fastest at </a:t>
            </a:r>
            <a:r>
              <a:rPr lang="en-US" dirty="0"/>
              <a:t>an average of 1.1% per year. Incremental installed cost declines and performance improvements drive this </a:t>
            </a:r>
            <a:r>
              <a:rPr lang="en-US" dirty="0" smtClean="0"/>
              <a:t>growth, despite rising commercial natural </a:t>
            </a:r>
            <a:r>
              <a:rPr lang="en-US" dirty="0"/>
              <a:t>gas </a:t>
            </a:r>
            <a:r>
              <a:rPr lang="en-US" dirty="0" smtClean="0"/>
              <a:t>prices, which </a:t>
            </a:r>
            <a:r>
              <a:rPr lang="en-US" dirty="0"/>
              <a:t>increase by 0.5% per year </a:t>
            </a:r>
            <a:r>
              <a:rPr lang="en-US" dirty="0" smtClean="0"/>
              <a:t>through the projection period.</a:t>
            </a:r>
            <a:endParaRPr lang="en-US" dirty="0"/>
          </a:p>
          <a:p>
            <a:r>
              <a:rPr lang="en-US" dirty="0"/>
              <a:t>The 2018 Bipartisan Budget Act extends the </a:t>
            </a:r>
            <a:r>
              <a:rPr lang="en-US" dirty="0" smtClean="0"/>
              <a:t>ITC provisions </a:t>
            </a:r>
            <a:r>
              <a:rPr lang="en-US" dirty="0"/>
              <a:t>for qualifying CHP beginning construction before January 1, 2022. These tax credits </a:t>
            </a:r>
            <a:r>
              <a:rPr lang="en-US" dirty="0" smtClean="0"/>
              <a:t>contribute to growth </a:t>
            </a:r>
            <a:r>
              <a:rPr lang="en-US" dirty="0"/>
              <a:t>in CHP in the short term. </a:t>
            </a:r>
            <a:endParaRPr lang="en-US" dirty="0" smtClean="0"/>
          </a:p>
          <a:p>
            <a:r>
              <a:rPr lang="en-US" dirty="0" smtClean="0"/>
              <a:t>Wind </a:t>
            </a:r>
            <a:r>
              <a:rPr lang="en-US" dirty="0"/>
              <a:t>generation capacity projections remain flat in AEO2020, in </a:t>
            </a:r>
            <a:r>
              <a:rPr lang="en-US" dirty="0" smtClean="0"/>
              <a:t>part, </a:t>
            </a:r>
            <a:r>
              <a:rPr lang="en-US" dirty="0"/>
              <a:t>because of a lack of commercial mid-scale turbines (101 </a:t>
            </a:r>
            <a:r>
              <a:rPr lang="en-US" dirty="0" smtClean="0"/>
              <a:t>kilowatts </a:t>
            </a:r>
            <a:r>
              <a:rPr lang="en-US" dirty="0"/>
              <a:t>to 1 </a:t>
            </a:r>
            <a:r>
              <a:rPr lang="en-US" dirty="0" smtClean="0"/>
              <a:t>megawatt) </a:t>
            </a:r>
            <a:r>
              <a:rPr lang="en-US" dirty="0"/>
              <a:t>available in the U.S. market. </a:t>
            </a:r>
            <a:r>
              <a:rPr lang="en-US" dirty="0" smtClean="0"/>
              <a:t>The majority of recent commercial </a:t>
            </a:r>
            <a:r>
              <a:rPr lang="en-US" dirty="0"/>
              <a:t>wind installations use large-scale turbines—the average in 2018 was 2.1 </a:t>
            </a:r>
            <a:r>
              <a:rPr lang="en-US" dirty="0" smtClean="0"/>
              <a:t>megawatts—but </a:t>
            </a:r>
            <a:r>
              <a:rPr lang="en-US" dirty="0"/>
              <a:t>the </a:t>
            </a:r>
            <a:r>
              <a:rPr lang="en-US" dirty="0" smtClean="0"/>
              <a:t>commercial sector market </a:t>
            </a:r>
            <a:r>
              <a:rPr lang="en-US" dirty="0"/>
              <a:t>potential for these </a:t>
            </a:r>
            <a:r>
              <a:rPr lang="en-US" dirty="0" smtClean="0"/>
              <a:t>larger </a:t>
            </a:r>
            <a:r>
              <a:rPr lang="en-US" dirty="0"/>
              <a:t>turbines is limited. </a:t>
            </a:r>
          </a:p>
        </p:txBody>
      </p:sp>
      <p:sp>
        <p:nvSpPr>
          <p:cNvPr id="11" name="Title 10"/>
          <p:cNvSpPr>
            <a:spLocks noGrp="1"/>
          </p:cNvSpPr>
          <p:nvPr>
            <p:ph type="title"/>
          </p:nvPr>
        </p:nvSpPr>
        <p:spPr/>
        <p:txBody>
          <a:bodyPr>
            <a:noAutofit/>
          </a:bodyPr>
          <a:lstStyle/>
          <a:p>
            <a:r>
              <a:rPr lang="en-US" dirty="0"/>
              <a:t>—but this share declines during the projection period as growth lags behind solar photovoltaic generation</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110</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9326704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Residential </a:t>
            </a:r>
            <a:r>
              <a:rPr lang="en-US" dirty="0"/>
              <a:t>and commercial electricity prices </a:t>
            </a:r>
            <a:r>
              <a:rPr lang="en-US" dirty="0" smtClean="0"/>
              <a:t>decline slightly in the AEO2020 Reference case through 2050</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111</a:t>
            </a:fld>
            <a:endParaRPr lang="en-US" dirty="0"/>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7"/>
          <p:cNvGraphicFramePr>
            <a:graphicFrameLocks/>
          </p:cNvGraphicFramePr>
          <p:nvPr>
            <p:extLst/>
          </p:nvPr>
        </p:nvGraphicFramePr>
        <p:xfrm>
          <a:off x="448069" y="1318073"/>
          <a:ext cx="4929521" cy="48368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ontent Placeholder 8"/>
          <p:cNvGraphicFramePr>
            <a:graphicFrameLocks/>
          </p:cNvGraphicFramePr>
          <p:nvPr>
            <p:extLst/>
          </p:nvPr>
        </p:nvGraphicFramePr>
        <p:xfrm>
          <a:off x="6292468" y="1318073"/>
          <a:ext cx="4873021" cy="483687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8923166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AEO2020 Reference case electricity prices fall in the near term, primarily because utilities pass along savings from lower taxes under the Tax Cuts and Jobs Act of 2017. In addition, utilities are replacing more costly power plants with new plants that are less expensive to construct and operate, which also contributes to lower prices. Lower prices encourage more consumption in the near term in both sectors, although near-term efficiency standards and population shifts to warmer areas of the country moderate this trend</a:t>
            </a:r>
            <a:r>
              <a:rPr lang="en-US" dirty="0" smtClean="0"/>
              <a:t>.</a:t>
            </a:r>
          </a:p>
          <a:p>
            <a:r>
              <a:rPr lang="en-US" dirty="0" smtClean="0"/>
              <a:t>Natural </a:t>
            </a:r>
            <a:r>
              <a:rPr lang="en-US" dirty="0"/>
              <a:t>gas prices in both the residential and commercial sectors increase </a:t>
            </a:r>
            <a:r>
              <a:rPr lang="en-US" dirty="0" smtClean="0"/>
              <a:t>steadily, </a:t>
            </a:r>
            <a:r>
              <a:rPr lang="en-US" dirty="0"/>
              <a:t>by an average of </a:t>
            </a:r>
            <a:r>
              <a:rPr lang="en-US" dirty="0" smtClean="0"/>
              <a:t>0.5% </a:t>
            </a:r>
            <a:r>
              <a:rPr lang="en-US" dirty="0"/>
              <a:t>per </a:t>
            </a:r>
            <a:r>
              <a:rPr lang="en-US" dirty="0" smtClean="0"/>
              <a:t>year, </a:t>
            </a:r>
            <a:r>
              <a:rPr lang="en-US" dirty="0"/>
              <a:t>in the Reference case through </a:t>
            </a:r>
            <a:r>
              <a:rPr lang="en-US" dirty="0" smtClean="0"/>
              <a:t>2050. Increasing </a:t>
            </a:r>
            <a:r>
              <a:rPr lang="en-US" dirty="0"/>
              <a:t>natural gas prices decrease consumption in the residential sector and moderate consumption growth in the commercial sector</a:t>
            </a:r>
            <a:r>
              <a:rPr lang="en-US" dirty="0" smtClean="0"/>
              <a:t>.</a:t>
            </a:r>
            <a:endParaRPr lang="en-US" dirty="0"/>
          </a:p>
        </p:txBody>
      </p:sp>
      <p:sp>
        <p:nvSpPr>
          <p:cNvPr id="11" name="Title 10"/>
          <p:cNvSpPr>
            <a:spLocks noGrp="1"/>
          </p:cNvSpPr>
          <p:nvPr>
            <p:ph type="title"/>
          </p:nvPr>
        </p:nvSpPr>
        <p:spPr/>
        <p:txBody>
          <a:bodyPr/>
          <a:lstStyle/>
          <a:p>
            <a:r>
              <a:rPr lang="en-US" dirty="0" smtClean="0"/>
              <a:t>—</a:t>
            </a:r>
            <a:r>
              <a:rPr lang="en-US" dirty="0"/>
              <a:t>while natural gas prices rise, moderating natural gas consumption</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112</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3807190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Energy consumed to meet lighting needs decreases </a:t>
            </a:r>
            <a:r>
              <a:rPr lang="en-US" dirty="0"/>
              <a:t>in the AEO2020 Reference case – </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113</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1" name="Content Placeholder 7"/>
          <p:cNvGraphicFramePr>
            <a:graphicFrameLocks/>
          </p:cNvGraphicFramePr>
          <p:nvPr>
            <p:extLst/>
          </p:nvPr>
        </p:nvGraphicFramePr>
        <p:xfrm>
          <a:off x="552524" y="1375972"/>
          <a:ext cx="4963752" cy="4842315"/>
        </p:xfrm>
        <a:graphic>
          <a:graphicData uri="http://schemas.openxmlformats.org/drawingml/2006/chart">
            <c:chart xmlns:c="http://schemas.openxmlformats.org/drawingml/2006/chart" xmlns:r="http://schemas.openxmlformats.org/officeDocument/2006/relationships" r:id="rId11"/>
          </a:graphicData>
        </a:graphic>
      </p:graphicFrame>
      <p:sp>
        <p:nvSpPr>
          <p:cNvPr id="15" name="TextBox 2"/>
          <p:cNvSpPr txBox="1"/>
          <p:nvPr/>
        </p:nvSpPr>
        <p:spPr bwMode="auto">
          <a:xfrm>
            <a:off x="6411197" y="5670566"/>
            <a:ext cx="5497469" cy="1095441"/>
          </a:xfrm>
          <a:prstGeom prst="rect">
            <a:avLst/>
          </a:prstGeom>
          <a:noFill/>
          <a:ln w="9525">
            <a:noFill/>
            <a:miter lim="800000"/>
            <a:headEnd/>
            <a:tailEnd/>
          </a:ln>
        </p:spPr>
        <p:txBody>
          <a:bodyPr wrap="none" lIns="0" tIns="0" rIns="0" rtlCol="0" anchor="t">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050" b="1" dirty="0" smtClean="0">
              <a:solidFill>
                <a:schemeClr val="accent4"/>
              </a:solidFill>
              <a:ea typeface="Times New Roman" charset="0"/>
              <a:cs typeface="Times New Roman" charset="0"/>
            </a:endParaRPr>
          </a:p>
          <a:p>
            <a:pPr eaLnBrk="0" hangingPunct="0"/>
            <a:r>
              <a:rPr lang="en-US" sz="1050" b="1" dirty="0" smtClean="0">
                <a:solidFill>
                  <a:schemeClr val="accent3"/>
                </a:solidFill>
                <a:ea typeface="Times New Roman" charset="0"/>
                <a:cs typeface="Times New Roman" charset="0"/>
              </a:rPr>
              <a:t>compact </a:t>
            </a:r>
            <a:r>
              <a:rPr lang="en-US" sz="1050" b="1" dirty="0">
                <a:solidFill>
                  <a:schemeClr val="accent3"/>
                </a:solidFill>
                <a:ea typeface="Times New Roman" charset="0"/>
                <a:cs typeface="Times New Roman" charset="0"/>
              </a:rPr>
              <a:t>fluorescent lamp (CFL) </a:t>
            </a:r>
            <a:r>
              <a:rPr lang="en-US" sz="1050" b="1" dirty="0" smtClean="0">
                <a:solidFill>
                  <a:schemeClr val="accent3"/>
                </a:solidFill>
                <a:ea typeface="Times New Roman" charset="0"/>
                <a:cs typeface="Times New Roman" charset="0"/>
              </a:rPr>
              <a:t>       </a:t>
            </a:r>
            <a:r>
              <a:rPr lang="en-US" sz="1050" b="1" dirty="0" smtClean="0">
                <a:solidFill>
                  <a:srgbClr val="C00000"/>
                </a:solidFill>
                <a:ea typeface="Times New Roman" charset="0"/>
                <a:cs typeface="Times New Roman" charset="0"/>
              </a:rPr>
              <a:t>linear </a:t>
            </a:r>
            <a:r>
              <a:rPr lang="en-US" sz="1050" b="1" dirty="0">
                <a:solidFill>
                  <a:srgbClr val="C00000"/>
                </a:solidFill>
                <a:ea typeface="Times New Roman" charset="0"/>
                <a:cs typeface="Times New Roman" charset="0"/>
              </a:rPr>
              <a:t>fluorescent</a:t>
            </a:r>
            <a:endParaRPr lang="en-US" sz="1050" b="1" dirty="0">
              <a:solidFill>
                <a:schemeClr val="accent2"/>
              </a:solidFill>
              <a:ea typeface="Times New Roman" charset="0"/>
              <a:cs typeface="Times New Roman" charset="0"/>
            </a:endParaRPr>
          </a:p>
          <a:p>
            <a:pPr eaLnBrk="0" hangingPunct="0"/>
            <a:r>
              <a:rPr lang="en-US" sz="1050" b="1" dirty="0" smtClean="0">
                <a:solidFill>
                  <a:schemeClr val="accent2"/>
                </a:solidFill>
                <a:ea typeface="Times New Roman" charset="0"/>
                <a:cs typeface="Times New Roman" charset="0"/>
              </a:rPr>
              <a:t>incandescent/halogen                          </a:t>
            </a:r>
            <a:r>
              <a:rPr lang="en-US" sz="1050" b="1" dirty="0" smtClean="0">
                <a:solidFill>
                  <a:schemeClr val="accent1">
                    <a:lumMod val="50000"/>
                  </a:schemeClr>
                </a:solidFill>
                <a:ea typeface="Times New Roman" charset="0"/>
                <a:cs typeface="Times New Roman" charset="0"/>
              </a:rPr>
              <a:t>light-emitting </a:t>
            </a:r>
            <a:r>
              <a:rPr lang="en-US" sz="1050" b="1" dirty="0">
                <a:solidFill>
                  <a:schemeClr val="accent1">
                    <a:lumMod val="50000"/>
                  </a:schemeClr>
                </a:solidFill>
                <a:ea typeface="Times New Roman" charset="0"/>
                <a:cs typeface="Times New Roman" charset="0"/>
              </a:rPr>
              <a:t>diode (LED) integrated luminaire</a:t>
            </a:r>
            <a:r>
              <a:rPr lang="en-US" sz="1050" b="1" dirty="0">
                <a:solidFill>
                  <a:schemeClr val="accent3"/>
                </a:solidFill>
                <a:ea typeface="Times New Roman" charset="0"/>
                <a:cs typeface="Times New Roman" charset="0"/>
              </a:rPr>
              <a:t> </a:t>
            </a:r>
            <a:endParaRPr lang="en-US" sz="1050" b="1" dirty="0" smtClean="0">
              <a:solidFill>
                <a:schemeClr val="accent2"/>
              </a:solidFill>
              <a:ea typeface="Times New Roman" charset="0"/>
              <a:cs typeface="Times New Roman" charset="0"/>
            </a:endParaRPr>
          </a:p>
          <a:p>
            <a:pPr eaLnBrk="0" hangingPunct="0"/>
            <a:r>
              <a:rPr lang="en-US" sz="1050" b="1" dirty="0" smtClean="0">
                <a:solidFill>
                  <a:schemeClr val="accent4"/>
                </a:solidFill>
                <a:ea typeface="Times New Roman" charset="0"/>
                <a:cs typeface="Times New Roman" charset="0"/>
              </a:rPr>
              <a:t>other                                                       </a:t>
            </a:r>
            <a:r>
              <a:rPr lang="en-US" sz="1050" b="1" dirty="0" smtClean="0">
                <a:solidFill>
                  <a:schemeClr val="accent1">
                    <a:lumMod val="75000"/>
                  </a:schemeClr>
                </a:solidFill>
                <a:ea typeface="Times New Roman" charset="0"/>
                <a:cs typeface="Times New Roman" charset="0"/>
              </a:rPr>
              <a:t>LED </a:t>
            </a:r>
            <a:r>
              <a:rPr lang="en-US" sz="1050" b="1" dirty="0">
                <a:solidFill>
                  <a:schemeClr val="accent1">
                    <a:lumMod val="75000"/>
                  </a:schemeClr>
                </a:solidFill>
                <a:ea typeface="Times New Roman" charset="0"/>
                <a:cs typeface="Times New Roman" charset="0"/>
              </a:rPr>
              <a:t>A-line/reflector </a:t>
            </a:r>
            <a:endParaRPr lang="en-US" sz="1050" b="1" dirty="0">
              <a:solidFill>
                <a:schemeClr val="accent4"/>
              </a:solidFill>
              <a:ea typeface="Times New Roman" charset="0"/>
              <a:cs typeface="Times New Roman" charset="0"/>
            </a:endParaRPr>
          </a:p>
        </p:txBody>
      </p:sp>
      <p:graphicFrame>
        <p:nvGraphicFramePr>
          <p:cNvPr id="17" name="Chart 16"/>
          <p:cNvGraphicFramePr/>
          <p:nvPr>
            <p:extLst/>
          </p:nvPr>
        </p:nvGraphicFramePr>
        <p:xfrm>
          <a:off x="5718546" y="3796630"/>
          <a:ext cx="6265646" cy="21451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Chart 17"/>
          <p:cNvGraphicFramePr/>
          <p:nvPr>
            <p:extLst/>
          </p:nvPr>
        </p:nvGraphicFramePr>
        <p:xfrm>
          <a:off x="5718546" y="1403616"/>
          <a:ext cx="6062928" cy="2393013"/>
        </p:xfrm>
        <a:graphic>
          <a:graphicData uri="http://schemas.openxmlformats.org/drawingml/2006/chart">
            <c:chart xmlns:c="http://schemas.openxmlformats.org/drawingml/2006/chart" xmlns:r="http://schemas.openxmlformats.org/officeDocument/2006/relationships" r:id="rId13"/>
          </a:graphicData>
        </a:graphic>
      </p:graphicFrame>
      <p:sp>
        <p:nvSpPr>
          <p:cNvPr id="3" name="TextBox 2"/>
          <p:cNvSpPr txBox="1"/>
          <p:nvPr/>
        </p:nvSpPr>
        <p:spPr>
          <a:xfrm>
            <a:off x="9548037" y="1825146"/>
            <a:ext cx="1912448" cy="307777"/>
          </a:xfrm>
          <a:prstGeom prst="rect">
            <a:avLst/>
          </a:prstGeom>
          <a:noFill/>
        </p:spPr>
        <p:txBody>
          <a:bodyPr wrap="square" rtlCol="0">
            <a:spAutoFit/>
          </a:bodyPr>
          <a:lstStyle/>
          <a:p>
            <a:pPr algn="r"/>
            <a:r>
              <a:rPr lang="en-US" sz="1400" b="1" dirty="0"/>
              <a:t>r</a:t>
            </a:r>
            <a:r>
              <a:rPr lang="en-US" sz="1400" b="1" dirty="0" smtClean="0"/>
              <a:t>esidential</a:t>
            </a:r>
            <a:endParaRPr lang="en-US" sz="1400" b="1" dirty="0"/>
          </a:p>
        </p:txBody>
      </p:sp>
      <p:sp>
        <p:nvSpPr>
          <p:cNvPr id="19" name="TextBox 18"/>
          <p:cNvSpPr txBox="1"/>
          <p:nvPr/>
        </p:nvSpPr>
        <p:spPr>
          <a:xfrm>
            <a:off x="9611685" y="3697880"/>
            <a:ext cx="1912448" cy="307777"/>
          </a:xfrm>
          <a:prstGeom prst="rect">
            <a:avLst/>
          </a:prstGeom>
          <a:noFill/>
        </p:spPr>
        <p:txBody>
          <a:bodyPr wrap="square" rtlCol="0">
            <a:spAutoFit/>
          </a:bodyPr>
          <a:lstStyle/>
          <a:p>
            <a:pPr algn="r"/>
            <a:r>
              <a:rPr lang="en-US" sz="1400" b="1" dirty="0"/>
              <a:t>c</a:t>
            </a:r>
            <a:r>
              <a:rPr lang="en-US" sz="1400" b="1" dirty="0" smtClean="0"/>
              <a:t>ommercial</a:t>
            </a:r>
            <a:endParaRPr lang="en-US" sz="1400" b="1" dirty="0"/>
          </a:p>
        </p:txBody>
      </p:sp>
    </p:spTree>
    <p:extLst>
      <p:ext uri="{BB962C8B-B14F-4D97-AF65-F5344CB8AC3E}">
        <p14:creationId xmlns:p14="http://schemas.microsoft.com/office/powerpoint/2010/main" val="41096556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In 2019,</a:t>
            </a:r>
            <a:r>
              <a:rPr lang="en-US" dirty="0">
                <a:solidFill>
                  <a:srgbClr val="FF0000"/>
                </a:solidFill>
              </a:rPr>
              <a:t> </a:t>
            </a:r>
            <a:r>
              <a:rPr lang="en-US" dirty="0" smtClean="0"/>
              <a:t>44% </a:t>
            </a:r>
            <a:r>
              <a:rPr lang="en-US" dirty="0"/>
              <a:t>of residential </a:t>
            </a:r>
            <a:r>
              <a:rPr lang="en-US" dirty="0" smtClean="0"/>
              <a:t>light bulbs were LEDs, currently the </a:t>
            </a:r>
            <a:r>
              <a:rPr lang="en-US" dirty="0"/>
              <a:t>most efficient </a:t>
            </a:r>
            <a:r>
              <a:rPr lang="en-US" dirty="0" smtClean="0"/>
              <a:t>light bulb technology available, </a:t>
            </a:r>
            <a:r>
              <a:rPr lang="en-US" dirty="0"/>
              <a:t>and </a:t>
            </a:r>
            <a:r>
              <a:rPr lang="en-US" dirty="0" smtClean="0"/>
              <a:t>17% </a:t>
            </a:r>
            <a:r>
              <a:rPr lang="en-US" dirty="0"/>
              <a:t>of commercial lighting service demand </a:t>
            </a:r>
            <a:r>
              <a:rPr lang="en-US" dirty="0" smtClean="0"/>
              <a:t>was </a:t>
            </a:r>
            <a:r>
              <a:rPr lang="en-US" dirty="0"/>
              <a:t>met by LED bulbs and fixtures. By 2050, these shares increase to </a:t>
            </a:r>
            <a:r>
              <a:rPr lang="en-US" dirty="0" smtClean="0"/>
              <a:t>90% </a:t>
            </a:r>
            <a:r>
              <a:rPr lang="en-US" dirty="0"/>
              <a:t>and </a:t>
            </a:r>
            <a:r>
              <a:rPr lang="en-US" dirty="0" smtClean="0"/>
              <a:t>88%, </a:t>
            </a:r>
            <a:r>
              <a:rPr lang="en-US" dirty="0"/>
              <a:t>respectively. </a:t>
            </a:r>
          </a:p>
          <a:p>
            <a:r>
              <a:rPr lang="en-US" dirty="0"/>
              <a:t>Utility energy efficiency program incentives </a:t>
            </a:r>
            <a:r>
              <a:rPr lang="en-US" dirty="0" smtClean="0"/>
              <a:t>drive </a:t>
            </a:r>
            <a:r>
              <a:rPr lang="en-US" dirty="0"/>
              <a:t>LED adoption in the AEO2020 Reference case during the </a:t>
            </a:r>
            <a:r>
              <a:rPr lang="en-US" dirty="0" smtClean="0"/>
              <a:t>short </a:t>
            </a:r>
            <a:r>
              <a:rPr lang="en-US" dirty="0"/>
              <a:t>to </a:t>
            </a:r>
            <a:r>
              <a:rPr lang="en-US" dirty="0" smtClean="0"/>
              <a:t>medium term</a:t>
            </a:r>
            <a:r>
              <a:rPr lang="en-US" dirty="0"/>
              <a:t>, reducing the upfront cost of purchasing LEDs by up to 40% until 2019. </a:t>
            </a:r>
            <a:r>
              <a:rPr lang="en-US" smtClean="0"/>
              <a:t>EIA assumes </a:t>
            </a:r>
            <a:r>
              <a:rPr lang="en-US" dirty="0" smtClean="0"/>
              <a:t>residential </a:t>
            </a:r>
            <a:r>
              <a:rPr lang="en-US" dirty="0"/>
              <a:t>lighting </a:t>
            </a:r>
            <a:r>
              <a:rPr lang="en-US" dirty="0" smtClean="0"/>
              <a:t>subsidies will </a:t>
            </a:r>
            <a:r>
              <a:rPr lang="en-US" dirty="0"/>
              <a:t>fall to 0% in 2020, but </a:t>
            </a:r>
            <a:r>
              <a:rPr lang="en-US" dirty="0" smtClean="0"/>
              <a:t>efficiency incentives </a:t>
            </a:r>
            <a:r>
              <a:rPr lang="en-US" dirty="0"/>
              <a:t>continue to drive commercial adoption of LED lighting through 2029. </a:t>
            </a:r>
          </a:p>
          <a:p>
            <a:r>
              <a:rPr lang="en-US" dirty="0"/>
              <a:t>Efficiency requirements </a:t>
            </a:r>
            <a:r>
              <a:rPr lang="en-US" dirty="0" smtClean="0"/>
              <a:t>under the Energy Independence and </a:t>
            </a:r>
            <a:r>
              <a:rPr lang="en-US" dirty="0"/>
              <a:t>Security Act of 2007 eliminate inefficient incandescent bulbs from general service lighting (GSL) use after 2020, causing homes and businesses to switch to more efficient LED and </a:t>
            </a:r>
            <a:r>
              <a:rPr lang="en-US" dirty="0" smtClean="0"/>
              <a:t>CFL </a:t>
            </a:r>
            <a:r>
              <a:rPr lang="en-US" dirty="0"/>
              <a:t>bulbs. </a:t>
            </a:r>
            <a:r>
              <a:rPr lang="en-US" dirty="0" smtClean="0"/>
              <a:t>Although we incorporate </a:t>
            </a:r>
            <a:r>
              <a:rPr lang="en-US" dirty="0"/>
              <a:t>a U.S. Department of Energy final rule that narrows the definition of GSLs, </a:t>
            </a:r>
            <a:r>
              <a:rPr lang="en-US" dirty="0" smtClean="0"/>
              <a:t>about two-thirds </a:t>
            </a:r>
            <a:r>
              <a:rPr lang="en-US" dirty="0"/>
              <a:t>of residential lighting </a:t>
            </a:r>
            <a:r>
              <a:rPr lang="en-US" dirty="0" smtClean="0"/>
              <a:t>falls </a:t>
            </a:r>
            <a:r>
              <a:rPr lang="en-US" dirty="0"/>
              <a:t>under the revised definition. </a:t>
            </a:r>
          </a:p>
          <a:p>
            <a:pPr lvl="0"/>
            <a:r>
              <a:rPr lang="en-US" dirty="0"/>
              <a:t>Cost declines in LEDs drive expanded market share throughout the projection period. During the projection period, the AEO2020 shows </a:t>
            </a:r>
            <a:r>
              <a:rPr lang="en-US" dirty="0" smtClean="0"/>
              <a:t>the installed cost </a:t>
            </a:r>
            <a:r>
              <a:rPr lang="en-US" dirty="0"/>
              <a:t>of residential GSL LEDs </a:t>
            </a:r>
            <a:r>
              <a:rPr lang="en-US" dirty="0" smtClean="0"/>
              <a:t>declines </a:t>
            </a:r>
            <a:r>
              <a:rPr lang="en-US" dirty="0"/>
              <a:t>by 33% and the </a:t>
            </a:r>
            <a:r>
              <a:rPr lang="en-US" dirty="0" smtClean="0"/>
              <a:t>cost </a:t>
            </a:r>
            <a:r>
              <a:rPr lang="en-US" dirty="0"/>
              <a:t>of commercial LED luminaires </a:t>
            </a:r>
            <a:r>
              <a:rPr lang="en-US" dirty="0" smtClean="0"/>
              <a:t>declines </a:t>
            </a:r>
            <a:r>
              <a:rPr lang="en-US" dirty="0"/>
              <a:t>by up to 74%.</a:t>
            </a:r>
          </a:p>
        </p:txBody>
      </p:sp>
      <p:sp>
        <p:nvSpPr>
          <p:cNvPr id="11" name="Title 10"/>
          <p:cNvSpPr>
            <a:spLocks noGrp="1"/>
          </p:cNvSpPr>
          <p:nvPr>
            <p:ph type="title"/>
          </p:nvPr>
        </p:nvSpPr>
        <p:spPr/>
        <p:txBody>
          <a:bodyPr/>
          <a:lstStyle/>
          <a:p>
            <a:r>
              <a:rPr lang="en-US" dirty="0"/>
              <a:t>—driven by federal efficiency standards, declining upfront costs, and utility and state energy efficiency program incentives</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114</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4316958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a:t>
            </a:r>
            <a:endParaRPr lang="en-US" dirty="0"/>
          </a:p>
        </p:txBody>
      </p:sp>
      <p:sp>
        <p:nvSpPr>
          <p:cNvPr id="11" name="Text Placeholder 10"/>
          <p:cNvSpPr>
            <a:spLocks noGrp="1"/>
          </p:cNvSpPr>
          <p:nvPr>
            <p:ph type="body" sz="quarter" idx="13"/>
          </p:nvPr>
        </p:nvSpPr>
        <p:spPr/>
        <p:txBody>
          <a:bodyPr/>
          <a:lstStyle/>
          <a:p>
            <a:r>
              <a:rPr lang="en-US" dirty="0" smtClean="0"/>
              <a:t>As a result of projected economic </a:t>
            </a:r>
            <a:r>
              <a:rPr lang="en-US" dirty="0"/>
              <a:t>growth </a:t>
            </a:r>
            <a:r>
              <a:rPr lang="en-US" dirty="0" smtClean="0"/>
              <a:t>and </a:t>
            </a:r>
            <a:r>
              <a:rPr lang="en-US" dirty="0"/>
              <a:t>lower domestic energy prices relative to the world market, AEO2020 projects that energy consumption in the U.S. industrial sector will increase during the projection period across all cases. U.S. consumption of most energy sources, particularly natural gas, will increase significantly. Coal consumption, which flattens after 2020, is the only exception. Energy intensity declines across all cases as a result of technological improvements.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47" y="1445822"/>
            <a:ext cx="1714891" cy="1714891"/>
          </a:xfrm>
          <a:prstGeom prst="rect">
            <a:avLst/>
          </a:prstGeom>
        </p:spPr>
      </p:pic>
    </p:spTree>
    <p:extLst>
      <p:ext uri="{BB962C8B-B14F-4D97-AF65-F5344CB8AC3E}">
        <p14:creationId xmlns:p14="http://schemas.microsoft.com/office/powerpoint/2010/main" val="28769113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D80C5C9-96E0-47EC-B500-37C5FE284639}" type="slidenum">
              <a:rPr lang="en-US" smtClean="0"/>
              <a:pPr/>
              <a:t>116</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14" name="Title 3"/>
          <p:cNvSpPr txBox="1">
            <a:spLocks/>
          </p:cNvSpPr>
          <p:nvPr/>
        </p:nvSpPr>
        <p:spPr>
          <a:xfrm>
            <a:off x="309094" y="514393"/>
            <a:ext cx="9355168" cy="755794"/>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r>
              <a:rPr lang="en-US" dirty="0" smtClean="0"/>
              <a:t>Consumption of delivered industrial energy grows in all </a:t>
            </a:r>
            <a:r>
              <a:rPr lang="en-US" dirty="0"/>
              <a:t>AEO2020 </a:t>
            </a:r>
            <a:r>
              <a:rPr lang="en-US" dirty="0" smtClean="0"/>
              <a:t>cases— </a:t>
            </a:r>
            <a:endParaRPr lang="en-US" dirty="0" smtClean="0">
              <a:solidFill>
                <a:srgbClr val="FF0000"/>
              </a:solidFill>
            </a:endParaRPr>
          </a:p>
        </p:txBody>
      </p:sp>
      <p:sp>
        <p:nvSpPr>
          <p:cNvPr id="15" name="TextBox 1"/>
          <p:cNvSpPr txBox="1"/>
          <p:nvPr/>
        </p:nvSpPr>
        <p:spPr bwMode="auto">
          <a:xfrm>
            <a:off x="309094" y="1447987"/>
            <a:ext cx="8117788" cy="638405"/>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dirty="0">
                <a:solidFill>
                  <a:sysClr val="windowText" lastClr="000000"/>
                </a:solidFill>
                <a:ea typeface="Times New Roman" charset="0"/>
                <a:cs typeface="Times New Roman" charset="0"/>
              </a:rPr>
              <a:t>AEO2020</a:t>
            </a:r>
            <a:r>
              <a:rPr lang="en-US" sz="1400" b="1" dirty="0" smtClean="0">
                <a:solidFill>
                  <a:sysClr val="windowText" lastClr="000000"/>
                </a:solidFill>
                <a:ea typeface="Times New Roman" charset="0"/>
                <a:cs typeface="Times New Roman" charset="0"/>
              </a:rPr>
              <a:t> industrial </a:t>
            </a:r>
            <a:r>
              <a:rPr lang="en-US" sz="1400" b="1" dirty="0">
                <a:solidFill>
                  <a:sysClr val="windowText" lastClr="000000"/>
                </a:solidFill>
                <a:ea typeface="Times New Roman" charset="0"/>
                <a:cs typeface="Times New Roman" charset="0"/>
              </a:rPr>
              <a:t>delivered energy </a:t>
            </a:r>
            <a:r>
              <a:rPr lang="en-US" sz="1400" b="1" dirty="0" smtClean="0">
                <a:solidFill>
                  <a:sysClr val="windowText" lastClr="000000"/>
                </a:solidFill>
                <a:ea typeface="Times New Roman" charset="0"/>
                <a:cs typeface="Times New Roman" charset="0"/>
              </a:rPr>
              <a:t>consumption</a:t>
            </a:r>
          </a:p>
          <a:p>
            <a:pPr eaLnBrk="0" hangingPunct="0"/>
            <a:r>
              <a:rPr lang="en-US" sz="1400" dirty="0" smtClean="0">
                <a:solidFill>
                  <a:sysClr val="windowText" lastClr="000000"/>
                </a:solidFill>
                <a:ea typeface="Times New Roman" charset="0"/>
                <a:cs typeface="Times New Roman" charset="0"/>
              </a:rPr>
              <a:t>quadrillion </a:t>
            </a:r>
            <a:r>
              <a:rPr lang="en-US" sz="1400" dirty="0">
                <a:solidFill>
                  <a:sysClr val="windowText" lastClr="000000"/>
                </a:solidFill>
                <a:ea typeface="Times New Roman" charset="0"/>
                <a:cs typeface="Times New Roman" charset="0"/>
              </a:rPr>
              <a:t>British thermal units </a:t>
            </a:r>
          </a:p>
        </p:txBody>
      </p:sp>
      <p:graphicFrame>
        <p:nvGraphicFramePr>
          <p:cNvPr id="16" name="Content Placeholder 16"/>
          <p:cNvGraphicFramePr>
            <a:graphicFrameLocks/>
          </p:cNvGraphicFramePr>
          <p:nvPr>
            <p:extLst/>
          </p:nvPr>
        </p:nvGraphicFramePr>
        <p:xfrm>
          <a:off x="315399" y="2086391"/>
          <a:ext cx="11398806" cy="4001435"/>
        </p:xfrm>
        <a:graphic>
          <a:graphicData uri="http://schemas.openxmlformats.org/drawingml/2006/chart">
            <c:chart xmlns:c="http://schemas.openxmlformats.org/drawingml/2006/chart" xmlns:r="http://schemas.openxmlformats.org/officeDocument/2006/relationships" r:id="rId11"/>
          </a:graphicData>
        </a:graphic>
      </p:graphicFrame>
      <p:sp>
        <p:nvSpPr>
          <p:cNvPr id="3" name="Rectangle 2"/>
          <p:cNvSpPr/>
          <p:nvPr/>
        </p:nvSpPr>
        <p:spPr>
          <a:xfrm>
            <a:off x="8506729" y="2257489"/>
            <a:ext cx="2856008" cy="2031325"/>
          </a:xfrm>
          <a:prstGeom prst="rect">
            <a:avLst/>
          </a:prstGeom>
          <a:ln>
            <a:noFill/>
          </a:ln>
        </p:spPr>
        <p:txBody>
          <a:bodyPr wrap="square">
            <a:spAutoFit/>
          </a:bodyPr>
          <a:lstStyle/>
          <a:p>
            <a:pPr eaLnBrk="0" hangingPunct="0"/>
            <a:r>
              <a:rPr lang="en-US" sz="1400" b="1" dirty="0">
                <a:solidFill>
                  <a:schemeClr val="accent1"/>
                </a:solidFill>
              </a:rPr>
              <a:t>H</a:t>
            </a:r>
            <a:r>
              <a:rPr lang="en-US" sz="1400" b="1" dirty="0" smtClean="0">
                <a:solidFill>
                  <a:schemeClr val="accent1"/>
                </a:solidFill>
              </a:rPr>
              <a:t>igh </a:t>
            </a:r>
            <a:r>
              <a:rPr lang="en-US" sz="1400" b="1" dirty="0">
                <a:solidFill>
                  <a:schemeClr val="accent1"/>
                </a:solidFill>
              </a:rPr>
              <a:t>E</a:t>
            </a:r>
            <a:r>
              <a:rPr lang="en-US" sz="1400" b="1" dirty="0" smtClean="0">
                <a:solidFill>
                  <a:schemeClr val="accent1"/>
                </a:solidFill>
              </a:rPr>
              <a:t>conomic </a:t>
            </a:r>
            <a:r>
              <a:rPr lang="en-US" sz="1400" b="1" dirty="0">
                <a:solidFill>
                  <a:schemeClr val="accent1"/>
                </a:solidFill>
              </a:rPr>
              <a:t>G</a:t>
            </a:r>
            <a:r>
              <a:rPr lang="en-US" sz="1400" b="1" dirty="0" smtClean="0">
                <a:solidFill>
                  <a:schemeClr val="accent1"/>
                </a:solidFill>
              </a:rPr>
              <a:t>rowth</a:t>
            </a:r>
            <a:endParaRPr lang="en-US" sz="1400" b="1" dirty="0">
              <a:solidFill>
                <a:schemeClr val="accent1"/>
              </a:solidFill>
            </a:endParaRPr>
          </a:p>
          <a:p>
            <a:pPr eaLnBrk="0" hangingPunct="0"/>
            <a:endParaRPr lang="en-US" sz="1400" b="1" dirty="0" smtClean="0">
              <a:solidFill>
                <a:schemeClr val="accent2">
                  <a:lumMod val="75000"/>
                </a:schemeClr>
              </a:solidFill>
            </a:endParaRPr>
          </a:p>
          <a:p>
            <a:pPr eaLnBrk="0" hangingPunct="0"/>
            <a:endParaRPr lang="en-US" sz="1400" b="1" dirty="0">
              <a:solidFill>
                <a:schemeClr val="accent2">
                  <a:lumMod val="75000"/>
                </a:schemeClr>
              </a:solidFill>
            </a:endParaRPr>
          </a:p>
          <a:p>
            <a:pPr eaLnBrk="0" hangingPunct="0"/>
            <a:r>
              <a:rPr lang="en-US" sz="1400" b="1" dirty="0" smtClean="0">
                <a:solidFill>
                  <a:schemeClr val="accent2">
                    <a:lumMod val="75000"/>
                  </a:schemeClr>
                </a:solidFill>
              </a:rPr>
              <a:t>High </a:t>
            </a:r>
            <a:r>
              <a:rPr lang="en-US" sz="1400" b="1" dirty="0">
                <a:solidFill>
                  <a:schemeClr val="accent2">
                    <a:lumMod val="75000"/>
                  </a:schemeClr>
                </a:solidFill>
              </a:rPr>
              <a:t>O</a:t>
            </a:r>
            <a:r>
              <a:rPr lang="en-US" sz="1400" b="1" dirty="0" smtClean="0">
                <a:solidFill>
                  <a:schemeClr val="accent2">
                    <a:lumMod val="75000"/>
                  </a:schemeClr>
                </a:solidFill>
              </a:rPr>
              <a:t>il and </a:t>
            </a:r>
            <a:r>
              <a:rPr lang="en-US" sz="1400" b="1" dirty="0">
                <a:solidFill>
                  <a:schemeClr val="accent2">
                    <a:lumMod val="75000"/>
                  </a:schemeClr>
                </a:solidFill>
              </a:rPr>
              <a:t>G</a:t>
            </a:r>
            <a:r>
              <a:rPr lang="en-US" sz="1400" b="1" dirty="0" smtClean="0">
                <a:solidFill>
                  <a:schemeClr val="accent2">
                    <a:lumMod val="75000"/>
                  </a:schemeClr>
                </a:solidFill>
              </a:rPr>
              <a:t>as </a:t>
            </a:r>
            <a:r>
              <a:rPr lang="en-US" sz="1400" b="1" dirty="0">
                <a:solidFill>
                  <a:schemeClr val="accent2">
                    <a:lumMod val="75000"/>
                  </a:schemeClr>
                </a:solidFill>
              </a:rPr>
              <a:t>S</a:t>
            </a:r>
            <a:r>
              <a:rPr lang="en-US" sz="1400" b="1" dirty="0" smtClean="0">
                <a:solidFill>
                  <a:schemeClr val="accent2">
                    <a:lumMod val="75000"/>
                  </a:schemeClr>
                </a:solidFill>
              </a:rPr>
              <a:t>upply</a:t>
            </a:r>
            <a:endParaRPr lang="en-US" sz="1400" b="1" dirty="0">
              <a:solidFill>
                <a:schemeClr val="accent2">
                  <a:lumMod val="75000"/>
                </a:schemeClr>
              </a:solidFill>
            </a:endParaRPr>
          </a:p>
          <a:p>
            <a:pPr eaLnBrk="0" hangingPunct="0"/>
            <a:r>
              <a:rPr lang="en-US" sz="1400" b="1" dirty="0">
                <a:solidFill>
                  <a:schemeClr val="accent5">
                    <a:lumMod val="40000"/>
                    <a:lumOff val="60000"/>
                  </a:schemeClr>
                </a:solidFill>
                <a:ea typeface="Times New Roman" charset="0"/>
                <a:cs typeface="Times New Roman" charset="0"/>
              </a:rPr>
              <a:t>L</a:t>
            </a:r>
            <a:r>
              <a:rPr lang="en-US" sz="1400" b="1" dirty="0" smtClean="0">
                <a:solidFill>
                  <a:schemeClr val="accent5">
                    <a:lumMod val="40000"/>
                    <a:lumOff val="60000"/>
                  </a:schemeClr>
                </a:solidFill>
                <a:ea typeface="Times New Roman" charset="0"/>
                <a:cs typeface="Times New Roman" charset="0"/>
              </a:rPr>
              <a:t>ow </a:t>
            </a:r>
            <a:r>
              <a:rPr lang="en-US" sz="1400" b="1" dirty="0">
                <a:solidFill>
                  <a:schemeClr val="accent5">
                    <a:lumMod val="40000"/>
                    <a:lumOff val="60000"/>
                  </a:schemeClr>
                </a:solidFill>
                <a:ea typeface="Times New Roman" charset="0"/>
                <a:cs typeface="Times New Roman" charset="0"/>
              </a:rPr>
              <a:t>O</a:t>
            </a:r>
            <a:r>
              <a:rPr lang="en-US" sz="1400" b="1" dirty="0" smtClean="0">
                <a:solidFill>
                  <a:schemeClr val="accent5">
                    <a:lumMod val="40000"/>
                    <a:lumOff val="60000"/>
                  </a:schemeClr>
                </a:solidFill>
                <a:ea typeface="Times New Roman" charset="0"/>
                <a:cs typeface="Times New Roman" charset="0"/>
              </a:rPr>
              <a:t>il </a:t>
            </a:r>
            <a:r>
              <a:rPr lang="en-US" sz="1400" b="1" dirty="0">
                <a:solidFill>
                  <a:schemeClr val="accent5">
                    <a:lumMod val="40000"/>
                    <a:lumOff val="60000"/>
                  </a:schemeClr>
                </a:solidFill>
                <a:ea typeface="Times New Roman" charset="0"/>
                <a:cs typeface="Times New Roman" charset="0"/>
              </a:rPr>
              <a:t>P</a:t>
            </a:r>
            <a:r>
              <a:rPr lang="en-US" sz="1400" b="1" dirty="0" smtClean="0">
                <a:solidFill>
                  <a:schemeClr val="accent5">
                    <a:lumMod val="40000"/>
                    <a:lumOff val="60000"/>
                  </a:schemeClr>
                </a:solidFill>
                <a:ea typeface="Times New Roman" charset="0"/>
                <a:cs typeface="Times New Roman" charset="0"/>
              </a:rPr>
              <a:t>rice</a:t>
            </a:r>
            <a:endParaRPr lang="en-US" sz="1400" b="1" dirty="0">
              <a:solidFill>
                <a:schemeClr val="accent5">
                  <a:lumMod val="40000"/>
                  <a:lumOff val="60000"/>
                </a:schemeClr>
              </a:solidFill>
              <a:ea typeface="Times New Roman" charset="0"/>
              <a:cs typeface="Times New Roman" charset="0"/>
            </a:endParaRPr>
          </a:p>
          <a:p>
            <a:pPr eaLnBrk="0" hangingPunct="0"/>
            <a:r>
              <a:rPr lang="en-US" sz="1400" b="1" dirty="0" smtClean="0">
                <a:ea typeface="Times New Roman" charset="0"/>
                <a:cs typeface="Times New Roman" charset="0"/>
              </a:rPr>
              <a:t>Reference</a:t>
            </a:r>
            <a:endParaRPr lang="en-US" sz="1400" b="1" dirty="0">
              <a:solidFill>
                <a:schemeClr val="accent3"/>
              </a:solidFill>
            </a:endParaRPr>
          </a:p>
          <a:p>
            <a:pPr lvl="0" eaLnBrk="0" hangingPunct="0">
              <a:defRPr/>
            </a:pPr>
            <a:r>
              <a:rPr lang="en-US" sz="1400" b="1" kern="0" dirty="0">
                <a:solidFill>
                  <a:schemeClr val="accent5">
                    <a:lumMod val="75000"/>
                  </a:schemeClr>
                </a:solidFill>
                <a:ea typeface="Times New Roman" charset="0"/>
                <a:cs typeface="Times New Roman" charset="0"/>
              </a:rPr>
              <a:t>H</a:t>
            </a:r>
            <a:r>
              <a:rPr lang="en-US" sz="1400" b="1" kern="0" dirty="0" smtClean="0">
                <a:solidFill>
                  <a:schemeClr val="accent5">
                    <a:lumMod val="75000"/>
                  </a:schemeClr>
                </a:solidFill>
                <a:ea typeface="Times New Roman" charset="0"/>
                <a:cs typeface="Times New Roman" charset="0"/>
              </a:rPr>
              <a:t>igh </a:t>
            </a:r>
            <a:r>
              <a:rPr lang="en-US" sz="1400" b="1" kern="0" dirty="0">
                <a:solidFill>
                  <a:schemeClr val="accent5">
                    <a:lumMod val="75000"/>
                  </a:schemeClr>
                </a:solidFill>
                <a:ea typeface="Times New Roman" charset="0"/>
                <a:cs typeface="Times New Roman" charset="0"/>
              </a:rPr>
              <a:t>O</a:t>
            </a:r>
            <a:r>
              <a:rPr lang="en-US" sz="1400" b="1" kern="0" dirty="0" smtClean="0">
                <a:solidFill>
                  <a:schemeClr val="accent5">
                    <a:lumMod val="75000"/>
                  </a:schemeClr>
                </a:solidFill>
                <a:ea typeface="Times New Roman" charset="0"/>
                <a:cs typeface="Times New Roman" charset="0"/>
              </a:rPr>
              <a:t>il </a:t>
            </a:r>
            <a:r>
              <a:rPr lang="en-US" sz="1400" b="1" kern="0" dirty="0">
                <a:solidFill>
                  <a:schemeClr val="accent5">
                    <a:lumMod val="75000"/>
                  </a:schemeClr>
                </a:solidFill>
                <a:ea typeface="Times New Roman" charset="0"/>
                <a:cs typeface="Times New Roman" charset="0"/>
              </a:rPr>
              <a:t>P</a:t>
            </a:r>
            <a:r>
              <a:rPr lang="en-US" sz="1400" b="1" kern="0" dirty="0" smtClean="0">
                <a:solidFill>
                  <a:schemeClr val="accent5">
                    <a:lumMod val="75000"/>
                  </a:schemeClr>
                </a:solidFill>
                <a:ea typeface="Times New Roman" charset="0"/>
                <a:cs typeface="Times New Roman" charset="0"/>
              </a:rPr>
              <a:t>rice</a:t>
            </a:r>
            <a:endParaRPr lang="en-US" sz="1400" b="1" kern="0" dirty="0">
              <a:solidFill>
                <a:schemeClr val="accent5">
                  <a:lumMod val="75000"/>
                </a:schemeClr>
              </a:solidFill>
              <a:ea typeface="Times New Roman" charset="0"/>
              <a:cs typeface="Times New Roman" charset="0"/>
            </a:endParaRPr>
          </a:p>
          <a:p>
            <a:pPr lvl="0" eaLnBrk="0" hangingPunct="0">
              <a:defRPr/>
            </a:pPr>
            <a:r>
              <a:rPr lang="en-US" sz="1400" b="1" kern="0" dirty="0">
                <a:solidFill>
                  <a:schemeClr val="accent2">
                    <a:lumMod val="40000"/>
                    <a:lumOff val="60000"/>
                  </a:schemeClr>
                </a:solidFill>
                <a:ea typeface="Times New Roman" charset="0"/>
                <a:cs typeface="Times New Roman" charset="0"/>
              </a:rPr>
              <a:t>L</a:t>
            </a:r>
            <a:r>
              <a:rPr lang="en-US" sz="1400" b="1" kern="0" dirty="0" smtClean="0">
                <a:solidFill>
                  <a:schemeClr val="accent2">
                    <a:lumMod val="40000"/>
                    <a:lumOff val="60000"/>
                  </a:schemeClr>
                </a:solidFill>
                <a:ea typeface="Times New Roman" charset="0"/>
                <a:cs typeface="Times New Roman" charset="0"/>
              </a:rPr>
              <a:t>ow </a:t>
            </a:r>
            <a:r>
              <a:rPr lang="en-US" sz="1400" b="1" kern="0" dirty="0">
                <a:solidFill>
                  <a:schemeClr val="accent2">
                    <a:lumMod val="40000"/>
                    <a:lumOff val="60000"/>
                  </a:schemeClr>
                </a:solidFill>
                <a:ea typeface="Times New Roman" charset="0"/>
                <a:cs typeface="Times New Roman" charset="0"/>
              </a:rPr>
              <a:t>O</a:t>
            </a:r>
            <a:r>
              <a:rPr lang="en-US" sz="1400" b="1" kern="0" dirty="0" smtClean="0">
                <a:solidFill>
                  <a:schemeClr val="accent2">
                    <a:lumMod val="40000"/>
                    <a:lumOff val="60000"/>
                  </a:schemeClr>
                </a:solidFill>
                <a:ea typeface="Times New Roman" charset="0"/>
                <a:cs typeface="Times New Roman" charset="0"/>
              </a:rPr>
              <a:t>il and </a:t>
            </a:r>
            <a:r>
              <a:rPr lang="en-US" sz="1400" b="1" kern="0" dirty="0">
                <a:solidFill>
                  <a:schemeClr val="accent2">
                    <a:lumMod val="40000"/>
                    <a:lumOff val="60000"/>
                  </a:schemeClr>
                </a:solidFill>
                <a:ea typeface="Times New Roman" charset="0"/>
                <a:cs typeface="Times New Roman" charset="0"/>
              </a:rPr>
              <a:t>G</a:t>
            </a:r>
            <a:r>
              <a:rPr lang="en-US" sz="1400" b="1" kern="0" dirty="0" smtClean="0">
                <a:solidFill>
                  <a:schemeClr val="accent2">
                    <a:lumMod val="40000"/>
                    <a:lumOff val="60000"/>
                  </a:schemeClr>
                </a:solidFill>
                <a:ea typeface="Times New Roman" charset="0"/>
                <a:cs typeface="Times New Roman" charset="0"/>
              </a:rPr>
              <a:t>as </a:t>
            </a:r>
            <a:r>
              <a:rPr lang="en-US" sz="1400" b="1" kern="0" dirty="0">
                <a:solidFill>
                  <a:schemeClr val="accent2">
                    <a:lumMod val="40000"/>
                    <a:lumOff val="60000"/>
                  </a:schemeClr>
                </a:solidFill>
                <a:ea typeface="Times New Roman" charset="0"/>
                <a:cs typeface="Times New Roman" charset="0"/>
              </a:rPr>
              <a:t>S</a:t>
            </a:r>
            <a:r>
              <a:rPr lang="en-US" sz="1400" b="1" kern="0" dirty="0" smtClean="0">
                <a:solidFill>
                  <a:schemeClr val="accent2">
                    <a:lumMod val="40000"/>
                    <a:lumOff val="60000"/>
                  </a:schemeClr>
                </a:solidFill>
                <a:ea typeface="Times New Roman" charset="0"/>
                <a:cs typeface="Times New Roman" charset="0"/>
              </a:rPr>
              <a:t>upply</a:t>
            </a:r>
            <a:endParaRPr lang="en-US" sz="1400" b="1" kern="0" dirty="0">
              <a:solidFill>
                <a:schemeClr val="accent2">
                  <a:lumMod val="40000"/>
                  <a:lumOff val="60000"/>
                </a:schemeClr>
              </a:solidFill>
              <a:ea typeface="Times New Roman" charset="0"/>
              <a:cs typeface="Times New Roman" charset="0"/>
            </a:endParaRPr>
          </a:p>
          <a:p>
            <a:pPr lvl="0" eaLnBrk="0" hangingPunct="0">
              <a:defRPr/>
            </a:pPr>
            <a:r>
              <a:rPr lang="en-US" sz="1400" b="1" dirty="0">
                <a:solidFill>
                  <a:schemeClr val="accent1">
                    <a:lumMod val="40000"/>
                    <a:lumOff val="60000"/>
                  </a:schemeClr>
                </a:solidFill>
                <a:ea typeface="Times New Roman" charset="0"/>
                <a:cs typeface="Times New Roman" charset="0"/>
              </a:rPr>
              <a:t>L</a:t>
            </a:r>
            <a:r>
              <a:rPr lang="en-US" sz="1400" b="1" dirty="0" smtClean="0">
                <a:solidFill>
                  <a:schemeClr val="accent1">
                    <a:lumMod val="40000"/>
                    <a:lumOff val="60000"/>
                  </a:schemeClr>
                </a:solidFill>
                <a:ea typeface="Times New Roman" charset="0"/>
                <a:cs typeface="Times New Roman" charset="0"/>
              </a:rPr>
              <a:t>ow </a:t>
            </a:r>
            <a:r>
              <a:rPr lang="en-US" sz="1400" b="1" dirty="0">
                <a:solidFill>
                  <a:schemeClr val="accent1">
                    <a:lumMod val="40000"/>
                    <a:lumOff val="60000"/>
                  </a:schemeClr>
                </a:solidFill>
                <a:ea typeface="Times New Roman" charset="0"/>
                <a:cs typeface="Times New Roman" charset="0"/>
              </a:rPr>
              <a:t>E</a:t>
            </a:r>
            <a:r>
              <a:rPr lang="en-US" sz="1400" b="1" dirty="0" smtClean="0">
                <a:solidFill>
                  <a:schemeClr val="accent1">
                    <a:lumMod val="40000"/>
                    <a:lumOff val="60000"/>
                  </a:schemeClr>
                </a:solidFill>
                <a:ea typeface="Times New Roman" charset="0"/>
                <a:cs typeface="Times New Roman" charset="0"/>
              </a:rPr>
              <a:t>conomic </a:t>
            </a:r>
            <a:r>
              <a:rPr lang="en-US" sz="1400" b="1" dirty="0">
                <a:solidFill>
                  <a:schemeClr val="accent1">
                    <a:lumMod val="40000"/>
                    <a:lumOff val="60000"/>
                  </a:schemeClr>
                </a:solidFill>
                <a:ea typeface="Times New Roman" charset="0"/>
                <a:cs typeface="Times New Roman" charset="0"/>
              </a:rPr>
              <a:t>G</a:t>
            </a:r>
            <a:r>
              <a:rPr lang="en-US" sz="1400" b="1" dirty="0" smtClean="0">
                <a:solidFill>
                  <a:schemeClr val="accent1">
                    <a:lumMod val="40000"/>
                    <a:lumOff val="60000"/>
                  </a:schemeClr>
                </a:solidFill>
                <a:ea typeface="Times New Roman" charset="0"/>
                <a:cs typeface="Times New Roman" charset="0"/>
              </a:rPr>
              <a:t>rowth</a:t>
            </a:r>
            <a:endParaRPr lang="en-US" sz="1400" b="1" dirty="0">
              <a:solidFill>
                <a:schemeClr val="accent1">
                  <a:lumMod val="40000"/>
                  <a:lumOff val="60000"/>
                </a:schemeClr>
              </a:solidFill>
              <a:ea typeface="Times New Roman" charset="0"/>
              <a:cs typeface="Times New Roman" charset="0"/>
            </a:endParaRPr>
          </a:p>
        </p:txBody>
      </p:sp>
      <p:sp>
        <p:nvSpPr>
          <p:cNvPr id="18" name="TextBox 1"/>
          <p:cNvSpPr txBox="1"/>
          <p:nvPr/>
        </p:nvSpPr>
        <p:spPr bwMode="auto">
          <a:xfrm>
            <a:off x="1062318" y="5405716"/>
            <a:ext cx="174811" cy="484095"/>
          </a:xfrm>
          <a:prstGeom prst="rect">
            <a:avLst/>
          </a:prstGeom>
          <a:solidFill>
            <a:schemeClr val="bg1"/>
          </a:solid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dirty="0" smtClean="0">
                <a:ea typeface="Times New Roman" charset="0"/>
                <a:cs typeface="Times New Roman" charset="0"/>
              </a:rPr>
              <a:t>//</a:t>
            </a:r>
            <a:endParaRPr lang="en-US" sz="700" i="0" dirty="0" smtClean="0">
              <a:solidFill>
                <a:sysClr val="windowText" lastClr="000000"/>
              </a:solidFill>
              <a:latin typeface="+mn-lt"/>
              <a:ea typeface="Times New Roman" charset="0"/>
              <a:cs typeface="Times New Roman" charset="0"/>
            </a:endParaRPr>
          </a:p>
          <a:p>
            <a:pPr eaLnBrk="0" hangingPunct="0"/>
            <a:r>
              <a:rPr lang="en-US" sz="1400" i="0" dirty="0" smtClean="0">
                <a:solidFill>
                  <a:sysClr val="windowText" lastClr="000000"/>
                </a:solidFill>
                <a:latin typeface="+mn-lt"/>
                <a:ea typeface="Times New Roman" charset="0"/>
                <a:cs typeface="Times New Roman" charset="0"/>
              </a:rPr>
              <a:t>0</a:t>
            </a:r>
          </a:p>
        </p:txBody>
      </p:sp>
    </p:spTree>
    <p:extLst>
      <p:ext uri="{BB962C8B-B14F-4D97-AF65-F5344CB8AC3E}">
        <p14:creationId xmlns:p14="http://schemas.microsoft.com/office/powerpoint/2010/main" val="35212335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D80C5C9-96E0-47EC-B500-37C5FE284639}" type="slidenum">
              <a:rPr lang="en-US" smtClean="0"/>
              <a:pPr/>
              <a:t>117</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14" name="Content Placeholder 7"/>
          <p:cNvSpPr txBox="1">
            <a:spLocks/>
          </p:cNvSpPr>
          <p:nvPr/>
        </p:nvSpPr>
        <p:spPr>
          <a:xfrm>
            <a:off x="252267" y="1441970"/>
            <a:ext cx="11527841" cy="4769644"/>
          </a:xfrm>
          <a:prstGeom prst="rect">
            <a:avLst/>
          </a:prstGeom>
        </p:spPr>
        <p:txBody>
          <a:bodyPr/>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694944" indent="-237744"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088136" indent="-173736"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9344" indent="-237744"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02536" indent="-173736"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 the</a:t>
            </a:r>
            <a:r>
              <a:rPr lang="en-US" dirty="0"/>
              <a:t> AEO2020 Reference case, U.S. delivered energy consumption in the industrial sector grows </a:t>
            </a:r>
            <a:r>
              <a:rPr lang="en-US" dirty="0" smtClean="0"/>
              <a:t>36% </a:t>
            </a:r>
            <a:r>
              <a:rPr lang="en-US" dirty="0"/>
              <a:t>from 26 quadrillion British thermal units (Btu) to </a:t>
            </a:r>
            <a:r>
              <a:rPr lang="en-US" dirty="0" smtClean="0"/>
              <a:t>36 </a:t>
            </a:r>
            <a:r>
              <a:rPr lang="en-US" dirty="0"/>
              <a:t>quadrillion Btu during the projection period</a:t>
            </a:r>
            <a:r>
              <a:rPr lang="en-US" dirty="0" smtClean="0"/>
              <a:t>.</a:t>
            </a:r>
            <a:endParaRPr lang="en-US" dirty="0"/>
          </a:p>
          <a:p>
            <a:r>
              <a:rPr lang="en-US" dirty="0" smtClean="0"/>
              <a:t>Industrial activity is </a:t>
            </a:r>
            <a:r>
              <a:rPr lang="en-US" dirty="0"/>
              <a:t>closely correlated with economic activity. </a:t>
            </a:r>
            <a:r>
              <a:rPr lang="en-US" dirty="0" smtClean="0"/>
              <a:t>Therefore, changes in assumptions related to economic growth affect industrial sector energy consumption the most. </a:t>
            </a:r>
            <a:r>
              <a:rPr lang="en-US" dirty="0"/>
              <a:t>The High Economic Growth case and the Low Economic Growth case vary the most from AEO2020 reference case projections of U.S. industrial sector energy consumption.</a:t>
            </a:r>
          </a:p>
          <a:p>
            <a:r>
              <a:rPr lang="en-US" dirty="0" smtClean="0"/>
              <a:t>Through the late 2020s, </a:t>
            </a:r>
            <a:r>
              <a:rPr lang="en-US" dirty="0"/>
              <a:t>the High Oil Price case projects the fastest growth in industrial sector energy </a:t>
            </a:r>
            <a:r>
              <a:rPr lang="en-US" dirty="0" smtClean="0"/>
              <a:t>demand </a:t>
            </a:r>
            <a:r>
              <a:rPr lang="en-US" dirty="0"/>
              <a:t>as a result </a:t>
            </a:r>
            <a:r>
              <a:rPr lang="en-US" dirty="0" smtClean="0"/>
              <a:t>of increased investment </a:t>
            </a:r>
            <a:r>
              <a:rPr lang="en-US" dirty="0"/>
              <a:t>in the short term </a:t>
            </a:r>
            <a:r>
              <a:rPr lang="en-US" dirty="0" smtClean="0"/>
              <a:t>for more </a:t>
            </a:r>
            <a:r>
              <a:rPr lang="en-US" dirty="0"/>
              <a:t>mining/oil extraction equipment and related activities (construction, cement, steel for drilling equipment, etc</a:t>
            </a:r>
            <a:r>
              <a:rPr lang="en-US" dirty="0" smtClean="0"/>
              <a:t>.). Eventually, higher </a:t>
            </a:r>
            <a:r>
              <a:rPr lang="en-US" dirty="0"/>
              <a:t>oil prices </a:t>
            </a:r>
            <a:r>
              <a:rPr lang="en-US" dirty="0" smtClean="0"/>
              <a:t>dampen </a:t>
            </a:r>
            <a:r>
              <a:rPr lang="en-US" dirty="0"/>
              <a:t>consumer </a:t>
            </a:r>
            <a:r>
              <a:rPr lang="en-US" dirty="0" smtClean="0"/>
              <a:t>spending in </a:t>
            </a:r>
            <a:r>
              <a:rPr lang="en-US" dirty="0"/>
              <a:t>the </a:t>
            </a:r>
            <a:r>
              <a:rPr lang="en-US" dirty="0" smtClean="0"/>
              <a:t>long run, thereby lowering growth.</a:t>
            </a:r>
            <a:endParaRPr lang="en-US" strike="sngStrike" dirty="0"/>
          </a:p>
          <a:p>
            <a:r>
              <a:rPr lang="en-US" dirty="0" smtClean="0"/>
              <a:t>Over the long term, industrial energy consumption is highest in the High Economic Growth case, reaching 45 quadrillion Btu in 2050, a 69% increase from 2019. With a faster growing economy, greater industrial activity in sectors such as food and fabricated metal products increases industrial energy use.</a:t>
            </a:r>
          </a:p>
          <a:p>
            <a:r>
              <a:rPr lang="en-US" dirty="0" smtClean="0"/>
              <a:t>Energy </a:t>
            </a:r>
            <a:r>
              <a:rPr lang="en-US" dirty="0"/>
              <a:t>consumption in the High Oil and Gas </a:t>
            </a:r>
            <a:r>
              <a:rPr lang="en-US" dirty="0" smtClean="0"/>
              <a:t>Supply </a:t>
            </a:r>
            <a:r>
              <a:rPr lang="en-US" dirty="0"/>
              <a:t>case is greater than in the Reference case as a result of increased crude oil and natural gas resources and improved extraction technologies that increase energy demand in the mining industry.</a:t>
            </a:r>
          </a:p>
        </p:txBody>
      </p:sp>
      <p:sp>
        <p:nvSpPr>
          <p:cNvPr id="15" name="Title 6"/>
          <p:cNvSpPr txBox="1">
            <a:spLocks/>
          </p:cNvSpPr>
          <p:nvPr/>
        </p:nvSpPr>
        <p:spPr>
          <a:xfrm>
            <a:off x="238259" y="514393"/>
            <a:ext cx="11434757" cy="755794"/>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r>
              <a:rPr lang="en-US" dirty="0" smtClean="0"/>
              <a:t>—driven by economic growth</a:t>
            </a:r>
            <a:r>
              <a:rPr lang="en-US" dirty="0"/>
              <a:t>, but </a:t>
            </a:r>
            <a:r>
              <a:rPr lang="en-US" dirty="0" smtClean="0"/>
              <a:t>it is also affected by low prices and resource availability</a:t>
            </a:r>
            <a:endParaRPr lang="en-US" dirty="0"/>
          </a:p>
        </p:txBody>
      </p:sp>
    </p:spTree>
    <p:extLst>
      <p:ext uri="{BB962C8B-B14F-4D97-AF65-F5344CB8AC3E}">
        <p14:creationId xmlns:p14="http://schemas.microsoft.com/office/powerpoint/2010/main" val="14321844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Industrial sector energy consumption increases </a:t>
            </a:r>
            <a:r>
              <a:rPr lang="en-US" dirty="0" smtClean="0"/>
              <a:t>fastest for natural gas and hydrocarbon gas liquids in the </a:t>
            </a:r>
            <a:r>
              <a:rPr lang="en-US" dirty="0"/>
              <a:t>AEO2020 </a:t>
            </a:r>
            <a:r>
              <a:rPr lang="en-US" dirty="0" smtClean="0"/>
              <a:t>Reference </a:t>
            </a:r>
            <a:r>
              <a:rPr lang="en-US" dirty="0"/>
              <a:t>case</a:t>
            </a:r>
            <a:r>
              <a:rPr lang="en-US" dirty="0" smtClean="0"/>
              <a:t>— </a:t>
            </a:r>
            <a:endParaRPr lang="en-US" dirty="0">
              <a:solidFill>
                <a:srgbClr val="FF0000"/>
              </a:solidFill>
            </a:endParaRPr>
          </a:p>
        </p:txBody>
      </p:sp>
      <p:sp>
        <p:nvSpPr>
          <p:cNvPr id="2" name="Slide Number Placeholder 1"/>
          <p:cNvSpPr>
            <a:spLocks noGrp="1"/>
          </p:cNvSpPr>
          <p:nvPr>
            <p:ph type="sldNum" sz="quarter" idx="4"/>
          </p:nvPr>
        </p:nvSpPr>
        <p:spPr/>
        <p:txBody>
          <a:bodyPr/>
          <a:lstStyle/>
          <a:p>
            <a:fld id="{2D80C5C9-96E0-47EC-B500-37C5FE284639}" type="slidenum">
              <a:rPr lang="en-US" smtClean="0"/>
              <a:pPr/>
              <a:t>118</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10"/>
          <p:cNvGraphicFramePr>
            <a:graphicFrameLocks/>
          </p:cNvGraphicFramePr>
          <p:nvPr>
            <p:extLst/>
          </p:nvPr>
        </p:nvGraphicFramePr>
        <p:xfrm>
          <a:off x="309094" y="1466679"/>
          <a:ext cx="6237432" cy="44910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Content Placeholder 11"/>
          <p:cNvGraphicFramePr>
            <a:graphicFrameLocks/>
          </p:cNvGraphicFramePr>
          <p:nvPr>
            <p:extLst/>
          </p:nvPr>
        </p:nvGraphicFramePr>
        <p:xfrm>
          <a:off x="5883042" y="1408670"/>
          <a:ext cx="6451629" cy="4546849"/>
        </p:xfrm>
        <a:graphic>
          <a:graphicData uri="http://schemas.openxmlformats.org/drawingml/2006/chart">
            <c:chart xmlns:c="http://schemas.openxmlformats.org/drawingml/2006/chart" xmlns:r="http://schemas.openxmlformats.org/officeDocument/2006/relationships" r:id="rId11"/>
          </a:graphicData>
        </a:graphic>
      </p:graphicFrame>
      <p:sp>
        <p:nvSpPr>
          <p:cNvPr id="16" name="TextBox 4"/>
          <p:cNvSpPr txBox="1"/>
          <p:nvPr/>
        </p:nvSpPr>
        <p:spPr bwMode="auto">
          <a:xfrm>
            <a:off x="401619" y="1238079"/>
            <a:ext cx="8166939" cy="457200"/>
          </a:xfrm>
          <a:prstGeom prst="rect">
            <a:avLst/>
          </a:prstGeom>
          <a:solidFill>
            <a:schemeClr val="bg1"/>
          </a:solid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u="none" strike="noStrike" dirty="0">
                <a:effectLst/>
                <a:latin typeface="+mn-lt"/>
                <a:ea typeface="+mn-ea"/>
                <a:cs typeface="+mn-cs"/>
              </a:rPr>
              <a:t>Industrial energy consumption by energy source and </a:t>
            </a:r>
            <a:r>
              <a:rPr lang="en-US" sz="1400" b="1" i="0" u="none" strike="noStrike" dirty="0" smtClean="0">
                <a:effectLst/>
                <a:latin typeface="+mn-lt"/>
                <a:ea typeface="+mn-ea"/>
                <a:cs typeface="+mn-cs"/>
              </a:rPr>
              <a:t>subsector (</a:t>
            </a:r>
            <a:r>
              <a:rPr lang="en-US" sz="1400" b="1" dirty="0"/>
              <a:t>AEO2020 </a:t>
            </a:r>
            <a:r>
              <a:rPr lang="en-US" sz="1400" b="1" i="0" u="none" strike="noStrike" dirty="0" smtClean="0">
                <a:effectLst/>
                <a:latin typeface="+mn-lt"/>
                <a:ea typeface="+mn-ea"/>
                <a:cs typeface="+mn-cs"/>
              </a:rPr>
              <a:t>Reference case)</a:t>
            </a:r>
            <a:r>
              <a:rPr lang="en-US" sz="1400" dirty="0" smtClean="0"/>
              <a:t> </a:t>
            </a:r>
            <a:endParaRPr lang="en-US" sz="1400" dirty="0"/>
          </a:p>
          <a:p>
            <a:pPr eaLnBrk="0" hangingPunct="0"/>
            <a:r>
              <a:rPr lang="en-US" sz="1400" b="0" i="0" u="none" strike="noStrike" dirty="0">
                <a:effectLst/>
                <a:latin typeface="+mn-lt"/>
                <a:ea typeface="+mn-ea"/>
                <a:cs typeface="+mn-cs"/>
              </a:rPr>
              <a:t>quadrillion British thermal units</a:t>
            </a:r>
            <a:r>
              <a:rPr lang="en-US" sz="1400" dirty="0"/>
              <a:t> </a:t>
            </a:r>
            <a:endParaRPr lang="en-US" sz="1400" i="1" dirty="0" smtClean="0">
              <a:solidFill>
                <a:srgbClr val="333333"/>
              </a:solidFill>
              <a:latin typeface="Times New Roman" charset="0"/>
              <a:ea typeface="Times New Roman" charset="0"/>
              <a:cs typeface="Times New Roman" charset="0"/>
            </a:endParaRPr>
          </a:p>
        </p:txBody>
      </p:sp>
      <p:sp>
        <p:nvSpPr>
          <p:cNvPr id="3" name="TextBox 2"/>
          <p:cNvSpPr txBox="1"/>
          <p:nvPr/>
        </p:nvSpPr>
        <p:spPr>
          <a:xfrm>
            <a:off x="4427214" y="5574002"/>
            <a:ext cx="825267" cy="307777"/>
          </a:xfrm>
          <a:prstGeom prst="rect">
            <a:avLst/>
          </a:prstGeom>
          <a:noFill/>
        </p:spPr>
        <p:txBody>
          <a:bodyPr wrap="square" rtlCol="0">
            <a:spAutoFit/>
          </a:bodyPr>
          <a:lstStyle/>
          <a:p>
            <a:r>
              <a:rPr lang="en-US" sz="1400" dirty="0" smtClean="0"/>
              <a:t>2050</a:t>
            </a:r>
            <a:endParaRPr lang="en-US" sz="1400" dirty="0"/>
          </a:p>
        </p:txBody>
      </p:sp>
    </p:spTree>
    <p:extLst>
      <p:ext uri="{BB962C8B-B14F-4D97-AF65-F5344CB8AC3E}">
        <p14:creationId xmlns:p14="http://schemas.microsoft.com/office/powerpoint/2010/main" val="5473639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smtClean="0"/>
              <a:t>Total </a:t>
            </a:r>
            <a:r>
              <a:rPr lang="en-US" dirty="0"/>
              <a:t>U.S. </a:t>
            </a:r>
            <a:r>
              <a:rPr lang="en-US" dirty="0" smtClean="0"/>
              <a:t>industrial </a:t>
            </a:r>
            <a:r>
              <a:rPr lang="en-US" dirty="0"/>
              <a:t>delivered energy consumption grows </a:t>
            </a:r>
            <a:r>
              <a:rPr lang="en-US" dirty="0" smtClean="0"/>
              <a:t>1.0% </a:t>
            </a:r>
            <a:r>
              <a:rPr lang="en-US" dirty="0"/>
              <a:t>per year on average during the projection period in the AEO2020 </a:t>
            </a:r>
            <a:r>
              <a:rPr lang="en-US" dirty="0" smtClean="0"/>
              <a:t>Reference </a:t>
            </a:r>
            <a:r>
              <a:rPr lang="en-US" dirty="0"/>
              <a:t>case. Growth varies by fuel. EIA projects coal consumption to decline through the projection period, while natural gas and hydrocarbon gas liquids (HGL) consumption will grow fastest, reflecting strong supply growth and relatively low prices.</a:t>
            </a:r>
          </a:p>
          <a:p>
            <a:r>
              <a:rPr lang="en-US" dirty="0" smtClean="0"/>
              <a:t>During </a:t>
            </a:r>
            <a:r>
              <a:rPr lang="en-US" dirty="0"/>
              <a:t>the projection period, </a:t>
            </a:r>
            <a:r>
              <a:rPr lang="en-US" dirty="0" smtClean="0"/>
              <a:t>industrial sector HGL </a:t>
            </a:r>
            <a:r>
              <a:rPr lang="en-US" dirty="0"/>
              <a:t>consumption grows by </a:t>
            </a:r>
            <a:r>
              <a:rPr lang="en-US" dirty="0" smtClean="0"/>
              <a:t>1.4% </a:t>
            </a:r>
            <a:r>
              <a:rPr lang="en-US" dirty="0"/>
              <a:t>per </a:t>
            </a:r>
            <a:r>
              <a:rPr lang="en-US" dirty="0" smtClean="0"/>
              <a:t>year </a:t>
            </a:r>
            <a:r>
              <a:rPr lang="en-US" dirty="0"/>
              <a:t>and natural gas consumption grows by </a:t>
            </a:r>
            <a:r>
              <a:rPr lang="en-US" dirty="0" smtClean="0"/>
              <a:t>1.1% </a:t>
            </a:r>
            <a:r>
              <a:rPr lang="en-US" dirty="0"/>
              <a:t>per </a:t>
            </a:r>
            <a:r>
              <a:rPr lang="en-US" dirty="0" smtClean="0"/>
              <a:t>year, as these </a:t>
            </a:r>
            <a:r>
              <a:rPr lang="en-US" dirty="0"/>
              <a:t>fuels become </a:t>
            </a:r>
            <a:r>
              <a:rPr lang="en-US" dirty="0" smtClean="0"/>
              <a:t>more heavily used for </a:t>
            </a:r>
            <a:r>
              <a:rPr lang="en-US" dirty="0"/>
              <a:t>heat and power and as feedstocks</a:t>
            </a:r>
            <a:r>
              <a:rPr lang="en-US" dirty="0" smtClean="0"/>
              <a:t>.</a:t>
            </a:r>
            <a:endParaRPr lang="en-US" dirty="0"/>
          </a:p>
          <a:p>
            <a:r>
              <a:rPr lang="en-US" dirty="0" smtClean="0"/>
              <a:t>Energy </a:t>
            </a:r>
            <a:r>
              <a:rPr lang="en-US" dirty="0"/>
              <a:t>consumption in the bulk </a:t>
            </a:r>
            <a:r>
              <a:rPr lang="en-US" dirty="0" smtClean="0"/>
              <a:t>chemicals </a:t>
            </a:r>
            <a:r>
              <a:rPr lang="en-US" dirty="0"/>
              <a:t>industry, including both heat and power and feedstocks, accounts for about 35% of </a:t>
            </a:r>
            <a:r>
              <a:rPr lang="en-US" dirty="0" smtClean="0"/>
              <a:t>total </a:t>
            </a:r>
            <a:r>
              <a:rPr lang="en-US" dirty="0"/>
              <a:t>U.S. industrial energy consumption by the end of the projection period and grows at </a:t>
            </a:r>
            <a:r>
              <a:rPr lang="en-US" dirty="0" smtClean="0"/>
              <a:t>1.6% </a:t>
            </a:r>
            <a:r>
              <a:rPr lang="en-US" dirty="0"/>
              <a:t>per year</a:t>
            </a:r>
            <a:r>
              <a:rPr lang="en-US" dirty="0" smtClean="0"/>
              <a:t>.</a:t>
            </a:r>
            <a:endParaRPr lang="en-US" dirty="0"/>
          </a:p>
          <a:p>
            <a:r>
              <a:rPr lang="en-US" dirty="0" smtClean="0"/>
              <a:t>Energy </a:t>
            </a:r>
            <a:r>
              <a:rPr lang="en-US" dirty="0"/>
              <a:t>consumption in the other </a:t>
            </a:r>
            <a:r>
              <a:rPr lang="en-US" dirty="0" smtClean="0"/>
              <a:t>energy-intensive </a:t>
            </a:r>
            <a:r>
              <a:rPr lang="en-US" dirty="0"/>
              <a:t>industries in the United States remains relatively flat during the projection period, growing </a:t>
            </a:r>
            <a:r>
              <a:rPr lang="en-US" dirty="0" smtClean="0"/>
              <a:t>on average 0.3% </a:t>
            </a:r>
            <a:r>
              <a:rPr lang="en-US" dirty="0"/>
              <a:t>per </a:t>
            </a:r>
            <a:r>
              <a:rPr lang="en-US" dirty="0" smtClean="0"/>
              <a:t>year</a:t>
            </a:r>
            <a:r>
              <a:rPr lang="en-US" dirty="0"/>
              <a:t>.</a:t>
            </a:r>
            <a:r>
              <a:rPr lang="en-US" dirty="0" smtClean="0"/>
              <a:t> Energy consumption </a:t>
            </a:r>
            <a:r>
              <a:rPr lang="en-US" dirty="0"/>
              <a:t>in the iron and steel industry </a:t>
            </a:r>
            <a:r>
              <a:rPr lang="en-US" dirty="0" smtClean="0"/>
              <a:t>declines by 19% during the projection period, energy consumption in the paper industry increases by </a:t>
            </a:r>
            <a:r>
              <a:rPr lang="en-US" dirty="0"/>
              <a:t>11%, and </a:t>
            </a:r>
            <a:r>
              <a:rPr lang="en-US" dirty="0" smtClean="0"/>
              <a:t>energy consumption in the cement and lime industry consumption stays relatively flat.</a:t>
            </a:r>
            <a:endParaRPr lang="en-US" dirty="0"/>
          </a:p>
          <a:p>
            <a:endParaRPr lang="en-US" dirty="0"/>
          </a:p>
        </p:txBody>
      </p:sp>
      <p:sp>
        <p:nvSpPr>
          <p:cNvPr id="8" name="Title 7"/>
          <p:cNvSpPr>
            <a:spLocks noGrp="1"/>
          </p:cNvSpPr>
          <p:nvPr>
            <p:ph type="title"/>
          </p:nvPr>
        </p:nvSpPr>
        <p:spPr/>
        <p:txBody>
          <a:bodyPr/>
          <a:lstStyle/>
          <a:p>
            <a:r>
              <a:rPr lang="en-US" dirty="0"/>
              <a:t>—and bulk chemicals and nonmanufacturing are the fastest-growing </a:t>
            </a:r>
            <a:r>
              <a:rPr lang="en-US" dirty="0" smtClean="0"/>
              <a:t>industries in the sector</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119</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59728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AEO2020 energy-related carbon dioxide emissions increase </a:t>
            </a:r>
            <a:r>
              <a:rPr lang="en-US" dirty="0" smtClean="0"/>
              <a:t>in the industrial sector</a:t>
            </a:r>
            <a:r>
              <a:rPr lang="en-US" smtClean="0"/>
              <a:t>, increase </a:t>
            </a:r>
            <a:r>
              <a:rPr lang="en-US" dirty="0" smtClean="0"/>
              <a:t>as </a:t>
            </a:r>
            <a:r>
              <a:rPr lang="en-US" dirty="0"/>
              <a:t>a result of natural gas </a:t>
            </a:r>
            <a:r>
              <a:rPr lang="en-US" dirty="0" smtClean="0"/>
              <a:t>consumption, </a:t>
            </a:r>
            <a:r>
              <a:rPr lang="en-US" dirty="0"/>
              <a:t>but remain relatively flat in other sectors and fuels through 2050</a:t>
            </a:r>
          </a:p>
        </p:txBody>
      </p:sp>
      <p:graphicFrame>
        <p:nvGraphicFramePr>
          <p:cNvPr id="8" name="Content Placeholder 7"/>
          <p:cNvGraphicFramePr>
            <a:graphicFrameLocks noGrp="1"/>
          </p:cNvGraphicFramePr>
          <p:nvPr>
            <p:ph sz="quarter" idx="12"/>
            <p:extLst/>
          </p:nvPr>
        </p:nvGraphicFramePr>
        <p:xfrm>
          <a:off x="309562" y="1427163"/>
          <a:ext cx="604870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13"/>
            <p:extLst/>
          </p:nvPr>
        </p:nvGraphicFramePr>
        <p:xfrm>
          <a:off x="6242204"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spTree>
    <p:extLst>
      <p:ext uri="{BB962C8B-B14F-4D97-AF65-F5344CB8AC3E}">
        <p14:creationId xmlns:p14="http://schemas.microsoft.com/office/powerpoint/2010/main" val="11914325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 </a:t>
            </a:r>
            <a:r>
              <a:rPr lang="en-US" dirty="0"/>
              <a:t>the AEO2020</a:t>
            </a:r>
            <a:r>
              <a:rPr lang="en-US" dirty="0" smtClean="0"/>
              <a:t> Reference </a:t>
            </a:r>
            <a:r>
              <a:rPr lang="en-US" dirty="0"/>
              <a:t>case, energy intensities decline in </a:t>
            </a:r>
            <a:r>
              <a:rPr lang="en-US" dirty="0" smtClean="0"/>
              <a:t>most heavy industries—</a:t>
            </a:r>
            <a:br>
              <a:rPr lang="en-US" dirty="0" smtClean="0"/>
            </a:br>
            <a:endParaRPr lang="en-US" dirty="0">
              <a:solidFill>
                <a:srgbClr val="FF0000"/>
              </a:solidFill>
            </a:endParaRPr>
          </a:p>
        </p:txBody>
      </p:sp>
      <p:sp>
        <p:nvSpPr>
          <p:cNvPr id="2" name="Slide Number Placeholder 1"/>
          <p:cNvSpPr>
            <a:spLocks noGrp="1"/>
          </p:cNvSpPr>
          <p:nvPr>
            <p:ph type="sldNum" sz="quarter" idx="4"/>
          </p:nvPr>
        </p:nvSpPr>
        <p:spPr/>
        <p:txBody>
          <a:bodyPr/>
          <a:lstStyle/>
          <a:p>
            <a:fld id="{2D80C5C9-96E0-47EC-B500-37C5FE284639}" type="slidenum">
              <a:rPr lang="en-US" smtClean="0"/>
              <a:pPr/>
              <a:t>120</a:t>
            </a:fld>
            <a:endParaRPr lang="en-US" dirty="0"/>
          </a:p>
        </p:txBody>
      </p:sp>
      <p:grpSp>
        <p:nvGrpSpPr>
          <p:cNvPr id="11" name="Group 10"/>
          <p:cNvGrpSpPr/>
          <p:nvPr/>
        </p:nvGrpSpPr>
        <p:grpSpPr>
          <a:xfrm>
            <a:off x="339164" y="0"/>
            <a:ext cx="11564435" cy="531720"/>
            <a:chOff x="349653" y="-1019"/>
            <a:chExt cx="11564435" cy="53172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ontent Placeholder 18"/>
          <p:cNvGraphicFramePr>
            <a:graphicFrameLocks/>
          </p:cNvGraphicFramePr>
          <p:nvPr>
            <p:extLst/>
          </p:nvPr>
        </p:nvGraphicFramePr>
        <p:xfrm>
          <a:off x="6318326" y="2093594"/>
          <a:ext cx="5590340" cy="38925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 name="Content Placeholder 10"/>
          <p:cNvGraphicFramePr>
            <a:graphicFrameLocks/>
          </p:cNvGraphicFramePr>
          <p:nvPr>
            <p:extLst/>
          </p:nvPr>
        </p:nvGraphicFramePr>
        <p:xfrm>
          <a:off x="309094" y="2099414"/>
          <a:ext cx="6069460" cy="3917313"/>
        </p:xfrm>
        <a:graphic>
          <a:graphicData uri="http://schemas.openxmlformats.org/drawingml/2006/chart">
            <c:chart xmlns:c="http://schemas.openxmlformats.org/drawingml/2006/chart" xmlns:r="http://schemas.openxmlformats.org/officeDocument/2006/relationships" r:id="rId11"/>
          </a:graphicData>
        </a:graphic>
      </p:graphicFrame>
      <p:sp>
        <p:nvSpPr>
          <p:cNvPr id="18" name="Rectangle 17"/>
          <p:cNvSpPr/>
          <p:nvPr/>
        </p:nvSpPr>
        <p:spPr>
          <a:xfrm>
            <a:off x="719106" y="1349624"/>
            <a:ext cx="5319304" cy="523220"/>
          </a:xfrm>
          <a:prstGeom prst="rect">
            <a:avLst/>
          </a:prstGeom>
        </p:spPr>
        <p:txBody>
          <a:bodyPr wrap="square">
            <a:spAutoFit/>
          </a:bodyPr>
          <a:lstStyle/>
          <a:p>
            <a:r>
              <a:rPr lang="en-US" sz="1400" b="1" dirty="0" smtClean="0"/>
              <a:t>Energy intensity by subsector (</a:t>
            </a:r>
            <a:r>
              <a:rPr lang="en-US" sz="1400" b="1" dirty="0"/>
              <a:t>AEO2020 </a:t>
            </a:r>
            <a:r>
              <a:rPr lang="en-US" sz="1400" b="1" dirty="0" smtClean="0"/>
              <a:t>Reference case)</a:t>
            </a:r>
          </a:p>
          <a:p>
            <a:r>
              <a:rPr lang="en-US" sz="1400" dirty="0"/>
              <a:t>trillion British thermal units per billion 2012 dollar </a:t>
            </a:r>
            <a:r>
              <a:rPr lang="en-US" sz="1400" dirty="0" smtClean="0"/>
              <a:t>shipments</a:t>
            </a:r>
            <a:endParaRPr lang="en-US" sz="1400" i="1" dirty="0">
              <a:solidFill>
                <a:srgbClr val="333333"/>
              </a:solidFill>
              <a:latin typeface="Times New Roman" charset="0"/>
              <a:ea typeface="Times New Roman" charset="0"/>
              <a:cs typeface="Times New Roman" charset="0"/>
            </a:endParaRPr>
          </a:p>
        </p:txBody>
      </p:sp>
      <p:sp>
        <p:nvSpPr>
          <p:cNvPr id="19" name="Rectangle 18"/>
          <p:cNvSpPr/>
          <p:nvPr/>
        </p:nvSpPr>
        <p:spPr>
          <a:xfrm>
            <a:off x="6872696" y="1349624"/>
            <a:ext cx="5319304" cy="523220"/>
          </a:xfrm>
          <a:prstGeom prst="rect">
            <a:avLst/>
          </a:prstGeom>
        </p:spPr>
        <p:txBody>
          <a:bodyPr wrap="square">
            <a:spAutoFit/>
          </a:bodyPr>
          <a:lstStyle/>
          <a:p>
            <a:r>
              <a:rPr lang="en-US" sz="1400" b="1" dirty="0" smtClean="0"/>
              <a:t>Energy-intensive manufacturing (</a:t>
            </a:r>
            <a:r>
              <a:rPr lang="en-US" sz="1400" b="1" dirty="0"/>
              <a:t>AEO2020 Reference </a:t>
            </a:r>
            <a:r>
              <a:rPr lang="en-US" sz="1400" b="1" dirty="0" smtClean="0"/>
              <a:t>case)</a:t>
            </a:r>
          </a:p>
          <a:p>
            <a:r>
              <a:rPr lang="en-US" sz="1400" dirty="0"/>
              <a:t>trillion British thermal units per billion 2012 dollar </a:t>
            </a:r>
            <a:r>
              <a:rPr lang="en-US" sz="1400" dirty="0" smtClean="0"/>
              <a:t>shipments</a:t>
            </a:r>
            <a:endParaRPr lang="en-US" sz="1400" i="1" dirty="0">
              <a:solidFill>
                <a:srgbClr val="333333"/>
              </a:solidFill>
              <a:latin typeface="Times New Roman" charset="0"/>
              <a:ea typeface="Times New Roman" charset="0"/>
              <a:cs typeface="Times New Roman" charset="0"/>
            </a:endParaRPr>
          </a:p>
        </p:txBody>
      </p:sp>
      <p:grpSp>
        <p:nvGrpSpPr>
          <p:cNvPr id="4" name="Group 3"/>
          <p:cNvGrpSpPr/>
          <p:nvPr/>
        </p:nvGrpSpPr>
        <p:grpSpPr>
          <a:xfrm>
            <a:off x="593222" y="2232212"/>
            <a:ext cx="2600400" cy="3158507"/>
            <a:chOff x="5752686" y="1143000"/>
            <a:chExt cx="2600400" cy="3158507"/>
          </a:xfrm>
        </p:grpSpPr>
        <p:sp>
          <p:nvSpPr>
            <p:cNvPr id="22" name="TextBox 1"/>
            <p:cNvSpPr txBox="1"/>
            <p:nvPr/>
          </p:nvSpPr>
          <p:spPr>
            <a:xfrm>
              <a:off x="5752686" y="1143000"/>
              <a:ext cx="2600400" cy="31585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0" dirty="0" smtClean="0"/>
                <a:t>total industry</a:t>
              </a:r>
            </a:p>
            <a:p>
              <a:pPr algn="l"/>
              <a:endParaRPr lang="en-US" sz="1400" b="0" dirty="0" smtClean="0"/>
            </a:p>
            <a:p>
              <a:pPr algn="l"/>
              <a:endParaRPr lang="en-US" sz="1400" b="0" dirty="0"/>
            </a:p>
            <a:p>
              <a:pPr algn="l">
                <a:spcBef>
                  <a:spcPts val="600"/>
                </a:spcBef>
              </a:pPr>
              <a:r>
                <a:rPr lang="en-US" sz="1400" b="0" dirty="0" smtClean="0"/>
                <a:t>     manufacturing </a:t>
              </a:r>
            </a:p>
            <a:p>
              <a:pPr algn="l"/>
              <a:endParaRPr lang="en-US" sz="1400" b="0" dirty="0"/>
            </a:p>
            <a:p>
              <a:pPr algn="l"/>
              <a:endParaRPr lang="en-US" sz="1400" b="0" dirty="0" smtClean="0"/>
            </a:p>
            <a:p>
              <a:pPr algn="l"/>
              <a:r>
                <a:rPr lang="en-US" sz="1400" b="0" dirty="0" smtClean="0"/>
                <a:t>         energy-intensive   </a:t>
              </a:r>
            </a:p>
            <a:p>
              <a:pPr algn="l"/>
              <a:r>
                <a:rPr lang="en-US" sz="1400" dirty="0"/>
                <a:t> </a:t>
              </a:r>
              <a:r>
                <a:rPr lang="en-US" sz="1400" dirty="0" smtClean="0"/>
                <a:t>        </a:t>
              </a:r>
              <a:r>
                <a:rPr lang="en-US" sz="1400" b="0" dirty="0" smtClean="0"/>
                <a:t>manufacturing</a:t>
              </a:r>
            </a:p>
            <a:p>
              <a:pPr algn="l"/>
              <a:endParaRPr lang="en-US" sz="1400" b="0" dirty="0"/>
            </a:p>
            <a:p>
              <a:pPr algn="l">
                <a:spcBef>
                  <a:spcPts val="400"/>
                </a:spcBef>
              </a:pPr>
              <a:r>
                <a:rPr lang="en-US" sz="1400" b="0" dirty="0" smtClean="0"/>
                <a:t>         non-energy intensive</a:t>
              </a:r>
            </a:p>
            <a:p>
              <a:pPr algn="l"/>
              <a:r>
                <a:rPr lang="en-US" sz="1400" dirty="0"/>
                <a:t> </a:t>
              </a:r>
              <a:r>
                <a:rPr lang="en-US" sz="1400" dirty="0" smtClean="0"/>
                <a:t>        manufacturing</a:t>
              </a:r>
            </a:p>
            <a:p>
              <a:pPr algn="l"/>
              <a:endParaRPr lang="en-US" sz="1400" b="0" dirty="0" smtClean="0"/>
            </a:p>
            <a:p>
              <a:pPr algn="l">
                <a:spcBef>
                  <a:spcPts val="900"/>
                </a:spcBef>
              </a:pPr>
              <a:r>
                <a:rPr lang="en-US" sz="1400" b="0" dirty="0" smtClean="0"/>
                <a:t>     non-manufacturing</a:t>
              </a:r>
              <a:endParaRPr lang="en-US" sz="1400" b="0" dirty="0"/>
            </a:p>
          </p:txBody>
        </p:sp>
        <p:sp>
          <p:nvSpPr>
            <p:cNvPr id="30" name="Left Bracket 29"/>
            <p:cNvSpPr/>
            <p:nvPr/>
          </p:nvSpPr>
          <p:spPr>
            <a:xfrm>
              <a:off x="5941580" y="2032507"/>
              <a:ext cx="92370" cy="2057400"/>
            </a:xfrm>
            <a:prstGeom prst="lef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ket 32"/>
            <p:cNvSpPr/>
            <p:nvPr/>
          </p:nvSpPr>
          <p:spPr>
            <a:xfrm>
              <a:off x="6185444" y="2753541"/>
              <a:ext cx="79094" cy="731520"/>
            </a:xfrm>
            <a:prstGeom prst="lef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a:off x="6185444" y="2355070"/>
              <a:ext cx="0" cy="41148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41580" y="1582119"/>
              <a:ext cx="0" cy="45720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2871157" y="2788891"/>
            <a:ext cx="32004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71157" y="3465547"/>
            <a:ext cx="32004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71157" y="4878243"/>
            <a:ext cx="32004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71157" y="5543281"/>
            <a:ext cx="32004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5722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smtClean="0"/>
              <a:t>Energy </a:t>
            </a:r>
            <a:r>
              <a:rPr lang="en-US" dirty="0"/>
              <a:t>intensity in the U.S. industrial sector (energy consumption per dollar of output) declines by </a:t>
            </a:r>
            <a:r>
              <a:rPr lang="en-US" dirty="0" smtClean="0"/>
              <a:t>0.4% </a:t>
            </a:r>
            <a:r>
              <a:rPr lang="en-US" dirty="0"/>
              <a:t>per year on average through 2050</a:t>
            </a:r>
            <a:r>
              <a:rPr lang="en-US" dirty="0" smtClean="0">
                <a:solidFill>
                  <a:srgbClr val="FF0000"/>
                </a:solidFill>
              </a:rPr>
              <a:t> </a:t>
            </a:r>
            <a:r>
              <a:rPr lang="en-US" dirty="0"/>
              <a:t>in the AEO2020 Reference case. In manufacturing, energy intensity declines </a:t>
            </a:r>
            <a:r>
              <a:rPr lang="en-US" dirty="0" smtClean="0"/>
              <a:t>0.5% </a:t>
            </a:r>
            <a:r>
              <a:rPr lang="en-US" dirty="0"/>
              <a:t>per year through the projection period as a result of </a:t>
            </a:r>
            <a:r>
              <a:rPr lang="en-US" dirty="0" smtClean="0"/>
              <a:t>the increased </a:t>
            </a:r>
            <a:r>
              <a:rPr lang="en-US" dirty="0"/>
              <a:t>energy efficiency of new capital equipment and the faster </a:t>
            </a:r>
            <a:r>
              <a:rPr lang="en-US" dirty="0" smtClean="0"/>
              <a:t>growth </a:t>
            </a:r>
            <a:r>
              <a:rPr lang="en-US" dirty="0"/>
              <a:t>rate in non-energy-intensive manufacturing industries relative to energy-intensive manufacturing industries</a:t>
            </a:r>
            <a:r>
              <a:rPr lang="en-US" dirty="0" smtClean="0"/>
              <a:t>.</a:t>
            </a:r>
          </a:p>
          <a:p>
            <a:r>
              <a:rPr lang="en-US" dirty="0" smtClean="0"/>
              <a:t>Energy </a:t>
            </a:r>
            <a:r>
              <a:rPr lang="en-US" dirty="0"/>
              <a:t>intensities </a:t>
            </a:r>
            <a:r>
              <a:rPr lang="en-US" dirty="0" smtClean="0"/>
              <a:t>in the </a:t>
            </a:r>
            <a:r>
              <a:rPr lang="en-US" dirty="0"/>
              <a:t>refining </a:t>
            </a:r>
            <a:r>
              <a:rPr lang="en-US" dirty="0" smtClean="0"/>
              <a:t>sector and </a:t>
            </a:r>
            <a:r>
              <a:rPr lang="en-US" dirty="0"/>
              <a:t>in </a:t>
            </a:r>
            <a:r>
              <a:rPr lang="en-US" dirty="0" smtClean="0"/>
              <a:t>the bulk chemical </a:t>
            </a:r>
            <a:r>
              <a:rPr lang="en-US" dirty="0"/>
              <a:t>heat and power </a:t>
            </a:r>
            <a:r>
              <a:rPr lang="en-US" dirty="0" smtClean="0"/>
              <a:t>sector both </a:t>
            </a:r>
            <a:r>
              <a:rPr lang="en-US" dirty="0"/>
              <a:t>increase as relatively low-cost natural gas increases </a:t>
            </a:r>
            <a:r>
              <a:rPr lang="en-US" dirty="0" smtClean="0"/>
              <a:t>production of lower-value commodities.</a:t>
            </a:r>
          </a:p>
          <a:p>
            <a:pPr lvl="0"/>
            <a:r>
              <a:rPr lang="en-US" dirty="0"/>
              <a:t>Higher energy intensities in the </a:t>
            </a:r>
            <a:r>
              <a:rPr lang="en-US" dirty="0" smtClean="0"/>
              <a:t>refining sector </a:t>
            </a:r>
            <a:r>
              <a:rPr lang="en-US" dirty="0"/>
              <a:t>and bulk chemical </a:t>
            </a:r>
            <a:r>
              <a:rPr lang="en-US" dirty="0" smtClean="0"/>
              <a:t>sector </a:t>
            </a:r>
            <a:r>
              <a:rPr lang="en-US" dirty="0"/>
              <a:t>are offset by efficiency improvements in other energy-intensive industries, such as food (0.7% per year decline in energy intensity), glass (0.8% </a:t>
            </a:r>
            <a:r>
              <a:rPr lang="en-US" dirty="0" smtClean="0"/>
              <a:t>decline per </a:t>
            </a:r>
            <a:r>
              <a:rPr lang="en-US" dirty="0"/>
              <a:t>year), and cement and lime (1.3% </a:t>
            </a:r>
            <a:r>
              <a:rPr lang="en-US" dirty="0" smtClean="0"/>
              <a:t>decline per </a:t>
            </a:r>
            <a:r>
              <a:rPr lang="en-US" dirty="0"/>
              <a:t>year</a:t>
            </a:r>
            <a:r>
              <a:rPr lang="en-US" dirty="0" smtClean="0"/>
              <a:t>). </a:t>
            </a:r>
            <a:r>
              <a:rPr lang="en-US" dirty="0"/>
              <a:t>The net result is an overall 2% decline in energy intensity for the energy-intensive manufacturing industries sector during the projection period.</a:t>
            </a:r>
          </a:p>
          <a:p>
            <a:r>
              <a:rPr lang="en-US" dirty="0" smtClean="0"/>
              <a:t>For </a:t>
            </a:r>
            <a:r>
              <a:rPr lang="en-US" dirty="0"/>
              <a:t>some industries, large amounts of combined heat and power generation (CHP) may mask some efficiency gains. </a:t>
            </a:r>
            <a:r>
              <a:rPr lang="en-US" dirty="0" smtClean="0"/>
              <a:t>EIA includes CHP </a:t>
            </a:r>
            <a:r>
              <a:rPr lang="en-US" dirty="0"/>
              <a:t>generation losses </a:t>
            </a:r>
            <a:r>
              <a:rPr lang="en-US" dirty="0" smtClean="0"/>
              <a:t>in </a:t>
            </a:r>
            <a:r>
              <a:rPr lang="en-US" dirty="0"/>
              <a:t>industry energy </a:t>
            </a:r>
            <a:r>
              <a:rPr lang="en-US" dirty="0" smtClean="0"/>
              <a:t>consumption. Purchased </a:t>
            </a:r>
            <a:r>
              <a:rPr lang="en-US" dirty="0"/>
              <a:t>electricity generation losses </a:t>
            </a:r>
            <a:r>
              <a:rPr lang="en-US" dirty="0" smtClean="0"/>
              <a:t>are accounted for in </a:t>
            </a:r>
            <a:r>
              <a:rPr lang="en-US" dirty="0"/>
              <a:t>the electricity sector.</a:t>
            </a:r>
          </a:p>
          <a:p>
            <a:pPr marL="0" indent="0">
              <a:buNone/>
            </a:pPr>
            <a:endParaRPr lang="en-US" dirty="0"/>
          </a:p>
        </p:txBody>
      </p:sp>
      <p:sp>
        <p:nvSpPr>
          <p:cNvPr id="8" name="Title 7"/>
          <p:cNvSpPr>
            <a:spLocks noGrp="1"/>
          </p:cNvSpPr>
          <p:nvPr>
            <p:ph type="title"/>
          </p:nvPr>
        </p:nvSpPr>
        <p:spPr/>
        <p:txBody>
          <a:bodyPr/>
          <a:lstStyle/>
          <a:p>
            <a:r>
              <a:rPr lang="en-US" dirty="0"/>
              <a:t>—reflecting </a:t>
            </a:r>
            <a:r>
              <a:rPr lang="en-US" dirty="0" smtClean="0"/>
              <a:t>industrial capital stock turnover and adoption of new</a:t>
            </a:r>
            <a:r>
              <a:rPr lang="en-US" dirty="0"/>
              <a:t>, more energy-efficient </a:t>
            </a:r>
            <a:r>
              <a:rPr lang="en-US" dirty="0" smtClean="0"/>
              <a:t>technologies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121</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7223374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AEO2020 </a:t>
            </a:r>
            <a:r>
              <a:rPr lang="en-US" dirty="0"/>
              <a:t>Reference </a:t>
            </a:r>
            <a:r>
              <a:rPr lang="en-US" dirty="0" smtClean="0"/>
              <a:t>case </a:t>
            </a:r>
            <a:r>
              <a:rPr lang="en-US" dirty="0"/>
              <a:t>energy </a:t>
            </a:r>
            <a:r>
              <a:rPr lang="en-US" dirty="0" smtClean="0"/>
              <a:t>consumption by fuel varies across energy-intensive industries— </a:t>
            </a:r>
            <a:endParaRPr lang="en-US" dirty="0">
              <a:solidFill>
                <a:srgbClr val="FF0000"/>
              </a:solidFill>
            </a:endParaRPr>
          </a:p>
        </p:txBody>
      </p:sp>
      <p:sp>
        <p:nvSpPr>
          <p:cNvPr id="2" name="Slide Number Placeholder 1"/>
          <p:cNvSpPr>
            <a:spLocks noGrp="1"/>
          </p:cNvSpPr>
          <p:nvPr>
            <p:ph type="sldNum" sz="quarter" idx="4"/>
          </p:nvPr>
        </p:nvSpPr>
        <p:spPr>
          <a:xfrm>
            <a:off x="11460485" y="6460150"/>
            <a:ext cx="523707" cy="365125"/>
          </a:xfrm>
        </p:spPr>
        <p:txBody>
          <a:bodyPr/>
          <a:lstStyle/>
          <a:p>
            <a:fld id="{2D80C5C9-96E0-47EC-B500-37C5FE284639}" type="slidenum">
              <a:rPr lang="en-US" smtClean="0"/>
              <a:pPr/>
              <a:t>122</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33" name="Rectangle 32"/>
          <p:cNvSpPr/>
          <p:nvPr/>
        </p:nvSpPr>
        <p:spPr>
          <a:xfrm>
            <a:off x="2159135" y="5841361"/>
            <a:ext cx="9500895" cy="523220"/>
          </a:xfrm>
          <a:prstGeom prst="rect">
            <a:avLst/>
          </a:prstGeom>
        </p:spPr>
        <p:txBody>
          <a:bodyPr wrap="square">
            <a:spAutoFit/>
          </a:bodyPr>
          <a:lstStyle/>
          <a:p>
            <a:pPr eaLnBrk="0" hangingPunct="0"/>
            <a:r>
              <a:rPr lang="en-US" sz="1400" b="1" dirty="0" smtClean="0">
                <a:solidFill>
                  <a:srgbClr val="0096D7"/>
                </a:solidFill>
                <a:ea typeface="Times New Roman" charset="0"/>
                <a:cs typeface="Times New Roman" charset="0"/>
              </a:rPr>
              <a:t>natural gas                  </a:t>
            </a:r>
            <a:r>
              <a:rPr lang="en-US" sz="1400" b="1" dirty="0" smtClean="0"/>
              <a:t>distillate </a:t>
            </a:r>
            <a:r>
              <a:rPr lang="en-US" sz="1400" b="1" dirty="0"/>
              <a:t>and residual fuel </a:t>
            </a:r>
            <a:r>
              <a:rPr lang="en-US" sz="1400" b="1" dirty="0" smtClean="0"/>
              <a:t>oils</a:t>
            </a:r>
            <a:r>
              <a:rPr lang="en-US" sz="1400" b="1" dirty="0" smtClean="0">
                <a:solidFill>
                  <a:srgbClr val="0096D7"/>
                </a:solidFill>
                <a:ea typeface="Times New Roman" charset="0"/>
                <a:cs typeface="Times New Roman" charset="0"/>
              </a:rPr>
              <a:t>                                          </a:t>
            </a:r>
            <a:r>
              <a:rPr lang="en-US" sz="1400" b="1" dirty="0" smtClean="0">
                <a:solidFill>
                  <a:schemeClr val="bg1">
                    <a:lumMod val="65000"/>
                  </a:schemeClr>
                </a:solidFill>
                <a:ea typeface="Times New Roman" charset="0"/>
                <a:cs typeface="Times New Roman" charset="0"/>
              </a:rPr>
              <a:t>coal</a:t>
            </a:r>
            <a:r>
              <a:rPr lang="en-US" sz="1400" b="1" dirty="0" smtClean="0">
                <a:solidFill>
                  <a:srgbClr val="7F7F7F"/>
                </a:solidFill>
                <a:ea typeface="Times New Roman" charset="0"/>
                <a:cs typeface="Times New Roman" charset="0"/>
              </a:rPr>
              <a:t>             </a:t>
            </a:r>
            <a:r>
              <a:rPr lang="en-US" sz="1400" b="1" kern="0" dirty="0" smtClean="0">
                <a:solidFill>
                  <a:srgbClr val="FFC702"/>
                </a:solidFill>
                <a:ea typeface="Times New Roman" charset="0"/>
                <a:cs typeface="Times New Roman" charset="0"/>
              </a:rPr>
              <a:t>purchased </a:t>
            </a:r>
            <a:r>
              <a:rPr lang="en-US" sz="1400" b="1" kern="0" dirty="0">
                <a:solidFill>
                  <a:srgbClr val="FFC702"/>
                </a:solidFill>
                <a:ea typeface="Times New Roman" charset="0"/>
                <a:cs typeface="Times New Roman" charset="0"/>
              </a:rPr>
              <a:t>electricity</a:t>
            </a:r>
          </a:p>
          <a:p>
            <a:pPr eaLnBrk="0" hangingPunct="0"/>
            <a:r>
              <a:rPr lang="en-US" sz="1400" b="1" dirty="0" smtClean="0">
                <a:solidFill>
                  <a:schemeClr val="accent2"/>
                </a:solidFill>
                <a:ea typeface="Times New Roman" charset="0"/>
                <a:cs typeface="Times New Roman" charset="0"/>
              </a:rPr>
              <a:t>           petroleum </a:t>
            </a:r>
            <a:r>
              <a:rPr lang="en-US" sz="1400" b="1" dirty="0">
                <a:solidFill>
                  <a:schemeClr val="accent2"/>
                </a:solidFill>
                <a:ea typeface="Times New Roman" charset="0"/>
                <a:cs typeface="Times New Roman" charset="0"/>
              </a:rPr>
              <a:t>products </a:t>
            </a:r>
            <a:r>
              <a:rPr lang="en-US" sz="1400" b="1" dirty="0" smtClean="0">
                <a:solidFill>
                  <a:schemeClr val="accent2"/>
                </a:solidFill>
                <a:ea typeface="Times New Roman" charset="0"/>
                <a:cs typeface="Times New Roman" charset="0"/>
              </a:rPr>
              <a:t>                            </a:t>
            </a:r>
            <a:r>
              <a:rPr lang="en-US" sz="1400" b="1" dirty="0" smtClean="0">
                <a:solidFill>
                  <a:schemeClr val="accent6"/>
                </a:solidFill>
              </a:rPr>
              <a:t>hydrocarbon gas liquids/propane</a:t>
            </a:r>
            <a:r>
              <a:rPr lang="en-US" sz="1400" b="1" dirty="0" smtClean="0">
                <a:solidFill>
                  <a:schemeClr val="accent3"/>
                </a:solidFill>
              </a:rPr>
              <a:t>       renewables</a:t>
            </a:r>
            <a:endParaRPr lang="en-US" sz="1050" b="1" dirty="0">
              <a:solidFill>
                <a:srgbClr val="0096D7"/>
              </a:solidFill>
              <a:ea typeface="Times New Roman" charset="0"/>
              <a:cs typeface="Times New Roman" charset="0"/>
            </a:endParaRPr>
          </a:p>
        </p:txBody>
      </p:sp>
      <p:sp>
        <p:nvSpPr>
          <p:cNvPr id="30" name="TextBox 1"/>
          <p:cNvSpPr txBox="1"/>
          <p:nvPr/>
        </p:nvSpPr>
        <p:spPr bwMode="auto">
          <a:xfrm>
            <a:off x="446003" y="1314470"/>
            <a:ext cx="10164332" cy="522538"/>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fontAlgn="auto" latinLnBrk="0" hangingPunct="1"/>
            <a:r>
              <a:rPr lang="en-US" sz="1400" b="1" i="0" baseline="0" dirty="0">
                <a:effectLst/>
                <a:latin typeface="+mn-lt"/>
                <a:ea typeface="+mn-ea"/>
                <a:cs typeface="+mn-cs"/>
              </a:rPr>
              <a:t>Energy </a:t>
            </a:r>
            <a:r>
              <a:rPr lang="en-US" sz="1400" b="1" dirty="0" smtClean="0"/>
              <a:t>consumption </a:t>
            </a:r>
            <a:r>
              <a:rPr lang="en-US" sz="1400" b="1" i="0" baseline="0" dirty="0" smtClean="0">
                <a:effectLst/>
                <a:latin typeface="+mn-lt"/>
                <a:ea typeface="+mn-ea"/>
                <a:cs typeface="+mn-cs"/>
              </a:rPr>
              <a:t>by energy source shares and industry (</a:t>
            </a:r>
            <a:r>
              <a:rPr lang="en-US" sz="1400" b="1" dirty="0"/>
              <a:t>AEO2020 Reference </a:t>
            </a:r>
            <a:r>
              <a:rPr lang="en-US" sz="1400" b="1" i="0" dirty="0" smtClean="0">
                <a:effectLst/>
                <a:latin typeface="+mn-lt"/>
                <a:ea typeface="+mn-ea"/>
                <a:cs typeface="+mn-cs"/>
              </a:rPr>
              <a:t>case)</a:t>
            </a:r>
            <a:endParaRPr lang="en-US" sz="1400" dirty="0">
              <a:effectLst/>
            </a:endParaRPr>
          </a:p>
          <a:p>
            <a:r>
              <a:rPr lang="en-US" sz="1400" b="0" i="0" baseline="0" dirty="0" smtClean="0">
                <a:effectLst/>
                <a:latin typeface="+mn-lt"/>
                <a:ea typeface="+mn-ea"/>
                <a:cs typeface="+mn-cs"/>
              </a:rPr>
              <a:t>percent</a:t>
            </a:r>
            <a:endParaRPr lang="en-US" sz="1400" i="1" dirty="0">
              <a:solidFill>
                <a:srgbClr val="333333"/>
              </a:solidFill>
              <a:latin typeface="Times New Roman" charset="0"/>
              <a:ea typeface="Times New Roman" charset="0"/>
              <a:cs typeface="Times New Roman" charset="0"/>
            </a:endParaRPr>
          </a:p>
        </p:txBody>
      </p:sp>
      <p:sp>
        <p:nvSpPr>
          <p:cNvPr id="35" name="TextBox 1"/>
          <p:cNvSpPr txBox="1"/>
          <p:nvPr/>
        </p:nvSpPr>
        <p:spPr bwMode="auto">
          <a:xfrm rot="10800000" flipV="1">
            <a:off x="802386" y="1769496"/>
            <a:ext cx="1373066" cy="3760944"/>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dirty="0" smtClean="0"/>
              <a:t>food</a:t>
            </a:r>
          </a:p>
          <a:p>
            <a:pPr algn="r"/>
            <a:endParaRPr lang="en-US" sz="400" b="1" dirty="0" smtClean="0"/>
          </a:p>
          <a:p>
            <a:pPr algn="r"/>
            <a:endParaRPr lang="en-US" sz="1200" b="1" dirty="0" smtClean="0"/>
          </a:p>
          <a:p>
            <a:pPr algn="r"/>
            <a:r>
              <a:rPr lang="en-US" sz="1400" b="1" dirty="0" smtClean="0"/>
              <a:t>glass</a:t>
            </a:r>
            <a:endParaRPr lang="en-US" sz="1400" b="1" dirty="0"/>
          </a:p>
          <a:p>
            <a:pPr algn="r"/>
            <a:endParaRPr lang="en-US" sz="600" b="1" dirty="0" smtClean="0"/>
          </a:p>
          <a:p>
            <a:pPr algn="r"/>
            <a:endParaRPr lang="en-US" sz="1200" b="1" dirty="0"/>
          </a:p>
          <a:p>
            <a:pPr algn="r"/>
            <a:r>
              <a:rPr lang="en-US" sz="1400" b="1" dirty="0" smtClean="0"/>
              <a:t>aluminum</a:t>
            </a:r>
            <a:endParaRPr lang="en-US" sz="1400" b="1" dirty="0"/>
          </a:p>
          <a:p>
            <a:pPr algn="r"/>
            <a:endParaRPr lang="en-US" sz="800" b="1" dirty="0" smtClean="0"/>
          </a:p>
          <a:p>
            <a:pPr algn="r">
              <a:spcBef>
                <a:spcPts val="900"/>
              </a:spcBef>
            </a:pPr>
            <a:r>
              <a:rPr lang="en-US" sz="1400" b="1" dirty="0"/>
              <a:t>bulk chemicals</a:t>
            </a:r>
          </a:p>
          <a:p>
            <a:pPr algn="r"/>
            <a:r>
              <a:rPr lang="en-US" sz="1050" b="1" dirty="0" smtClean="0"/>
              <a:t>including </a:t>
            </a:r>
            <a:r>
              <a:rPr lang="en-US" sz="1050" b="1" dirty="0"/>
              <a:t>feedstocks</a:t>
            </a:r>
          </a:p>
          <a:p>
            <a:pPr algn="r"/>
            <a:endParaRPr lang="en-US" b="1" dirty="0"/>
          </a:p>
          <a:p>
            <a:pPr algn="r">
              <a:spcBef>
                <a:spcPts val="600"/>
              </a:spcBef>
            </a:pPr>
            <a:r>
              <a:rPr lang="en-US" sz="1400" b="1" dirty="0" smtClean="0"/>
              <a:t>iron and steel</a:t>
            </a:r>
            <a:endParaRPr lang="en-US" sz="1400" b="1" dirty="0"/>
          </a:p>
          <a:p>
            <a:pPr algn="r"/>
            <a:endParaRPr lang="en-US" sz="700" b="1" dirty="0" smtClean="0"/>
          </a:p>
          <a:p>
            <a:pPr algn="r"/>
            <a:endParaRPr lang="en-US" sz="300" b="1" dirty="0" smtClean="0"/>
          </a:p>
          <a:p>
            <a:pPr algn="r"/>
            <a:endParaRPr lang="en-US" sz="700" b="1" dirty="0"/>
          </a:p>
          <a:p>
            <a:pPr algn="r"/>
            <a:r>
              <a:rPr lang="en-US" sz="1400" b="1" dirty="0" smtClean="0"/>
              <a:t>paper</a:t>
            </a:r>
          </a:p>
          <a:p>
            <a:pPr algn="r"/>
            <a:endParaRPr lang="en-US" sz="1050" b="1" dirty="0" smtClean="0"/>
          </a:p>
          <a:p>
            <a:pPr algn="r"/>
            <a:endParaRPr lang="en-US" sz="400" b="1" dirty="0" smtClean="0"/>
          </a:p>
          <a:p>
            <a:pPr algn="r"/>
            <a:endParaRPr lang="en-US" sz="400" b="1" dirty="0" smtClean="0"/>
          </a:p>
          <a:p>
            <a:pPr algn="r"/>
            <a:r>
              <a:rPr lang="en-US" sz="1400" b="1" dirty="0" smtClean="0"/>
              <a:t>agriculture</a:t>
            </a:r>
          </a:p>
          <a:p>
            <a:pPr algn="r"/>
            <a:endParaRPr lang="en-US" sz="1000" b="1" dirty="0" smtClean="0"/>
          </a:p>
          <a:p>
            <a:pPr algn="r"/>
            <a:endParaRPr lang="en-US" sz="900" b="1" dirty="0" smtClean="0"/>
          </a:p>
          <a:p>
            <a:pPr algn="r"/>
            <a:r>
              <a:rPr lang="en-US" sz="1400" b="1" dirty="0" smtClean="0"/>
              <a:t>refining</a:t>
            </a:r>
            <a:endParaRPr lang="en-US" sz="1400" b="1" dirty="0"/>
          </a:p>
        </p:txBody>
      </p:sp>
      <p:graphicFrame>
        <p:nvGraphicFramePr>
          <p:cNvPr id="32" name="Content Placeholder 6"/>
          <p:cNvGraphicFramePr>
            <a:graphicFrameLocks/>
          </p:cNvGraphicFramePr>
          <p:nvPr>
            <p:extLst/>
          </p:nvPr>
        </p:nvGraphicFramePr>
        <p:xfrm>
          <a:off x="2020437" y="5125732"/>
          <a:ext cx="8999696" cy="813106"/>
        </p:xfrm>
        <a:graphic>
          <a:graphicData uri="http://schemas.openxmlformats.org/drawingml/2006/chart">
            <c:chart xmlns:c="http://schemas.openxmlformats.org/drawingml/2006/chart" xmlns:r="http://schemas.openxmlformats.org/officeDocument/2006/relationships" r:id="rId11"/>
          </a:graphicData>
        </a:graphic>
      </p:graphicFrame>
      <p:sp>
        <p:nvSpPr>
          <p:cNvPr id="3" name="TextBox 2"/>
          <p:cNvSpPr txBox="1"/>
          <p:nvPr/>
        </p:nvSpPr>
        <p:spPr>
          <a:xfrm>
            <a:off x="10892038" y="1634087"/>
            <a:ext cx="1027868" cy="523220"/>
          </a:xfrm>
          <a:prstGeom prst="rect">
            <a:avLst/>
          </a:prstGeom>
          <a:noFill/>
        </p:spPr>
        <p:txBody>
          <a:bodyPr wrap="square" rtlCol="0">
            <a:spAutoFit/>
          </a:bodyPr>
          <a:lstStyle/>
          <a:p>
            <a:r>
              <a:rPr lang="en-US" sz="1400" b="1" dirty="0" smtClean="0"/>
              <a:t>2019</a:t>
            </a:r>
          </a:p>
          <a:p>
            <a:r>
              <a:rPr lang="en-US" sz="1400" b="1" dirty="0" smtClean="0">
                <a:solidFill>
                  <a:schemeClr val="bg2">
                    <a:lumMod val="60000"/>
                    <a:lumOff val="40000"/>
                  </a:schemeClr>
                </a:solidFill>
              </a:rPr>
              <a:t>2050</a:t>
            </a:r>
            <a:endParaRPr lang="en-US" sz="1400" b="1" dirty="0">
              <a:solidFill>
                <a:schemeClr val="bg2">
                  <a:lumMod val="60000"/>
                  <a:lumOff val="40000"/>
                </a:schemeClr>
              </a:solidFill>
            </a:endParaRPr>
          </a:p>
        </p:txBody>
      </p:sp>
      <p:graphicFrame>
        <p:nvGraphicFramePr>
          <p:cNvPr id="52" name="Content Placeholder 6"/>
          <p:cNvGraphicFramePr>
            <a:graphicFrameLocks/>
          </p:cNvGraphicFramePr>
          <p:nvPr>
            <p:extLst/>
          </p:nvPr>
        </p:nvGraphicFramePr>
        <p:xfrm>
          <a:off x="2123576" y="4629653"/>
          <a:ext cx="8659368" cy="55778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3" name="Content Placeholder 6"/>
          <p:cNvGraphicFramePr>
            <a:graphicFrameLocks/>
          </p:cNvGraphicFramePr>
          <p:nvPr>
            <p:extLst/>
          </p:nvPr>
        </p:nvGraphicFramePr>
        <p:xfrm>
          <a:off x="2123576" y="4132078"/>
          <a:ext cx="8655103" cy="55928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4" name="Content Placeholder 6"/>
          <p:cNvGraphicFramePr>
            <a:graphicFrameLocks/>
          </p:cNvGraphicFramePr>
          <p:nvPr>
            <p:extLst/>
          </p:nvPr>
        </p:nvGraphicFramePr>
        <p:xfrm>
          <a:off x="2123575" y="3130804"/>
          <a:ext cx="8655103" cy="40101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5" name="Content Placeholder 6"/>
          <p:cNvGraphicFramePr>
            <a:graphicFrameLocks/>
          </p:cNvGraphicFramePr>
          <p:nvPr>
            <p:extLst/>
          </p:nvPr>
        </p:nvGraphicFramePr>
        <p:xfrm>
          <a:off x="2123576" y="3634503"/>
          <a:ext cx="8655103" cy="55928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6" name="Content Placeholder 6"/>
          <p:cNvGraphicFramePr>
            <a:graphicFrameLocks/>
          </p:cNvGraphicFramePr>
          <p:nvPr>
            <p:extLst/>
          </p:nvPr>
        </p:nvGraphicFramePr>
        <p:xfrm>
          <a:off x="2123576" y="2600532"/>
          <a:ext cx="8655103" cy="55928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7" name="Content Placeholder 6"/>
          <p:cNvGraphicFramePr>
            <a:graphicFrameLocks/>
          </p:cNvGraphicFramePr>
          <p:nvPr>
            <p:extLst/>
          </p:nvPr>
        </p:nvGraphicFramePr>
        <p:xfrm>
          <a:off x="2123576" y="2102957"/>
          <a:ext cx="8655103" cy="55928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8" name="Content Placeholder 6"/>
          <p:cNvGraphicFramePr>
            <a:graphicFrameLocks/>
          </p:cNvGraphicFramePr>
          <p:nvPr>
            <p:extLst/>
          </p:nvPr>
        </p:nvGraphicFramePr>
        <p:xfrm>
          <a:off x="2123576" y="1605382"/>
          <a:ext cx="8655103" cy="559280"/>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11971694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smtClean="0"/>
              <a:t>Natural gas (used primarily for process heat) remains the primary </a:t>
            </a:r>
            <a:r>
              <a:rPr lang="en-US" dirty="0"/>
              <a:t>fuel in </a:t>
            </a:r>
            <a:r>
              <a:rPr lang="en-US" dirty="0" smtClean="0"/>
              <a:t>the U.S</a:t>
            </a:r>
            <a:r>
              <a:rPr lang="en-US" dirty="0"/>
              <a:t>. food and glass industries in the AEO2020 Reference case, although its share declines through 2050.  In the food industry, the share of renewables grows </a:t>
            </a:r>
            <a:r>
              <a:rPr lang="en-US" dirty="0" smtClean="0"/>
              <a:t>from 14% in 2019 to 20% in 2050. In the glass industry, natural gas continues to have the largest share, retaining more than an 88% share through the projection period.</a:t>
            </a:r>
          </a:p>
          <a:p>
            <a:r>
              <a:rPr lang="en-US" dirty="0" smtClean="0"/>
              <a:t>In </a:t>
            </a:r>
            <a:r>
              <a:rPr lang="en-US" dirty="0"/>
              <a:t>the U.S. iron </a:t>
            </a:r>
            <a:r>
              <a:rPr lang="en-US" dirty="0" smtClean="0"/>
              <a:t>and steel industry, coal remains the primary fuel, although its share in the total energy mix for the sector declines from 50% in 2019 to 44% in 2050 as natural gas and electricity-fueled technologies become more widely used.</a:t>
            </a:r>
          </a:p>
          <a:p>
            <a:r>
              <a:rPr lang="en-US" dirty="0" smtClean="0"/>
              <a:t>The bulk chemicals industry consumes natural gas and HGLs for both heat and power and feedstock. The relatively low projected prices for both fuels result in continued high shares of total energy consumption and reduced shares of purchased electricity as CHP adoption grows.</a:t>
            </a:r>
          </a:p>
          <a:p>
            <a:r>
              <a:rPr lang="en-US" dirty="0"/>
              <a:t>In the United States, in addition </a:t>
            </a:r>
            <a:r>
              <a:rPr lang="en-US" dirty="0" smtClean="0"/>
              <a:t>to the food industry and, to some extent, refining (where bio-based feedstocks are used to produce blend-stocks for the transportation fuels sector), one of the highest shares of renewables consumption is in the paper industry, where black </a:t>
            </a:r>
            <a:r>
              <a:rPr lang="en-US" dirty="0"/>
              <a:t>liquor (a byproduct of the pulping process) </a:t>
            </a:r>
            <a:r>
              <a:rPr lang="en-US" dirty="0" smtClean="0"/>
              <a:t>serves as a major fuel for boilers and on-site CHP.  The renewables share of total energy consumed in the paper industry increases from 61% in 2019 to 68% in 2050.</a:t>
            </a:r>
          </a:p>
          <a:p>
            <a:r>
              <a:rPr lang="en-US" dirty="0" smtClean="0"/>
              <a:t>Petroleum remains the primary fuel for refining and for agriculture, where distillate fuels most of the on-field equipment.</a:t>
            </a:r>
          </a:p>
        </p:txBody>
      </p:sp>
      <p:sp>
        <p:nvSpPr>
          <p:cNvPr id="8" name="Title 7"/>
          <p:cNvSpPr>
            <a:spLocks noGrp="1"/>
          </p:cNvSpPr>
          <p:nvPr>
            <p:ph type="title"/>
          </p:nvPr>
        </p:nvSpPr>
        <p:spPr/>
        <p:txBody>
          <a:bodyPr/>
          <a:lstStyle/>
          <a:p>
            <a:r>
              <a:rPr lang="en-US" dirty="0" smtClean="0"/>
              <a:t>—because some industries have greater capacity for fuel switching than others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123</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70983463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4516" y="667726"/>
            <a:ext cx="11599572" cy="755794"/>
          </a:xfrm>
        </p:spPr>
        <p:txBody>
          <a:bodyPr/>
          <a:lstStyle/>
          <a:p>
            <a:r>
              <a:rPr lang="en-US" sz="2350" dirty="0"/>
              <a:t>Self-generation from combined heat and power (CHP), especially for bulk chemicals, </a:t>
            </a:r>
            <a:r>
              <a:rPr lang="en-US" sz="2350" dirty="0" smtClean="0"/>
              <a:t>accounts for most </a:t>
            </a:r>
            <a:r>
              <a:rPr lang="en-US" sz="2350" dirty="0"/>
              <a:t>AEO2020 Reference case </a:t>
            </a:r>
            <a:r>
              <a:rPr lang="en-US" sz="2350" dirty="0" smtClean="0"/>
              <a:t>growth in industrial sector electricity consumption— </a:t>
            </a:r>
            <a:endParaRPr lang="en-US" sz="2350"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124</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14" name="TextBox 1"/>
          <p:cNvSpPr txBox="1"/>
          <p:nvPr/>
        </p:nvSpPr>
        <p:spPr bwMode="auto">
          <a:xfrm>
            <a:off x="413052" y="1407212"/>
            <a:ext cx="11132504" cy="434414"/>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fontAlgn="auto" latinLnBrk="0" hangingPunct="1"/>
            <a:r>
              <a:rPr lang="en-US" sz="1400" b="1" i="0" baseline="0" dirty="0" smtClean="0">
                <a:effectLst/>
                <a:latin typeface="+mn-lt"/>
                <a:ea typeface="+mn-ea"/>
                <a:cs typeface="+mn-cs"/>
              </a:rPr>
              <a:t>CHP generation and </a:t>
            </a:r>
            <a:r>
              <a:rPr lang="en-US" sz="1400" b="1" i="0" baseline="0" dirty="0">
                <a:effectLst/>
                <a:latin typeface="+mn-lt"/>
                <a:ea typeface="+mn-ea"/>
                <a:cs typeface="+mn-cs"/>
              </a:rPr>
              <a:t>purchased electricity consumption for </a:t>
            </a:r>
            <a:r>
              <a:rPr lang="en-US" sz="1400" b="1" dirty="0" smtClean="0"/>
              <a:t>U.S</a:t>
            </a:r>
            <a:r>
              <a:rPr lang="en-US" sz="1400" b="1" dirty="0"/>
              <a:t>. </a:t>
            </a:r>
            <a:r>
              <a:rPr lang="en-US" sz="1400" b="1" i="0" baseline="0" dirty="0" smtClean="0">
                <a:effectLst/>
                <a:latin typeface="+mn-lt"/>
                <a:ea typeface="+mn-ea"/>
                <a:cs typeface="+mn-cs"/>
              </a:rPr>
              <a:t>industries </a:t>
            </a:r>
            <a:r>
              <a:rPr lang="en-US" sz="1400" b="1" i="0" baseline="0" dirty="0">
                <a:effectLst/>
                <a:latin typeface="+mn-lt"/>
                <a:ea typeface="+mn-ea"/>
                <a:cs typeface="+mn-cs"/>
              </a:rPr>
              <a:t>with </a:t>
            </a:r>
            <a:r>
              <a:rPr lang="en-US" sz="1400" b="1" i="0" baseline="0" dirty="0" smtClean="0">
                <a:effectLst/>
                <a:latin typeface="+mn-lt"/>
                <a:ea typeface="+mn-ea"/>
                <a:cs typeface="+mn-cs"/>
              </a:rPr>
              <a:t>the most </a:t>
            </a:r>
            <a:r>
              <a:rPr lang="en-US" sz="1400" b="1" i="0" baseline="0" dirty="0">
                <a:effectLst/>
                <a:latin typeface="+mn-lt"/>
                <a:ea typeface="+mn-ea"/>
                <a:cs typeface="+mn-cs"/>
              </a:rPr>
              <a:t>installed </a:t>
            </a:r>
            <a:r>
              <a:rPr lang="en-US" sz="1400" b="1" i="0" baseline="0" dirty="0" smtClean="0">
                <a:effectLst/>
                <a:latin typeface="+mn-lt"/>
                <a:ea typeface="+mn-ea"/>
                <a:cs typeface="+mn-cs"/>
              </a:rPr>
              <a:t>CHP</a:t>
            </a:r>
            <a:r>
              <a:rPr lang="en-US" sz="1400" b="1" i="0" dirty="0" smtClean="0">
                <a:effectLst/>
                <a:latin typeface="+mn-lt"/>
                <a:ea typeface="+mn-ea"/>
                <a:cs typeface="+mn-cs"/>
              </a:rPr>
              <a:t> </a:t>
            </a:r>
            <a:r>
              <a:rPr lang="en-US" sz="1400" b="1" i="0" baseline="0" dirty="0" smtClean="0">
                <a:effectLst/>
                <a:latin typeface="+mn-lt"/>
                <a:ea typeface="+mn-ea"/>
                <a:cs typeface="+mn-cs"/>
              </a:rPr>
              <a:t>(</a:t>
            </a:r>
            <a:r>
              <a:rPr lang="en-US" sz="1400" b="1" dirty="0"/>
              <a:t>AEO2020 </a:t>
            </a:r>
            <a:r>
              <a:rPr lang="en-US" sz="1400" b="1" i="0" baseline="0" dirty="0" smtClean="0">
                <a:effectLst/>
                <a:latin typeface="+mn-lt"/>
                <a:ea typeface="+mn-ea"/>
                <a:cs typeface="+mn-cs"/>
              </a:rPr>
              <a:t>Reference case)</a:t>
            </a:r>
            <a:endParaRPr lang="en-US" sz="1400" i="1" dirty="0">
              <a:solidFill>
                <a:srgbClr val="333333"/>
              </a:solidFill>
              <a:latin typeface="Times New Roman" charset="0"/>
              <a:ea typeface="Times New Roman" charset="0"/>
              <a:cs typeface="Times New Roman" charset="0"/>
            </a:endParaRPr>
          </a:p>
        </p:txBody>
      </p:sp>
      <p:graphicFrame>
        <p:nvGraphicFramePr>
          <p:cNvPr id="15" name="Content Placeholder 5"/>
          <p:cNvGraphicFramePr>
            <a:graphicFrameLocks/>
          </p:cNvGraphicFramePr>
          <p:nvPr>
            <p:extLst/>
          </p:nvPr>
        </p:nvGraphicFramePr>
        <p:xfrm>
          <a:off x="413052" y="1915859"/>
          <a:ext cx="4966256" cy="420204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Content Placeholder 6"/>
          <p:cNvGraphicFramePr>
            <a:graphicFrameLocks/>
          </p:cNvGraphicFramePr>
          <p:nvPr>
            <p:extLst/>
          </p:nvPr>
        </p:nvGraphicFramePr>
        <p:xfrm>
          <a:off x="6108880" y="1841626"/>
          <a:ext cx="4880396" cy="4202048"/>
        </p:xfrm>
        <a:graphic>
          <a:graphicData uri="http://schemas.openxmlformats.org/drawingml/2006/chart">
            <c:chart xmlns:c="http://schemas.openxmlformats.org/drawingml/2006/chart" xmlns:r="http://schemas.openxmlformats.org/officeDocument/2006/relationships" r:id="rId12"/>
          </a:graphicData>
        </a:graphic>
      </p:graphicFrame>
      <p:sp>
        <p:nvSpPr>
          <p:cNvPr id="17" name="TextBox 16"/>
          <p:cNvSpPr txBox="1"/>
          <p:nvPr/>
        </p:nvSpPr>
        <p:spPr>
          <a:xfrm>
            <a:off x="4506194" y="5824878"/>
            <a:ext cx="825267" cy="307777"/>
          </a:xfrm>
          <a:prstGeom prst="rect">
            <a:avLst/>
          </a:prstGeom>
          <a:noFill/>
        </p:spPr>
        <p:txBody>
          <a:bodyPr wrap="square" rtlCol="0">
            <a:spAutoFit/>
          </a:bodyPr>
          <a:lstStyle/>
          <a:p>
            <a:r>
              <a:rPr lang="en-US" sz="1400" dirty="0" smtClean="0"/>
              <a:t>2050</a:t>
            </a:r>
            <a:endParaRPr lang="en-US" sz="1400" dirty="0"/>
          </a:p>
        </p:txBody>
      </p:sp>
      <p:sp>
        <p:nvSpPr>
          <p:cNvPr id="18" name="TextBox 17"/>
          <p:cNvSpPr txBox="1"/>
          <p:nvPr/>
        </p:nvSpPr>
        <p:spPr>
          <a:xfrm>
            <a:off x="10448009" y="5750645"/>
            <a:ext cx="825267" cy="307777"/>
          </a:xfrm>
          <a:prstGeom prst="rect">
            <a:avLst/>
          </a:prstGeom>
          <a:noFill/>
        </p:spPr>
        <p:txBody>
          <a:bodyPr wrap="square" rtlCol="0">
            <a:spAutoFit/>
          </a:bodyPr>
          <a:lstStyle/>
          <a:p>
            <a:r>
              <a:rPr lang="en-US" sz="1400" dirty="0" smtClean="0"/>
              <a:t>2050</a:t>
            </a:r>
            <a:endParaRPr lang="en-US" sz="1400" dirty="0"/>
          </a:p>
        </p:txBody>
      </p:sp>
    </p:spTree>
    <p:extLst>
      <p:ext uri="{BB962C8B-B14F-4D97-AF65-F5344CB8AC3E}">
        <p14:creationId xmlns:p14="http://schemas.microsoft.com/office/powerpoint/2010/main" val="42807999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a:t>AEO2020 Reference case electricity generation from CHP units in the U.S. bulk chemicals, refining, and paper industries (industries with the most CHP) grows 1.5% per year, from 125 billion </a:t>
            </a:r>
            <a:r>
              <a:rPr lang="en-US" dirty="0" err="1" smtClean="0"/>
              <a:t>kilowatthours</a:t>
            </a:r>
            <a:r>
              <a:rPr lang="en-US" dirty="0" smtClean="0"/>
              <a:t> </a:t>
            </a:r>
            <a:r>
              <a:rPr lang="en-US" dirty="0"/>
              <a:t>(kWh) in 2019 to 196 billion kWh in 2050</a:t>
            </a:r>
            <a:r>
              <a:rPr lang="en-US" dirty="0" smtClean="0"/>
              <a:t>.</a:t>
            </a:r>
            <a:endParaRPr lang="en-US" dirty="0"/>
          </a:p>
          <a:p>
            <a:r>
              <a:rPr lang="en-US" dirty="0" smtClean="0"/>
              <a:t>The </a:t>
            </a:r>
            <a:r>
              <a:rPr lang="en-US" dirty="0"/>
              <a:t>bulk </a:t>
            </a:r>
            <a:r>
              <a:rPr lang="en-US" dirty="0" smtClean="0"/>
              <a:t>chemical, </a:t>
            </a:r>
            <a:r>
              <a:rPr lang="en-US" dirty="0"/>
              <a:t>refining, and paper industries use the most CHP in the United States because </a:t>
            </a:r>
            <a:r>
              <a:rPr lang="en-US" dirty="0" smtClean="0"/>
              <a:t>these large </a:t>
            </a:r>
            <a:r>
              <a:rPr lang="en-US" dirty="0"/>
              <a:t>industries </a:t>
            </a:r>
            <a:r>
              <a:rPr lang="en-US" dirty="0" smtClean="0"/>
              <a:t>have </a:t>
            </a:r>
            <a:r>
              <a:rPr lang="en-US" dirty="0"/>
              <a:t>high heating needs, and steam </a:t>
            </a:r>
            <a:r>
              <a:rPr lang="en-US" dirty="0" smtClean="0"/>
              <a:t>is readily </a:t>
            </a:r>
            <a:r>
              <a:rPr lang="en-US" dirty="0"/>
              <a:t>available </a:t>
            </a:r>
            <a:r>
              <a:rPr lang="en-US" dirty="0" smtClean="0"/>
              <a:t>onsite to </a:t>
            </a:r>
            <a:r>
              <a:rPr lang="en-US" dirty="0"/>
              <a:t>use for generation. The share of self-generated electricity to total electricity consumption in the sector rises from 34% in 2019 to </a:t>
            </a:r>
            <a:r>
              <a:rPr lang="en-US" dirty="0" smtClean="0"/>
              <a:t>42% </a:t>
            </a:r>
            <a:r>
              <a:rPr lang="en-US" dirty="0"/>
              <a:t>in 2050 </a:t>
            </a:r>
            <a:r>
              <a:rPr lang="en-US" dirty="0" smtClean="0"/>
              <a:t>because </a:t>
            </a:r>
            <a:r>
              <a:rPr lang="en-US" dirty="0"/>
              <a:t>rapidly growing demand for industrial heat allows complementary power generation growth</a:t>
            </a:r>
            <a:r>
              <a:rPr lang="en-US" dirty="0" smtClean="0"/>
              <a:t>.</a:t>
            </a:r>
            <a:endParaRPr lang="en-US" dirty="0"/>
          </a:p>
          <a:p>
            <a:r>
              <a:rPr lang="en-US" dirty="0" smtClean="0"/>
              <a:t>Although </a:t>
            </a:r>
            <a:r>
              <a:rPr lang="en-US" dirty="0"/>
              <a:t>natural gas </a:t>
            </a:r>
            <a:r>
              <a:rPr lang="en-US" dirty="0" smtClean="0"/>
              <a:t>accounts </a:t>
            </a:r>
            <a:r>
              <a:rPr lang="en-US" dirty="0"/>
              <a:t>for more than 90% of the fuel used for CHP in the bulk chemicals </a:t>
            </a:r>
            <a:r>
              <a:rPr lang="en-US" dirty="0" smtClean="0"/>
              <a:t>industry in 2019 and 95% in 2050, </a:t>
            </a:r>
            <a:r>
              <a:rPr lang="en-US" dirty="0"/>
              <a:t>petroleum products—in the form of residual oil, petroleum coke, and still </a:t>
            </a:r>
            <a:r>
              <a:rPr lang="en-US" dirty="0" smtClean="0"/>
              <a:t>gas and others—fuel </a:t>
            </a:r>
            <a:r>
              <a:rPr lang="en-US" dirty="0"/>
              <a:t>some of the CHP capacity in the refining sector. In the paper industry, </a:t>
            </a:r>
            <a:r>
              <a:rPr lang="en-US" dirty="0" smtClean="0"/>
              <a:t>renewables </a:t>
            </a:r>
            <a:r>
              <a:rPr lang="en-US" dirty="0"/>
              <a:t>such as black </a:t>
            </a:r>
            <a:r>
              <a:rPr lang="en-US" dirty="0" smtClean="0"/>
              <a:t>liquor </a:t>
            </a:r>
            <a:r>
              <a:rPr lang="en-US" dirty="0"/>
              <a:t>fire CHP generation.</a:t>
            </a:r>
          </a:p>
          <a:p>
            <a:pPr marL="0" indent="0">
              <a:buNone/>
            </a:pPr>
            <a:endParaRPr lang="en-US" dirty="0"/>
          </a:p>
        </p:txBody>
      </p:sp>
      <p:sp>
        <p:nvSpPr>
          <p:cNvPr id="8" name="Title 7"/>
          <p:cNvSpPr>
            <a:spLocks noGrp="1"/>
          </p:cNvSpPr>
          <p:nvPr>
            <p:ph type="title"/>
          </p:nvPr>
        </p:nvSpPr>
        <p:spPr/>
        <p:txBody>
          <a:bodyPr/>
          <a:lstStyle/>
          <a:p>
            <a:r>
              <a:rPr lang="en-US" dirty="0" smtClean="0"/>
              <a:t>—as quantities of purchased electricity remain fairly flat</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125</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3062403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6507" y="420345"/>
            <a:ext cx="11599572" cy="755794"/>
          </a:xfrm>
        </p:spPr>
        <p:txBody>
          <a:bodyPr>
            <a:normAutofit fontScale="90000"/>
          </a:bodyPr>
          <a:lstStyle/>
          <a:p>
            <a:r>
              <a:rPr lang="en-US" dirty="0" smtClean="0"/>
              <a:t>In the bulk chemicals industry, combined-heat-and-power (CHP) adoption grows </a:t>
            </a:r>
            <a:r>
              <a:rPr lang="en-US" dirty="0"/>
              <a:t>in the AEO2020 Reference case; sales to the grid remain relatively flat as </a:t>
            </a:r>
            <a:r>
              <a:rPr lang="en-US" dirty="0" smtClean="0"/>
              <a:t>most generation fuels onsite consumption</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126</a:t>
            </a:fld>
            <a:endParaRPr lang="en-US" dirty="0"/>
          </a:p>
        </p:txBody>
      </p:sp>
      <p:grpSp>
        <p:nvGrpSpPr>
          <p:cNvPr id="11" name="Group 10"/>
          <p:cNvGrpSpPr/>
          <p:nvPr/>
        </p:nvGrpSpPr>
        <p:grpSpPr>
          <a:xfrm>
            <a:off x="349653" y="-1019"/>
            <a:ext cx="11564435" cy="531720"/>
            <a:chOff x="349653" y="-1019"/>
            <a:chExt cx="11564435" cy="53172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10"/>
          <p:cNvGraphicFramePr>
            <a:graphicFrameLocks/>
          </p:cNvGraphicFramePr>
          <p:nvPr>
            <p:extLst/>
          </p:nvPr>
        </p:nvGraphicFramePr>
        <p:xfrm>
          <a:off x="309094" y="1466679"/>
          <a:ext cx="6237432" cy="44910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Content Placeholder 11"/>
          <p:cNvGraphicFramePr>
            <a:graphicFrameLocks/>
          </p:cNvGraphicFramePr>
          <p:nvPr>
            <p:extLst/>
          </p:nvPr>
        </p:nvGraphicFramePr>
        <p:xfrm>
          <a:off x="5883042" y="1464481"/>
          <a:ext cx="6766158" cy="4491038"/>
        </p:xfrm>
        <a:graphic>
          <a:graphicData uri="http://schemas.openxmlformats.org/drawingml/2006/chart">
            <c:chart xmlns:c="http://schemas.openxmlformats.org/drawingml/2006/chart" xmlns:r="http://schemas.openxmlformats.org/officeDocument/2006/relationships" r:id="rId11"/>
          </a:graphicData>
        </a:graphic>
      </p:graphicFrame>
      <p:sp>
        <p:nvSpPr>
          <p:cNvPr id="16" name="TextBox 4"/>
          <p:cNvSpPr txBox="1"/>
          <p:nvPr/>
        </p:nvSpPr>
        <p:spPr bwMode="auto">
          <a:xfrm>
            <a:off x="401619" y="1238079"/>
            <a:ext cx="8830743" cy="457200"/>
          </a:xfrm>
          <a:prstGeom prst="rect">
            <a:avLst/>
          </a:prstGeom>
          <a:solidFill>
            <a:schemeClr val="bg1"/>
          </a:solid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u="none" strike="noStrike" dirty="0" smtClean="0">
                <a:effectLst/>
                <a:latin typeface="+mn-lt"/>
                <a:ea typeface="+mn-ea"/>
                <a:cs typeface="+mn-cs"/>
              </a:rPr>
              <a:t>Net CHP generation and </a:t>
            </a:r>
            <a:r>
              <a:rPr lang="en-US" sz="1400" b="1" dirty="0" smtClean="0"/>
              <a:t>disposition</a:t>
            </a:r>
            <a:r>
              <a:rPr lang="en-US" sz="1400" b="1" dirty="0"/>
              <a:t> in the bulk chemicals </a:t>
            </a:r>
            <a:r>
              <a:rPr lang="en-US" sz="1400" b="1" dirty="0" smtClean="0"/>
              <a:t>sector, </a:t>
            </a:r>
            <a:r>
              <a:rPr lang="en-US" sz="1400" b="1" dirty="0"/>
              <a:t>by </a:t>
            </a:r>
            <a:r>
              <a:rPr lang="en-US" sz="1400" b="1" dirty="0" smtClean="0"/>
              <a:t>fuel </a:t>
            </a:r>
            <a:r>
              <a:rPr lang="en-US" sz="1400" b="1" i="0" u="none" strike="noStrike" dirty="0" smtClean="0">
                <a:effectLst/>
                <a:latin typeface="+mn-lt"/>
                <a:ea typeface="+mn-ea"/>
                <a:cs typeface="+mn-cs"/>
              </a:rPr>
              <a:t>(</a:t>
            </a:r>
            <a:r>
              <a:rPr lang="en-US" sz="1400" b="1" dirty="0"/>
              <a:t>AEO2020 </a:t>
            </a:r>
            <a:r>
              <a:rPr lang="en-US" sz="1400" b="1" i="0" u="none" strike="noStrike" dirty="0" smtClean="0">
                <a:effectLst/>
                <a:latin typeface="+mn-lt"/>
                <a:ea typeface="+mn-ea"/>
                <a:cs typeface="+mn-cs"/>
              </a:rPr>
              <a:t>Reference case)</a:t>
            </a:r>
            <a:r>
              <a:rPr lang="en-US" sz="1400" dirty="0" smtClean="0"/>
              <a:t> </a:t>
            </a:r>
            <a:endParaRPr lang="en-US" sz="1400" dirty="0"/>
          </a:p>
          <a:p>
            <a:pPr eaLnBrk="0" hangingPunct="0"/>
            <a:r>
              <a:rPr lang="en-US" sz="1400" dirty="0" smtClean="0"/>
              <a:t>billion </a:t>
            </a:r>
            <a:r>
              <a:rPr lang="en-US" sz="1400" dirty="0" err="1" smtClean="0"/>
              <a:t>kilowatthours</a:t>
            </a:r>
            <a:endParaRPr lang="en-US" sz="1400" i="1" dirty="0" smtClean="0">
              <a:solidFill>
                <a:srgbClr val="333333"/>
              </a:solidFill>
              <a:latin typeface="Times New Roman" charset="0"/>
              <a:ea typeface="Times New Roman" charset="0"/>
              <a:cs typeface="Times New Roman" charset="0"/>
            </a:endParaRPr>
          </a:p>
        </p:txBody>
      </p:sp>
      <p:sp>
        <p:nvSpPr>
          <p:cNvPr id="3" name="TextBox 2"/>
          <p:cNvSpPr txBox="1"/>
          <p:nvPr/>
        </p:nvSpPr>
        <p:spPr>
          <a:xfrm>
            <a:off x="4755012" y="5588000"/>
            <a:ext cx="825267" cy="307777"/>
          </a:xfrm>
          <a:prstGeom prst="rect">
            <a:avLst/>
          </a:prstGeom>
          <a:noFill/>
        </p:spPr>
        <p:txBody>
          <a:bodyPr wrap="square" rtlCol="0">
            <a:spAutoFit/>
          </a:bodyPr>
          <a:lstStyle/>
          <a:p>
            <a:r>
              <a:rPr lang="en-US" sz="1400" dirty="0" smtClean="0"/>
              <a:t>2050</a:t>
            </a:r>
            <a:endParaRPr lang="en-US" sz="1400" dirty="0"/>
          </a:p>
        </p:txBody>
      </p:sp>
    </p:spTree>
    <p:extLst>
      <p:ext uri="{BB962C8B-B14F-4D97-AF65-F5344CB8AC3E}">
        <p14:creationId xmlns:p14="http://schemas.microsoft.com/office/powerpoint/2010/main" val="1567185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Emissions</a:t>
            </a:r>
          </a:p>
        </p:txBody>
      </p:sp>
      <p:sp>
        <p:nvSpPr>
          <p:cNvPr id="6" name="Text Placeholder 5"/>
          <p:cNvSpPr>
            <a:spLocks noGrp="1"/>
          </p:cNvSpPr>
          <p:nvPr>
            <p:ph type="body" sz="quarter" idx="13"/>
          </p:nvPr>
        </p:nvSpPr>
        <p:spPr/>
        <p:txBody>
          <a:bodyPr anchor="t"/>
          <a:lstStyle/>
          <a:p>
            <a:r>
              <a:rPr lang="en-US" dirty="0"/>
              <a:t>Energy-related carbon </a:t>
            </a:r>
            <a:r>
              <a:rPr lang="en-US" dirty="0" smtClean="0"/>
              <a:t>dioxide emissions </a:t>
            </a:r>
            <a:r>
              <a:rPr lang="en-US" dirty="0"/>
              <a:t>decrease until the mid-2020s in the AEO2020 Reference </a:t>
            </a:r>
            <a:r>
              <a:rPr lang="en-US" dirty="0" smtClean="0"/>
              <a:t>case </a:t>
            </a:r>
            <a:r>
              <a:rPr lang="en-US" dirty="0"/>
              <a:t>as a result of changes in the fuel mix consumed by the electric power sector.  </a:t>
            </a:r>
            <a:r>
              <a:rPr lang="en-US" dirty="0" smtClean="0"/>
              <a:t>After 2030, </a:t>
            </a:r>
            <a:r>
              <a:rPr lang="en-US" dirty="0"/>
              <a:t>increases in energy demand in the other sectors—predominantly transportation and industrial—cause emissions to increase. </a:t>
            </a:r>
            <a:endParaRPr lang="en-US" dirty="0">
              <a:cs typeface="Arial"/>
            </a:endParaRPr>
          </a:p>
        </p:txBody>
      </p:sp>
      <p:sp>
        <p:nvSpPr>
          <p:cNvPr id="4" name="Slide Number Placeholder 3"/>
          <p:cNvSpPr>
            <a:spLocks noGrp="1"/>
          </p:cNvSpPr>
          <p:nvPr>
            <p:ph type="sldNum" sz="quarter" idx="4294967295"/>
          </p:nvPr>
        </p:nvSpPr>
        <p:spPr>
          <a:xfrm>
            <a:off x="11668125" y="6421438"/>
            <a:ext cx="523875" cy="365125"/>
          </a:xfrm>
        </p:spPr>
        <p:txBody>
          <a:bodyPr/>
          <a:lstStyle/>
          <a:p>
            <a:fld id="{2D80C5C9-96E0-47EC-B500-37C5FE284639}" type="slidenum">
              <a:rPr lang="en-US" smtClean="0"/>
              <a:pPr/>
              <a:t>127</a:t>
            </a:fld>
            <a:endParaRPr lang="en-US" dirty="0"/>
          </a:p>
        </p:txBody>
      </p:sp>
    </p:spTree>
    <p:extLst>
      <p:ext uri="{BB962C8B-B14F-4D97-AF65-F5344CB8AC3E}">
        <p14:creationId xmlns:p14="http://schemas.microsoft.com/office/powerpoint/2010/main" val="9530527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FEDFA2-A5F8-4FF1-B4D9-2CCD5E040FFA}"/>
              </a:ext>
            </a:extLst>
          </p:cNvPr>
          <p:cNvSpPr>
            <a:spLocks noGrp="1"/>
          </p:cNvSpPr>
          <p:nvPr>
            <p:ph type="title"/>
          </p:nvPr>
        </p:nvSpPr>
        <p:spPr/>
        <p:txBody>
          <a:bodyPr>
            <a:normAutofit/>
          </a:bodyPr>
          <a:lstStyle/>
          <a:p>
            <a:r>
              <a:rPr lang="en-US" dirty="0">
                <a:ea typeface="+mj-lt"/>
                <a:cs typeface="+mj-lt"/>
              </a:rPr>
              <a:t>Economic growth </a:t>
            </a:r>
            <a:r>
              <a:rPr lang="en-US" dirty="0" smtClean="0">
                <a:ea typeface="+mj-lt"/>
                <a:cs typeface="+mj-lt"/>
              </a:rPr>
              <a:t>is the biggest factor in carbon dioxide (CO2) emissions </a:t>
            </a:r>
            <a:r>
              <a:rPr lang="en-US" dirty="0">
                <a:ea typeface="+mj-lt"/>
                <a:cs typeface="+mj-lt"/>
              </a:rPr>
              <a:t>—</a:t>
            </a:r>
            <a:r>
              <a:rPr lang="en-US" dirty="0" smtClean="0">
                <a:ea typeface="+mj-lt"/>
                <a:cs typeface="+mj-lt"/>
              </a:rPr>
              <a:t> </a:t>
            </a:r>
            <a:endParaRPr lang="en-US" dirty="0">
              <a:cs typeface="Times New Roman"/>
            </a:endParaRPr>
          </a:p>
        </p:txBody>
      </p:sp>
      <p:sp>
        <p:nvSpPr>
          <p:cNvPr id="4" name="Slide Number Placeholder 3">
            <a:extLst>
              <a:ext uri="{FF2B5EF4-FFF2-40B4-BE49-F238E27FC236}">
                <a16:creationId xmlns="" xmlns:a16="http://schemas.microsoft.com/office/drawing/2014/main" id="{306A4AB4-BC21-47FD-BFF2-3F9182B7438E}"/>
              </a:ext>
            </a:extLst>
          </p:cNvPr>
          <p:cNvSpPr>
            <a:spLocks noGrp="1"/>
          </p:cNvSpPr>
          <p:nvPr>
            <p:ph type="sldNum" sz="quarter" idx="4"/>
          </p:nvPr>
        </p:nvSpPr>
        <p:spPr/>
        <p:txBody>
          <a:bodyPr/>
          <a:lstStyle/>
          <a:p>
            <a:fld id="{2D80C5C9-96E0-47EC-B500-37C5FE284639}" type="slidenum">
              <a:rPr lang="en-US" smtClean="0"/>
              <a:pPr/>
              <a:t>128</a:t>
            </a:fld>
            <a:endParaRPr lang="en-US" dirty="0"/>
          </a:p>
        </p:txBody>
      </p:sp>
      <p:graphicFrame>
        <p:nvGraphicFramePr>
          <p:cNvPr id="6" name="Content Placeholder 18"/>
          <p:cNvGraphicFramePr>
            <a:graphicFrameLocks noGrp="1"/>
          </p:cNvGraphicFramePr>
          <p:nvPr>
            <p:ph sz="quarter" idx="12"/>
            <p:extLst/>
          </p:nvPr>
        </p:nvGraphicFramePr>
        <p:xfrm>
          <a:off x="449826" y="1419789"/>
          <a:ext cx="10626213" cy="4752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56443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ea typeface="+mj-lt"/>
                <a:cs typeface="+mj-lt"/>
              </a:rPr>
              <a:t>— and emissions in the High </a:t>
            </a:r>
            <a:r>
              <a:rPr lang="en-US" dirty="0">
                <a:ea typeface="+mj-lt"/>
                <a:cs typeface="+mj-lt"/>
              </a:rPr>
              <a:t>Economic Growth case </a:t>
            </a:r>
            <a:r>
              <a:rPr lang="en-US" dirty="0" smtClean="0">
                <a:ea typeface="+mj-lt"/>
                <a:cs typeface="+mj-lt"/>
              </a:rPr>
              <a:t>rise faster than the Low Economic Growth case, as</a:t>
            </a:r>
            <a:r>
              <a:rPr lang="en-US" dirty="0">
                <a:ea typeface="+mj-lt"/>
                <a:cs typeface="+mj-lt"/>
              </a:rPr>
              <a:t> </a:t>
            </a:r>
            <a:r>
              <a:rPr lang="en-US" dirty="0" smtClean="0">
                <a:ea typeface="+mj-lt"/>
                <a:cs typeface="+mj-lt"/>
              </a:rPr>
              <a:t>rapidly increasing </a:t>
            </a:r>
            <a:r>
              <a:rPr lang="en-US" dirty="0">
                <a:ea typeface="+mj-lt"/>
                <a:cs typeface="+mj-lt"/>
              </a:rPr>
              <a:t>energy demand outweighs improvements in efficiency</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129</a:t>
            </a:fld>
            <a:endParaRPr lang="en-US" dirty="0"/>
          </a:p>
        </p:txBody>
      </p:sp>
      <p:sp>
        <p:nvSpPr>
          <p:cNvPr id="7" name="Text Placeholder 2">
            <a:extLst>
              <a:ext uri="{FF2B5EF4-FFF2-40B4-BE49-F238E27FC236}">
                <a16:creationId xmlns="" xmlns:a16="http://schemas.microsoft.com/office/drawing/2014/main" id="{FA8CC6B5-CCD1-4941-AC6B-4C6D1600FE4E}"/>
              </a:ext>
            </a:extLst>
          </p:cNvPr>
          <p:cNvSpPr txBox="1">
            <a:spLocks/>
          </p:cNvSpPr>
          <p:nvPr/>
        </p:nvSpPr>
        <p:spPr>
          <a:xfrm>
            <a:off x="309094" y="1302575"/>
            <a:ext cx="11170336" cy="5172687"/>
          </a:xfrm>
          <a:prstGeom prst="rect">
            <a:avLst/>
          </a:prstGeom>
        </p:spPr>
        <p:txBody>
          <a:bodyPr anchor="t"/>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800" dirty="0" smtClean="0"/>
              <a:t>Economic </a:t>
            </a:r>
            <a:r>
              <a:rPr lang="en-US" sz="1800" dirty="0"/>
              <a:t>growth is the primary driver of energy demand and related </a:t>
            </a:r>
            <a:r>
              <a:rPr lang="en-US" sz="1800" dirty="0" smtClean="0"/>
              <a:t>CO2 emissions.</a:t>
            </a:r>
            <a:endParaRPr lang="en-US" sz="1800" dirty="0"/>
          </a:p>
          <a:p>
            <a:pPr lvl="0"/>
            <a:r>
              <a:rPr lang="en-US" sz="1800" dirty="0" smtClean="0"/>
              <a:t>Energy-related CO2 emissions in all AEO2020 cases decrease early in the projection period before increasing in the later years through 2050 as </a:t>
            </a:r>
            <a:r>
              <a:rPr lang="en-US" sz="1800" dirty="0"/>
              <a:t>economic growth and increasing energy demand </a:t>
            </a:r>
            <a:r>
              <a:rPr lang="en-US" sz="1800" dirty="0" smtClean="0"/>
              <a:t>outweigh </a:t>
            </a:r>
            <a:r>
              <a:rPr lang="en-US" sz="1800" dirty="0"/>
              <a:t>improvements in efficiency.</a:t>
            </a:r>
          </a:p>
          <a:p>
            <a:pPr lvl="0"/>
            <a:r>
              <a:rPr lang="en-US" sz="1800" dirty="0" smtClean="0"/>
              <a:t>In </a:t>
            </a:r>
            <a:r>
              <a:rPr lang="en-US" sz="1800" dirty="0"/>
              <a:t>the High Economic Growth </a:t>
            </a:r>
            <a:r>
              <a:rPr lang="en-US" sz="1800" dirty="0" smtClean="0"/>
              <a:t>case, CO2 emissions decrease through the late 2020s before increasing through 2050 to higher levels than in </a:t>
            </a:r>
            <a:r>
              <a:rPr lang="en-US" sz="1800" dirty="0"/>
              <a:t>2019.</a:t>
            </a:r>
          </a:p>
          <a:p>
            <a:pPr lvl="0"/>
            <a:r>
              <a:rPr lang="en-US" sz="1800" dirty="0"/>
              <a:t>In the Low Economic Growth </a:t>
            </a:r>
            <a:r>
              <a:rPr lang="en-US" sz="1800" dirty="0" smtClean="0"/>
              <a:t>case, </a:t>
            </a:r>
            <a:r>
              <a:rPr lang="en-US" sz="1800" dirty="0"/>
              <a:t>CO2 emissions decline for most of the projection period and only begin to slowly increase after 2045.</a:t>
            </a:r>
          </a:p>
          <a:p>
            <a:pPr lvl="0"/>
            <a:r>
              <a:rPr lang="en-US" sz="1800" dirty="0"/>
              <a:t>By 2050, CO2 emissions in the High Economic Growth case are 13% </a:t>
            </a:r>
            <a:r>
              <a:rPr lang="en-US" sz="1800" dirty="0" smtClean="0"/>
              <a:t>higher </a:t>
            </a:r>
            <a:r>
              <a:rPr lang="en-US" sz="1800" dirty="0"/>
              <a:t>than </a:t>
            </a:r>
            <a:r>
              <a:rPr lang="en-US" sz="1800" dirty="0" smtClean="0"/>
              <a:t>in the </a:t>
            </a:r>
            <a:r>
              <a:rPr lang="en-US" sz="1800" dirty="0"/>
              <a:t>Reference case, </a:t>
            </a:r>
            <a:r>
              <a:rPr lang="en-US" sz="1800" dirty="0" smtClean="0"/>
              <a:t>and those in </a:t>
            </a:r>
            <a:r>
              <a:rPr lang="en-US" sz="1800" dirty="0"/>
              <a:t>the Low Economic Growth case </a:t>
            </a:r>
            <a:r>
              <a:rPr lang="en-US" sz="1800" dirty="0" smtClean="0"/>
              <a:t>are </a:t>
            </a:r>
            <a:r>
              <a:rPr lang="en-US" sz="1800" dirty="0"/>
              <a:t>11% lower than </a:t>
            </a:r>
            <a:r>
              <a:rPr lang="en-US" sz="1800" dirty="0" smtClean="0"/>
              <a:t>in the </a:t>
            </a:r>
            <a:r>
              <a:rPr lang="en-US" sz="1800" dirty="0"/>
              <a:t>Reference case. </a:t>
            </a:r>
          </a:p>
        </p:txBody>
      </p:sp>
    </p:spTree>
    <p:extLst>
      <p:ext uri="{BB962C8B-B14F-4D97-AF65-F5344CB8AC3E}">
        <p14:creationId xmlns:p14="http://schemas.microsoft.com/office/powerpoint/2010/main" val="183785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Critical drivers and model updates</a:t>
            </a:r>
            <a:endParaRPr lang="en-US" dirty="0"/>
          </a:p>
        </p:txBody>
      </p:sp>
      <p:sp>
        <p:nvSpPr>
          <p:cNvPr id="6" name="Text Placeholder 5"/>
          <p:cNvSpPr>
            <a:spLocks noGrp="1"/>
          </p:cNvSpPr>
          <p:nvPr>
            <p:ph type="body" sz="quarter" idx="13"/>
          </p:nvPr>
        </p:nvSpPr>
        <p:spPr/>
        <p:txBody>
          <a:bodyPr/>
          <a:lstStyle/>
          <a:p>
            <a:r>
              <a:rPr lang="en-US" dirty="0" smtClean="0"/>
              <a:t>Many factors influenced the results presented in AEO2020, including </a:t>
            </a:r>
            <a:r>
              <a:rPr lang="en-US" dirty="0"/>
              <a:t>model improvements</a:t>
            </a:r>
            <a:r>
              <a:rPr lang="en-US" dirty="0" smtClean="0"/>
              <a:t>, </a:t>
            </a:r>
            <a:r>
              <a:rPr lang="en-US" dirty="0"/>
              <a:t>new and existing laws and regulations since </a:t>
            </a:r>
            <a:r>
              <a:rPr lang="en-US" dirty="0" smtClean="0"/>
              <a:t>AEO2019, and varying assumptions about global oil prices, macroeconomic growth, domestic energy resources and production technology, and </a:t>
            </a:r>
            <a:r>
              <a:rPr lang="en-US" dirty="0"/>
              <a:t>technology costs </a:t>
            </a:r>
            <a:r>
              <a:rPr lang="en-US" dirty="0" smtClean="0"/>
              <a:t>for renewable electricity generation.</a:t>
            </a:r>
            <a:endParaRPr lang="en-US" dirty="0"/>
          </a:p>
        </p:txBody>
      </p:sp>
      <p:sp>
        <p:nvSpPr>
          <p:cNvPr id="4" name="Slide Number Placeholder 3"/>
          <p:cNvSpPr>
            <a:spLocks noGrp="1"/>
          </p:cNvSpPr>
          <p:nvPr>
            <p:ph type="sldNum" sz="quarter" idx="4294967295"/>
          </p:nvPr>
        </p:nvSpPr>
        <p:spPr>
          <a:xfrm>
            <a:off x="11668125" y="6421438"/>
            <a:ext cx="523875" cy="365125"/>
          </a:xfrm>
        </p:spPr>
        <p:txBody>
          <a:bodyPr/>
          <a:lstStyle/>
          <a:p>
            <a:fld id="{2D80C5C9-96E0-47EC-B500-37C5FE284639}" type="slidenum">
              <a:rPr lang="en-US" smtClean="0"/>
              <a:pPr/>
              <a:t>13</a:t>
            </a:fld>
            <a:endParaRPr lang="en-US" dirty="0"/>
          </a:p>
        </p:txBody>
      </p:sp>
    </p:spTree>
    <p:extLst>
      <p:ext uri="{BB962C8B-B14F-4D97-AF65-F5344CB8AC3E}">
        <p14:creationId xmlns:p14="http://schemas.microsoft.com/office/powerpoint/2010/main" val="24546293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AEO2020 energy-related </a:t>
            </a:r>
            <a:r>
              <a:rPr lang="en-US" dirty="0" smtClean="0"/>
              <a:t>CO2 emissions </a:t>
            </a:r>
            <a:r>
              <a:rPr lang="en-US" dirty="0"/>
              <a:t>increase in the industrial </a:t>
            </a:r>
            <a:r>
              <a:rPr lang="en-US" dirty="0" smtClean="0"/>
              <a:t>sector</a:t>
            </a:r>
            <a:r>
              <a:rPr lang="en-US" smtClean="0"/>
              <a:t>, increase as </a:t>
            </a:r>
            <a:r>
              <a:rPr lang="en-US" dirty="0"/>
              <a:t>a result of natural </a:t>
            </a:r>
            <a:r>
              <a:rPr lang="en-US"/>
              <a:t>gas </a:t>
            </a:r>
            <a:r>
              <a:rPr lang="en-US" smtClean="0"/>
              <a:t>consumption, </a:t>
            </a:r>
            <a:r>
              <a:rPr lang="en-US" dirty="0"/>
              <a:t>but remain relatively flat in other sectors and </a:t>
            </a:r>
            <a:r>
              <a:rPr lang="en-US" dirty="0" smtClean="0"/>
              <a:t>fuel types </a:t>
            </a:r>
            <a:r>
              <a:rPr lang="en-US" dirty="0"/>
              <a:t>through 2050</a:t>
            </a:r>
          </a:p>
        </p:txBody>
      </p:sp>
      <p:graphicFrame>
        <p:nvGraphicFramePr>
          <p:cNvPr id="8" name="Content Placeholder 7"/>
          <p:cNvGraphicFramePr>
            <a:graphicFrameLocks noGrp="1"/>
          </p:cNvGraphicFramePr>
          <p:nvPr>
            <p:ph sz="quarter" idx="12"/>
            <p:extLst/>
          </p:nvPr>
        </p:nvGraphicFramePr>
        <p:xfrm>
          <a:off x="309562" y="1427163"/>
          <a:ext cx="604870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13"/>
            <p:extLst/>
          </p:nvPr>
        </p:nvGraphicFramePr>
        <p:xfrm>
          <a:off x="6242204"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4"/>
          </p:nvPr>
        </p:nvSpPr>
        <p:spPr/>
        <p:txBody>
          <a:bodyPr/>
          <a:lstStyle/>
          <a:p>
            <a:pPr>
              <a:defRPr/>
            </a:pPr>
            <a:fld id="{84948DD1-5963-4816-BE5A-05BCCCAC15E0}" type="slidenum">
              <a:rPr lang="en-US" smtClean="0"/>
              <a:pPr>
                <a:defRPr/>
              </a:pPr>
              <a:t>130</a:t>
            </a:fld>
            <a:endParaRPr lang="en-US" dirty="0"/>
          </a:p>
        </p:txBody>
      </p:sp>
    </p:spTree>
    <p:extLst>
      <p:ext uri="{BB962C8B-B14F-4D97-AF65-F5344CB8AC3E}">
        <p14:creationId xmlns:p14="http://schemas.microsoft.com/office/powerpoint/2010/main" val="13830102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FEDFA2-A5F8-4FF1-B4D9-2CCD5E040FFA}"/>
              </a:ext>
            </a:extLst>
          </p:cNvPr>
          <p:cNvSpPr>
            <a:spLocks noGrp="1"/>
          </p:cNvSpPr>
          <p:nvPr>
            <p:ph type="title"/>
          </p:nvPr>
        </p:nvSpPr>
        <p:spPr/>
        <p:txBody>
          <a:bodyPr>
            <a:normAutofit/>
          </a:bodyPr>
          <a:lstStyle/>
          <a:p>
            <a:r>
              <a:rPr lang="en-US" dirty="0">
                <a:ea typeface="+mj-lt"/>
                <a:cs typeface="+mj-lt"/>
              </a:rPr>
              <a:t>Assumptions regarding crude oil prices affect energy-related </a:t>
            </a:r>
            <a:r>
              <a:rPr lang="en-US" dirty="0" smtClean="0">
                <a:ea typeface="+mj-lt"/>
                <a:cs typeface="+mj-lt"/>
              </a:rPr>
              <a:t>CO2 emissions </a:t>
            </a:r>
            <a:r>
              <a:rPr lang="en-US" dirty="0">
                <a:ea typeface="+mj-lt"/>
                <a:cs typeface="+mj-lt"/>
              </a:rPr>
              <a:t>in </a:t>
            </a:r>
            <a:r>
              <a:rPr lang="en-US" dirty="0" smtClean="0">
                <a:ea typeface="+mj-lt"/>
                <a:cs typeface="+mj-lt"/>
              </a:rPr>
              <a:t>AEO2020 —</a:t>
            </a:r>
            <a:endParaRPr lang="en-US" dirty="0">
              <a:cs typeface="Times New Roman"/>
            </a:endParaRPr>
          </a:p>
        </p:txBody>
      </p:sp>
      <p:sp>
        <p:nvSpPr>
          <p:cNvPr id="4" name="Slide Number Placeholder 3">
            <a:extLst>
              <a:ext uri="{FF2B5EF4-FFF2-40B4-BE49-F238E27FC236}">
                <a16:creationId xmlns="" xmlns:a16="http://schemas.microsoft.com/office/drawing/2014/main" id="{306A4AB4-BC21-47FD-BFF2-3F9182B7438E}"/>
              </a:ext>
            </a:extLst>
          </p:cNvPr>
          <p:cNvSpPr>
            <a:spLocks noGrp="1"/>
          </p:cNvSpPr>
          <p:nvPr>
            <p:ph type="sldNum" sz="quarter" idx="4"/>
          </p:nvPr>
        </p:nvSpPr>
        <p:spPr/>
        <p:txBody>
          <a:bodyPr/>
          <a:lstStyle/>
          <a:p>
            <a:fld id="{2D80C5C9-96E0-47EC-B500-37C5FE284639}" type="slidenum">
              <a:rPr lang="en-US" smtClean="0"/>
              <a:pPr/>
              <a:t>131</a:t>
            </a:fld>
            <a:endParaRPr lang="en-US" dirty="0"/>
          </a:p>
        </p:txBody>
      </p:sp>
      <p:graphicFrame>
        <p:nvGraphicFramePr>
          <p:cNvPr id="6" name="Content Placeholder 18"/>
          <p:cNvGraphicFramePr>
            <a:graphicFrameLocks noGrp="1"/>
          </p:cNvGraphicFramePr>
          <p:nvPr>
            <p:ph sz="quarter" idx="12"/>
            <p:extLst/>
          </p:nvPr>
        </p:nvGraphicFramePr>
        <p:xfrm>
          <a:off x="112182" y="1352707"/>
          <a:ext cx="3905568" cy="5004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8"/>
          <p:cNvGraphicFramePr>
            <a:graphicFrameLocks/>
          </p:cNvGraphicFramePr>
          <p:nvPr>
            <p:extLst/>
          </p:nvPr>
        </p:nvGraphicFramePr>
        <p:xfrm>
          <a:off x="4057855" y="1352707"/>
          <a:ext cx="3689001" cy="5004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18"/>
          <p:cNvGraphicFramePr>
            <a:graphicFrameLocks/>
          </p:cNvGraphicFramePr>
          <p:nvPr>
            <p:extLst/>
          </p:nvPr>
        </p:nvGraphicFramePr>
        <p:xfrm>
          <a:off x="7746856" y="1352707"/>
          <a:ext cx="3689001" cy="50045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43238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FEDFA2-A5F8-4FF1-B4D9-2CCD5E040FFA}"/>
              </a:ext>
            </a:extLst>
          </p:cNvPr>
          <p:cNvSpPr>
            <a:spLocks noGrp="1"/>
          </p:cNvSpPr>
          <p:nvPr>
            <p:ph type="title"/>
          </p:nvPr>
        </p:nvSpPr>
        <p:spPr/>
        <p:txBody>
          <a:bodyPr/>
          <a:lstStyle/>
          <a:p>
            <a:r>
              <a:rPr lang="en-US" dirty="0">
                <a:ea typeface="+mj-lt"/>
                <a:cs typeface="+mj-lt"/>
              </a:rPr>
              <a:t>— </a:t>
            </a:r>
            <a:r>
              <a:rPr lang="en-US" dirty="0" smtClean="0">
                <a:ea typeface="+mj-lt"/>
                <a:cs typeface="+mj-lt"/>
              </a:rPr>
              <a:t>and</a:t>
            </a:r>
            <a:r>
              <a:rPr lang="en-US" dirty="0">
                <a:ea typeface="+mj-lt"/>
                <a:cs typeface="+mj-lt"/>
              </a:rPr>
              <a:t> the oil price assumptions </a:t>
            </a:r>
            <a:r>
              <a:rPr lang="en-US" dirty="0" smtClean="0">
                <a:ea typeface="+mj-lt"/>
                <a:cs typeface="+mj-lt"/>
              </a:rPr>
              <a:t>have </a:t>
            </a:r>
            <a:r>
              <a:rPr lang="en-US" dirty="0">
                <a:ea typeface="+mj-lt"/>
                <a:cs typeface="+mj-lt"/>
              </a:rPr>
              <a:t>the greatest effect on CO2 emissions from the transportation sector</a:t>
            </a:r>
            <a:endParaRPr lang="en-US" dirty="0"/>
          </a:p>
        </p:txBody>
      </p:sp>
      <p:sp>
        <p:nvSpPr>
          <p:cNvPr id="4" name="Slide Number Placeholder 3">
            <a:extLst>
              <a:ext uri="{FF2B5EF4-FFF2-40B4-BE49-F238E27FC236}">
                <a16:creationId xmlns="" xmlns:a16="http://schemas.microsoft.com/office/drawing/2014/main" id="{306A4AB4-BC21-47FD-BFF2-3F9182B7438E}"/>
              </a:ext>
            </a:extLst>
          </p:cNvPr>
          <p:cNvSpPr>
            <a:spLocks noGrp="1"/>
          </p:cNvSpPr>
          <p:nvPr>
            <p:ph type="sldNum" sz="quarter" idx="4"/>
          </p:nvPr>
        </p:nvSpPr>
        <p:spPr/>
        <p:txBody>
          <a:bodyPr/>
          <a:lstStyle/>
          <a:p>
            <a:fld id="{2D80C5C9-96E0-47EC-B500-37C5FE284639}" type="slidenum">
              <a:rPr lang="en-US" smtClean="0"/>
              <a:pPr/>
              <a:t>132</a:t>
            </a:fld>
            <a:endParaRPr lang="en-US" dirty="0"/>
          </a:p>
        </p:txBody>
      </p:sp>
      <p:sp>
        <p:nvSpPr>
          <p:cNvPr id="7" name="Text Placeholder 2">
            <a:extLst>
              <a:ext uri="{FF2B5EF4-FFF2-40B4-BE49-F238E27FC236}">
                <a16:creationId xmlns="" xmlns:a16="http://schemas.microsoft.com/office/drawing/2014/main" id="{FA8CC6B5-CCD1-4941-AC6B-4C6D1600FE4E}"/>
              </a:ext>
            </a:extLst>
          </p:cNvPr>
          <p:cNvSpPr txBox="1">
            <a:spLocks/>
          </p:cNvSpPr>
          <p:nvPr/>
        </p:nvSpPr>
        <p:spPr>
          <a:xfrm>
            <a:off x="309094" y="1302575"/>
            <a:ext cx="11170336" cy="5172687"/>
          </a:xfrm>
          <a:prstGeom prst="rect">
            <a:avLst/>
          </a:prstGeom>
        </p:spPr>
        <p:txBody>
          <a:bodyPr anchor="t"/>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7490" indent="-237490">
              <a:lnSpc>
                <a:spcPct val="100000"/>
              </a:lnSpc>
              <a:spcBef>
                <a:spcPts val="0"/>
              </a:spcBef>
              <a:spcAft>
                <a:spcPts val="0"/>
              </a:spcAft>
            </a:pPr>
            <a:r>
              <a:rPr lang="en-US" sz="1800" dirty="0">
                <a:latin typeface="Arial"/>
                <a:ea typeface="+mn-lt"/>
                <a:cs typeface="Arial"/>
              </a:rPr>
              <a:t>Transportation sector emissions vary the most in the </a:t>
            </a:r>
            <a:r>
              <a:rPr lang="en-US" sz="1800" dirty="0" smtClean="0">
                <a:latin typeface="Arial"/>
                <a:ea typeface="+mn-lt"/>
                <a:cs typeface="Arial"/>
              </a:rPr>
              <a:t>AEO2020 price </a:t>
            </a:r>
            <a:r>
              <a:rPr lang="en-US" sz="1800" dirty="0">
                <a:latin typeface="Arial"/>
                <a:ea typeface="+mn-lt"/>
                <a:cs typeface="Arial"/>
              </a:rPr>
              <a:t>cases because petroleum-related emissions dominate the transportation sector. </a:t>
            </a:r>
          </a:p>
          <a:p>
            <a:pPr marL="237490" indent="-237490">
              <a:lnSpc>
                <a:spcPct val="100000"/>
              </a:lnSpc>
              <a:spcBef>
                <a:spcPts val="0"/>
              </a:spcBef>
              <a:spcAft>
                <a:spcPts val="0"/>
              </a:spcAft>
            </a:pPr>
            <a:endParaRPr lang="en-US" sz="1800" dirty="0">
              <a:latin typeface="Arial"/>
              <a:ea typeface="+mn-lt"/>
              <a:cs typeface="Arial"/>
            </a:endParaRPr>
          </a:p>
          <a:p>
            <a:pPr marL="237490" indent="-237490">
              <a:lnSpc>
                <a:spcPct val="100000"/>
              </a:lnSpc>
              <a:spcBef>
                <a:spcPts val="0"/>
              </a:spcBef>
              <a:spcAft>
                <a:spcPts val="0"/>
              </a:spcAft>
            </a:pPr>
            <a:r>
              <a:rPr lang="en-US" sz="1800" dirty="0">
                <a:latin typeface="Arial"/>
                <a:ea typeface="+mn-lt"/>
                <a:cs typeface="Calibri"/>
              </a:rPr>
              <a:t>In the Low Oil Price case, after an early decline, emissions increase to almost 2019 levels by 2050.  Low-priced petroleum products trigger increased demand that results in greater </a:t>
            </a:r>
            <a:r>
              <a:rPr lang="en-US" sz="1800" dirty="0" smtClean="0">
                <a:latin typeface="Arial"/>
                <a:ea typeface="+mn-lt"/>
                <a:cs typeface="Calibri"/>
              </a:rPr>
              <a:t>CO2 emissions </a:t>
            </a:r>
            <a:r>
              <a:rPr lang="en-US" sz="1800" dirty="0">
                <a:latin typeface="Arial"/>
                <a:ea typeface="+mn-lt"/>
                <a:cs typeface="Calibri"/>
              </a:rPr>
              <a:t>than </a:t>
            </a:r>
            <a:r>
              <a:rPr lang="en-US" sz="1800" dirty="0" smtClean="0">
                <a:latin typeface="Arial"/>
                <a:ea typeface="+mn-lt"/>
                <a:cs typeface="Calibri"/>
              </a:rPr>
              <a:t>in the </a:t>
            </a:r>
            <a:r>
              <a:rPr lang="en-US" sz="1800" dirty="0">
                <a:latin typeface="Arial"/>
                <a:ea typeface="+mn-lt"/>
                <a:cs typeface="Calibri"/>
              </a:rPr>
              <a:t>Reference case. </a:t>
            </a:r>
            <a:endParaRPr lang="en-US" sz="1800" dirty="0">
              <a:latin typeface="Arial"/>
              <a:ea typeface="+mn-lt"/>
              <a:cs typeface="+mn-lt"/>
            </a:endParaRPr>
          </a:p>
          <a:p>
            <a:pPr marL="237490" indent="-237490">
              <a:lnSpc>
                <a:spcPct val="100000"/>
              </a:lnSpc>
              <a:spcBef>
                <a:spcPts val="0"/>
              </a:spcBef>
              <a:spcAft>
                <a:spcPts val="0"/>
              </a:spcAft>
            </a:pPr>
            <a:endParaRPr lang="en-US" sz="1800" dirty="0">
              <a:latin typeface="Arial"/>
              <a:ea typeface="+mn-lt"/>
              <a:cs typeface="Calibri"/>
            </a:endParaRPr>
          </a:p>
          <a:p>
            <a:pPr marL="237490" indent="-237490">
              <a:lnSpc>
                <a:spcPct val="100000"/>
              </a:lnSpc>
              <a:spcBef>
                <a:spcPts val="0"/>
              </a:spcBef>
              <a:spcAft>
                <a:spcPts val="0"/>
              </a:spcAft>
            </a:pPr>
            <a:r>
              <a:rPr lang="en-US" sz="1800" dirty="0" smtClean="0">
                <a:latin typeface="Arial"/>
                <a:ea typeface="+mn-lt"/>
                <a:cs typeface="Calibri"/>
              </a:rPr>
              <a:t>In the </a:t>
            </a:r>
            <a:r>
              <a:rPr lang="en-US" sz="1800" dirty="0">
                <a:latin typeface="Arial"/>
                <a:ea typeface="+mn-lt"/>
                <a:cs typeface="Calibri"/>
              </a:rPr>
              <a:t>High Oil Price </a:t>
            </a:r>
            <a:r>
              <a:rPr lang="en-US" sz="1800" dirty="0" smtClean="0">
                <a:latin typeface="Arial"/>
                <a:ea typeface="+mn-lt"/>
                <a:cs typeface="Calibri"/>
              </a:rPr>
              <a:t>case, emissions decrease</a:t>
            </a:r>
            <a:r>
              <a:rPr lang="en-US" sz="1800" dirty="0">
                <a:latin typeface="Arial"/>
                <a:ea typeface="+mn-lt"/>
                <a:cs typeface="Calibri"/>
              </a:rPr>
              <a:t> compared </a:t>
            </a:r>
            <a:r>
              <a:rPr lang="en-US" sz="1800" dirty="0" smtClean="0">
                <a:latin typeface="Arial"/>
                <a:ea typeface="+mn-lt"/>
                <a:cs typeface="Calibri"/>
              </a:rPr>
              <a:t>with </a:t>
            </a:r>
            <a:r>
              <a:rPr lang="en-US" sz="1800" dirty="0">
                <a:latin typeface="Arial"/>
                <a:ea typeface="+mn-lt"/>
                <a:cs typeface="Calibri"/>
              </a:rPr>
              <a:t>the Reference case.  Higher petroleum product prices reduce demand for petroleum products, leading to lower CO2 emissions. </a:t>
            </a:r>
            <a:endParaRPr lang="en-US" sz="1800" dirty="0">
              <a:latin typeface="Arial"/>
              <a:ea typeface="+mn-lt"/>
              <a:cs typeface="Arial"/>
            </a:endParaRPr>
          </a:p>
          <a:p>
            <a:pPr marL="237490" indent="-237490">
              <a:lnSpc>
                <a:spcPct val="100000"/>
              </a:lnSpc>
              <a:spcBef>
                <a:spcPts val="0"/>
              </a:spcBef>
              <a:spcAft>
                <a:spcPts val="0"/>
              </a:spcAft>
            </a:pPr>
            <a:endParaRPr lang="en-US" sz="1800" dirty="0">
              <a:latin typeface="Arial"/>
              <a:ea typeface="+mn-lt"/>
              <a:cs typeface="Calibri"/>
            </a:endParaRPr>
          </a:p>
          <a:p>
            <a:pPr marL="237490" indent="-237490">
              <a:lnSpc>
                <a:spcPct val="100000"/>
              </a:lnSpc>
              <a:spcBef>
                <a:spcPts val="0"/>
              </a:spcBef>
              <a:spcAft>
                <a:spcPts val="0"/>
              </a:spcAft>
            </a:pPr>
            <a:r>
              <a:rPr lang="en-US" sz="1800" dirty="0">
                <a:latin typeface="Arial"/>
                <a:ea typeface="+mn-lt"/>
                <a:cs typeface="Calibri"/>
              </a:rPr>
              <a:t>In the Low Oil Price case, transportation CO2 emissions are 1,874 million metric tons (</a:t>
            </a:r>
            <a:r>
              <a:rPr lang="en-US" sz="1800" dirty="0" err="1">
                <a:latin typeface="Arial"/>
                <a:ea typeface="+mn-lt"/>
                <a:cs typeface="Calibri"/>
              </a:rPr>
              <a:t>MMmt</a:t>
            </a:r>
            <a:r>
              <a:rPr lang="en-US" sz="1800" dirty="0">
                <a:latin typeface="Arial"/>
                <a:ea typeface="+mn-lt"/>
                <a:cs typeface="Calibri"/>
              </a:rPr>
              <a:t>) by 2050.  In the High Oil Price case, transportation-related CO2 emissions are 1,495 </a:t>
            </a:r>
            <a:r>
              <a:rPr lang="en-US" sz="1800" dirty="0" err="1">
                <a:latin typeface="Arial"/>
                <a:ea typeface="+mn-lt"/>
                <a:cs typeface="Calibri"/>
              </a:rPr>
              <a:t>MMmt</a:t>
            </a:r>
            <a:r>
              <a:rPr lang="en-US" sz="1800" dirty="0">
                <a:latin typeface="Arial"/>
                <a:ea typeface="+mn-lt"/>
                <a:cs typeface="Calibri"/>
              </a:rPr>
              <a:t>.</a:t>
            </a:r>
          </a:p>
          <a:p>
            <a:pPr marL="237490" indent="-237490">
              <a:lnSpc>
                <a:spcPct val="100000"/>
              </a:lnSpc>
              <a:spcBef>
                <a:spcPts val="0"/>
              </a:spcBef>
              <a:spcAft>
                <a:spcPts val="0"/>
              </a:spcAft>
            </a:pPr>
            <a:endParaRPr lang="en-US" sz="1800" dirty="0">
              <a:latin typeface="Arial"/>
              <a:ea typeface="+mn-lt"/>
              <a:cs typeface="Calibri"/>
            </a:endParaRPr>
          </a:p>
          <a:p>
            <a:pPr marL="237490" indent="-237490">
              <a:lnSpc>
                <a:spcPct val="100000"/>
              </a:lnSpc>
              <a:spcBef>
                <a:spcPts val="0"/>
              </a:spcBef>
              <a:spcAft>
                <a:spcPts val="0"/>
              </a:spcAft>
            </a:pPr>
            <a:r>
              <a:rPr lang="en-US" sz="1800" dirty="0">
                <a:latin typeface="Arial"/>
                <a:ea typeface="+mn-lt"/>
                <a:cs typeface="Calibri"/>
              </a:rPr>
              <a:t>The industrial sector is the next most responsive sector to petroleum prices.  In the Low Oil Price case, CO2 </a:t>
            </a:r>
            <a:r>
              <a:rPr lang="en-US" sz="1800" dirty="0" smtClean="0">
                <a:latin typeface="Arial"/>
                <a:ea typeface="+mn-lt"/>
                <a:cs typeface="Calibri"/>
              </a:rPr>
              <a:t>emissions from the industrial sector </a:t>
            </a:r>
            <a:r>
              <a:rPr lang="en-US" sz="1800" dirty="0">
                <a:latin typeface="Arial"/>
                <a:ea typeface="+mn-lt"/>
                <a:cs typeface="Calibri"/>
              </a:rPr>
              <a:t>are 1,683 </a:t>
            </a:r>
            <a:r>
              <a:rPr lang="en-US" sz="1800" dirty="0" err="1">
                <a:latin typeface="Arial"/>
                <a:ea typeface="+mn-lt"/>
                <a:cs typeface="Calibri"/>
              </a:rPr>
              <a:t>MMmt</a:t>
            </a:r>
            <a:r>
              <a:rPr lang="en-US" sz="1800" dirty="0">
                <a:latin typeface="Arial"/>
                <a:ea typeface="+mn-lt"/>
                <a:cs typeface="Calibri"/>
              </a:rPr>
              <a:t> by </a:t>
            </a:r>
            <a:r>
              <a:rPr lang="en-US" sz="1800" dirty="0" smtClean="0">
                <a:latin typeface="Arial"/>
                <a:ea typeface="+mn-lt"/>
                <a:cs typeface="Calibri"/>
              </a:rPr>
              <a:t>2050, </a:t>
            </a:r>
            <a:r>
              <a:rPr lang="en-US" sz="1800" dirty="0">
                <a:latin typeface="Arial"/>
                <a:ea typeface="+mn-lt"/>
                <a:cs typeface="Calibri"/>
              </a:rPr>
              <a:t>and in the High Oil Price case, they are 1,589 </a:t>
            </a:r>
            <a:r>
              <a:rPr lang="en-US" sz="1800" dirty="0" err="1">
                <a:latin typeface="Arial"/>
                <a:ea typeface="+mn-lt"/>
                <a:cs typeface="Calibri"/>
              </a:rPr>
              <a:t>MMmt</a:t>
            </a:r>
            <a:r>
              <a:rPr lang="en-US" sz="1800" dirty="0">
                <a:latin typeface="Arial"/>
                <a:ea typeface="+mn-lt"/>
                <a:cs typeface="Calibri"/>
              </a:rPr>
              <a:t>.</a:t>
            </a:r>
            <a:endParaRPr lang="en-US" sz="1800" dirty="0">
              <a:latin typeface="Arial"/>
              <a:cs typeface="Calibri"/>
            </a:endParaRPr>
          </a:p>
        </p:txBody>
      </p:sp>
    </p:spTree>
    <p:extLst>
      <p:ext uri="{BB962C8B-B14F-4D97-AF65-F5344CB8AC3E}">
        <p14:creationId xmlns:p14="http://schemas.microsoft.com/office/powerpoint/2010/main" val="34487927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FEDFA2-A5F8-4FF1-B4D9-2CCD5E040FFA}"/>
              </a:ext>
            </a:extLst>
          </p:cNvPr>
          <p:cNvSpPr>
            <a:spLocks noGrp="1"/>
          </p:cNvSpPr>
          <p:nvPr>
            <p:ph type="title"/>
          </p:nvPr>
        </p:nvSpPr>
        <p:spPr/>
        <p:txBody>
          <a:bodyPr/>
          <a:lstStyle/>
          <a:p>
            <a:r>
              <a:rPr lang="en-US" dirty="0">
                <a:ea typeface="+mj-lt"/>
                <a:cs typeface="+mj-lt"/>
              </a:rPr>
              <a:t>The AEO2020</a:t>
            </a:r>
            <a:r>
              <a:rPr lang="en-US" dirty="0" smtClean="0">
                <a:ea typeface="+mj-lt"/>
                <a:cs typeface="+mj-lt"/>
              </a:rPr>
              <a:t> High </a:t>
            </a:r>
            <a:r>
              <a:rPr lang="en-US" dirty="0">
                <a:ea typeface="+mj-lt"/>
                <a:cs typeface="+mj-lt"/>
              </a:rPr>
              <a:t>Oil and Gas Supply and Low Oil and Gas Supply cases have different electricity generation fuel mixes than the Reference </a:t>
            </a:r>
            <a:r>
              <a:rPr lang="en-US" dirty="0" smtClean="0">
                <a:ea typeface="+mj-lt"/>
                <a:cs typeface="+mj-lt"/>
              </a:rPr>
              <a:t>case—</a:t>
            </a:r>
            <a:endParaRPr lang="en-US" dirty="0">
              <a:ea typeface="+mj-lt"/>
              <a:cs typeface="+mj-lt"/>
            </a:endParaRPr>
          </a:p>
        </p:txBody>
      </p:sp>
      <p:sp>
        <p:nvSpPr>
          <p:cNvPr id="4" name="Slide Number Placeholder 3">
            <a:extLst>
              <a:ext uri="{FF2B5EF4-FFF2-40B4-BE49-F238E27FC236}">
                <a16:creationId xmlns="" xmlns:a16="http://schemas.microsoft.com/office/drawing/2014/main" id="{306A4AB4-BC21-47FD-BFF2-3F9182B7438E}"/>
              </a:ext>
            </a:extLst>
          </p:cNvPr>
          <p:cNvSpPr>
            <a:spLocks noGrp="1"/>
          </p:cNvSpPr>
          <p:nvPr>
            <p:ph type="sldNum" sz="quarter" idx="4"/>
          </p:nvPr>
        </p:nvSpPr>
        <p:spPr/>
        <p:txBody>
          <a:bodyPr/>
          <a:lstStyle/>
          <a:p>
            <a:fld id="{2D80C5C9-96E0-47EC-B500-37C5FE284639}" type="slidenum">
              <a:rPr lang="en-US" smtClean="0"/>
              <a:pPr/>
              <a:t>133</a:t>
            </a:fld>
            <a:endParaRPr lang="en-US" dirty="0"/>
          </a:p>
        </p:txBody>
      </p:sp>
      <p:graphicFrame>
        <p:nvGraphicFramePr>
          <p:cNvPr id="6" name="Content Placeholder 18"/>
          <p:cNvGraphicFramePr>
            <a:graphicFrameLocks noGrp="1"/>
          </p:cNvGraphicFramePr>
          <p:nvPr>
            <p:ph sz="quarter" idx="12"/>
            <p:extLst/>
          </p:nvPr>
        </p:nvGraphicFramePr>
        <p:xfrm>
          <a:off x="112182" y="1294130"/>
          <a:ext cx="3906365" cy="5004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8"/>
          <p:cNvGraphicFramePr>
            <a:graphicFrameLocks/>
          </p:cNvGraphicFramePr>
          <p:nvPr>
            <p:extLst/>
          </p:nvPr>
        </p:nvGraphicFramePr>
        <p:xfrm>
          <a:off x="4018547" y="1300289"/>
          <a:ext cx="3866587" cy="5004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18"/>
          <p:cNvGraphicFramePr>
            <a:graphicFrameLocks/>
          </p:cNvGraphicFramePr>
          <p:nvPr>
            <p:extLst/>
          </p:nvPr>
        </p:nvGraphicFramePr>
        <p:xfrm>
          <a:off x="7924912" y="1294130"/>
          <a:ext cx="4156441" cy="500459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1"/>
          <p:cNvSpPr txBox="1"/>
          <p:nvPr/>
        </p:nvSpPr>
        <p:spPr>
          <a:xfrm>
            <a:off x="9883502" y="5250469"/>
            <a:ext cx="852766" cy="4658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Dashed line</a:t>
            </a:r>
          </a:p>
          <a:p>
            <a:r>
              <a:rPr lang="en-US" sz="1100" dirty="0"/>
              <a:t>is nuclear</a:t>
            </a:r>
          </a:p>
        </p:txBody>
      </p:sp>
    </p:spTree>
    <p:extLst>
      <p:ext uri="{BB962C8B-B14F-4D97-AF65-F5344CB8AC3E}">
        <p14:creationId xmlns:p14="http://schemas.microsoft.com/office/powerpoint/2010/main" val="8973983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FEDFA2-A5F8-4FF1-B4D9-2CCD5E040FFA}"/>
              </a:ext>
            </a:extLst>
          </p:cNvPr>
          <p:cNvSpPr>
            <a:spLocks noGrp="1"/>
          </p:cNvSpPr>
          <p:nvPr>
            <p:ph type="title"/>
          </p:nvPr>
        </p:nvSpPr>
        <p:spPr/>
        <p:txBody>
          <a:bodyPr/>
          <a:lstStyle/>
          <a:p>
            <a:r>
              <a:rPr lang="en-US" dirty="0">
                <a:ea typeface="+mj-lt"/>
                <a:cs typeface="+mj-lt"/>
              </a:rPr>
              <a:t>—resulting in different </a:t>
            </a:r>
            <a:r>
              <a:rPr lang="en-US" dirty="0" smtClean="0">
                <a:ea typeface="+mj-lt"/>
                <a:cs typeface="+mj-lt"/>
              </a:rPr>
              <a:t>CO2 emissions </a:t>
            </a:r>
            <a:r>
              <a:rPr lang="en-US" dirty="0">
                <a:ea typeface="+mj-lt"/>
                <a:cs typeface="+mj-lt"/>
              </a:rPr>
              <a:t>profiles </a:t>
            </a:r>
          </a:p>
        </p:txBody>
      </p:sp>
      <p:sp>
        <p:nvSpPr>
          <p:cNvPr id="4" name="Slide Number Placeholder 3">
            <a:extLst>
              <a:ext uri="{FF2B5EF4-FFF2-40B4-BE49-F238E27FC236}">
                <a16:creationId xmlns="" xmlns:a16="http://schemas.microsoft.com/office/drawing/2014/main" id="{306A4AB4-BC21-47FD-BFF2-3F9182B7438E}"/>
              </a:ext>
            </a:extLst>
          </p:cNvPr>
          <p:cNvSpPr>
            <a:spLocks noGrp="1"/>
          </p:cNvSpPr>
          <p:nvPr>
            <p:ph type="sldNum" sz="quarter" idx="4"/>
          </p:nvPr>
        </p:nvSpPr>
        <p:spPr/>
        <p:txBody>
          <a:bodyPr/>
          <a:lstStyle/>
          <a:p>
            <a:fld id="{2D80C5C9-96E0-47EC-B500-37C5FE284639}" type="slidenum">
              <a:rPr lang="en-US" smtClean="0"/>
              <a:pPr/>
              <a:t>134</a:t>
            </a:fld>
            <a:endParaRPr lang="en-US" dirty="0"/>
          </a:p>
        </p:txBody>
      </p:sp>
      <p:sp>
        <p:nvSpPr>
          <p:cNvPr id="7" name="Text Placeholder 2">
            <a:extLst>
              <a:ext uri="{FF2B5EF4-FFF2-40B4-BE49-F238E27FC236}">
                <a16:creationId xmlns="" xmlns:a16="http://schemas.microsoft.com/office/drawing/2014/main" id="{FA8CC6B5-CCD1-4941-AC6B-4C6D1600FE4E}"/>
              </a:ext>
            </a:extLst>
          </p:cNvPr>
          <p:cNvSpPr txBox="1">
            <a:spLocks/>
          </p:cNvSpPr>
          <p:nvPr/>
        </p:nvSpPr>
        <p:spPr>
          <a:xfrm>
            <a:off x="309094" y="1289875"/>
            <a:ext cx="11144936" cy="4766287"/>
          </a:xfrm>
          <a:prstGeom prst="rect">
            <a:avLst/>
          </a:prstGeom>
        </p:spPr>
        <p:txBody>
          <a:bodyPr anchor="t"/>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7490" indent="-237490"/>
            <a:r>
              <a:rPr lang="en-US" sz="1800" dirty="0">
                <a:ea typeface="+mn-lt"/>
                <a:cs typeface="+mn-lt"/>
              </a:rPr>
              <a:t>In the </a:t>
            </a:r>
            <a:r>
              <a:rPr lang="en-US" sz="1800" dirty="0" smtClean="0">
                <a:ea typeface="+mn-lt"/>
                <a:cs typeface="+mn-lt"/>
              </a:rPr>
              <a:t>AEO2020 High </a:t>
            </a:r>
            <a:r>
              <a:rPr lang="en-US" sz="1800" dirty="0">
                <a:ea typeface="+mn-lt"/>
                <a:cs typeface="+mn-lt"/>
              </a:rPr>
              <a:t>Oil and Gas Supply case, energy-related CO2 emissions are higher overall compared </a:t>
            </a:r>
            <a:r>
              <a:rPr lang="en-US" sz="1800" dirty="0" smtClean="0">
                <a:ea typeface="+mn-lt"/>
                <a:cs typeface="+mn-lt"/>
              </a:rPr>
              <a:t>with </a:t>
            </a:r>
            <a:r>
              <a:rPr lang="en-US" sz="1800" dirty="0">
                <a:ea typeface="+mn-lt"/>
                <a:cs typeface="+mn-lt"/>
              </a:rPr>
              <a:t>the Reference case, as a result of  increased use of natural </a:t>
            </a:r>
            <a:r>
              <a:rPr lang="en-US" sz="1800" dirty="0" smtClean="0">
                <a:ea typeface="+mn-lt"/>
                <a:cs typeface="+mn-lt"/>
              </a:rPr>
              <a:t>gas consumption, </a:t>
            </a:r>
            <a:r>
              <a:rPr lang="en-US" sz="1800" dirty="0">
                <a:ea typeface="+mn-lt"/>
                <a:cs typeface="+mn-lt"/>
              </a:rPr>
              <a:t>primarily in the electric power sector—and to a lesser </a:t>
            </a:r>
            <a:r>
              <a:rPr lang="en-US" sz="1800" dirty="0" smtClean="0">
                <a:ea typeface="+mn-lt"/>
                <a:cs typeface="+mn-lt"/>
              </a:rPr>
              <a:t>extent,</a:t>
            </a:r>
            <a:r>
              <a:rPr lang="en-US" sz="1800" dirty="0">
                <a:ea typeface="+mn-lt"/>
                <a:cs typeface="+mn-lt"/>
              </a:rPr>
              <a:t> the industrial sector. The relatively low natural gas prices in this case allows natural gas to </a:t>
            </a:r>
            <a:r>
              <a:rPr lang="en-US" sz="1800" dirty="0" smtClean="0">
                <a:ea typeface="+mn-lt"/>
                <a:cs typeface="+mn-lt"/>
              </a:rPr>
              <a:t>compete with </a:t>
            </a:r>
            <a:r>
              <a:rPr lang="en-US" sz="1800" dirty="0">
                <a:ea typeface="+mn-lt"/>
                <a:cs typeface="+mn-lt"/>
              </a:rPr>
              <a:t>renewables for new electricity generation capacity. Relatively inexpensive natural gas also accelerates nuclear retirements.</a:t>
            </a:r>
          </a:p>
          <a:p>
            <a:pPr marL="237490" indent="-237490"/>
            <a:r>
              <a:rPr lang="en-US" sz="1800" dirty="0">
                <a:ea typeface="+mn-lt"/>
                <a:cs typeface="+mn-lt"/>
              </a:rPr>
              <a:t>In the Low Oil and Gas Supply case, CO2 emissions are lower overall, </a:t>
            </a:r>
            <a:r>
              <a:rPr lang="en-US" sz="1800" dirty="0" smtClean="0">
                <a:ea typeface="+mn-lt"/>
                <a:cs typeface="+mn-lt"/>
              </a:rPr>
              <a:t>compared with</a:t>
            </a:r>
            <a:r>
              <a:rPr lang="en-US" sz="1800" dirty="0" smtClean="0">
                <a:solidFill>
                  <a:srgbClr val="FF0000"/>
                </a:solidFill>
                <a:ea typeface="+mn-lt"/>
                <a:cs typeface="+mn-lt"/>
              </a:rPr>
              <a:t> </a:t>
            </a:r>
            <a:r>
              <a:rPr lang="en-US" sz="1800" dirty="0" smtClean="0">
                <a:ea typeface="+mn-lt"/>
                <a:cs typeface="+mn-lt"/>
              </a:rPr>
              <a:t>the </a:t>
            </a:r>
            <a:r>
              <a:rPr lang="en-US" sz="1800" dirty="0">
                <a:ea typeface="+mn-lt"/>
                <a:cs typeface="+mn-lt"/>
              </a:rPr>
              <a:t>Reference case. Energy-related CO2 emissions decrease until about </a:t>
            </a:r>
            <a:r>
              <a:rPr lang="en-US" sz="1800" dirty="0" smtClean="0">
                <a:ea typeface="+mn-lt"/>
                <a:cs typeface="+mn-lt"/>
              </a:rPr>
              <a:t>2035 as a result of retiring coal-fired </a:t>
            </a:r>
            <a:r>
              <a:rPr lang="en-US" sz="1800" dirty="0">
                <a:ea typeface="+mn-lt"/>
                <a:cs typeface="+mn-lt"/>
              </a:rPr>
              <a:t>power plants, </a:t>
            </a:r>
            <a:r>
              <a:rPr lang="en-US" sz="1800" dirty="0" smtClean="0">
                <a:ea typeface="+mn-lt"/>
                <a:cs typeface="+mn-lt"/>
              </a:rPr>
              <a:t>and although they</a:t>
            </a:r>
            <a:r>
              <a:rPr lang="en-US" sz="1800" dirty="0">
                <a:ea typeface="+mn-lt"/>
                <a:cs typeface="+mn-lt"/>
              </a:rPr>
              <a:t> increase </a:t>
            </a:r>
            <a:r>
              <a:rPr lang="en-US" sz="1800" dirty="0" smtClean="0">
                <a:ea typeface="+mn-lt"/>
                <a:cs typeface="+mn-lt"/>
              </a:rPr>
              <a:t>after 2035,</a:t>
            </a:r>
            <a:r>
              <a:rPr lang="en-US" sz="1800" dirty="0">
                <a:ea typeface="+mn-lt"/>
                <a:cs typeface="+mn-lt"/>
              </a:rPr>
              <a:t> they remain 10% </a:t>
            </a:r>
            <a:r>
              <a:rPr lang="en-US" sz="1800" dirty="0" smtClean="0">
                <a:ea typeface="+mn-lt"/>
                <a:cs typeface="+mn-lt"/>
              </a:rPr>
              <a:t>lower than 2019 levels.</a:t>
            </a:r>
            <a:r>
              <a:rPr lang="en-US" sz="1800" dirty="0">
                <a:ea typeface="+mn-lt"/>
                <a:cs typeface="+mn-lt"/>
              </a:rPr>
              <a:t> The relatively high natural gas prices in this case </a:t>
            </a:r>
            <a:r>
              <a:rPr lang="en-US" sz="1800" dirty="0" smtClean="0">
                <a:ea typeface="+mn-lt"/>
                <a:cs typeface="+mn-lt"/>
              </a:rPr>
              <a:t>lead </a:t>
            </a:r>
            <a:r>
              <a:rPr lang="en-US" sz="1800" dirty="0">
                <a:ea typeface="+mn-lt"/>
                <a:cs typeface="+mn-lt"/>
              </a:rPr>
              <a:t>to </a:t>
            </a:r>
            <a:r>
              <a:rPr lang="en-US" sz="1800" dirty="0" smtClean="0">
                <a:ea typeface="+mn-lt"/>
                <a:cs typeface="+mn-lt"/>
              </a:rPr>
              <a:t>greater</a:t>
            </a:r>
            <a:r>
              <a:rPr lang="en-US" sz="1800" dirty="0" smtClean="0">
                <a:solidFill>
                  <a:srgbClr val="FF0000"/>
                </a:solidFill>
                <a:ea typeface="+mn-lt"/>
                <a:cs typeface="+mn-lt"/>
              </a:rPr>
              <a:t> </a:t>
            </a:r>
            <a:r>
              <a:rPr lang="en-US" sz="1800" dirty="0" smtClean="0">
                <a:ea typeface="+mn-lt"/>
                <a:cs typeface="+mn-lt"/>
              </a:rPr>
              <a:t>renewables </a:t>
            </a:r>
            <a:r>
              <a:rPr lang="en-US" sz="1800" dirty="0">
                <a:ea typeface="+mn-lt"/>
                <a:cs typeface="+mn-lt"/>
              </a:rPr>
              <a:t>penetration and fewer nuclear retirements. </a:t>
            </a:r>
          </a:p>
          <a:p>
            <a:pPr marL="237490" indent="-237490"/>
            <a:r>
              <a:rPr lang="en-US" sz="1800" dirty="0">
                <a:ea typeface="+mn-lt"/>
                <a:cs typeface="+mn-lt"/>
              </a:rPr>
              <a:t>By 2050, in the High Oil and Gas Supply case, fossil fuel-fired electric power generation </a:t>
            </a:r>
            <a:r>
              <a:rPr lang="en-US" sz="1800" dirty="0" smtClean="0">
                <a:ea typeface="+mn-lt"/>
                <a:cs typeface="+mn-lt"/>
              </a:rPr>
              <a:t>is 25</a:t>
            </a:r>
            <a:r>
              <a:rPr lang="en-US" sz="1800" dirty="0">
                <a:ea typeface="+mn-lt"/>
                <a:cs typeface="+mn-lt"/>
              </a:rPr>
              <a:t>% </a:t>
            </a:r>
            <a:r>
              <a:rPr lang="en-US" sz="1800" dirty="0" smtClean="0">
                <a:ea typeface="+mn-lt"/>
                <a:cs typeface="+mn-lt"/>
              </a:rPr>
              <a:t>higher than in </a:t>
            </a:r>
            <a:r>
              <a:rPr lang="en-US" sz="1800" dirty="0">
                <a:ea typeface="+mn-lt"/>
                <a:cs typeface="+mn-lt"/>
              </a:rPr>
              <a:t>the Reference case. In the Low Oil and Gas Supply case it is 34% </a:t>
            </a:r>
            <a:r>
              <a:rPr lang="en-US" sz="1800" dirty="0" smtClean="0">
                <a:ea typeface="+mn-lt"/>
                <a:cs typeface="+mn-lt"/>
              </a:rPr>
              <a:t>lower than in the Reference </a:t>
            </a:r>
            <a:r>
              <a:rPr lang="en-US" sz="1800" dirty="0">
                <a:ea typeface="+mn-lt"/>
                <a:cs typeface="+mn-lt"/>
              </a:rPr>
              <a:t>case. The High Oil and Gas Supply case emits 5,099 </a:t>
            </a:r>
            <a:r>
              <a:rPr lang="en-US" sz="1800" dirty="0" err="1" smtClean="0">
                <a:ea typeface="+mn-lt"/>
                <a:cs typeface="+mn-lt"/>
              </a:rPr>
              <a:t>MMmt</a:t>
            </a:r>
            <a:r>
              <a:rPr lang="en-US" sz="1800" dirty="0" smtClean="0">
                <a:ea typeface="+mn-lt"/>
                <a:cs typeface="+mn-lt"/>
              </a:rPr>
              <a:t> CO2, </a:t>
            </a:r>
            <a:r>
              <a:rPr lang="en-US" sz="1800" dirty="0">
                <a:ea typeface="+mn-lt"/>
                <a:cs typeface="+mn-lt"/>
              </a:rPr>
              <a:t>and the Low Oil and Gas Supply case emits 4,620 </a:t>
            </a:r>
            <a:r>
              <a:rPr lang="en-US" sz="1800" dirty="0" err="1" smtClean="0">
                <a:ea typeface="+mn-lt"/>
                <a:cs typeface="+mn-lt"/>
              </a:rPr>
              <a:t>MMmt</a:t>
            </a:r>
            <a:r>
              <a:rPr lang="en-US" sz="1800" dirty="0" smtClean="0">
                <a:ea typeface="+mn-lt"/>
                <a:cs typeface="+mn-lt"/>
              </a:rPr>
              <a:t> CO2, </a:t>
            </a:r>
            <a:r>
              <a:rPr lang="en-US" sz="1800" dirty="0">
                <a:ea typeface="+mn-lt"/>
                <a:cs typeface="+mn-lt"/>
              </a:rPr>
              <a:t>creating a range of about 478 </a:t>
            </a:r>
            <a:r>
              <a:rPr lang="en-US" sz="1800" dirty="0" err="1">
                <a:ea typeface="+mn-lt"/>
                <a:cs typeface="+mn-lt"/>
              </a:rPr>
              <a:t>MMmt</a:t>
            </a:r>
            <a:r>
              <a:rPr lang="en-US" sz="1800" dirty="0">
                <a:ea typeface="+mn-lt"/>
                <a:cs typeface="+mn-lt"/>
              </a:rPr>
              <a:t> in CO2 emissions. </a:t>
            </a:r>
            <a:endParaRPr lang="en-US" sz="1600" dirty="0">
              <a:latin typeface="Arial"/>
              <a:ea typeface="+mn-lt"/>
              <a:cs typeface="Arial"/>
            </a:endParaRPr>
          </a:p>
        </p:txBody>
      </p:sp>
    </p:spTree>
    <p:extLst>
      <p:ext uri="{BB962C8B-B14F-4D97-AF65-F5344CB8AC3E}">
        <p14:creationId xmlns:p14="http://schemas.microsoft.com/office/powerpoint/2010/main" val="40837076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FEDFA2-A5F8-4FF1-B4D9-2CCD5E040FFA}"/>
              </a:ext>
            </a:extLst>
          </p:cNvPr>
          <p:cNvSpPr>
            <a:spLocks noGrp="1"/>
          </p:cNvSpPr>
          <p:nvPr>
            <p:ph type="title"/>
          </p:nvPr>
        </p:nvSpPr>
        <p:spPr/>
        <p:txBody>
          <a:bodyPr/>
          <a:lstStyle/>
          <a:p>
            <a:r>
              <a:rPr lang="en-US" dirty="0">
                <a:ea typeface="+mj-lt"/>
                <a:cs typeface="+mj-lt"/>
              </a:rPr>
              <a:t>Changes in AEO2020 cost assumptions for new wind and solar projects also result in different electricity generation fuel </a:t>
            </a:r>
            <a:r>
              <a:rPr lang="en-US" dirty="0" smtClean="0">
                <a:ea typeface="+mj-lt"/>
                <a:cs typeface="+mj-lt"/>
              </a:rPr>
              <a:t>mixes—</a:t>
            </a:r>
            <a:endParaRPr lang="en-US" dirty="0">
              <a:ea typeface="+mj-lt"/>
              <a:cs typeface="+mj-lt"/>
            </a:endParaRPr>
          </a:p>
        </p:txBody>
      </p:sp>
      <p:sp>
        <p:nvSpPr>
          <p:cNvPr id="4" name="Slide Number Placeholder 3">
            <a:extLst>
              <a:ext uri="{FF2B5EF4-FFF2-40B4-BE49-F238E27FC236}">
                <a16:creationId xmlns="" xmlns:a16="http://schemas.microsoft.com/office/drawing/2014/main" id="{306A4AB4-BC21-47FD-BFF2-3F9182B7438E}"/>
              </a:ext>
            </a:extLst>
          </p:cNvPr>
          <p:cNvSpPr>
            <a:spLocks noGrp="1"/>
          </p:cNvSpPr>
          <p:nvPr>
            <p:ph type="sldNum" sz="quarter" idx="4"/>
          </p:nvPr>
        </p:nvSpPr>
        <p:spPr/>
        <p:txBody>
          <a:bodyPr/>
          <a:lstStyle/>
          <a:p>
            <a:fld id="{2D80C5C9-96E0-47EC-B500-37C5FE284639}" type="slidenum">
              <a:rPr lang="en-US" smtClean="0"/>
              <a:pPr/>
              <a:t>135</a:t>
            </a:fld>
            <a:endParaRPr lang="en-US" dirty="0"/>
          </a:p>
        </p:txBody>
      </p:sp>
      <p:graphicFrame>
        <p:nvGraphicFramePr>
          <p:cNvPr id="6" name="Content Placeholder 18"/>
          <p:cNvGraphicFramePr>
            <a:graphicFrameLocks noGrp="1"/>
          </p:cNvGraphicFramePr>
          <p:nvPr>
            <p:ph sz="quarter" idx="12"/>
            <p:extLst/>
          </p:nvPr>
        </p:nvGraphicFramePr>
        <p:xfrm>
          <a:off x="88072" y="1300289"/>
          <a:ext cx="3906366" cy="5004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8"/>
          <p:cNvGraphicFramePr>
            <a:graphicFrameLocks/>
          </p:cNvGraphicFramePr>
          <p:nvPr>
            <p:extLst/>
          </p:nvPr>
        </p:nvGraphicFramePr>
        <p:xfrm>
          <a:off x="3994438" y="1300289"/>
          <a:ext cx="3922011" cy="5004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18"/>
          <p:cNvGraphicFramePr>
            <a:graphicFrameLocks/>
          </p:cNvGraphicFramePr>
          <p:nvPr>
            <p:extLst/>
          </p:nvPr>
        </p:nvGraphicFramePr>
        <p:xfrm>
          <a:off x="7916449" y="1309536"/>
          <a:ext cx="4093240" cy="500459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1"/>
          <p:cNvSpPr txBox="1"/>
          <p:nvPr/>
        </p:nvSpPr>
        <p:spPr>
          <a:xfrm>
            <a:off x="9969780" y="5123388"/>
            <a:ext cx="852766" cy="4658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Dashed line</a:t>
            </a:r>
          </a:p>
          <a:p>
            <a:r>
              <a:rPr lang="en-US" sz="1100" dirty="0"/>
              <a:t>is nuclear</a:t>
            </a:r>
          </a:p>
        </p:txBody>
      </p:sp>
    </p:spTree>
    <p:extLst>
      <p:ext uri="{BB962C8B-B14F-4D97-AF65-F5344CB8AC3E}">
        <p14:creationId xmlns:p14="http://schemas.microsoft.com/office/powerpoint/2010/main" val="40099882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FEDFA2-A5F8-4FF1-B4D9-2CCD5E040FFA}"/>
              </a:ext>
            </a:extLst>
          </p:cNvPr>
          <p:cNvSpPr>
            <a:spLocks noGrp="1"/>
          </p:cNvSpPr>
          <p:nvPr>
            <p:ph type="title"/>
          </p:nvPr>
        </p:nvSpPr>
        <p:spPr/>
        <p:txBody>
          <a:bodyPr/>
          <a:lstStyle/>
          <a:p>
            <a:r>
              <a:rPr lang="en-US" dirty="0">
                <a:ea typeface="+mj-lt"/>
                <a:cs typeface="+mj-lt"/>
              </a:rPr>
              <a:t>—and consequently, different energy-related carbon dioxide emission profiles</a:t>
            </a:r>
            <a:endParaRPr lang="en-US">
              <a:ea typeface="+mj-lt"/>
              <a:cs typeface="+mj-lt"/>
            </a:endParaRPr>
          </a:p>
        </p:txBody>
      </p:sp>
      <p:sp>
        <p:nvSpPr>
          <p:cNvPr id="4" name="Slide Number Placeholder 3">
            <a:extLst>
              <a:ext uri="{FF2B5EF4-FFF2-40B4-BE49-F238E27FC236}">
                <a16:creationId xmlns="" xmlns:a16="http://schemas.microsoft.com/office/drawing/2014/main" id="{306A4AB4-BC21-47FD-BFF2-3F9182B7438E}"/>
              </a:ext>
            </a:extLst>
          </p:cNvPr>
          <p:cNvSpPr>
            <a:spLocks noGrp="1"/>
          </p:cNvSpPr>
          <p:nvPr>
            <p:ph type="sldNum" sz="quarter" idx="4"/>
          </p:nvPr>
        </p:nvSpPr>
        <p:spPr/>
        <p:txBody>
          <a:bodyPr/>
          <a:lstStyle/>
          <a:p>
            <a:fld id="{2D80C5C9-96E0-47EC-B500-37C5FE284639}" type="slidenum">
              <a:rPr lang="en-US" smtClean="0"/>
              <a:pPr/>
              <a:t>136</a:t>
            </a:fld>
            <a:endParaRPr lang="en-US" dirty="0"/>
          </a:p>
        </p:txBody>
      </p:sp>
      <p:sp>
        <p:nvSpPr>
          <p:cNvPr id="7" name="Text Placeholder 2">
            <a:extLst>
              <a:ext uri="{FF2B5EF4-FFF2-40B4-BE49-F238E27FC236}">
                <a16:creationId xmlns="" xmlns:a16="http://schemas.microsoft.com/office/drawing/2014/main" id="{FA8CC6B5-CCD1-4941-AC6B-4C6D1600FE4E}"/>
              </a:ext>
            </a:extLst>
          </p:cNvPr>
          <p:cNvSpPr txBox="1">
            <a:spLocks/>
          </p:cNvSpPr>
          <p:nvPr/>
        </p:nvSpPr>
        <p:spPr>
          <a:xfrm>
            <a:off x="309094" y="1302575"/>
            <a:ext cx="11144936" cy="5172687"/>
          </a:xfrm>
          <a:prstGeom prst="rect">
            <a:avLst/>
          </a:prstGeom>
        </p:spPr>
        <p:txBody>
          <a:bodyPr anchor="t"/>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7490" indent="-237490"/>
            <a:r>
              <a:rPr lang="en-US" sz="1800" dirty="0">
                <a:ea typeface="+mn-lt"/>
                <a:cs typeface="+mn-lt"/>
              </a:rPr>
              <a:t>The </a:t>
            </a:r>
            <a:r>
              <a:rPr lang="en-US" sz="1800" dirty="0" smtClean="0">
                <a:ea typeface="+mn-lt"/>
                <a:cs typeface="+mn-lt"/>
              </a:rPr>
              <a:t>AEO2020 High </a:t>
            </a:r>
            <a:r>
              <a:rPr lang="en-US" sz="1800" dirty="0">
                <a:ea typeface="+mn-lt"/>
                <a:cs typeface="+mn-lt"/>
              </a:rPr>
              <a:t>Renewables Cost case, which </a:t>
            </a:r>
            <a:r>
              <a:rPr lang="en-US" sz="1800" dirty="0" smtClean="0">
                <a:ea typeface="+mn-lt"/>
                <a:cs typeface="+mn-lt"/>
              </a:rPr>
              <a:t>assumes no </a:t>
            </a:r>
            <a:r>
              <a:rPr lang="en-US" sz="1800" dirty="0">
                <a:ea typeface="+mn-lt"/>
                <a:cs typeface="+mn-lt"/>
              </a:rPr>
              <a:t>further cost reductions for renewables, results in </a:t>
            </a:r>
            <a:r>
              <a:rPr lang="en-US" sz="1800" dirty="0" smtClean="0">
                <a:ea typeface="+mn-lt"/>
                <a:cs typeface="+mn-lt"/>
              </a:rPr>
              <a:t>more energy-related CO2 </a:t>
            </a:r>
            <a:r>
              <a:rPr lang="en-US" sz="1800" dirty="0">
                <a:ea typeface="+mn-lt"/>
                <a:cs typeface="+mn-lt"/>
              </a:rPr>
              <a:t>emissions </a:t>
            </a:r>
            <a:r>
              <a:rPr lang="en-US" sz="1800" dirty="0" smtClean="0">
                <a:ea typeface="+mn-lt"/>
                <a:cs typeface="+mn-lt"/>
              </a:rPr>
              <a:t>overall compared with </a:t>
            </a:r>
            <a:r>
              <a:rPr lang="en-US" sz="1800" dirty="0">
                <a:ea typeface="+mn-lt"/>
                <a:cs typeface="+mn-lt"/>
              </a:rPr>
              <a:t>the Reference </a:t>
            </a:r>
            <a:r>
              <a:rPr lang="en-US" sz="1800" dirty="0" smtClean="0">
                <a:ea typeface="+mn-lt"/>
                <a:cs typeface="+mn-lt"/>
              </a:rPr>
              <a:t>case </a:t>
            </a:r>
            <a:r>
              <a:rPr lang="en-US" sz="1800" dirty="0">
                <a:ea typeface="+mn-lt"/>
                <a:cs typeface="+mn-lt"/>
              </a:rPr>
              <a:t>throughout the projection period. Until about 2030, </a:t>
            </a:r>
            <a:r>
              <a:rPr lang="en-US" sz="1800" dirty="0" smtClean="0">
                <a:ea typeface="+mn-lt"/>
                <a:cs typeface="+mn-lt"/>
              </a:rPr>
              <a:t>emissions </a:t>
            </a:r>
            <a:r>
              <a:rPr lang="en-US" sz="1800" dirty="0">
                <a:ea typeface="+mn-lt"/>
                <a:cs typeface="+mn-lt"/>
              </a:rPr>
              <a:t>decrease as a result of </a:t>
            </a:r>
            <a:r>
              <a:rPr lang="en-US" sz="1800" dirty="0" smtClean="0">
                <a:ea typeface="+mn-lt"/>
                <a:cs typeface="+mn-lt"/>
              </a:rPr>
              <a:t>retiring coal-fired </a:t>
            </a:r>
            <a:r>
              <a:rPr lang="en-US" sz="1800" dirty="0">
                <a:ea typeface="+mn-lt"/>
                <a:cs typeface="+mn-lt"/>
              </a:rPr>
              <a:t>generation capacity. </a:t>
            </a:r>
            <a:r>
              <a:rPr lang="en-US" sz="1800" dirty="0" smtClean="0">
                <a:ea typeface="+mn-lt"/>
                <a:cs typeface="+mn-lt"/>
              </a:rPr>
              <a:t>After 2030, </a:t>
            </a:r>
            <a:r>
              <a:rPr lang="en-US" sz="1800" dirty="0">
                <a:ea typeface="+mn-lt"/>
                <a:cs typeface="+mn-lt"/>
              </a:rPr>
              <a:t>less penetration of renewables, increased natural gas-fired generation, and </a:t>
            </a:r>
            <a:r>
              <a:rPr lang="en-US" sz="1800">
                <a:ea typeface="+mn-lt"/>
                <a:cs typeface="+mn-lt"/>
              </a:rPr>
              <a:t>slightly </a:t>
            </a:r>
            <a:r>
              <a:rPr lang="en-US" sz="1800" smtClean="0">
                <a:ea typeface="+mn-lt"/>
                <a:cs typeface="+mn-lt"/>
              </a:rPr>
              <a:t>fewer</a:t>
            </a:r>
            <a:r>
              <a:rPr lang="en-US" sz="1800" smtClean="0">
                <a:ea typeface="+mn-lt"/>
                <a:cs typeface="+mn-lt"/>
              </a:rPr>
              <a:t> </a:t>
            </a:r>
            <a:r>
              <a:rPr lang="en-US" sz="1800" dirty="0" smtClean="0">
                <a:ea typeface="+mn-lt"/>
                <a:cs typeface="+mn-lt"/>
              </a:rPr>
              <a:t>nuclear </a:t>
            </a:r>
            <a:r>
              <a:rPr lang="en-US" sz="1800" dirty="0">
                <a:ea typeface="+mn-lt"/>
                <a:cs typeface="+mn-lt"/>
              </a:rPr>
              <a:t>retirements </a:t>
            </a:r>
            <a:r>
              <a:rPr lang="en-US" sz="1800" dirty="0" smtClean="0">
                <a:ea typeface="+mn-lt"/>
                <a:cs typeface="+mn-lt"/>
              </a:rPr>
              <a:t>(compared with </a:t>
            </a:r>
            <a:r>
              <a:rPr lang="en-US" sz="1800" dirty="0">
                <a:ea typeface="+mn-lt"/>
                <a:cs typeface="+mn-lt"/>
              </a:rPr>
              <a:t>the Reference case) lead CO2 emissions to return to </a:t>
            </a:r>
            <a:r>
              <a:rPr lang="en-US" sz="1800" dirty="0" smtClean="0">
                <a:ea typeface="+mn-lt"/>
                <a:cs typeface="+mn-lt"/>
              </a:rPr>
              <a:t>nearly 2019 </a:t>
            </a:r>
            <a:r>
              <a:rPr lang="en-US" sz="1800" dirty="0">
                <a:ea typeface="+mn-lt"/>
                <a:cs typeface="+mn-lt"/>
              </a:rPr>
              <a:t>levels by 2050.</a:t>
            </a:r>
          </a:p>
          <a:p>
            <a:pPr marL="237490" indent="-237490"/>
            <a:r>
              <a:rPr lang="en-US" sz="1800" dirty="0">
                <a:ea typeface="+mn-lt"/>
                <a:cs typeface="+mn-lt"/>
              </a:rPr>
              <a:t>The Low Renewables Cost case, which has sustained cost reductions for renewables through 2050, results in </a:t>
            </a:r>
            <a:r>
              <a:rPr lang="en-US" sz="1800" dirty="0" smtClean="0">
                <a:ea typeface="+mn-lt"/>
                <a:cs typeface="+mn-lt"/>
              </a:rPr>
              <a:t>lower </a:t>
            </a:r>
            <a:r>
              <a:rPr lang="en-US" sz="1800" dirty="0">
                <a:ea typeface="+mn-lt"/>
                <a:cs typeface="+mn-lt"/>
              </a:rPr>
              <a:t>energy-related CO2 emissions overall </a:t>
            </a:r>
            <a:r>
              <a:rPr lang="en-US" sz="1800" dirty="0" smtClean="0">
                <a:ea typeface="+mn-lt"/>
                <a:cs typeface="+mn-lt"/>
              </a:rPr>
              <a:t>compared with </a:t>
            </a:r>
            <a:r>
              <a:rPr lang="en-US" sz="1800" dirty="0">
                <a:ea typeface="+mn-lt"/>
                <a:cs typeface="+mn-lt"/>
              </a:rPr>
              <a:t>the Reference case. Increasing electricity generation from renewables leads to decreasing emissions; after 2040, total emissions increase as </a:t>
            </a:r>
            <a:r>
              <a:rPr lang="en-US" sz="1800" dirty="0" smtClean="0">
                <a:ea typeface="+mn-lt"/>
                <a:cs typeface="+mn-lt"/>
              </a:rPr>
              <a:t>a </a:t>
            </a:r>
            <a:r>
              <a:rPr lang="en-US" sz="1800" dirty="0">
                <a:ea typeface="+mn-lt"/>
                <a:cs typeface="+mn-lt"/>
              </a:rPr>
              <a:t>result of increased energy demand in the transportation and industrial sectors that are less dependent upon electricity. However, in 2050, emissions remain 8% </a:t>
            </a:r>
            <a:r>
              <a:rPr lang="en-US" sz="1800" dirty="0" smtClean="0">
                <a:ea typeface="+mn-lt"/>
                <a:cs typeface="+mn-lt"/>
              </a:rPr>
              <a:t>lower than </a:t>
            </a:r>
            <a:r>
              <a:rPr lang="en-US" sz="1800" dirty="0">
                <a:ea typeface="+mn-lt"/>
                <a:cs typeface="+mn-lt"/>
              </a:rPr>
              <a:t>2019 levels. </a:t>
            </a:r>
          </a:p>
        </p:txBody>
      </p:sp>
    </p:spTree>
    <p:extLst>
      <p:ext uri="{BB962C8B-B14F-4D97-AF65-F5344CB8AC3E}">
        <p14:creationId xmlns:p14="http://schemas.microsoft.com/office/powerpoint/2010/main" val="14227363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Across end-use sectors, carbon intensity declines with changes in the fuel </a:t>
            </a:r>
            <a:r>
              <a:rPr lang="en-US" dirty="0"/>
              <a:t>mix in the AEO2020 Reference </a:t>
            </a:r>
            <a:r>
              <a:rPr lang="en-US" dirty="0" smtClean="0"/>
              <a:t>case—</a:t>
            </a:r>
            <a:endParaRPr lang="en-US" dirty="0"/>
          </a:p>
        </p:txBody>
      </p:sp>
      <p:graphicFrame>
        <p:nvGraphicFramePr>
          <p:cNvPr id="6" name="Content Placeholder 18"/>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D80C5C9-96E0-47EC-B500-37C5FE284639}" type="slidenum">
              <a:rPr lang="en-US" smtClean="0"/>
              <a:pPr/>
              <a:t>137</a:t>
            </a:fld>
            <a:endParaRPr lang="en-US" dirty="0"/>
          </a:p>
        </p:txBody>
      </p:sp>
      <p:graphicFrame>
        <p:nvGraphicFramePr>
          <p:cNvPr id="7" name="Content Placeholder 18"/>
          <p:cNvGraphicFramePr>
            <a:graphicFrameLocks noGrp="1"/>
          </p:cNvGraphicFramePr>
          <p:nvPr>
            <p:ph sz="quarter" idx="12"/>
            <p:extLst/>
          </p:nvPr>
        </p:nvGraphicFramePr>
        <p:xfrm>
          <a:off x="6249229" y="1427163"/>
          <a:ext cx="5659437"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6599718" y="5175268"/>
            <a:ext cx="4074695" cy="523220"/>
          </a:xfrm>
          <a:prstGeom prst="rect">
            <a:avLst/>
          </a:prstGeom>
        </p:spPr>
        <p:txBody>
          <a:bodyPr wrap="square">
            <a:spAutoFit/>
          </a:bodyPr>
          <a:lstStyle/>
          <a:p>
            <a:r>
              <a:rPr lang="en-US" sz="1400" b="1" dirty="0">
                <a:solidFill>
                  <a:srgbClr val="E1AB76"/>
                </a:solidFill>
              </a:rPr>
              <a:t>The electric power sector is </a:t>
            </a:r>
            <a:r>
              <a:rPr lang="en-US" sz="1400" b="1" dirty="0" smtClean="0">
                <a:solidFill>
                  <a:srgbClr val="E1AB76"/>
                </a:solidFill>
              </a:rPr>
              <a:t>redistributed to each </a:t>
            </a:r>
            <a:r>
              <a:rPr lang="en-US" sz="1400" b="1" dirty="0">
                <a:solidFill>
                  <a:srgbClr val="E1AB76"/>
                </a:solidFill>
              </a:rPr>
              <a:t>end-use sector</a:t>
            </a:r>
          </a:p>
        </p:txBody>
      </p:sp>
    </p:spTree>
    <p:extLst>
      <p:ext uri="{BB962C8B-B14F-4D97-AF65-F5344CB8AC3E}">
        <p14:creationId xmlns:p14="http://schemas.microsoft.com/office/powerpoint/2010/main" val="444838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lnSpcReduction="10000"/>
          </a:bodyPr>
          <a:lstStyle/>
          <a:p>
            <a:pPr fontAlgn="base"/>
            <a:r>
              <a:rPr lang="en-US" sz="1600" dirty="0"/>
              <a:t>Carbon </a:t>
            </a:r>
            <a:r>
              <a:rPr lang="en-US" sz="1600" dirty="0" smtClean="0"/>
              <a:t>intensity </a:t>
            </a:r>
            <a:r>
              <a:rPr lang="en-US" sz="1600" dirty="0"/>
              <a:t>can vary greatly depending on the mix of fuels the end-use sectors consume. Historically, the industrial sector has had the lowest </a:t>
            </a:r>
            <a:r>
              <a:rPr lang="en-US" sz="1600" dirty="0" smtClean="0"/>
              <a:t>carbon </a:t>
            </a:r>
            <a:r>
              <a:rPr lang="en-US" sz="1600" dirty="0"/>
              <a:t>intensity, as measured by CO2 emissions per British thermal </a:t>
            </a:r>
            <a:r>
              <a:rPr lang="en-US" sz="1600" dirty="0" smtClean="0"/>
              <a:t>unit. </a:t>
            </a:r>
            <a:r>
              <a:rPr lang="en-US" sz="1600" dirty="0"/>
              <a:t>The transportation sector historically has had the </a:t>
            </a:r>
            <a:r>
              <a:rPr lang="en-US" sz="1600" dirty="0" smtClean="0"/>
              <a:t>highest carbon intensity</a:t>
            </a:r>
            <a:r>
              <a:rPr lang="en-US" sz="1600" dirty="0"/>
              <a:t>, which continues in the projection because carbon-intensive petroleum remains the dominant fuel used in vehicles throughout the projection period. ​</a:t>
            </a:r>
          </a:p>
          <a:p>
            <a:pPr fontAlgn="base"/>
            <a:r>
              <a:rPr lang="en-US" sz="1600" dirty="0"/>
              <a:t>The generation fuel mix in the electric power sector has changed since the </a:t>
            </a:r>
            <a:r>
              <a:rPr lang="en-US" sz="1600" dirty="0" smtClean="0"/>
              <a:t>mid-2000s; less </a:t>
            </a:r>
            <a:r>
              <a:rPr lang="en-US" sz="1600" dirty="0"/>
              <a:t>generation </a:t>
            </a:r>
            <a:r>
              <a:rPr lang="en-US" sz="1600" dirty="0" smtClean="0"/>
              <a:t>is coming from high-carbon-intensive coal,</a:t>
            </a:r>
            <a:r>
              <a:rPr lang="en-US" sz="1600" dirty="0"/>
              <a:t> and </a:t>
            </a:r>
            <a:r>
              <a:rPr lang="en-US" sz="1600" dirty="0" smtClean="0"/>
              <a:t>more generation is coming </a:t>
            </a:r>
            <a:r>
              <a:rPr lang="en-US" sz="1600" dirty="0"/>
              <a:t>from natural gas and carbon-free renewables, such as wind and solar. </a:t>
            </a:r>
            <a:r>
              <a:rPr lang="en-US" sz="1600" dirty="0" smtClean="0"/>
              <a:t>Because of this change, </a:t>
            </a:r>
            <a:r>
              <a:rPr lang="en-US" sz="1600" dirty="0"/>
              <a:t>the </a:t>
            </a:r>
            <a:r>
              <a:rPr lang="en-US" sz="1600" dirty="0" smtClean="0"/>
              <a:t>overall carbon </a:t>
            </a:r>
            <a:r>
              <a:rPr lang="en-US" sz="1600" dirty="0"/>
              <a:t>intensity of the electric power sector </a:t>
            </a:r>
            <a:r>
              <a:rPr lang="en-US" sz="1600" dirty="0" smtClean="0"/>
              <a:t>declined </a:t>
            </a:r>
            <a:r>
              <a:rPr lang="en-US" sz="1600" dirty="0"/>
              <a:t>by 30% from the mid-2000s to 2019 and </a:t>
            </a:r>
            <a:r>
              <a:rPr lang="en-US" sz="1600" dirty="0" smtClean="0"/>
              <a:t>is expected to continue to decline through </a:t>
            </a:r>
            <a:r>
              <a:rPr lang="en-US" sz="1600" dirty="0"/>
              <a:t>2050. ​</a:t>
            </a:r>
          </a:p>
          <a:p>
            <a:pPr fontAlgn="base"/>
            <a:r>
              <a:rPr lang="en-US" sz="1600" dirty="0" smtClean="0"/>
              <a:t>If </a:t>
            </a:r>
            <a:r>
              <a:rPr lang="en-US" sz="1600" dirty="0"/>
              <a:t>the CO2 emissions from the electricity sector in the end-use sectors that consume electricity are accounted for, carbon intensity declines to a greater degree across those sectors for all AEO2020 cases. In the Reference case, the carbon intensities of the residential and commercial sectors show no decline when their direct carbon intensities are counted from 2019 to 2050. When the electric power sector energy is distributed to the end-use sectors, the residential and commercial sectors </a:t>
            </a:r>
            <a:r>
              <a:rPr lang="en-US" sz="1600" dirty="0" smtClean="0"/>
              <a:t>decline by 17% and 18%, respectively, during </a:t>
            </a:r>
            <a:r>
              <a:rPr lang="en-US" sz="1600" dirty="0"/>
              <a:t>the projection period, and the industrial sector declines by 11%. Transportation carbon intensity declines </a:t>
            </a:r>
            <a:r>
              <a:rPr lang="en-US" sz="1600"/>
              <a:t>by </a:t>
            </a:r>
            <a:r>
              <a:rPr lang="en-US" sz="1600" smtClean="0"/>
              <a:t>4%.</a:t>
            </a:r>
            <a:endParaRPr lang="en-US" dirty="0"/>
          </a:p>
        </p:txBody>
      </p:sp>
      <p:sp>
        <p:nvSpPr>
          <p:cNvPr id="3" name="Title 2"/>
          <p:cNvSpPr>
            <a:spLocks noGrp="1"/>
          </p:cNvSpPr>
          <p:nvPr>
            <p:ph type="title"/>
          </p:nvPr>
        </p:nvSpPr>
        <p:spPr/>
        <p:txBody>
          <a:bodyPr/>
          <a:lstStyle/>
          <a:p>
            <a:r>
              <a:rPr lang="en-US" dirty="0"/>
              <a:t>—despite overall increases in energy consumption​</a:t>
            </a:r>
          </a:p>
        </p:txBody>
      </p:sp>
      <p:sp>
        <p:nvSpPr>
          <p:cNvPr id="4" name="Slide Number Placeholder 3"/>
          <p:cNvSpPr>
            <a:spLocks noGrp="1"/>
          </p:cNvSpPr>
          <p:nvPr>
            <p:ph type="sldNum" sz="quarter" idx="4"/>
          </p:nvPr>
        </p:nvSpPr>
        <p:spPr/>
        <p:txBody>
          <a:bodyPr/>
          <a:lstStyle/>
          <a:p>
            <a:fld id="{2D80C5C9-96E0-47EC-B500-37C5FE284639}" type="slidenum">
              <a:rPr lang="en-US" smtClean="0"/>
              <a:pPr/>
              <a:t>138</a:t>
            </a:fld>
            <a:endParaRPr lang="en-US" dirty="0"/>
          </a:p>
        </p:txBody>
      </p:sp>
    </p:spTree>
    <p:extLst>
      <p:ext uri="{BB962C8B-B14F-4D97-AF65-F5344CB8AC3E}">
        <p14:creationId xmlns:p14="http://schemas.microsoft.com/office/powerpoint/2010/main" val="16626823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References</a:t>
            </a:r>
            <a:endParaRPr lang="en-US" dirty="0"/>
          </a:p>
        </p:txBody>
      </p:sp>
      <p:sp>
        <p:nvSpPr>
          <p:cNvPr id="6" name="Text Placeholder 5"/>
          <p:cNvSpPr>
            <a:spLocks noGrp="1"/>
          </p:cNvSpPr>
          <p:nvPr>
            <p:ph type="body" sz="quarter" idx="13"/>
          </p:nvPr>
        </p:nvSpPr>
        <p:spPr/>
        <p:txBody>
          <a:bodyPr/>
          <a:lstStyle/>
          <a:p>
            <a:endParaRPr lang="en-US"/>
          </a:p>
        </p:txBody>
      </p:sp>
      <p:sp>
        <p:nvSpPr>
          <p:cNvPr id="4" name="Slide Number Placeholder 3"/>
          <p:cNvSpPr>
            <a:spLocks noGrp="1"/>
          </p:cNvSpPr>
          <p:nvPr>
            <p:ph type="sldNum" sz="quarter" idx="4294967295"/>
          </p:nvPr>
        </p:nvSpPr>
        <p:spPr>
          <a:xfrm>
            <a:off x="11668125" y="6421438"/>
            <a:ext cx="523875" cy="365125"/>
          </a:xfrm>
        </p:spPr>
        <p:txBody>
          <a:bodyPr/>
          <a:lstStyle/>
          <a:p>
            <a:fld id="{2D80C5C9-96E0-47EC-B500-37C5FE284639}" type="slidenum">
              <a:rPr lang="en-US" smtClean="0"/>
              <a:pPr/>
              <a:t>139</a:t>
            </a:fld>
            <a:endParaRPr lang="en-US" dirty="0"/>
          </a:p>
        </p:txBody>
      </p:sp>
    </p:spTree>
    <p:extLst>
      <p:ext uri="{BB962C8B-B14F-4D97-AF65-F5344CB8AC3E}">
        <p14:creationId xmlns:p14="http://schemas.microsoft.com/office/powerpoint/2010/main" val="275147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lnSpcReduction="10000"/>
          </a:bodyPr>
          <a:lstStyle/>
          <a:p>
            <a:r>
              <a:rPr lang="en-US" dirty="0"/>
              <a:t>Future oil prices are highly uncertain and are subject to international market conditions influenced by factors outside of the National Energy Modeling System. The High </a:t>
            </a:r>
            <a:r>
              <a:rPr lang="en-US" dirty="0" smtClean="0"/>
              <a:t>Oil Price and </a:t>
            </a:r>
            <a:r>
              <a:rPr lang="en-US" dirty="0"/>
              <a:t>Low Oil Price cases represent international conditions that could </a:t>
            </a:r>
            <a:r>
              <a:rPr lang="en-US" dirty="0" smtClean="0"/>
              <a:t>drive </a:t>
            </a:r>
            <a:r>
              <a:rPr lang="en-US" dirty="0"/>
              <a:t>prices to extreme, sustained deviations from the Reference case price path. </a:t>
            </a:r>
            <a:r>
              <a:rPr lang="en-US" dirty="0" smtClean="0"/>
              <a:t>In the </a:t>
            </a:r>
            <a:r>
              <a:rPr lang="en-US" dirty="0"/>
              <a:t>High Oil Price case, non-U.S. </a:t>
            </a:r>
            <a:r>
              <a:rPr lang="en-US" dirty="0" smtClean="0"/>
              <a:t>demand for petroleum and other liquids </a:t>
            </a:r>
            <a:r>
              <a:rPr lang="en-US" dirty="0"/>
              <a:t>is </a:t>
            </a:r>
            <a:r>
              <a:rPr lang="en-US" dirty="0" smtClean="0"/>
              <a:t>higher </a:t>
            </a:r>
            <a:r>
              <a:rPr lang="en-US" dirty="0"/>
              <a:t>and n</a:t>
            </a:r>
            <a:r>
              <a:rPr lang="en-US" dirty="0" smtClean="0"/>
              <a:t>on-U.S</a:t>
            </a:r>
            <a:r>
              <a:rPr lang="en-US" dirty="0"/>
              <a:t>. </a:t>
            </a:r>
            <a:r>
              <a:rPr lang="en-US" dirty="0" smtClean="0"/>
              <a:t>supply of liquids </a:t>
            </a:r>
            <a:r>
              <a:rPr lang="en-US" dirty="0"/>
              <a:t>is </a:t>
            </a:r>
            <a:r>
              <a:rPr lang="en-US" dirty="0" smtClean="0"/>
              <a:t>lower; </a:t>
            </a:r>
            <a:r>
              <a:rPr lang="en-US" dirty="0"/>
              <a:t>in the Low Oil Price case, the opposite is true. </a:t>
            </a:r>
          </a:p>
          <a:p>
            <a:r>
              <a:rPr lang="en-US" dirty="0" smtClean="0"/>
              <a:t>Projections </a:t>
            </a:r>
            <a:r>
              <a:rPr lang="en-US" dirty="0"/>
              <a:t>of tight oil and shale gas production are uncertain because large portions of known formations have relatively little or no production history and extraction technologies and practices continue to evolve rapidly. In the High Oil and Gas Supply case, lower production costs and higher resource availability allow higher production at lower prices. In the Low Oil and Gas Supply case, </a:t>
            </a:r>
            <a:r>
              <a:rPr lang="en-US" dirty="0" smtClean="0"/>
              <a:t>EIA </a:t>
            </a:r>
            <a:r>
              <a:rPr lang="en-US" dirty="0"/>
              <a:t>applied assumptions of lower resources and higher production costs. </a:t>
            </a:r>
            <a:r>
              <a:rPr lang="en-US" dirty="0" smtClean="0"/>
              <a:t>EIA </a:t>
            </a:r>
            <a:r>
              <a:rPr lang="en-US" dirty="0"/>
              <a:t>did not extend these assumptions to outside the United States</a:t>
            </a:r>
            <a:r>
              <a:rPr lang="en-US" dirty="0" smtClean="0"/>
              <a:t>.</a:t>
            </a:r>
            <a:endParaRPr lang="en-US" dirty="0"/>
          </a:p>
          <a:p>
            <a:r>
              <a:rPr lang="en-US" dirty="0" smtClean="0"/>
              <a:t>Economic </a:t>
            </a:r>
            <a:r>
              <a:rPr lang="en-US" dirty="0"/>
              <a:t>growth </a:t>
            </a:r>
            <a:r>
              <a:rPr lang="en-US" dirty="0" smtClean="0"/>
              <a:t>drives energy </a:t>
            </a:r>
            <a:r>
              <a:rPr lang="en-US" dirty="0"/>
              <a:t>consumption. The High Economic Growth and Low Economic Growth cases address these effects by modifying population growth and productivity assumptions throughout the projection period to yield higher or lower compound annual growth rates for U.S. gross domestic product (GDP</a:t>
            </a:r>
            <a:r>
              <a:rPr lang="en-US" dirty="0" smtClean="0"/>
              <a:t>).</a:t>
            </a:r>
          </a:p>
          <a:p>
            <a:r>
              <a:rPr lang="en-US" dirty="0" smtClean="0"/>
              <a:t>Costs for renewables </a:t>
            </a:r>
            <a:r>
              <a:rPr lang="en-US" dirty="0"/>
              <a:t>such as wind and solar </a:t>
            </a:r>
            <a:r>
              <a:rPr lang="en-US" dirty="0" smtClean="0"/>
              <a:t>have continued to decline as experience is gained with more builds. How </a:t>
            </a:r>
            <a:r>
              <a:rPr lang="en-US" dirty="0"/>
              <a:t>long these high </a:t>
            </a:r>
            <a:r>
              <a:rPr lang="en-US" dirty="0" smtClean="0"/>
              <a:t>cost reduction rates can </a:t>
            </a:r>
            <a:r>
              <a:rPr lang="en-US" dirty="0"/>
              <a:t>be </a:t>
            </a:r>
            <a:r>
              <a:rPr lang="en-US" dirty="0" smtClean="0"/>
              <a:t>sustained is highly uncertain. </a:t>
            </a:r>
            <a:r>
              <a:rPr lang="en-US" dirty="0"/>
              <a:t>The High Renewables Cost case assumes </a:t>
            </a:r>
            <a:r>
              <a:rPr lang="en-US" dirty="0" smtClean="0"/>
              <a:t>no further </a:t>
            </a:r>
            <a:r>
              <a:rPr lang="en-US" dirty="0"/>
              <a:t>cost reduction for </a:t>
            </a:r>
            <a:r>
              <a:rPr lang="en-US" dirty="0" smtClean="0"/>
              <a:t>renewables, </a:t>
            </a:r>
            <a:r>
              <a:rPr lang="en-US" dirty="0"/>
              <a:t>and the Low Renewables Cost case assumes a sustained high rate of cost </a:t>
            </a:r>
            <a:r>
              <a:rPr lang="en-US" dirty="0" smtClean="0"/>
              <a:t>reduction. </a:t>
            </a:r>
            <a:r>
              <a:rPr lang="en-US" dirty="0"/>
              <a:t>The Reference case assumes that </a:t>
            </a:r>
            <a:r>
              <a:rPr lang="en-US" dirty="0" smtClean="0"/>
              <a:t>cost reduction rates </a:t>
            </a:r>
            <a:r>
              <a:rPr lang="en-US" dirty="0"/>
              <a:t>gradually taper off.</a:t>
            </a:r>
          </a:p>
          <a:p>
            <a:pPr marL="0" indent="0">
              <a:buNone/>
            </a:pPr>
            <a:endParaRPr lang="en-US" dirty="0"/>
          </a:p>
        </p:txBody>
      </p:sp>
      <p:sp>
        <p:nvSpPr>
          <p:cNvPr id="3" name="Title 2"/>
          <p:cNvSpPr>
            <a:spLocks noGrp="1"/>
          </p:cNvSpPr>
          <p:nvPr>
            <p:ph type="title"/>
          </p:nvPr>
        </p:nvSpPr>
        <p:spPr/>
        <p:txBody>
          <a:bodyPr>
            <a:normAutofit/>
          </a:bodyPr>
          <a:lstStyle/>
          <a:p>
            <a:r>
              <a:rPr lang="en-US" dirty="0" smtClean="0"/>
              <a:t>Critical drivers and uncertainty</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14</a:t>
            </a:fld>
            <a:endParaRPr lang="en-US" dirty="0"/>
          </a:p>
        </p:txBody>
      </p:sp>
    </p:spTree>
    <p:extLst>
      <p:ext uri="{BB962C8B-B14F-4D97-AF65-F5344CB8AC3E}">
        <p14:creationId xmlns:p14="http://schemas.microsoft.com/office/powerpoint/2010/main" val="21462077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US" dirty="0"/>
          </a:p>
        </p:txBody>
      </p:sp>
      <p:sp>
        <p:nvSpPr>
          <p:cNvPr id="4" name="Content Placeholder 3"/>
          <p:cNvSpPr>
            <a:spLocks noGrp="1"/>
          </p:cNvSpPr>
          <p:nvPr>
            <p:ph sz="quarter" idx="12"/>
          </p:nvPr>
        </p:nvSpPr>
        <p:spPr/>
        <p:txBody>
          <a:bodyPr/>
          <a:lstStyle/>
          <a:p>
            <a:pPr marL="0" indent="0">
              <a:lnSpc>
                <a:spcPct val="100000"/>
              </a:lnSpc>
              <a:spcBef>
                <a:spcPts val="600"/>
              </a:spcBef>
              <a:spcAft>
                <a:spcPts val="0"/>
              </a:spcAft>
              <a:buNone/>
            </a:pPr>
            <a:r>
              <a:rPr lang="en-US" dirty="0" smtClean="0"/>
              <a:t>AEO = Annual Energy Outlook</a:t>
            </a:r>
          </a:p>
          <a:p>
            <a:pPr marL="0" indent="0">
              <a:lnSpc>
                <a:spcPct val="100000"/>
              </a:lnSpc>
              <a:spcBef>
                <a:spcPts val="600"/>
              </a:spcBef>
              <a:spcAft>
                <a:spcPts val="0"/>
              </a:spcAft>
              <a:buNone/>
            </a:pPr>
            <a:r>
              <a:rPr lang="en-US" dirty="0" smtClean="0"/>
              <a:t>b = barrel(s)</a:t>
            </a:r>
          </a:p>
          <a:p>
            <a:pPr marL="0" indent="0">
              <a:lnSpc>
                <a:spcPct val="100000"/>
              </a:lnSpc>
              <a:spcBef>
                <a:spcPts val="600"/>
              </a:spcBef>
              <a:spcAft>
                <a:spcPts val="0"/>
              </a:spcAft>
              <a:buNone/>
            </a:pPr>
            <a:r>
              <a:rPr lang="en-US" dirty="0" smtClean="0"/>
              <a:t>BEV = battery-electric vehicle</a:t>
            </a:r>
          </a:p>
          <a:p>
            <a:pPr marL="0" indent="0">
              <a:lnSpc>
                <a:spcPct val="100000"/>
              </a:lnSpc>
              <a:spcBef>
                <a:spcPts val="600"/>
              </a:spcBef>
              <a:spcAft>
                <a:spcPts val="0"/>
              </a:spcAft>
              <a:buNone/>
            </a:pPr>
            <a:r>
              <a:rPr lang="en-US" dirty="0" smtClean="0"/>
              <a:t>b/d = barrels per day</a:t>
            </a:r>
          </a:p>
          <a:p>
            <a:pPr marL="0" indent="0">
              <a:lnSpc>
                <a:spcPct val="100000"/>
              </a:lnSpc>
              <a:spcBef>
                <a:spcPts val="600"/>
              </a:spcBef>
              <a:spcAft>
                <a:spcPts val="0"/>
              </a:spcAft>
              <a:buNone/>
            </a:pPr>
            <a:r>
              <a:rPr lang="en-US" dirty="0" err="1" smtClean="0"/>
              <a:t>bkWh</a:t>
            </a:r>
            <a:r>
              <a:rPr lang="en-US" dirty="0" smtClean="0"/>
              <a:t> = billion </a:t>
            </a:r>
            <a:r>
              <a:rPr lang="en-US" dirty="0" err="1" smtClean="0"/>
              <a:t>kilowatthours</a:t>
            </a:r>
            <a:endParaRPr lang="en-US" dirty="0" smtClean="0"/>
          </a:p>
          <a:p>
            <a:pPr marL="0" indent="0">
              <a:lnSpc>
                <a:spcPct val="100000"/>
              </a:lnSpc>
              <a:spcBef>
                <a:spcPts val="600"/>
              </a:spcBef>
              <a:spcAft>
                <a:spcPts val="0"/>
              </a:spcAft>
              <a:buNone/>
            </a:pPr>
            <a:r>
              <a:rPr lang="en-US" dirty="0" smtClean="0"/>
              <a:t>Btu = British thermal unit(s)</a:t>
            </a:r>
          </a:p>
          <a:p>
            <a:pPr marL="0" indent="0">
              <a:lnSpc>
                <a:spcPct val="100000"/>
              </a:lnSpc>
              <a:spcBef>
                <a:spcPts val="600"/>
              </a:spcBef>
              <a:spcAft>
                <a:spcPts val="0"/>
              </a:spcAft>
              <a:buNone/>
            </a:pPr>
            <a:r>
              <a:rPr lang="en-US" dirty="0" smtClean="0"/>
              <a:t>CFL = compact fluorescent lamp </a:t>
            </a:r>
          </a:p>
          <a:p>
            <a:pPr marL="0" indent="0">
              <a:lnSpc>
                <a:spcPct val="100000"/>
              </a:lnSpc>
              <a:spcBef>
                <a:spcPts val="600"/>
              </a:spcBef>
              <a:spcAft>
                <a:spcPts val="0"/>
              </a:spcAft>
              <a:buNone/>
            </a:pPr>
            <a:r>
              <a:rPr lang="en-US" dirty="0" smtClean="0"/>
              <a:t>CHP = combined heat and power</a:t>
            </a:r>
          </a:p>
          <a:p>
            <a:pPr marL="0" indent="0">
              <a:lnSpc>
                <a:spcPct val="100000"/>
              </a:lnSpc>
              <a:spcBef>
                <a:spcPts val="600"/>
              </a:spcBef>
              <a:spcAft>
                <a:spcPts val="0"/>
              </a:spcAft>
              <a:buNone/>
            </a:pPr>
            <a:r>
              <a:rPr lang="en-US" dirty="0" smtClean="0"/>
              <a:t>CO2 = carbon dioxide</a:t>
            </a:r>
          </a:p>
          <a:p>
            <a:pPr marL="0" indent="0">
              <a:lnSpc>
                <a:spcPct val="100000"/>
              </a:lnSpc>
              <a:spcBef>
                <a:spcPts val="600"/>
              </a:spcBef>
              <a:spcAft>
                <a:spcPts val="0"/>
              </a:spcAft>
              <a:buNone/>
            </a:pPr>
            <a:r>
              <a:rPr lang="en-US" dirty="0" smtClean="0"/>
              <a:t>CPP = Clean Power Plan</a:t>
            </a:r>
          </a:p>
          <a:p>
            <a:pPr marL="0" indent="0">
              <a:lnSpc>
                <a:spcPct val="100000"/>
              </a:lnSpc>
              <a:spcBef>
                <a:spcPts val="600"/>
              </a:spcBef>
              <a:spcAft>
                <a:spcPts val="0"/>
              </a:spcAft>
              <a:buNone/>
            </a:pPr>
            <a:r>
              <a:rPr lang="en-US" dirty="0" smtClean="0"/>
              <a:t>EIA = U.S. Energy Information Administration</a:t>
            </a:r>
          </a:p>
          <a:p>
            <a:pPr marL="0" indent="0">
              <a:lnSpc>
                <a:spcPct val="100000"/>
              </a:lnSpc>
              <a:spcBef>
                <a:spcPts val="600"/>
              </a:spcBef>
              <a:spcAft>
                <a:spcPts val="0"/>
              </a:spcAft>
              <a:buNone/>
            </a:pPr>
            <a:r>
              <a:rPr lang="en-US" dirty="0" smtClean="0"/>
              <a:t>gal = gallon(s)</a:t>
            </a:r>
          </a:p>
          <a:p>
            <a:pPr marL="0" indent="0">
              <a:lnSpc>
                <a:spcPct val="100000"/>
              </a:lnSpc>
              <a:spcBef>
                <a:spcPts val="600"/>
              </a:spcBef>
              <a:spcAft>
                <a:spcPts val="0"/>
              </a:spcAft>
              <a:buNone/>
            </a:pPr>
            <a:r>
              <a:rPr lang="en-US" dirty="0" smtClean="0"/>
              <a:t>GDP = gross domestic product</a:t>
            </a:r>
          </a:p>
          <a:p>
            <a:pPr marL="0" indent="0">
              <a:lnSpc>
                <a:spcPct val="100000"/>
              </a:lnSpc>
              <a:spcBef>
                <a:spcPts val="600"/>
              </a:spcBef>
              <a:spcAft>
                <a:spcPts val="0"/>
              </a:spcAft>
              <a:buNone/>
            </a:pPr>
            <a:r>
              <a:rPr lang="en-US" dirty="0" smtClean="0"/>
              <a:t>GW = gigawatt(s)</a:t>
            </a:r>
          </a:p>
          <a:p>
            <a:pPr marL="0" indent="0">
              <a:lnSpc>
                <a:spcPct val="100000"/>
              </a:lnSpc>
              <a:spcBef>
                <a:spcPts val="600"/>
              </a:spcBef>
              <a:spcAft>
                <a:spcPts val="0"/>
              </a:spcAft>
              <a:buNone/>
            </a:pPr>
            <a:r>
              <a:rPr lang="en-US" dirty="0" smtClean="0"/>
              <a:t>HGL = hydrocarbon gas liquids</a:t>
            </a:r>
          </a:p>
          <a:p>
            <a:pPr marL="0" indent="0">
              <a:lnSpc>
                <a:spcPct val="100000"/>
              </a:lnSpc>
              <a:spcBef>
                <a:spcPts val="600"/>
              </a:spcBef>
              <a:spcAft>
                <a:spcPts val="0"/>
              </a:spcAft>
              <a:buNone/>
            </a:pPr>
            <a:r>
              <a:rPr lang="en-US" dirty="0" smtClean="0"/>
              <a:t>ITC = investment tax credit</a:t>
            </a:r>
          </a:p>
          <a:p>
            <a:pPr marL="0" indent="0">
              <a:lnSpc>
                <a:spcPct val="100000"/>
              </a:lnSpc>
              <a:spcBef>
                <a:spcPts val="600"/>
              </a:spcBef>
              <a:spcAft>
                <a:spcPts val="0"/>
              </a:spcAft>
              <a:buNone/>
            </a:pPr>
            <a:endParaRPr lang="en-US" dirty="0" smtClean="0"/>
          </a:p>
          <a:p>
            <a:pPr marL="0" indent="0">
              <a:lnSpc>
                <a:spcPct val="100000"/>
              </a:lnSpc>
              <a:spcBef>
                <a:spcPts val="600"/>
              </a:spcBef>
              <a:spcAft>
                <a:spcPts val="0"/>
              </a:spcAft>
              <a:buNone/>
            </a:pPr>
            <a:endParaRPr lang="en-US" dirty="0"/>
          </a:p>
        </p:txBody>
      </p:sp>
      <p:sp>
        <p:nvSpPr>
          <p:cNvPr id="5" name="Content Placeholder 4"/>
          <p:cNvSpPr>
            <a:spLocks noGrp="1"/>
          </p:cNvSpPr>
          <p:nvPr>
            <p:ph sz="quarter" idx="13"/>
          </p:nvPr>
        </p:nvSpPr>
        <p:spPr/>
        <p:txBody>
          <a:bodyPr/>
          <a:lstStyle/>
          <a:p>
            <a:pPr marL="0" indent="0">
              <a:lnSpc>
                <a:spcPct val="100000"/>
              </a:lnSpc>
              <a:spcBef>
                <a:spcPts val="600"/>
              </a:spcBef>
              <a:spcAft>
                <a:spcPts val="0"/>
              </a:spcAft>
              <a:buNone/>
            </a:pPr>
            <a:r>
              <a:rPr lang="en-US" dirty="0" smtClean="0"/>
              <a:t>kWh = </a:t>
            </a:r>
            <a:r>
              <a:rPr lang="en-US" dirty="0" err="1" smtClean="0"/>
              <a:t>kilowatthour</a:t>
            </a:r>
            <a:r>
              <a:rPr lang="en-US" dirty="0" smtClean="0"/>
              <a:t>(s)</a:t>
            </a:r>
          </a:p>
          <a:p>
            <a:pPr marL="0" indent="0">
              <a:lnSpc>
                <a:spcPct val="100000"/>
              </a:lnSpc>
              <a:spcBef>
                <a:spcPts val="600"/>
              </a:spcBef>
              <a:spcAft>
                <a:spcPts val="0"/>
              </a:spcAft>
              <a:buNone/>
            </a:pPr>
            <a:r>
              <a:rPr lang="en-US" dirty="0" smtClean="0"/>
              <a:t>LED = light-emitting diode </a:t>
            </a:r>
          </a:p>
          <a:p>
            <a:pPr marL="0" indent="0">
              <a:lnSpc>
                <a:spcPct val="100000"/>
              </a:lnSpc>
              <a:spcBef>
                <a:spcPts val="600"/>
              </a:spcBef>
              <a:spcAft>
                <a:spcPts val="0"/>
              </a:spcAft>
              <a:buNone/>
            </a:pPr>
            <a:r>
              <a:rPr lang="en-US" dirty="0" smtClean="0"/>
              <a:t>LNG = liquefied natural gas</a:t>
            </a:r>
          </a:p>
          <a:p>
            <a:pPr marL="0" indent="0">
              <a:lnSpc>
                <a:spcPct val="100000"/>
              </a:lnSpc>
              <a:spcBef>
                <a:spcPts val="600"/>
              </a:spcBef>
              <a:spcAft>
                <a:spcPts val="0"/>
              </a:spcAft>
              <a:buNone/>
            </a:pPr>
            <a:r>
              <a:rPr lang="en-US" dirty="0" smtClean="0"/>
              <a:t>MARPOL = marine pollution, the International Convention for the Prevention of Pollution from Ships</a:t>
            </a:r>
          </a:p>
          <a:p>
            <a:pPr marL="0" indent="0">
              <a:lnSpc>
                <a:spcPct val="100000"/>
              </a:lnSpc>
              <a:spcBef>
                <a:spcPts val="600"/>
              </a:spcBef>
              <a:spcAft>
                <a:spcPts val="0"/>
              </a:spcAft>
              <a:buNone/>
            </a:pPr>
            <a:r>
              <a:rPr lang="en-US" dirty="0" smtClean="0"/>
              <a:t>MMBtu = million British thermal units</a:t>
            </a:r>
          </a:p>
          <a:p>
            <a:pPr marL="0" indent="0">
              <a:lnSpc>
                <a:spcPct val="100000"/>
              </a:lnSpc>
              <a:spcBef>
                <a:spcPts val="600"/>
              </a:spcBef>
              <a:spcAft>
                <a:spcPts val="0"/>
              </a:spcAft>
              <a:buNone/>
            </a:pPr>
            <a:r>
              <a:rPr lang="en-US" dirty="0" err="1" smtClean="0"/>
              <a:t>MMst</a:t>
            </a:r>
            <a:r>
              <a:rPr lang="en-US" dirty="0" smtClean="0"/>
              <a:t> = million short tons</a:t>
            </a:r>
          </a:p>
          <a:p>
            <a:pPr marL="0" indent="0">
              <a:lnSpc>
                <a:spcPct val="100000"/>
              </a:lnSpc>
              <a:spcBef>
                <a:spcPts val="600"/>
              </a:spcBef>
              <a:spcAft>
                <a:spcPts val="0"/>
              </a:spcAft>
              <a:buNone/>
            </a:pPr>
            <a:r>
              <a:rPr lang="en-US" dirty="0" smtClean="0"/>
              <a:t>NEMS = National Energy Modeling System</a:t>
            </a:r>
          </a:p>
          <a:p>
            <a:pPr marL="0" indent="0">
              <a:lnSpc>
                <a:spcPct val="100000"/>
              </a:lnSpc>
              <a:spcBef>
                <a:spcPts val="600"/>
              </a:spcBef>
              <a:spcAft>
                <a:spcPts val="0"/>
              </a:spcAft>
              <a:buNone/>
            </a:pPr>
            <a:r>
              <a:rPr lang="en-US" dirty="0" smtClean="0"/>
              <a:t>NGPL = natural gas plant liquids</a:t>
            </a:r>
          </a:p>
          <a:p>
            <a:pPr marL="0" indent="0">
              <a:lnSpc>
                <a:spcPct val="100000"/>
              </a:lnSpc>
              <a:spcBef>
                <a:spcPts val="600"/>
              </a:spcBef>
              <a:spcAft>
                <a:spcPts val="0"/>
              </a:spcAft>
              <a:buNone/>
            </a:pPr>
            <a:r>
              <a:rPr lang="en-US" dirty="0" smtClean="0"/>
              <a:t>OPEC = Organization of the Petroleum Exporting Countries </a:t>
            </a:r>
          </a:p>
          <a:p>
            <a:pPr marL="0" indent="0">
              <a:lnSpc>
                <a:spcPct val="100000"/>
              </a:lnSpc>
              <a:spcBef>
                <a:spcPts val="600"/>
              </a:spcBef>
              <a:spcAft>
                <a:spcPts val="0"/>
              </a:spcAft>
              <a:buNone/>
            </a:pPr>
            <a:r>
              <a:rPr lang="en-US" dirty="0" smtClean="0"/>
              <a:t>PHEV = plug-in hybrid-electric vehicle</a:t>
            </a:r>
          </a:p>
          <a:p>
            <a:pPr marL="0" indent="0">
              <a:lnSpc>
                <a:spcPct val="100000"/>
              </a:lnSpc>
              <a:spcBef>
                <a:spcPts val="600"/>
              </a:spcBef>
              <a:spcAft>
                <a:spcPts val="0"/>
              </a:spcAft>
              <a:buNone/>
            </a:pPr>
            <a:r>
              <a:rPr lang="en-US" dirty="0" smtClean="0"/>
              <a:t>PTC = production tax credit</a:t>
            </a:r>
          </a:p>
          <a:p>
            <a:pPr marL="0" indent="0">
              <a:lnSpc>
                <a:spcPct val="100000"/>
              </a:lnSpc>
              <a:spcBef>
                <a:spcPts val="600"/>
              </a:spcBef>
              <a:spcAft>
                <a:spcPts val="0"/>
              </a:spcAft>
              <a:buNone/>
            </a:pPr>
            <a:r>
              <a:rPr lang="en-US" dirty="0" smtClean="0"/>
              <a:t>PV = photovoltaic </a:t>
            </a:r>
          </a:p>
          <a:p>
            <a:pPr marL="0" indent="0">
              <a:lnSpc>
                <a:spcPct val="100000"/>
              </a:lnSpc>
              <a:spcBef>
                <a:spcPts val="600"/>
              </a:spcBef>
              <a:spcAft>
                <a:spcPts val="0"/>
              </a:spcAft>
              <a:buNone/>
            </a:pPr>
            <a:r>
              <a:rPr lang="en-US" dirty="0" err="1" smtClean="0"/>
              <a:t>Tcf</a:t>
            </a:r>
            <a:r>
              <a:rPr lang="en-US" dirty="0" smtClean="0"/>
              <a:t> = trillion cubic feet</a:t>
            </a:r>
          </a:p>
          <a:p>
            <a:pPr marL="0" indent="0">
              <a:lnSpc>
                <a:spcPct val="100000"/>
              </a:lnSpc>
              <a:spcBef>
                <a:spcPts val="600"/>
              </a:spcBef>
              <a:spcAft>
                <a:spcPts val="0"/>
              </a:spcAft>
              <a:buNone/>
            </a:pPr>
            <a:r>
              <a:rPr lang="en-US" dirty="0" smtClean="0"/>
              <a:t>ZEV = zero-emission vehicle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140</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spTree>
    <p:extLst>
      <p:ext uri="{BB962C8B-B14F-4D97-AF65-F5344CB8AC3E}">
        <p14:creationId xmlns:p14="http://schemas.microsoft.com/office/powerpoint/2010/main" val="3934319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r>
              <a:rPr lang="en-US" dirty="0" smtClean="0"/>
              <a:t>Projected values are sourced from</a:t>
            </a:r>
          </a:p>
          <a:p>
            <a:pPr marL="457200" lvl="1" indent="0">
              <a:buNone/>
            </a:pPr>
            <a:r>
              <a:rPr lang="en-US" dirty="0" smtClean="0"/>
              <a:t>Projections: EIA, AEO2020 National Energy Modeling System (runs: ref2020.d112119a, highprice.d112619a</a:t>
            </a:r>
            <a:r>
              <a:rPr lang="en-US" dirty="0"/>
              <a:t>, </a:t>
            </a:r>
            <a:r>
              <a:rPr lang="en-US" dirty="0" smtClean="0"/>
              <a:t>lowprice.d112619a</a:t>
            </a:r>
            <a:r>
              <a:rPr lang="en-US" dirty="0"/>
              <a:t>, </a:t>
            </a:r>
            <a:r>
              <a:rPr lang="en-US" dirty="0" smtClean="0"/>
              <a:t>highmacro.d112619a</a:t>
            </a:r>
            <a:r>
              <a:rPr lang="en-US" dirty="0"/>
              <a:t>, </a:t>
            </a:r>
            <a:r>
              <a:rPr lang="en-US" dirty="0" smtClean="0"/>
              <a:t>lowmacro.d112619a</a:t>
            </a:r>
            <a:r>
              <a:rPr lang="en-US" dirty="0"/>
              <a:t>, </a:t>
            </a:r>
            <a:r>
              <a:rPr lang="en-US" dirty="0" smtClean="0"/>
              <a:t>highogs.d112619a</a:t>
            </a:r>
            <a:r>
              <a:rPr lang="en-US" dirty="0"/>
              <a:t>, </a:t>
            </a:r>
            <a:r>
              <a:rPr lang="en-US" dirty="0" smtClean="0"/>
              <a:t>lowogs.d112619a, hirencst.d1126a, lorencst.1201a)</a:t>
            </a:r>
          </a:p>
          <a:p>
            <a:pPr marL="0" indent="0">
              <a:buNone/>
            </a:pPr>
            <a:r>
              <a:rPr lang="en-US" dirty="0" smtClean="0"/>
              <a:t>EIA historical data are sourced from</a:t>
            </a:r>
          </a:p>
          <a:p>
            <a:pPr lvl="1"/>
            <a:r>
              <a:rPr lang="en-US" i="1" dirty="0" smtClean="0"/>
              <a:t>Monthly Energy Review </a:t>
            </a:r>
            <a:r>
              <a:rPr lang="en-US" dirty="0" smtClean="0"/>
              <a:t>(and supporting databases), September 2019</a:t>
            </a:r>
          </a:p>
          <a:p>
            <a:pPr lvl="1"/>
            <a:r>
              <a:rPr lang="en-US" dirty="0"/>
              <a:t>Form </a:t>
            </a:r>
            <a:r>
              <a:rPr lang="en-US" dirty="0" smtClean="0"/>
              <a:t>EIA-860M, </a:t>
            </a:r>
            <a:r>
              <a:rPr lang="en-US" i="1" dirty="0" smtClean="0"/>
              <a:t>Preliminary </a:t>
            </a:r>
            <a:r>
              <a:rPr lang="en-US" i="1" dirty="0"/>
              <a:t>Monthly Electric Generator </a:t>
            </a:r>
            <a:r>
              <a:rPr lang="en-US" i="1" dirty="0" smtClean="0"/>
              <a:t>Inventory</a:t>
            </a:r>
            <a:r>
              <a:rPr lang="en-US" dirty="0" smtClean="0"/>
              <a:t>, July 2019</a:t>
            </a:r>
          </a:p>
          <a:p>
            <a:pPr marL="0" indent="0">
              <a:buNone/>
            </a:pPr>
            <a:r>
              <a:rPr lang="en-US" dirty="0" smtClean="0"/>
              <a:t>For source information for specific graphs published in this document, contact </a:t>
            </a:r>
            <a:r>
              <a:rPr lang="en-US" dirty="0" smtClean="0">
                <a:hlinkClick r:id="rId3"/>
              </a:rPr>
              <a:t>annualenergyoutlook@eia.gov</a:t>
            </a:r>
            <a:r>
              <a:rPr lang="en-US" dirty="0" smtClean="0"/>
              <a:t>. </a:t>
            </a:r>
          </a:p>
          <a:p>
            <a:endParaRPr lang="en-US" dirty="0" smtClean="0"/>
          </a:p>
          <a:p>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Graph sources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141</a:t>
            </a:fld>
            <a:endParaRPr lang="en-US" dirty="0"/>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spTree>
    <p:extLst>
      <p:ext uri="{BB962C8B-B14F-4D97-AF65-F5344CB8AC3E}">
        <p14:creationId xmlns:p14="http://schemas.microsoft.com/office/powerpoint/2010/main" val="12856625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smtClean="0"/>
              <a:t>Contacts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142</a:t>
            </a:fld>
            <a:endParaRPr lang="en-US" dirty="0"/>
          </a:p>
        </p:txBody>
      </p:sp>
      <p:sp>
        <p:nvSpPr>
          <p:cNvPr id="9" name="Content Placeholder 8"/>
          <p:cNvSpPr>
            <a:spLocks noGrp="1"/>
          </p:cNvSpPr>
          <p:nvPr>
            <p:ph sz="quarter" idx="12"/>
          </p:nvPr>
        </p:nvSpPr>
        <p:spPr/>
        <p:txBody>
          <a:bodyPr/>
          <a:lstStyle/>
          <a:p>
            <a:pPr marL="0" lvl="0" indent="0" eaLnBrk="0" fontAlgn="base" hangingPunct="0">
              <a:lnSpc>
                <a:spcPct val="100000"/>
              </a:lnSpc>
              <a:spcBef>
                <a:spcPct val="0"/>
              </a:spcBef>
              <a:spcAft>
                <a:spcPct val="0"/>
              </a:spcAft>
              <a:buNone/>
            </a:pPr>
            <a:r>
              <a:rPr lang="en-US" altLang="en-US" sz="2400" dirty="0" bmk="longterm">
                <a:solidFill>
                  <a:srgbClr val="006FA1"/>
                </a:solidFill>
                <a:latin typeface="Times New Roman" panose="02020603050405020304" pitchFamily="18" charset="0"/>
                <a:ea typeface="Times New Roman" panose="02020603050405020304" pitchFamily="18" charset="0"/>
                <a:cs typeface="Times New Roman" panose="02020603050405020304" pitchFamily="18" charset="0"/>
              </a:rPr>
              <a:t>AEO Working Groups </a:t>
            </a:r>
          </a:p>
          <a:p>
            <a:pPr marL="0" lvl="0" indent="0" eaLnBrk="0" fontAlgn="base" hangingPunct="0">
              <a:lnSpc>
                <a:spcPct val="100000"/>
              </a:lnSpc>
              <a:spcBef>
                <a:spcPct val="0"/>
              </a:spcBef>
              <a:spcAft>
                <a:spcPct val="0"/>
              </a:spcAft>
              <a:buNone/>
            </a:pPr>
            <a:r>
              <a:rPr lang="en-US" altLang="en-US" sz="1800" dirty="0" bmk="longterm">
                <a:solidFill>
                  <a:srgbClr val="000000"/>
                </a:solidFill>
                <a:latin typeface="Calibri" panose="020F0502020204030204" pitchFamily="34" charset="0"/>
                <a:ea typeface="Arial" panose="020B0604020202020204" pitchFamily="34" charset="0"/>
                <a:cs typeface="Times New Roman" panose="02020603050405020304" pitchFamily="18" charset="0"/>
                <a:hlinkClick r:id="rId3"/>
              </a:rPr>
              <a:t>https://www.eia.gov/outlooks/aeo/workinggroup/</a:t>
            </a:r>
            <a:endParaRPr lang="en-US" altLang="en-US" sz="1800" dirty="0" bmk="longterm">
              <a:solidFill>
                <a:srgbClr val="000000"/>
              </a:solidFill>
              <a:latin typeface="Calibri" panose="020F0502020204030204" pitchFamily="34" charset="0"/>
              <a:ea typeface="Arial" panose="020B060402020202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endParaRPr lang="en-US" altLang="en-US" sz="800" dirty="0" bmk="longterm">
              <a:solidFill>
                <a:srgbClr val="000000"/>
              </a:solidFill>
            </a:endParaRPr>
          </a:p>
          <a:p>
            <a:pPr marL="0" lvl="0" indent="0" eaLnBrk="0" fontAlgn="base" hangingPunct="0">
              <a:lnSpc>
                <a:spcPct val="100000"/>
              </a:lnSpc>
              <a:spcBef>
                <a:spcPct val="0"/>
              </a:spcBef>
              <a:spcAft>
                <a:spcPct val="0"/>
              </a:spcAft>
              <a:buNone/>
            </a:pPr>
            <a:r>
              <a:rPr lang="en-US" altLang="en-US" sz="2400" dirty="0" bmk="longterm">
                <a:solidFill>
                  <a:srgbClr val="006FA1"/>
                </a:solidFill>
                <a:latin typeface="Times New Roman" panose="02020603050405020304" pitchFamily="18" charset="0"/>
                <a:ea typeface="Times New Roman" panose="02020603050405020304" pitchFamily="18" charset="0"/>
                <a:cs typeface="Times New Roman" panose="02020603050405020304" pitchFamily="18" charset="0"/>
              </a:rPr>
              <a:t>AEO Analysis and Forecasting Experts</a:t>
            </a:r>
            <a:endParaRPr lang="en-US" altLang="en-US" sz="2400" dirty="0">
              <a:solidFill>
                <a:srgbClr val="006FA1"/>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800" dirty="0">
                <a:solidFill>
                  <a:srgbClr val="000000"/>
                </a:solidFill>
                <a:latin typeface="Calibri" panose="020F0502020204030204" pitchFamily="34" charset="0"/>
                <a:ea typeface="Arial" panose="020B0604020202020204" pitchFamily="34" charset="0"/>
                <a:cs typeface="Times New Roman" panose="02020603050405020304" pitchFamily="18" charset="0"/>
                <a:hlinkClick r:id="rId4"/>
              </a:rPr>
              <a:t>https://www.eia.gov/about/contact/forecasting.php#longterm</a:t>
            </a:r>
            <a:endParaRPr lang="en-US" altLang="en-US" sz="3200" dirty="0">
              <a:solidFill>
                <a:srgbClr val="000000"/>
              </a:solidFill>
              <a:latin typeface="Arial" panose="020B0604020202020204" pitchFamily="34" charset="0"/>
            </a:endParaRPr>
          </a:p>
          <a:p>
            <a:pPr marL="0" lvl="0" indent="0">
              <a:lnSpc>
                <a:spcPct val="100000"/>
              </a:lnSpc>
              <a:spcBef>
                <a:spcPts val="0"/>
              </a:spcBef>
              <a:spcAft>
                <a:spcPts val="0"/>
              </a:spcAft>
              <a:buNone/>
            </a:pPr>
            <a:endParaRPr lang="en-US" sz="1800" dirty="0">
              <a:solidFill>
                <a:srgbClr val="000000"/>
              </a:solidFill>
            </a:endParaRPr>
          </a:p>
          <a:p>
            <a:pPr marL="0" indent="0">
              <a:buNone/>
            </a:pPr>
            <a:endParaRPr lang="en-US"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spTree>
    <p:extLst>
      <p:ext uri="{BB962C8B-B14F-4D97-AF65-F5344CB8AC3E}">
        <p14:creationId xmlns:p14="http://schemas.microsoft.com/office/powerpoint/2010/main" val="245142200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AEO2020 Contact Information</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143</a:t>
            </a:fld>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graphicFrame>
        <p:nvGraphicFramePr>
          <p:cNvPr id="4" name="Table 3"/>
          <p:cNvGraphicFramePr>
            <a:graphicFrameLocks noGrp="1"/>
          </p:cNvGraphicFramePr>
          <p:nvPr>
            <p:extLst/>
          </p:nvPr>
        </p:nvGraphicFramePr>
        <p:xfrm>
          <a:off x="349655" y="1273086"/>
          <a:ext cx="9142077" cy="4951787"/>
        </p:xfrm>
        <a:graphic>
          <a:graphicData uri="http://schemas.openxmlformats.org/drawingml/2006/table">
            <a:tbl>
              <a:tblPr firstRow="1" bandRow="1">
                <a:tableStyleId>{5C22544A-7EE6-4342-B048-85BDC9FD1C3A}</a:tableStyleId>
              </a:tblPr>
              <a:tblGrid>
                <a:gridCol w="3047359"/>
                <a:gridCol w="2601282"/>
                <a:gridCol w="3493436"/>
              </a:tblGrid>
              <a:tr h="288347">
                <a:tc>
                  <a:txBody>
                    <a:bodyPr/>
                    <a:lstStyle/>
                    <a:p>
                      <a:r>
                        <a:rPr lang="en-US" sz="1200" dirty="0" smtClean="0"/>
                        <a:t>Topic</a:t>
                      </a:r>
                      <a:endParaRPr lang="en-US" sz="1200" dirty="0"/>
                    </a:p>
                  </a:txBody>
                  <a:tcPr/>
                </a:tc>
                <a:tc gridSpan="2">
                  <a:txBody>
                    <a:bodyPr/>
                    <a:lstStyle/>
                    <a:p>
                      <a:r>
                        <a:rPr lang="en-US" sz="1200" dirty="0" smtClean="0"/>
                        <a:t>Subject matter expert</a:t>
                      </a:r>
                      <a:r>
                        <a:rPr lang="en-US" sz="1200" baseline="0" dirty="0" smtClean="0"/>
                        <a:t> contact information</a:t>
                      </a:r>
                      <a:endParaRPr lang="en-US" sz="1200" dirty="0"/>
                    </a:p>
                  </a:txBody>
                  <a:tcPr/>
                </a:tc>
                <a:tc hMerge="1">
                  <a:txBody>
                    <a:bodyPr/>
                    <a:lstStyle/>
                    <a:p>
                      <a:endParaRPr lang="en-US" dirty="0"/>
                    </a:p>
                  </a:txBody>
                  <a:tcPr/>
                </a:tc>
              </a:tr>
              <a:tr h="235920">
                <a:tc>
                  <a:txBody>
                    <a:bodyPr/>
                    <a:lstStyle/>
                    <a:p>
                      <a:r>
                        <a:rPr lang="en-US" sz="1100" dirty="0" smtClean="0"/>
                        <a:t>General questions</a:t>
                      </a:r>
                      <a:endParaRPr lang="en-US" sz="1100" dirty="0"/>
                    </a:p>
                  </a:txBody>
                  <a:tcPr/>
                </a:tc>
                <a:tc gridSpan="2">
                  <a:txBody>
                    <a:bodyPr/>
                    <a:lstStyle/>
                    <a:p>
                      <a:r>
                        <a:rPr lang="en-US" sz="1100" dirty="0" smtClean="0"/>
                        <a:t>annualenergyoutlook@eia.gov</a:t>
                      </a:r>
                      <a:endParaRPr lang="en-US" sz="1100" dirty="0"/>
                    </a:p>
                  </a:txBody>
                  <a:tcPr/>
                </a:tc>
                <a:tc hMerge="1">
                  <a:txBody>
                    <a:bodyPr/>
                    <a:lstStyle/>
                    <a:p>
                      <a:endParaRPr lang="en-US" dirty="0"/>
                    </a:p>
                  </a:txBody>
                  <a:tcPr/>
                </a:tc>
              </a:tr>
              <a:tr h="235920">
                <a:tc>
                  <a:txBody>
                    <a:bodyPr/>
                    <a:lstStyle/>
                    <a:p>
                      <a:r>
                        <a:rPr lang="en-US" sz="1100" dirty="0" smtClean="0"/>
                        <a:t>Carbon dioxide emissions</a:t>
                      </a:r>
                      <a:endParaRPr lang="en-US" sz="1100" dirty="0"/>
                    </a:p>
                  </a:txBody>
                  <a:tcPr/>
                </a:tc>
                <a:tc>
                  <a:txBody>
                    <a:bodyPr/>
                    <a:lstStyle/>
                    <a:p>
                      <a:r>
                        <a:rPr lang="en-US" sz="1100" dirty="0" smtClean="0"/>
                        <a:t>Perry Lindstrom</a:t>
                      </a:r>
                      <a:endParaRPr lang="en-US" sz="1100" dirty="0"/>
                    </a:p>
                  </a:txBody>
                  <a:tcPr/>
                </a:tc>
                <a:tc>
                  <a:txBody>
                    <a:bodyPr/>
                    <a:lstStyle/>
                    <a:p>
                      <a:r>
                        <a:rPr lang="en-US" sz="1100" dirty="0" smtClean="0"/>
                        <a:t>Perry.Lindstrom@eia.gov</a:t>
                      </a:r>
                      <a:endParaRPr lang="en-US" sz="1100" dirty="0"/>
                    </a:p>
                  </a:txBody>
                  <a:tcPr/>
                </a:tc>
              </a:tr>
              <a:tr h="235920">
                <a:tc>
                  <a:txBody>
                    <a:bodyPr/>
                    <a:lstStyle/>
                    <a:p>
                      <a:r>
                        <a:rPr lang="en-US" sz="1100" dirty="0" smtClean="0"/>
                        <a:t>Coal supply and prices</a:t>
                      </a:r>
                      <a:endParaRPr lang="en-US" sz="1100" dirty="0"/>
                    </a:p>
                  </a:txBody>
                  <a:tcPr/>
                </a:tc>
                <a:tc>
                  <a:txBody>
                    <a:bodyPr/>
                    <a:lstStyle/>
                    <a:p>
                      <a:r>
                        <a:rPr lang="en-US" sz="1100" dirty="0" smtClean="0"/>
                        <a:t>David Fritsch</a:t>
                      </a:r>
                      <a:endParaRPr lang="en-US" sz="1100" dirty="0"/>
                    </a:p>
                  </a:txBody>
                  <a:tcPr/>
                </a:tc>
                <a:tc>
                  <a:txBody>
                    <a:bodyPr/>
                    <a:lstStyle/>
                    <a:p>
                      <a:r>
                        <a:rPr lang="en-US" sz="1100" dirty="0" smtClean="0"/>
                        <a:t>David.Fritsch@eia.gov</a:t>
                      </a:r>
                      <a:endParaRPr lang="en-US" sz="1100" dirty="0"/>
                    </a:p>
                  </a:txBody>
                  <a:tcPr/>
                </a:tc>
              </a:tr>
              <a:tr h="235920">
                <a:tc>
                  <a:txBody>
                    <a:bodyPr/>
                    <a:lstStyle/>
                    <a:p>
                      <a:r>
                        <a:rPr lang="en-US" sz="1100" dirty="0" smtClean="0"/>
                        <a:t>Commercial demand</a:t>
                      </a:r>
                      <a:endParaRPr lang="en-US" sz="1100" dirty="0"/>
                    </a:p>
                  </a:txBody>
                  <a:tcPr/>
                </a:tc>
                <a:tc>
                  <a:txBody>
                    <a:bodyPr/>
                    <a:lstStyle/>
                    <a:p>
                      <a:r>
                        <a:rPr lang="en-US" sz="1100" dirty="0" smtClean="0"/>
                        <a:t>Meera Fickling</a:t>
                      </a:r>
                      <a:endParaRPr lang="en-US" sz="1100" dirty="0"/>
                    </a:p>
                  </a:txBody>
                  <a:tcPr/>
                </a:tc>
                <a:tc>
                  <a:txBody>
                    <a:bodyPr/>
                    <a:lstStyle/>
                    <a:p>
                      <a:r>
                        <a:rPr lang="en-US" sz="1100" dirty="0" smtClean="0"/>
                        <a:t>Meera.Fickling@eia.gov</a:t>
                      </a:r>
                      <a:endParaRPr lang="en-US" sz="1100" dirty="0"/>
                    </a:p>
                  </a:txBody>
                  <a:tcPr/>
                </a:tc>
              </a:tr>
              <a:tr h="235920">
                <a:tc>
                  <a:txBody>
                    <a:bodyPr/>
                    <a:lstStyle/>
                    <a:p>
                      <a:r>
                        <a:rPr lang="en-US" sz="1100" dirty="0" smtClean="0"/>
                        <a:t>Economic activity</a:t>
                      </a:r>
                      <a:endParaRPr lang="en-US" sz="1100" dirty="0"/>
                    </a:p>
                  </a:txBody>
                  <a:tcPr/>
                </a:tc>
                <a:tc>
                  <a:txBody>
                    <a:bodyPr/>
                    <a:lstStyle/>
                    <a:p>
                      <a:r>
                        <a:rPr lang="en-US" sz="1100" dirty="0" smtClean="0"/>
                        <a:t>Nicholas Chase</a:t>
                      </a:r>
                      <a:endParaRPr lang="en-US" sz="1100" dirty="0"/>
                    </a:p>
                  </a:txBody>
                  <a:tcPr/>
                </a:tc>
                <a:tc>
                  <a:txBody>
                    <a:bodyPr/>
                    <a:lstStyle/>
                    <a:p>
                      <a:r>
                        <a:rPr lang="en-US" sz="1100" dirty="0" smtClean="0"/>
                        <a:t>Nicholas.Chase@eia.gov</a:t>
                      </a:r>
                      <a:endParaRPr lang="en-US" sz="1100" dirty="0"/>
                    </a:p>
                  </a:txBody>
                  <a:tcPr/>
                </a:tc>
              </a:tr>
              <a:tr h="235920">
                <a:tc>
                  <a:txBody>
                    <a:bodyPr/>
                    <a:lstStyle/>
                    <a:p>
                      <a:r>
                        <a:rPr lang="en-US" sz="1100" dirty="0" smtClean="0"/>
                        <a:t>Electricity Generation</a:t>
                      </a:r>
                      <a:endParaRPr lang="en-US" sz="1100" dirty="0"/>
                    </a:p>
                  </a:txBody>
                  <a:tcPr/>
                </a:tc>
                <a:tc>
                  <a:txBody>
                    <a:bodyPr/>
                    <a:lstStyle/>
                    <a:p>
                      <a:r>
                        <a:rPr lang="en-US" sz="1100" dirty="0" smtClean="0"/>
                        <a:t>Laura Martin</a:t>
                      </a:r>
                      <a:endParaRPr lang="en-US" sz="1100" dirty="0"/>
                    </a:p>
                  </a:txBody>
                  <a:tcPr/>
                </a:tc>
                <a:tc>
                  <a:txBody>
                    <a:bodyPr/>
                    <a:lstStyle/>
                    <a:p>
                      <a:r>
                        <a:rPr lang="en-US" sz="1100" dirty="0" smtClean="0"/>
                        <a:t>Laura.Martin@eia.gov</a:t>
                      </a:r>
                      <a:endParaRPr lang="en-US" sz="1100" dirty="0"/>
                    </a:p>
                  </a:txBody>
                  <a:tcPr/>
                </a:tc>
              </a:tr>
              <a:tr h="235920">
                <a:tc>
                  <a:txBody>
                    <a:bodyPr/>
                    <a:lstStyle/>
                    <a:p>
                      <a:r>
                        <a:rPr lang="en-US" sz="1100" dirty="0" smtClean="0"/>
                        <a:t>Electricity prices</a:t>
                      </a:r>
                      <a:endParaRPr lang="en-US" sz="1100" dirty="0"/>
                    </a:p>
                  </a:txBody>
                  <a:tcPr/>
                </a:tc>
                <a:tc>
                  <a:txBody>
                    <a:bodyPr/>
                    <a:lstStyle/>
                    <a:p>
                      <a:r>
                        <a:rPr lang="en-US" sz="1100" dirty="0" smtClean="0"/>
                        <a:t>Lori Anti</a:t>
                      </a:r>
                      <a:endParaRPr lang="en-US" sz="1100" dirty="0"/>
                    </a:p>
                  </a:txBody>
                  <a:tcPr/>
                </a:tc>
                <a:tc>
                  <a:txBody>
                    <a:bodyPr/>
                    <a:lstStyle/>
                    <a:p>
                      <a:r>
                        <a:rPr lang="en-US" sz="1100" dirty="0" smtClean="0"/>
                        <a:t>Lori.Aniti@eia.gov</a:t>
                      </a:r>
                      <a:endParaRPr lang="en-US" sz="1100" dirty="0"/>
                    </a:p>
                  </a:txBody>
                  <a:tcPr/>
                </a:tc>
              </a:tr>
              <a:tr h="235920">
                <a:tc>
                  <a:txBody>
                    <a:bodyPr/>
                    <a:lstStyle/>
                    <a:p>
                      <a:r>
                        <a:rPr lang="en-US" sz="1100" dirty="0" smtClean="0"/>
                        <a:t>Ethanol and biodiesel</a:t>
                      </a:r>
                      <a:endParaRPr lang="en-US" sz="1100" dirty="0"/>
                    </a:p>
                  </a:txBody>
                  <a:tcPr/>
                </a:tc>
                <a:tc>
                  <a:txBody>
                    <a:bodyPr/>
                    <a:lstStyle/>
                    <a:p>
                      <a:r>
                        <a:rPr lang="en-US" sz="1100" dirty="0" smtClean="0"/>
                        <a:t>Steve Hanson</a:t>
                      </a:r>
                      <a:endParaRPr lang="en-US" sz="1100" dirty="0"/>
                    </a:p>
                  </a:txBody>
                  <a:tcPr/>
                </a:tc>
                <a:tc>
                  <a:txBody>
                    <a:bodyPr/>
                    <a:lstStyle/>
                    <a:p>
                      <a:r>
                        <a:rPr lang="en-US" sz="1100" dirty="0" smtClean="0"/>
                        <a:t>Steven.Hanson@eia.gov</a:t>
                      </a:r>
                      <a:endParaRPr lang="en-US" sz="1100" dirty="0"/>
                    </a:p>
                  </a:txBody>
                  <a:tcPr/>
                </a:tc>
              </a:tr>
              <a:tr h="235920">
                <a:tc>
                  <a:txBody>
                    <a:bodyPr/>
                    <a:lstStyle/>
                    <a:p>
                      <a:r>
                        <a:rPr lang="en-US" sz="1100" dirty="0" smtClean="0"/>
                        <a:t>Industrial demand</a:t>
                      </a:r>
                      <a:endParaRPr lang="en-US" sz="1100" dirty="0"/>
                    </a:p>
                  </a:txBody>
                  <a:tcPr/>
                </a:tc>
                <a:tc>
                  <a:txBody>
                    <a:bodyPr/>
                    <a:lstStyle/>
                    <a:p>
                      <a:r>
                        <a:rPr lang="en-US" sz="1100" dirty="0" smtClean="0"/>
                        <a:t>Peter Gross</a:t>
                      </a:r>
                      <a:endParaRPr lang="en-US" sz="1100" dirty="0"/>
                    </a:p>
                  </a:txBody>
                  <a:tcPr/>
                </a:tc>
                <a:tc>
                  <a:txBody>
                    <a:bodyPr/>
                    <a:lstStyle/>
                    <a:p>
                      <a:r>
                        <a:rPr lang="en-US" sz="1100" dirty="0" smtClean="0"/>
                        <a:t>Peter.Gross@eia.gov</a:t>
                      </a:r>
                      <a:endParaRPr lang="en-US" sz="1100" dirty="0"/>
                    </a:p>
                  </a:txBody>
                  <a:tcPr/>
                </a:tc>
              </a:tr>
              <a:tr h="235920">
                <a:tc>
                  <a:txBody>
                    <a:bodyPr/>
                    <a:lstStyle/>
                    <a:p>
                      <a:r>
                        <a:rPr lang="en-US" sz="1100" dirty="0" smtClean="0"/>
                        <a:t>National Energy</a:t>
                      </a:r>
                      <a:r>
                        <a:rPr lang="en-US" sz="1100" baseline="0" dirty="0" smtClean="0"/>
                        <a:t> Modeling System</a:t>
                      </a:r>
                      <a:endParaRPr lang="en-US" sz="1100" dirty="0"/>
                    </a:p>
                  </a:txBody>
                  <a:tcPr/>
                </a:tc>
                <a:tc>
                  <a:txBody>
                    <a:bodyPr/>
                    <a:lstStyle/>
                    <a:p>
                      <a:r>
                        <a:rPr lang="en-US" sz="1100" dirty="0" smtClean="0"/>
                        <a:t>Jennifer Palguta</a:t>
                      </a:r>
                      <a:endParaRPr lang="en-US" sz="1100" dirty="0"/>
                    </a:p>
                  </a:txBody>
                  <a:tcPr/>
                </a:tc>
                <a:tc>
                  <a:txBody>
                    <a:bodyPr/>
                    <a:lstStyle/>
                    <a:p>
                      <a:r>
                        <a:rPr lang="en-US" sz="1100" dirty="0" smtClean="0"/>
                        <a:t>Jennifer.Palguta@eia.gov</a:t>
                      </a:r>
                      <a:endParaRPr lang="en-US" sz="1100" dirty="0"/>
                    </a:p>
                  </a:txBody>
                  <a:tcPr/>
                </a:tc>
              </a:tr>
              <a:tr h="235920">
                <a:tc>
                  <a:txBody>
                    <a:bodyPr/>
                    <a:lstStyle/>
                    <a:p>
                      <a:r>
                        <a:rPr lang="en-US" sz="1100" dirty="0" smtClean="0"/>
                        <a:t>Natural</a:t>
                      </a:r>
                      <a:r>
                        <a:rPr lang="en-US" sz="1100" baseline="0" dirty="0" smtClean="0"/>
                        <a:t> gas markets</a:t>
                      </a:r>
                      <a:endParaRPr lang="en-US" sz="1100" dirty="0"/>
                    </a:p>
                  </a:txBody>
                  <a:tcPr/>
                </a:tc>
                <a:tc>
                  <a:txBody>
                    <a:bodyPr/>
                    <a:lstStyle/>
                    <a:p>
                      <a:r>
                        <a:rPr lang="en-US" sz="1100" dirty="0" smtClean="0"/>
                        <a:t>Katie Dyl</a:t>
                      </a:r>
                      <a:endParaRPr lang="en-US" sz="1100" dirty="0"/>
                    </a:p>
                  </a:txBody>
                  <a:tcPr/>
                </a:tc>
                <a:tc>
                  <a:txBody>
                    <a:bodyPr/>
                    <a:lstStyle/>
                    <a:p>
                      <a:r>
                        <a:rPr lang="en-US" sz="1100" dirty="0" smtClean="0"/>
                        <a:t>Kathryn.Dyl@eia.gov</a:t>
                      </a:r>
                      <a:endParaRPr lang="en-US" sz="1100" dirty="0"/>
                    </a:p>
                  </a:txBody>
                  <a:tcPr/>
                </a:tc>
              </a:tr>
              <a:tr h="235920">
                <a:tc>
                  <a:txBody>
                    <a:bodyPr/>
                    <a:lstStyle/>
                    <a:p>
                      <a:r>
                        <a:rPr lang="en-US" sz="1100" dirty="0" smtClean="0"/>
                        <a:t>Nuclear energy</a:t>
                      </a:r>
                      <a:endParaRPr lang="en-US" sz="1100" dirty="0"/>
                    </a:p>
                  </a:txBody>
                  <a:tcPr/>
                </a:tc>
                <a:tc>
                  <a:txBody>
                    <a:bodyPr/>
                    <a:lstStyle/>
                    <a:p>
                      <a:r>
                        <a:rPr lang="en-US" sz="1100" dirty="0" smtClean="0"/>
                        <a:t>Michael Scott</a:t>
                      </a:r>
                      <a:endParaRPr lang="en-US" sz="1100" dirty="0"/>
                    </a:p>
                  </a:txBody>
                  <a:tcPr/>
                </a:tc>
                <a:tc>
                  <a:txBody>
                    <a:bodyPr/>
                    <a:lstStyle/>
                    <a:p>
                      <a:r>
                        <a:rPr lang="en-US" sz="1100" dirty="0" smtClean="0"/>
                        <a:t>Michael.Scott@eia.gov</a:t>
                      </a:r>
                      <a:endParaRPr lang="en-US" sz="1100" dirty="0"/>
                    </a:p>
                  </a:txBody>
                  <a:tcPr/>
                </a:tc>
              </a:tr>
              <a:tr h="235920">
                <a:tc>
                  <a:txBody>
                    <a:bodyPr/>
                    <a:lstStyle/>
                    <a:p>
                      <a:r>
                        <a:rPr lang="en-US" sz="1100" dirty="0" smtClean="0"/>
                        <a:t>Oil and natural</a:t>
                      </a:r>
                      <a:r>
                        <a:rPr lang="en-US" sz="1100" baseline="0" dirty="0" smtClean="0"/>
                        <a:t> gas production</a:t>
                      </a:r>
                      <a:endParaRPr lang="en-US" sz="1100" dirty="0"/>
                    </a:p>
                  </a:txBody>
                  <a:tcPr/>
                </a:tc>
                <a:tc>
                  <a:txBody>
                    <a:bodyPr/>
                    <a:lstStyle/>
                    <a:p>
                      <a:r>
                        <a:rPr lang="en-US" sz="1100" dirty="0" smtClean="0"/>
                        <a:t>Meg Coleman</a:t>
                      </a:r>
                      <a:endParaRPr lang="en-US" sz="1100" dirty="0"/>
                    </a:p>
                  </a:txBody>
                  <a:tcPr/>
                </a:tc>
                <a:tc>
                  <a:txBody>
                    <a:bodyPr/>
                    <a:lstStyle/>
                    <a:p>
                      <a:r>
                        <a:rPr lang="en-US" sz="1100" dirty="0" smtClean="0"/>
                        <a:t>Meg.Coleman@eia.gov</a:t>
                      </a:r>
                      <a:endParaRPr lang="en-US" sz="1100" dirty="0"/>
                    </a:p>
                  </a:txBody>
                  <a:tcPr/>
                </a:tc>
              </a:tr>
              <a:tr h="235920">
                <a:tc>
                  <a:txBody>
                    <a:bodyPr/>
                    <a:lstStyle/>
                    <a:p>
                      <a:r>
                        <a:rPr lang="en-US" sz="1100" dirty="0" smtClean="0"/>
                        <a:t>Oil refining</a:t>
                      </a:r>
                      <a:r>
                        <a:rPr lang="en-US" sz="1100" baseline="0" dirty="0" smtClean="0"/>
                        <a:t> and markets</a:t>
                      </a:r>
                      <a:endParaRPr lang="en-US" sz="1100" dirty="0"/>
                    </a:p>
                  </a:txBody>
                  <a:tcPr/>
                </a:tc>
                <a:tc>
                  <a:txBody>
                    <a:bodyPr/>
                    <a:lstStyle/>
                    <a:p>
                      <a:r>
                        <a:rPr lang="en-US" sz="1100" dirty="0" smtClean="0"/>
                        <a:t>James Preciado</a:t>
                      </a:r>
                      <a:endParaRPr lang="en-US" sz="1100" dirty="0"/>
                    </a:p>
                  </a:txBody>
                  <a:tcPr/>
                </a:tc>
                <a:tc>
                  <a:txBody>
                    <a:bodyPr/>
                    <a:lstStyle/>
                    <a:p>
                      <a:r>
                        <a:rPr lang="en-US" sz="1100" dirty="0" smtClean="0"/>
                        <a:t>James.Preciado@eia.gov</a:t>
                      </a:r>
                      <a:endParaRPr lang="en-US" sz="1100" dirty="0"/>
                    </a:p>
                  </a:txBody>
                  <a:tcPr/>
                </a:tc>
              </a:tr>
              <a:tr h="235920">
                <a:tc>
                  <a:txBody>
                    <a:bodyPr/>
                    <a:lstStyle/>
                    <a:p>
                      <a:r>
                        <a:rPr lang="en-US" sz="1100" dirty="0" smtClean="0"/>
                        <a:t>Renewable energy</a:t>
                      </a:r>
                      <a:endParaRPr lang="en-US" sz="1100" dirty="0"/>
                    </a:p>
                  </a:txBody>
                  <a:tcPr/>
                </a:tc>
                <a:tc>
                  <a:txBody>
                    <a:bodyPr/>
                    <a:lstStyle/>
                    <a:p>
                      <a:r>
                        <a:rPr lang="en-US" sz="1100" dirty="0" smtClean="0"/>
                        <a:t>Chris Namovicz</a:t>
                      </a:r>
                      <a:endParaRPr lang="en-US" sz="1100" dirty="0"/>
                    </a:p>
                  </a:txBody>
                  <a:tcPr/>
                </a:tc>
                <a:tc>
                  <a:txBody>
                    <a:bodyPr/>
                    <a:lstStyle/>
                    <a:p>
                      <a:r>
                        <a:rPr lang="en-US" sz="1100" dirty="0" smtClean="0"/>
                        <a:t>Chris.Namovicz@eia.gov</a:t>
                      </a:r>
                      <a:endParaRPr lang="en-US" sz="1100" dirty="0"/>
                    </a:p>
                  </a:txBody>
                  <a:tcPr/>
                </a:tc>
              </a:tr>
              <a:tr h="235920">
                <a:tc>
                  <a:txBody>
                    <a:bodyPr/>
                    <a:lstStyle/>
                    <a:p>
                      <a:r>
                        <a:rPr lang="en-US" sz="1100" dirty="0" smtClean="0"/>
                        <a:t>Residential</a:t>
                      </a:r>
                      <a:r>
                        <a:rPr lang="en-US" sz="1100" baseline="0" dirty="0" smtClean="0"/>
                        <a:t> demand</a:t>
                      </a:r>
                      <a:endParaRPr lang="en-US" sz="1100" dirty="0"/>
                    </a:p>
                  </a:txBody>
                  <a:tcPr/>
                </a:tc>
                <a:tc>
                  <a:txBody>
                    <a:bodyPr/>
                    <a:lstStyle/>
                    <a:p>
                      <a:r>
                        <a:rPr lang="en-US" sz="1100" dirty="0" smtClean="0"/>
                        <a:t>Kevin Jarzomski</a:t>
                      </a:r>
                      <a:endParaRPr lang="en-US" sz="1100" dirty="0"/>
                    </a:p>
                  </a:txBody>
                  <a:tcPr/>
                </a:tc>
                <a:tc>
                  <a:txBody>
                    <a:bodyPr/>
                    <a:lstStyle/>
                    <a:p>
                      <a:r>
                        <a:rPr lang="en-US" sz="1100" dirty="0" smtClean="0"/>
                        <a:t>Kevin.Jarzomski@eia.gov</a:t>
                      </a:r>
                      <a:endParaRPr lang="en-US" sz="1100" dirty="0"/>
                    </a:p>
                  </a:txBody>
                  <a:tcPr/>
                </a:tc>
              </a:tr>
              <a:tr h="235920">
                <a:tc>
                  <a:txBody>
                    <a:bodyPr/>
                    <a:lstStyle/>
                    <a:p>
                      <a:r>
                        <a:rPr lang="en-US" sz="1100" dirty="0" smtClean="0"/>
                        <a:t>Transportation demand</a:t>
                      </a:r>
                      <a:endParaRPr lang="en-US" sz="1100" dirty="0"/>
                    </a:p>
                  </a:txBody>
                  <a:tcPr/>
                </a:tc>
                <a:tc>
                  <a:txBody>
                    <a:bodyPr/>
                    <a:lstStyle/>
                    <a:p>
                      <a:r>
                        <a:rPr lang="en-US" sz="1100" dirty="0" smtClean="0"/>
                        <a:t>John Maples</a:t>
                      </a:r>
                      <a:endParaRPr lang="en-US" sz="1100" dirty="0"/>
                    </a:p>
                  </a:txBody>
                  <a:tcPr/>
                </a:tc>
                <a:tc>
                  <a:txBody>
                    <a:bodyPr/>
                    <a:lstStyle/>
                    <a:p>
                      <a:r>
                        <a:rPr lang="en-US" sz="1100" dirty="0" smtClean="0"/>
                        <a:t>John.Maples@eia.gov</a:t>
                      </a:r>
                      <a:endParaRPr lang="en-US" sz="1100" dirty="0"/>
                    </a:p>
                  </a:txBody>
                  <a:tcPr/>
                </a:tc>
              </a:tr>
              <a:tr h="235920">
                <a:tc>
                  <a:txBody>
                    <a:bodyPr/>
                    <a:lstStyle/>
                    <a:p>
                      <a:r>
                        <a:rPr lang="en-US" sz="1100" dirty="0" smtClean="0"/>
                        <a:t>World oil prices</a:t>
                      </a:r>
                      <a:endParaRPr lang="en-US" sz="1100" dirty="0"/>
                    </a:p>
                  </a:txBody>
                  <a:tcPr/>
                </a:tc>
                <a:tc>
                  <a:txBody>
                    <a:bodyPr/>
                    <a:lstStyle/>
                    <a:p>
                      <a:r>
                        <a:rPr lang="en-US" sz="1100" dirty="0" smtClean="0"/>
                        <a:t>John Staub</a:t>
                      </a:r>
                      <a:endParaRPr lang="en-US" sz="1100" dirty="0"/>
                    </a:p>
                  </a:txBody>
                  <a:tcPr/>
                </a:tc>
                <a:tc>
                  <a:txBody>
                    <a:bodyPr/>
                    <a:lstStyle/>
                    <a:p>
                      <a:r>
                        <a:rPr lang="en-US" sz="1100" dirty="0" smtClean="0"/>
                        <a:t>John.Staub@eia.gov</a:t>
                      </a:r>
                      <a:endParaRPr lang="en-US" sz="1100" dirty="0"/>
                    </a:p>
                  </a:txBody>
                  <a:tcPr/>
                </a:tc>
              </a:tr>
            </a:tbl>
          </a:graphicData>
        </a:graphic>
      </p:graphicFrame>
    </p:spTree>
    <p:extLst>
      <p:ext uri="{BB962C8B-B14F-4D97-AF65-F5344CB8AC3E}">
        <p14:creationId xmlns:p14="http://schemas.microsoft.com/office/powerpoint/2010/main" val="94207543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210224"/>
            <a:ext cx="12192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sz="1800" dirty="0"/>
          </a:p>
        </p:txBody>
      </p:sp>
      <p:sp>
        <p:nvSpPr>
          <p:cNvPr id="2" name="Rectangle 1"/>
          <p:cNvSpPr/>
          <p:nvPr/>
        </p:nvSpPr>
        <p:spPr>
          <a:xfrm>
            <a:off x="1524000" y="5856270"/>
            <a:ext cx="9144000" cy="10017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294967295"/>
          </p:nvPr>
        </p:nvSpPr>
        <p:spPr>
          <a:xfrm>
            <a:off x="11669713" y="6421438"/>
            <a:ext cx="522287" cy="365125"/>
          </a:xfrm>
        </p:spPr>
        <p:txBody>
          <a:bodyPr/>
          <a:lstStyle/>
          <a:p>
            <a:fld id="{2D80C5C9-96E0-47EC-B500-37C5FE284639}" type="slidenum">
              <a:rPr lang="en-US" smtClean="0"/>
              <a:pPr/>
              <a:t>144</a:t>
            </a:fld>
            <a:endParaRPr lang="en-US" dirty="0"/>
          </a:p>
        </p:txBody>
      </p:sp>
      <p:cxnSp>
        <p:nvCxnSpPr>
          <p:cNvPr id="6" name="Straight Connector 5"/>
          <p:cNvCxnSpPr/>
          <p:nvPr/>
        </p:nvCxnSpPr>
        <p:spPr bwMode="auto">
          <a:xfrm>
            <a:off x="0" y="5856287"/>
            <a:ext cx="121920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7" name="TextBox 6"/>
          <p:cNvSpPr txBox="1"/>
          <p:nvPr/>
        </p:nvSpPr>
        <p:spPr>
          <a:xfrm>
            <a:off x="9278226" y="6159989"/>
            <a:ext cx="2802430" cy="584776"/>
          </a:xfrm>
          <a:prstGeom prst="rect">
            <a:avLst/>
          </a:prstGeom>
          <a:solidFill>
            <a:schemeClr val="bg1"/>
          </a:solidFill>
        </p:spPr>
        <p:txBody>
          <a:bodyPr wrap="square" rtlCol="0">
            <a:spAutoFit/>
          </a:bodyPr>
          <a:lstStyle/>
          <a:p>
            <a:pPr algn="r"/>
            <a:r>
              <a:rPr lang="en-US" sz="1600" dirty="0"/>
              <a:t>January </a:t>
            </a:r>
            <a:r>
              <a:rPr lang="en-US" sz="1600" dirty="0" smtClean="0"/>
              <a:t>29, 2020</a:t>
            </a:r>
            <a:endParaRPr lang="en-US" sz="1600" dirty="0"/>
          </a:p>
          <a:p>
            <a:pPr algn="r"/>
            <a:r>
              <a:rPr lang="en-US" sz="1600" dirty="0"/>
              <a:t>www.eia.gov/aeo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36" y="6198799"/>
            <a:ext cx="2485097" cy="507163"/>
          </a:xfrm>
          <a:prstGeom prst="rect">
            <a:avLst/>
          </a:prstGeom>
        </p:spPr>
      </p:pic>
      <p:sp>
        <p:nvSpPr>
          <p:cNvPr id="9" name="TextBox 8"/>
          <p:cNvSpPr txBox="1"/>
          <p:nvPr/>
        </p:nvSpPr>
        <p:spPr>
          <a:xfrm>
            <a:off x="4694785" y="6418917"/>
            <a:ext cx="2802430" cy="338554"/>
          </a:xfrm>
          <a:prstGeom prst="rect">
            <a:avLst/>
          </a:prstGeom>
          <a:noFill/>
        </p:spPr>
        <p:txBody>
          <a:bodyPr wrap="square" rtlCol="0">
            <a:spAutoFit/>
          </a:bodyPr>
          <a:lstStyle/>
          <a:p>
            <a:pPr algn="ctr"/>
            <a:r>
              <a:rPr lang="en-US" sz="1600" b="1" dirty="0">
                <a:solidFill>
                  <a:schemeClr val="accent1"/>
                </a:solidFill>
              </a:rPr>
              <a:t>#</a:t>
            </a:r>
            <a:r>
              <a:rPr lang="en-US" sz="1600" b="1" dirty="0" smtClean="0">
                <a:solidFill>
                  <a:schemeClr val="accent1"/>
                </a:solidFill>
              </a:rPr>
              <a:t>AEO2020</a:t>
            </a:r>
            <a:endParaRPr lang="en-US" sz="1600" b="1" dirty="0">
              <a:solidFill>
                <a:schemeClr val="accent1"/>
              </a:solidFill>
            </a:endParaRPr>
          </a:p>
        </p:txBody>
      </p:sp>
      <p:pic>
        <p:nvPicPr>
          <p:cNvPr id="4" name="Picture 3"/>
          <p:cNvPicPr>
            <a:picLocks noChangeAspect="1"/>
          </p:cNvPicPr>
          <p:nvPr/>
        </p:nvPicPr>
        <p:blipFill>
          <a:blip r:embed="rId4"/>
          <a:stretch>
            <a:fillRect/>
          </a:stretch>
        </p:blipFill>
        <p:spPr>
          <a:xfrm>
            <a:off x="142620" y="641877"/>
            <a:ext cx="8846063" cy="5456393"/>
          </a:xfrm>
          <a:prstGeom prst="rect">
            <a:avLst/>
          </a:prstGeom>
        </p:spPr>
      </p:pic>
      <p:grpSp>
        <p:nvGrpSpPr>
          <p:cNvPr id="5" name="Group 4"/>
          <p:cNvGrpSpPr/>
          <p:nvPr/>
        </p:nvGrpSpPr>
        <p:grpSpPr>
          <a:xfrm>
            <a:off x="349653" y="-1021"/>
            <a:ext cx="11564435" cy="531722"/>
            <a:chOff x="349653" y="-1021"/>
            <a:chExt cx="11564435" cy="531722"/>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4187703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EIA develops oil </a:t>
            </a:r>
            <a:r>
              <a:rPr lang="en-US" dirty="0"/>
              <a:t>and natural gas </a:t>
            </a:r>
            <a:r>
              <a:rPr lang="en-US" dirty="0" smtClean="0"/>
              <a:t>price assumptions by considering international </a:t>
            </a:r>
            <a:r>
              <a:rPr lang="en-US" dirty="0"/>
              <a:t>supply and demand and the development of U.S. shale resources— </a:t>
            </a:r>
          </a:p>
        </p:txBody>
      </p:sp>
      <p:sp>
        <p:nvSpPr>
          <p:cNvPr id="5" name="Slide Number Placeholder 4"/>
          <p:cNvSpPr>
            <a:spLocks noGrp="1"/>
          </p:cNvSpPr>
          <p:nvPr>
            <p:ph type="sldNum" sz="quarter" idx="4"/>
          </p:nvPr>
        </p:nvSpPr>
        <p:spPr/>
        <p:txBody>
          <a:bodyPr/>
          <a:lstStyle/>
          <a:p>
            <a:fld id="{2D80C5C9-96E0-47EC-B500-37C5FE284639}" type="slidenum">
              <a:rPr lang="en-US" smtClean="0"/>
              <a:pPr/>
              <a:t>15</a:t>
            </a:fld>
            <a:endParaRPr lang="en-US" dirty="0"/>
          </a:p>
        </p:txBody>
      </p:sp>
      <p:graphicFrame>
        <p:nvGraphicFramePr>
          <p:cNvPr id="6" name="Content Placeholder 18"/>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21"/>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385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0"/>
            <a:r>
              <a:rPr lang="en-US" dirty="0" smtClean="0"/>
              <a:t>EIA’s assumed crude </a:t>
            </a:r>
            <a:r>
              <a:rPr lang="en-US" dirty="0"/>
              <a:t>oil </a:t>
            </a:r>
            <a:r>
              <a:rPr lang="en-US" dirty="0" smtClean="0"/>
              <a:t>prices in AEO2020 </a:t>
            </a:r>
            <a:r>
              <a:rPr lang="en-US" dirty="0"/>
              <a:t>are influenced more by </a:t>
            </a:r>
            <a:r>
              <a:rPr lang="en-US" dirty="0" smtClean="0"/>
              <a:t>assessments of international </a:t>
            </a:r>
            <a:r>
              <a:rPr lang="en-US" dirty="0"/>
              <a:t>markets than by assumptions about domestic resources and technological advances. In the High Oil Price case</a:t>
            </a:r>
            <a:r>
              <a:rPr lang="en-US"/>
              <a:t>, </a:t>
            </a:r>
            <a:r>
              <a:rPr lang="en-US" smtClean="0"/>
              <a:t>EIA projects </a:t>
            </a:r>
            <a:r>
              <a:rPr lang="en-US" dirty="0"/>
              <a:t>the price of Brent crude oil in 2019 dollars to reach $183 per barrel (b) by 2050 compared with $105/b in the Reference case and $46/b in the Low Oil Price case</a:t>
            </a:r>
            <a:r>
              <a:rPr lang="en-US" dirty="0" smtClean="0"/>
              <a:t>.</a:t>
            </a:r>
            <a:endParaRPr lang="en-US" dirty="0"/>
          </a:p>
          <a:p>
            <a:pPr lvl="0"/>
            <a:r>
              <a:rPr lang="en-US" dirty="0" smtClean="0"/>
              <a:t>Natural </a:t>
            </a:r>
            <a:r>
              <a:rPr lang="en-US" dirty="0"/>
              <a:t>gas prices are highly sensitive to factors that drive supply, such as domestic resource and technology assumptions, and are less dependent on the international conditions that drive oil prices. In the High Oil and Gas Supply case, Henry Hub natural gas prices remain </a:t>
            </a:r>
            <a:r>
              <a:rPr lang="en-US" dirty="0" smtClean="0"/>
              <a:t>lower than </a:t>
            </a:r>
            <a:r>
              <a:rPr lang="en-US" dirty="0"/>
              <a:t>$3 per million British thermal units ($/MMBtu) throughout the projection period, but in the Low Oil and Gas Supply case, they rise </a:t>
            </a:r>
            <a:r>
              <a:rPr lang="en-US" dirty="0" smtClean="0"/>
              <a:t>to more than $</a:t>
            </a:r>
            <a:r>
              <a:rPr lang="en-US" dirty="0"/>
              <a:t>6/MMBtu during the same period.</a:t>
            </a:r>
          </a:p>
          <a:p>
            <a:endParaRPr lang="en-US" dirty="0"/>
          </a:p>
        </p:txBody>
      </p:sp>
      <p:sp>
        <p:nvSpPr>
          <p:cNvPr id="4" name="Title 3"/>
          <p:cNvSpPr>
            <a:spLocks noGrp="1"/>
          </p:cNvSpPr>
          <p:nvPr>
            <p:ph type="title"/>
          </p:nvPr>
        </p:nvSpPr>
        <p:spPr/>
        <p:txBody>
          <a:bodyPr/>
          <a:lstStyle/>
          <a:p>
            <a:r>
              <a:rPr lang="en-US" spc="-50" dirty="0"/>
              <a:t>—however, global conditions are more important for oil </a:t>
            </a:r>
            <a:r>
              <a:rPr lang="en-US" spc="-50" dirty="0" smtClean="0"/>
              <a:t>prices and assumptions </a:t>
            </a:r>
            <a:r>
              <a:rPr lang="en-US" spc="-50" dirty="0"/>
              <a:t>about resource and technology are more important for natural gas prices</a:t>
            </a:r>
          </a:p>
        </p:txBody>
      </p:sp>
      <p:sp>
        <p:nvSpPr>
          <p:cNvPr id="2" name="Slide Number Placeholder 1"/>
          <p:cNvSpPr>
            <a:spLocks noGrp="1"/>
          </p:cNvSpPr>
          <p:nvPr>
            <p:ph type="sldNum" sz="quarter" idx="4"/>
          </p:nvPr>
        </p:nvSpPr>
        <p:spPr/>
        <p:txBody>
          <a:bodyPr/>
          <a:lstStyle/>
          <a:p>
            <a:fld id="{2D80C5C9-96E0-47EC-B500-37C5FE284639}" type="slidenum">
              <a:rPr lang="en-US" smtClean="0"/>
              <a:pPr/>
              <a:t>16</a:t>
            </a:fld>
            <a:endParaRPr lang="en-US" dirty="0"/>
          </a:p>
        </p:txBody>
      </p:sp>
    </p:spTree>
    <p:extLst>
      <p:ext uri="{BB962C8B-B14F-4D97-AF65-F5344CB8AC3E}">
        <p14:creationId xmlns:p14="http://schemas.microsoft.com/office/powerpoint/2010/main" val="145988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50" dirty="0"/>
              <a:t>Economic growth side cases explore the uncertainty in macroeconomic assumptions inherent in future economic growth trends—</a:t>
            </a:r>
            <a:endParaRPr lang="en-US" dirty="0"/>
          </a:p>
        </p:txBody>
      </p:sp>
      <p:sp>
        <p:nvSpPr>
          <p:cNvPr id="5" name="Slide Number Placeholder 4"/>
          <p:cNvSpPr>
            <a:spLocks noGrp="1"/>
          </p:cNvSpPr>
          <p:nvPr>
            <p:ph type="sldNum" sz="quarter" idx="4"/>
          </p:nvPr>
        </p:nvSpPr>
        <p:spPr/>
        <p:txBody>
          <a:bodyPr/>
          <a:lstStyle/>
          <a:p>
            <a:fld id="{2D80C5C9-96E0-47EC-B500-37C5FE284639}" type="slidenum">
              <a:rPr lang="en-US" smtClean="0"/>
              <a:pPr/>
              <a:t>17</a:t>
            </a:fld>
            <a:endParaRPr lang="en-US" dirty="0"/>
          </a:p>
        </p:txBody>
      </p:sp>
      <p:graphicFrame>
        <p:nvGraphicFramePr>
          <p:cNvPr id="6" name="Content Placeholder 16"/>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9"/>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692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0"/>
            <a:r>
              <a:rPr lang="en-US" dirty="0" smtClean="0"/>
              <a:t>The AEO2020 Reference, High Economic Growth, and Low Economic Growth cases illustrate three possible paths for U.S. economic growth. In the High Economic Growth case, average annual growth in real GDP during the projection period is 2.4%, compared with 1.9% in the Reference case. The Low Economic Growth case assumes a lower rate of annual growth in real GDP of 1.4%.</a:t>
            </a:r>
          </a:p>
          <a:p>
            <a:pPr lvl="0"/>
            <a:r>
              <a:rPr lang="en-US" dirty="0" smtClean="0"/>
              <a:t>Differences among the cases reflect different assumptions for growth in the labor force, capital stock, and productivity. These changes affect capital investment decisions, household formation, industrial activity, and amount of travel. </a:t>
            </a:r>
          </a:p>
          <a:p>
            <a:pPr lvl="0"/>
            <a:r>
              <a:rPr lang="en-US" dirty="0" smtClean="0"/>
              <a:t>All three economic growth cases assume smooth economic growth and do not anticipate business cycles or large economic shocks. </a:t>
            </a:r>
            <a:endParaRPr lang="en-US" dirty="0"/>
          </a:p>
        </p:txBody>
      </p:sp>
      <p:sp>
        <p:nvSpPr>
          <p:cNvPr id="4" name="Title 3"/>
          <p:cNvSpPr>
            <a:spLocks noGrp="1"/>
          </p:cNvSpPr>
          <p:nvPr>
            <p:ph type="title"/>
          </p:nvPr>
        </p:nvSpPr>
        <p:spPr/>
        <p:txBody>
          <a:bodyPr/>
          <a:lstStyle/>
          <a:p>
            <a:r>
              <a:rPr lang="en-US" dirty="0" smtClean="0"/>
              <a:t>—which also affect important drivers of energy demand growth</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18</a:t>
            </a:fld>
            <a:endParaRPr lang="en-US" dirty="0"/>
          </a:p>
        </p:txBody>
      </p:sp>
    </p:spTree>
    <p:extLst>
      <p:ext uri="{BB962C8B-B14F-4D97-AF65-F5344CB8AC3E}">
        <p14:creationId xmlns:p14="http://schemas.microsoft.com/office/powerpoint/2010/main" val="426920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9563" y="530701"/>
            <a:ext cx="11599572" cy="755794"/>
          </a:xfrm>
        </p:spPr>
        <p:txBody>
          <a:bodyPr>
            <a:normAutofit/>
          </a:bodyPr>
          <a:lstStyle/>
          <a:p>
            <a:r>
              <a:rPr lang="en-US" sz="2000" dirty="0" smtClean="0"/>
              <a:t>The High </a:t>
            </a:r>
            <a:r>
              <a:rPr lang="en-US" sz="2000" dirty="0"/>
              <a:t>Renewables Cost and Low Renewables Cost cases assume different rates of cost reduction for renewable technologies compared with the Reference case; non-renewables assume the same rates</a:t>
            </a:r>
            <a:endParaRPr lang="en-US" sz="2000" strike="sngStrike"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19</a:t>
            </a:fld>
            <a:endParaRPr lang="en-US" dirty="0"/>
          </a:p>
        </p:txBody>
      </p:sp>
      <p:graphicFrame>
        <p:nvGraphicFramePr>
          <p:cNvPr id="16" name="Content Placeholder 15"/>
          <p:cNvGraphicFramePr>
            <a:graphicFrameLocks noGrp="1"/>
          </p:cNvGraphicFramePr>
          <p:nvPr>
            <p:ph sz="quarter" idx="12"/>
            <p:extLst/>
          </p:nvPr>
        </p:nvGraphicFramePr>
        <p:xfrm>
          <a:off x="309563" y="1556273"/>
          <a:ext cx="11599862"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217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06" y="1524628"/>
            <a:ext cx="8827864" cy="755794"/>
          </a:xfrm>
        </p:spPr>
        <p:txBody>
          <a:bodyPr/>
          <a:lstStyle/>
          <a:p>
            <a:pPr algn="ctr"/>
            <a:r>
              <a:rPr lang="en-US" dirty="0" smtClean="0"/>
              <a:t>Annual Energy Outlook 2020</a:t>
            </a:r>
            <a:br>
              <a:rPr lang="en-US" dirty="0" smtClean="0"/>
            </a:br>
            <a:r>
              <a:rPr lang="en-US" sz="2000" dirty="0"/>
              <a:t>with projections to 2050</a:t>
            </a:r>
            <a:br>
              <a:rPr lang="en-US" sz="2000" dirty="0"/>
            </a:br>
            <a:r>
              <a:rPr lang="en-US" sz="2000" dirty="0"/>
              <a:t/>
            </a:r>
            <a:br>
              <a:rPr lang="en-US" sz="2000" dirty="0"/>
            </a:br>
            <a:r>
              <a:rPr lang="en-US" sz="2000" dirty="0"/>
              <a:t>January </a:t>
            </a:r>
            <a:r>
              <a:rPr lang="en-US" sz="2000" dirty="0" smtClean="0"/>
              <a:t>2020</a:t>
            </a:r>
            <a:endParaRPr lang="en-US" sz="2000" dirty="0"/>
          </a:p>
        </p:txBody>
      </p:sp>
      <p:sp>
        <p:nvSpPr>
          <p:cNvPr id="3" name="Text Placeholder 2"/>
          <p:cNvSpPr>
            <a:spLocks noGrp="1"/>
          </p:cNvSpPr>
          <p:nvPr>
            <p:ph type="body" sz="quarter" idx="12"/>
          </p:nvPr>
        </p:nvSpPr>
        <p:spPr>
          <a:xfrm>
            <a:off x="1584906" y="2370138"/>
            <a:ext cx="8693239" cy="4487863"/>
          </a:xfrm>
        </p:spPr>
        <p:txBody>
          <a:bodyPr/>
          <a:lstStyle/>
          <a:p>
            <a:pPr marL="0" indent="0" algn="ctr">
              <a:lnSpc>
                <a:spcPct val="100000"/>
              </a:lnSpc>
              <a:spcBef>
                <a:spcPts val="0"/>
              </a:spcBef>
              <a:spcAft>
                <a:spcPts val="0"/>
              </a:spcAft>
              <a:buNone/>
            </a:pPr>
            <a:r>
              <a:rPr lang="en-US" dirty="0" smtClean="0"/>
              <a:t>U.S. Energy Information Administration</a:t>
            </a:r>
          </a:p>
          <a:p>
            <a:pPr marL="0" indent="0" algn="ctr">
              <a:lnSpc>
                <a:spcPct val="100000"/>
              </a:lnSpc>
              <a:spcBef>
                <a:spcPts val="0"/>
              </a:spcBef>
              <a:spcAft>
                <a:spcPts val="0"/>
              </a:spcAft>
              <a:buNone/>
            </a:pPr>
            <a:r>
              <a:rPr lang="en-US" dirty="0" smtClean="0"/>
              <a:t>Office of Energy Analysis</a:t>
            </a:r>
          </a:p>
          <a:p>
            <a:pPr marL="0" indent="0" algn="ctr">
              <a:lnSpc>
                <a:spcPct val="100000"/>
              </a:lnSpc>
              <a:spcBef>
                <a:spcPts val="0"/>
              </a:spcBef>
              <a:spcAft>
                <a:spcPts val="0"/>
              </a:spcAft>
              <a:buNone/>
            </a:pPr>
            <a:r>
              <a:rPr lang="en-US" dirty="0" smtClean="0"/>
              <a:t>U.S. Department of Energy</a:t>
            </a:r>
          </a:p>
          <a:p>
            <a:pPr marL="0" indent="0" algn="ctr">
              <a:lnSpc>
                <a:spcPct val="100000"/>
              </a:lnSpc>
              <a:spcBef>
                <a:spcPts val="0"/>
              </a:spcBef>
              <a:spcAft>
                <a:spcPts val="0"/>
              </a:spcAft>
              <a:buNone/>
            </a:pPr>
            <a:r>
              <a:rPr lang="en-US" dirty="0" smtClean="0"/>
              <a:t>Washington, DC 20585</a:t>
            </a:r>
          </a:p>
          <a:p>
            <a:pPr marL="0" indent="0" algn="ctr">
              <a:lnSpc>
                <a:spcPct val="100000"/>
              </a:lnSpc>
              <a:spcBef>
                <a:spcPts val="0"/>
              </a:spcBef>
              <a:spcAft>
                <a:spcPts val="0"/>
              </a:spcAft>
              <a:buNone/>
            </a:pPr>
            <a:endParaRPr lang="en-US" dirty="0"/>
          </a:p>
          <a:p>
            <a:pPr marL="0" indent="0" algn="ctr">
              <a:lnSpc>
                <a:spcPct val="100000"/>
              </a:lnSpc>
              <a:spcBef>
                <a:spcPts val="0"/>
              </a:spcBef>
              <a:spcAft>
                <a:spcPts val="0"/>
              </a:spcAft>
              <a:buNone/>
            </a:pPr>
            <a:endParaRPr lang="en-US" dirty="0" smtClean="0"/>
          </a:p>
          <a:p>
            <a:pPr marL="0" indent="0" algn="ctr">
              <a:lnSpc>
                <a:spcPct val="100000"/>
              </a:lnSpc>
              <a:spcBef>
                <a:spcPts val="0"/>
              </a:spcBef>
              <a:spcAft>
                <a:spcPts val="0"/>
              </a:spcAft>
              <a:buNone/>
            </a:pPr>
            <a:r>
              <a:rPr lang="en-US" dirty="0" smtClean="0"/>
              <a:t>This publication is on the Web at:</a:t>
            </a:r>
          </a:p>
          <a:p>
            <a:pPr marL="0" indent="0" algn="ctr">
              <a:lnSpc>
                <a:spcPct val="100000"/>
              </a:lnSpc>
              <a:spcBef>
                <a:spcPts val="0"/>
              </a:spcBef>
              <a:spcAft>
                <a:spcPts val="0"/>
              </a:spcAft>
              <a:buNone/>
            </a:pPr>
            <a:r>
              <a:rPr lang="en-US" dirty="0" smtClean="0">
                <a:hlinkClick r:id="rId2"/>
              </a:rPr>
              <a:t>https://www.eia.gov/aeo</a:t>
            </a:r>
            <a:r>
              <a:rPr lang="en-US" dirty="0" smtClean="0"/>
              <a:t> </a:t>
            </a:r>
          </a:p>
          <a:p>
            <a:pPr marL="0" indent="0" algn="ctr">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a:p>
            <a:pPr marL="457200" lvl="1" indent="0">
              <a:lnSpc>
                <a:spcPct val="100000"/>
              </a:lnSpc>
              <a:spcBef>
                <a:spcPts val="0"/>
              </a:spcBef>
              <a:spcAft>
                <a:spcPts val="0"/>
              </a:spcAft>
              <a:buNone/>
            </a:pPr>
            <a:endParaRPr lang="en-US" sz="1200" dirty="0"/>
          </a:p>
          <a:p>
            <a:pPr marL="457200" lvl="1" indent="0">
              <a:lnSpc>
                <a:spcPct val="100000"/>
              </a:lnSpc>
              <a:spcBef>
                <a:spcPts val="0"/>
              </a:spcBef>
              <a:spcAft>
                <a:spcPts val="0"/>
              </a:spcAft>
              <a:buNone/>
            </a:pPr>
            <a:endParaRPr lang="en-US" sz="1200" dirty="0"/>
          </a:p>
          <a:p>
            <a:pPr marL="457200" lvl="1" indent="0">
              <a:lnSpc>
                <a:spcPct val="100000"/>
              </a:lnSpc>
              <a:spcBef>
                <a:spcPts val="0"/>
              </a:spcBef>
              <a:spcAft>
                <a:spcPts val="0"/>
              </a:spcAft>
              <a:buNone/>
            </a:pPr>
            <a:endParaRPr lang="en-US" sz="1200" dirty="0"/>
          </a:p>
          <a:p>
            <a:pPr marL="457200" lvl="1" indent="0">
              <a:lnSpc>
                <a:spcPct val="100000"/>
              </a:lnSpc>
              <a:spcBef>
                <a:spcPts val="0"/>
              </a:spcBef>
              <a:spcAft>
                <a:spcPts val="0"/>
              </a:spcAft>
              <a:buNone/>
            </a:pPr>
            <a:r>
              <a:rPr lang="en-US" sz="1200" dirty="0"/>
              <a:t>This report was prepared by the U.S. Energy Information Administration (EIA), the statistical and analytical agency within the U.S. Department of Energy. By law, EIA's data, analyses, and forecasts are independent of approval by any other officer or employee of the United States Government. The views in this report therefore should not be construed as representing those of the Department of Energy or other federal agencies.</a:t>
            </a:r>
          </a:p>
        </p:txBody>
      </p:sp>
      <p:sp>
        <p:nvSpPr>
          <p:cNvPr id="4" name="Slide Number Placeholder 3"/>
          <p:cNvSpPr>
            <a:spLocks noGrp="1"/>
          </p:cNvSpPr>
          <p:nvPr>
            <p:ph type="sldNum" sz="quarter" idx="4"/>
          </p:nvPr>
        </p:nvSpPr>
        <p:spPr>
          <a:xfrm>
            <a:off x="10202068" y="6419089"/>
            <a:ext cx="392780" cy="365125"/>
          </a:xfrm>
        </p:spPr>
        <p:txBody>
          <a:bodyPr/>
          <a:lstStyle/>
          <a:p>
            <a:fld id="{2D80C5C9-96E0-47EC-B500-37C5FE284639}" type="slidenum">
              <a:rPr lang="en-US" smtClean="0"/>
              <a:pPr/>
              <a:t>2</a:t>
            </a:fld>
            <a:endParaRPr lang="en-US" dirty="0"/>
          </a:p>
        </p:txBody>
      </p:sp>
    </p:spTree>
    <p:extLst>
      <p:ext uri="{BB962C8B-B14F-4D97-AF65-F5344CB8AC3E}">
        <p14:creationId xmlns:p14="http://schemas.microsoft.com/office/powerpoint/2010/main" val="186089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48" y="1469317"/>
            <a:ext cx="1714891" cy="1702188"/>
          </a:xfrm>
          <a:prstGeom prst="rect">
            <a:avLst/>
          </a:prstGeom>
        </p:spPr>
      </p:pic>
      <p:sp>
        <p:nvSpPr>
          <p:cNvPr id="2" name="Title 1"/>
          <p:cNvSpPr>
            <a:spLocks noGrp="1"/>
          </p:cNvSpPr>
          <p:nvPr>
            <p:ph type="title"/>
          </p:nvPr>
        </p:nvSpPr>
        <p:spPr/>
        <p:txBody>
          <a:bodyPr/>
          <a:lstStyle/>
          <a:p>
            <a:r>
              <a:rPr lang="en-US" dirty="0" smtClean="0"/>
              <a:t>Petroleum and other liquids</a:t>
            </a:r>
            <a:endParaRPr lang="en-US" dirty="0"/>
          </a:p>
        </p:txBody>
      </p:sp>
      <p:sp>
        <p:nvSpPr>
          <p:cNvPr id="11" name="Text Placeholder 10"/>
          <p:cNvSpPr>
            <a:spLocks noGrp="1"/>
          </p:cNvSpPr>
          <p:nvPr>
            <p:ph type="body" sz="quarter" idx="13"/>
          </p:nvPr>
        </p:nvSpPr>
        <p:spPr/>
        <p:txBody>
          <a:bodyPr/>
          <a:lstStyle/>
          <a:p>
            <a:r>
              <a:rPr lang="en-US" dirty="0"/>
              <a:t>Growth in production of U.S. crude oil and natural gas plant liquids generally continues through </a:t>
            </a:r>
            <a:r>
              <a:rPr lang="en-US" dirty="0" smtClean="0"/>
              <a:t>2025, </a:t>
            </a:r>
            <a:r>
              <a:rPr lang="en-US" dirty="0"/>
              <a:t>mainly as a result of the </a:t>
            </a:r>
            <a:r>
              <a:rPr lang="en-US" dirty="0" smtClean="0"/>
              <a:t>continued development </a:t>
            </a:r>
            <a:r>
              <a:rPr lang="en-US" dirty="0"/>
              <a:t>of tight oil resources. During the same period, domestic consumption falls, making the United States a net exporter of liquid fuels in the </a:t>
            </a:r>
            <a:r>
              <a:rPr lang="en-US" dirty="0" smtClean="0"/>
              <a:t>AEO2020 Reference </a:t>
            </a:r>
            <a:r>
              <a:rPr lang="en-US" dirty="0"/>
              <a:t>case and in many of the side cases.</a:t>
            </a:r>
          </a:p>
        </p:txBody>
      </p:sp>
    </p:spTree>
    <p:extLst>
      <p:ext uri="{BB962C8B-B14F-4D97-AF65-F5344CB8AC3E}">
        <p14:creationId xmlns:p14="http://schemas.microsoft.com/office/powerpoint/2010/main" val="1392628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Production of U.S. crude oil and natural gas plant liquids continues to grow through 2025 in the </a:t>
            </a:r>
            <a:r>
              <a:rPr lang="en-US" dirty="0" smtClean="0"/>
              <a:t>AEO2020 Reference </a:t>
            </a:r>
            <a:r>
              <a:rPr lang="en-US" dirty="0"/>
              <a:t>case—</a:t>
            </a:r>
          </a:p>
        </p:txBody>
      </p:sp>
      <p:sp>
        <p:nvSpPr>
          <p:cNvPr id="3" name="Slide Number Placeholder 2"/>
          <p:cNvSpPr>
            <a:spLocks noGrp="1"/>
          </p:cNvSpPr>
          <p:nvPr>
            <p:ph type="sldNum" sz="quarter" idx="4"/>
          </p:nvPr>
        </p:nvSpPr>
        <p:spPr/>
        <p:txBody>
          <a:bodyPr/>
          <a:lstStyle/>
          <a:p>
            <a:fld id="{2D80C5C9-96E0-47EC-B500-37C5FE284639}" type="slidenum">
              <a:rPr lang="en-US" smtClean="0"/>
              <a:pPr/>
              <a:t>21</a:t>
            </a:fld>
            <a:endParaRPr lang="en-US" dirty="0"/>
          </a:p>
        </p:txBody>
      </p:sp>
      <p:grpSp>
        <p:nvGrpSpPr>
          <p:cNvPr id="15" name="Group 14"/>
          <p:cNvGrpSpPr/>
          <p:nvPr/>
        </p:nvGrpSpPr>
        <p:grpSpPr>
          <a:xfrm>
            <a:off x="349653" y="-1021"/>
            <a:ext cx="11564435" cy="531722"/>
            <a:chOff x="349653" y="-1021"/>
            <a:chExt cx="11564435" cy="531722"/>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6" name="Content Placeholder 5"/>
          <p:cNvGraphicFramePr>
            <a:graphicFrameLocks noGrp="1"/>
          </p:cNvGraphicFramePr>
          <p:nvPr>
            <p:ph sz="quarter" idx="12"/>
            <p:extLst/>
          </p:nvPr>
        </p:nvGraphicFramePr>
        <p:xfrm>
          <a:off x="309563" y="1427163"/>
          <a:ext cx="5728847" cy="47529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7" name="Content Placeholder 6"/>
          <p:cNvGraphicFramePr>
            <a:graphicFrameLocks noGrp="1"/>
          </p:cNvGraphicFramePr>
          <p:nvPr>
            <p:ph sz="quarter" idx="13"/>
            <p:extLst/>
          </p:nvPr>
        </p:nvGraphicFramePr>
        <p:xfrm>
          <a:off x="6175375" y="1427163"/>
          <a:ext cx="4721225" cy="4752975"/>
        </p:xfrm>
        <a:graphic>
          <a:graphicData uri="http://schemas.openxmlformats.org/drawingml/2006/chart">
            <c:chart xmlns:c="http://schemas.openxmlformats.org/drawingml/2006/chart" xmlns:r="http://schemas.openxmlformats.org/officeDocument/2006/relationships" r:id="rId11"/>
          </a:graphicData>
        </a:graphic>
      </p:graphicFrame>
      <p:sp>
        <p:nvSpPr>
          <p:cNvPr id="16" name="TextBox 1"/>
          <p:cNvSpPr txBox="1"/>
          <p:nvPr/>
        </p:nvSpPr>
        <p:spPr bwMode="auto">
          <a:xfrm>
            <a:off x="10567909" y="2195339"/>
            <a:ext cx="1513909" cy="3984799"/>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400" b="1" i="0" baseline="0" dirty="0" smtClean="0">
              <a:solidFill>
                <a:schemeClr val="accent2">
                  <a:lumMod val="75000"/>
                </a:schemeClr>
              </a:solidFill>
              <a:latin typeface="+mn-lt"/>
              <a:ea typeface="Times New Roman" charset="0"/>
              <a:cs typeface="Times New Roman" charset="0"/>
            </a:endParaRPr>
          </a:p>
          <a:p>
            <a:pPr eaLnBrk="0" hangingPunct="0"/>
            <a:endParaRPr lang="en-US" sz="1400" b="1" dirty="0">
              <a:solidFill>
                <a:schemeClr val="accent2">
                  <a:lumMod val="75000"/>
                </a:schemeClr>
              </a:solidFill>
              <a:ea typeface="Times New Roman" charset="0"/>
              <a:cs typeface="Times New Roman" charset="0"/>
            </a:endParaRPr>
          </a:p>
          <a:p>
            <a:pPr eaLnBrk="0" hangingPunct="0"/>
            <a:endParaRPr lang="en-US" sz="1400" b="1" i="0" baseline="0" dirty="0" smtClean="0">
              <a:solidFill>
                <a:schemeClr val="accent2">
                  <a:lumMod val="75000"/>
                </a:schemeClr>
              </a:solidFill>
              <a:latin typeface="+mn-lt"/>
              <a:ea typeface="Times New Roman" charset="0"/>
              <a:cs typeface="Times New Roman" charset="0"/>
            </a:endParaRPr>
          </a:p>
          <a:p>
            <a:pPr eaLnBrk="0" hangingPunct="0"/>
            <a:r>
              <a:rPr lang="en-US" sz="1400" b="1" i="0" baseline="0" dirty="0" smtClean="0">
                <a:solidFill>
                  <a:schemeClr val="accent2">
                    <a:lumMod val="75000"/>
                  </a:schemeClr>
                </a:solidFill>
                <a:latin typeface="+mn-lt"/>
                <a:ea typeface="Times New Roman" charset="0"/>
                <a:cs typeface="Times New Roman" charset="0"/>
              </a:rPr>
              <a:t>High Oil and Gas Supply</a:t>
            </a:r>
            <a:endParaRPr lang="en-US" sz="1400" b="1" i="0" baseline="0" dirty="0">
              <a:solidFill>
                <a:schemeClr val="accent2">
                  <a:lumMod val="75000"/>
                </a:schemeClr>
              </a:solidFill>
              <a:latin typeface="+mn-lt"/>
              <a:ea typeface="Times New Roman" charset="0"/>
              <a:cs typeface="Times New Roman" charset="0"/>
            </a:endParaRPr>
          </a:p>
          <a:p>
            <a:pPr eaLnBrk="0" hangingPunct="0"/>
            <a:r>
              <a:rPr lang="en-US" sz="1400" b="1" i="0" baseline="0" dirty="0">
                <a:solidFill>
                  <a:schemeClr val="accent5">
                    <a:lumMod val="75000"/>
                  </a:schemeClr>
                </a:solidFill>
                <a:latin typeface="+mn-lt"/>
                <a:ea typeface="Times New Roman" charset="0"/>
                <a:cs typeface="Times New Roman" charset="0"/>
              </a:rPr>
              <a:t>High Oil Price</a:t>
            </a:r>
          </a:p>
          <a:p>
            <a:pPr eaLnBrk="0" hangingPunct="0"/>
            <a:r>
              <a:rPr lang="en-US" sz="1400" b="1" i="0" baseline="0" dirty="0">
                <a:solidFill>
                  <a:schemeClr val="accent1"/>
                </a:solidFill>
                <a:latin typeface="+mn-lt"/>
                <a:ea typeface="Times New Roman" charset="0"/>
                <a:cs typeface="Times New Roman" charset="0"/>
              </a:rPr>
              <a:t>High Economic </a:t>
            </a:r>
          </a:p>
          <a:p>
            <a:pPr eaLnBrk="0" hangingPunct="0"/>
            <a:r>
              <a:rPr lang="en-US" sz="1400" b="1" i="0" baseline="0" dirty="0">
                <a:solidFill>
                  <a:schemeClr val="accent1"/>
                </a:solidFill>
                <a:latin typeface="+mn-lt"/>
                <a:ea typeface="Times New Roman" charset="0"/>
                <a:cs typeface="Times New Roman" charset="0"/>
              </a:rPr>
              <a:t>Growth</a:t>
            </a:r>
          </a:p>
          <a:p>
            <a:pPr eaLnBrk="0" hangingPunct="0"/>
            <a:r>
              <a:rPr lang="en-US" sz="1400" b="1" i="0" baseline="0" dirty="0">
                <a:solidFill>
                  <a:srgbClr val="000000"/>
                </a:solidFill>
                <a:latin typeface="+mn-lt"/>
                <a:ea typeface="Times New Roman" charset="0"/>
                <a:cs typeface="Times New Roman" charset="0"/>
              </a:rPr>
              <a:t>Reference</a:t>
            </a:r>
          </a:p>
          <a:p>
            <a:pPr eaLnBrk="0" hangingPunct="0"/>
            <a:r>
              <a:rPr lang="en-US" sz="1400" b="1" i="0" baseline="0" dirty="0">
                <a:solidFill>
                  <a:schemeClr val="accent1">
                    <a:lumMod val="40000"/>
                    <a:lumOff val="60000"/>
                  </a:schemeClr>
                </a:solidFill>
                <a:latin typeface="+mn-lt"/>
                <a:ea typeface="Times New Roman" charset="0"/>
                <a:cs typeface="Times New Roman" charset="0"/>
              </a:rPr>
              <a:t>Low Economic</a:t>
            </a:r>
          </a:p>
          <a:p>
            <a:pPr eaLnBrk="0" hangingPunct="0"/>
            <a:r>
              <a:rPr lang="en-US" sz="1400" b="1" i="0" baseline="0" dirty="0">
                <a:solidFill>
                  <a:schemeClr val="accent1">
                    <a:lumMod val="40000"/>
                    <a:lumOff val="60000"/>
                  </a:schemeClr>
                </a:solidFill>
                <a:latin typeface="+mn-lt"/>
                <a:ea typeface="Times New Roman" charset="0"/>
                <a:cs typeface="Times New Roman" charset="0"/>
              </a:rPr>
              <a:t>Growth</a:t>
            </a:r>
          </a:p>
          <a:p>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a:solidFill>
                  <a:schemeClr val="accent5">
                    <a:lumMod val="40000"/>
                    <a:lumOff val="60000"/>
                  </a:schemeClr>
                </a:solidFill>
                <a:effectLst/>
              </a:rPr>
              <a:t>Low Oil Price</a:t>
            </a:r>
            <a:endParaRPr lang="en-US" sz="1400" b="1" dirty="0">
              <a:solidFill>
                <a:schemeClr val="accent5">
                  <a:lumMod val="40000"/>
                  <a:lumOff val="60000"/>
                </a:schemeClr>
              </a:solidFill>
              <a:effectLst/>
            </a:endParaRPr>
          </a:p>
          <a:p>
            <a:pPr eaLnBrk="0" hangingPunct="0"/>
            <a:r>
              <a:rPr lang="en-US" sz="1400" b="1" i="0" baseline="0" dirty="0" smtClean="0">
                <a:solidFill>
                  <a:schemeClr val="accent2">
                    <a:lumMod val="40000"/>
                    <a:lumOff val="60000"/>
                  </a:schemeClr>
                </a:solidFill>
                <a:effectLst/>
                <a:latin typeface="+mn-lt"/>
              </a:rPr>
              <a:t>Low Oil and Gas Supply</a:t>
            </a:r>
            <a:endParaRPr lang="en-US" sz="1000" b="1" i="0" baseline="0" dirty="0">
              <a:solidFill>
                <a:schemeClr val="accent2">
                  <a:lumMod val="40000"/>
                  <a:lumOff val="60000"/>
                </a:schemeClr>
              </a:solidFill>
              <a:latin typeface="+mn-lt"/>
              <a:ea typeface="Times New Roman" charset="0"/>
              <a:cs typeface="Times New Roman" charset="0"/>
            </a:endParaRPr>
          </a:p>
          <a:p>
            <a:pPr eaLnBrk="0" hangingPunct="0"/>
            <a:endParaRPr lang="en-US" sz="1000" i="0" dirty="0">
              <a:solidFill>
                <a:schemeClr val="accent3"/>
              </a:solidFill>
              <a:latin typeface="+mn-lt"/>
              <a:ea typeface="Times New Roman" charset="0"/>
              <a:cs typeface="Times New Roman" charset="0"/>
            </a:endParaRPr>
          </a:p>
        </p:txBody>
      </p:sp>
    </p:spTree>
    <p:extLst>
      <p:ext uri="{BB962C8B-B14F-4D97-AF65-F5344CB8AC3E}">
        <p14:creationId xmlns:p14="http://schemas.microsoft.com/office/powerpoint/2010/main" val="3369656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09094" y="1435615"/>
            <a:ext cx="11590985" cy="4747702"/>
          </a:xfrm>
        </p:spPr>
        <p:txBody>
          <a:bodyPr>
            <a:noAutofit/>
          </a:bodyPr>
          <a:lstStyle/>
          <a:p>
            <a:pPr lvl="0"/>
            <a:r>
              <a:rPr lang="en-US" dirty="0"/>
              <a:t>In the </a:t>
            </a:r>
            <a:r>
              <a:rPr lang="en-US" dirty="0" smtClean="0"/>
              <a:t>AEO2020 Reference </a:t>
            </a:r>
            <a:r>
              <a:rPr lang="en-US" dirty="0"/>
              <a:t>case, U.S. crude oil production reaches 14.0 million barrels per day (b/d) by 2022 and remains near this level through </a:t>
            </a:r>
            <a:r>
              <a:rPr lang="en-US" dirty="0" smtClean="0"/>
              <a:t>2045 </a:t>
            </a:r>
            <a:r>
              <a:rPr lang="en-US" dirty="0"/>
              <a:t>as tight oil development moves into less productive areas and well productivity declines</a:t>
            </a:r>
            <a:r>
              <a:rPr lang="en-US" dirty="0" smtClean="0"/>
              <a:t>. </a:t>
            </a:r>
          </a:p>
          <a:p>
            <a:pPr lvl="0"/>
            <a:r>
              <a:rPr lang="en-US" dirty="0" smtClean="0"/>
              <a:t>The </a:t>
            </a:r>
            <a:r>
              <a:rPr lang="en-US" dirty="0"/>
              <a:t>continued development of tight oil and shale gas resources </a:t>
            </a:r>
            <a:r>
              <a:rPr lang="en-US" dirty="0" smtClean="0"/>
              <a:t>in the AEO2020 Reference case supports </a:t>
            </a:r>
            <a:r>
              <a:rPr lang="en-US" dirty="0"/>
              <a:t>growth in natural gas plant liquids (NGPL) production, which reaches 6.6 million b/d by </a:t>
            </a:r>
            <a:r>
              <a:rPr lang="en-US" dirty="0" smtClean="0"/>
              <a:t>2028. </a:t>
            </a:r>
            <a:r>
              <a:rPr lang="en-US" dirty="0"/>
              <a:t>NGPLs are light hydrocarbons predominantly found in natural gas wells </a:t>
            </a:r>
            <a:r>
              <a:rPr lang="en-US" dirty="0" smtClean="0"/>
              <a:t>and are </a:t>
            </a:r>
            <a:r>
              <a:rPr lang="en-US" dirty="0"/>
              <a:t>diverted from the natural gas stream by natural gas processing plants. These hydrocarbons include ethane, propane, normal butane, </a:t>
            </a:r>
            <a:r>
              <a:rPr lang="en-US" dirty="0" err="1"/>
              <a:t>isobutane</a:t>
            </a:r>
            <a:r>
              <a:rPr lang="en-US" dirty="0"/>
              <a:t>, and natural gasoline. </a:t>
            </a:r>
            <a:endParaRPr lang="en-US" dirty="0" smtClean="0"/>
          </a:p>
          <a:p>
            <a:pPr lvl="0"/>
            <a:r>
              <a:rPr lang="en-US" dirty="0"/>
              <a:t>In the </a:t>
            </a:r>
            <a:r>
              <a:rPr lang="en-US" dirty="0" smtClean="0"/>
              <a:t>AEO2020 Reference </a:t>
            </a:r>
            <a:r>
              <a:rPr lang="en-US" dirty="0"/>
              <a:t>case, NGPL production grows by </a:t>
            </a:r>
            <a:r>
              <a:rPr lang="en-US" dirty="0" smtClean="0"/>
              <a:t>26% </a:t>
            </a:r>
            <a:r>
              <a:rPr lang="en-US" dirty="0"/>
              <a:t>during the projection period as a result of demand increases </a:t>
            </a:r>
            <a:r>
              <a:rPr lang="en-US" dirty="0" smtClean="0"/>
              <a:t>by </a:t>
            </a:r>
            <a:r>
              <a:rPr lang="en-US" dirty="0"/>
              <a:t>the global petrochemical industry. Most NGPL production growth in the </a:t>
            </a:r>
            <a:r>
              <a:rPr lang="en-US" dirty="0" smtClean="0"/>
              <a:t>AEO2020 Reference </a:t>
            </a:r>
            <a:r>
              <a:rPr lang="en-US" dirty="0"/>
              <a:t>case occurs before 2025 as producers focus on natural </a:t>
            </a:r>
            <a:r>
              <a:rPr lang="en-US" dirty="0" smtClean="0"/>
              <a:t>gas plant </a:t>
            </a:r>
            <a:r>
              <a:rPr lang="en-US" dirty="0"/>
              <a:t>liquids-rich plays, where NGPL-to-gas ratios are highest and increased demand spurs </a:t>
            </a:r>
            <a:r>
              <a:rPr lang="en-US" dirty="0" smtClean="0"/>
              <a:t>greater ethane </a:t>
            </a:r>
            <a:r>
              <a:rPr lang="en-US" dirty="0"/>
              <a:t>recovery</a:t>
            </a:r>
            <a:r>
              <a:rPr lang="en-US" dirty="0" smtClean="0"/>
              <a:t>.</a:t>
            </a:r>
            <a:endParaRPr lang="en-US" dirty="0"/>
          </a:p>
          <a:p>
            <a:pPr lvl="0"/>
            <a:r>
              <a:rPr lang="en-US" dirty="0" smtClean="0"/>
              <a:t>In the AEO2020 cases, NGPL </a:t>
            </a:r>
            <a:r>
              <a:rPr lang="en-US" dirty="0"/>
              <a:t>production is sensitive to changes in resource and technology assumptions, as well as oil price assumptions. In the High Oil and Gas Supply case, which has </a:t>
            </a:r>
            <a:r>
              <a:rPr lang="en-US" dirty="0" smtClean="0"/>
              <a:t>faster rates </a:t>
            </a:r>
            <a:r>
              <a:rPr lang="en-US" dirty="0"/>
              <a:t>of technological improvement, higher recovery estimates, and additional tight oil and shale gas resources, NGPL production grows by </a:t>
            </a:r>
            <a:r>
              <a:rPr lang="en-US" dirty="0" smtClean="0"/>
              <a:t>61% </a:t>
            </a:r>
            <a:r>
              <a:rPr lang="en-US" dirty="0"/>
              <a:t>during the projection period. In the High Oil Price case, high crude oil prices lead to more drilling in the near term, but cost increases and fewer easily accessible resources decrease production of crude oil and </a:t>
            </a:r>
            <a:r>
              <a:rPr lang="en-US" dirty="0" smtClean="0"/>
              <a:t>NGPLs later in the forecast </a:t>
            </a:r>
            <a:r>
              <a:rPr lang="en-US" smtClean="0"/>
              <a:t>period.</a:t>
            </a:r>
            <a:endParaRPr lang="en-US" dirty="0" smtClean="0"/>
          </a:p>
        </p:txBody>
      </p:sp>
      <p:sp>
        <p:nvSpPr>
          <p:cNvPr id="10" name="Title 9"/>
          <p:cNvSpPr>
            <a:spLocks noGrp="1"/>
          </p:cNvSpPr>
          <p:nvPr>
            <p:ph type="title"/>
          </p:nvPr>
        </p:nvSpPr>
        <p:spPr/>
        <p:txBody>
          <a:bodyPr>
            <a:normAutofit fontScale="90000"/>
          </a:bodyPr>
          <a:lstStyle/>
          <a:p>
            <a:r>
              <a:rPr lang="en-US" dirty="0"/>
              <a:t>—and natural gas plant liquids comprise nearly one-third of </a:t>
            </a:r>
            <a:r>
              <a:rPr lang="en-US" dirty="0" smtClean="0"/>
              <a:t>cumulative U.S</a:t>
            </a:r>
            <a:r>
              <a:rPr lang="en-US" dirty="0"/>
              <a:t>. liquids </a:t>
            </a:r>
            <a:r>
              <a:rPr lang="en-US" dirty="0" smtClean="0"/>
              <a:t>production during the projection period</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22</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640631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fontScale="90000"/>
          </a:bodyPr>
          <a:lstStyle/>
          <a:p>
            <a:r>
              <a:rPr lang="en-US" dirty="0"/>
              <a:t>Although production continues to grow through 2025, consumption of petroleum and other liquids remains lower than its 2004 peak level through 2050 in most cases </a:t>
            </a:r>
          </a:p>
        </p:txBody>
      </p:sp>
      <p:sp>
        <p:nvSpPr>
          <p:cNvPr id="3" name="Slide Number Placeholder 2"/>
          <p:cNvSpPr>
            <a:spLocks noGrp="1"/>
          </p:cNvSpPr>
          <p:nvPr>
            <p:ph type="sldNum" sz="quarter" idx="4"/>
          </p:nvPr>
        </p:nvSpPr>
        <p:spPr/>
        <p:txBody>
          <a:bodyPr/>
          <a:lstStyle/>
          <a:p>
            <a:fld id="{2D80C5C9-96E0-47EC-B500-37C5FE284639}" type="slidenum">
              <a:rPr lang="en-US" smtClean="0"/>
              <a:pPr/>
              <a:t>23</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7" name="Content Placeholder 6"/>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 name="Content Placeholder 10"/>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58710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ontent Placeholder 6"/>
          <p:cNvGraphicFramePr>
            <a:graphicFrameLocks noGrp="1"/>
          </p:cNvGraphicFramePr>
          <p:nvPr>
            <p:ph sz="quarter" idx="13"/>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ontent Placeholder 6"/>
          <p:cNvGraphicFramePr>
            <a:graphicFrameLocks noGrp="1"/>
          </p:cNvGraphicFramePr>
          <p:nvPr>
            <p:ph sz="quarter" idx="14"/>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23"/>
          <p:cNvSpPr>
            <a:spLocks noGrp="1"/>
          </p:cNvSpPr>
          <p:nvPr>
            <p:ph type="title"/>
          </p:nvPr>
        </p:nvSpPr>
        <p:spPr/>
        <p:txBody>
          <a:bodyPr/>
          <a:lstStyle/>
          <a:p>
            <a:r>
              <a:rPr lang="en-US" dirty="0"/>
              <a:t>Tight oil development drives U.S. crude oil production </a:t>
            </a:r>
            <a:r>
              <a:rPr lang="en-US" dirty="0" smtClean="0"/>
              <a:t>during the AEO2020 projection period—</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24</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17" name="TextBox 1"/>
          <p:cNvSpPr txBox="1"/>
          <p:nvPr/>
        </p:nvSpPr>
        <p:spPr bwMode="auto">
          <a:xfrm>
            <a:off x="6546526" y="1612571"/>
            <a:ext cx="1613632" cy="875124"/>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dirty="0" smtClean="0">
                <a:latin typeface="Arial" panose="020B0604020202020204" pitchFamily="34" charset="0"/>
                <a:ea typeface="Times New Roman" charset="0"/>
                <a:cs typeface="Arial" panose="020B0604020202020204" pitchFamily="34" charset="0"/>
              </a:rPr>
              <a:t>Low</a:t>
            </a:r>
            <a:r>
              <a:rPr lang="en-US" sz="1400" b="1" i="0" dirty="0" smtClean="0">
                <a:latin typeface="Arial" panose="020B0604020202020204" pitchFamily="34" charset="0"/>
                <a:ea typeface="Times New Roman" charset="0"/>
                <a:cs typeface="Arial" panose="020B0604020202020204" pitchFamily="34" charset="0"/>
              </a:rPr>
              <a:t> Oil and </a:t>
            </a:r>
          </a:p>
          <a:p>
            <a:pPr eaLnBrk="0" hangingPunct="0"/>
            <a:r>
              <a:rPr lang="en-US" sz="1400" b="1" i="0" dirty="0" smtClean="0">
                <a:latin typeface="Arial" panose="020B0604020202020204" pitchFamily="34" charset="0"/>
                <a:ea typeface="Times New Roman" charset="0"/>
                <a:cs typeface="Arial" panose="020B0604020202020204" pitchFamily="34" charset="0"/>
              </a:rPr>
              <a:t>Gas Supply case</a:t>
            </a:r>
          </a:p>
        </p:txBody>
      </p:sp>
      <p:sp>
        <p:nvSpPr>
          <p:cNvPr id="23" name="TextBox 1"/>
          <p:cNvSpPr txBox="1"/>
          <p:nvPr/>
        </p:nvSpPr>
        <p:spPr bwMode="auto">
          <a:xfrm>
            <a:off x="10122879" y="1612571"/>
            <a:ext cx="1613632" cy="875124"/>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dirty="0" smtClean="0">
                <a:latin typeface="Arial" panose="020B0604020202020204" pitchFamily="34" charset="0"/>
                <a:ea typeface="Times New Roman" charset="0"/>
                <a:cs typeface="Arial" panose="020B0604020202020204" pitchFamily="34" charset="0"/>
              </a:rPr>
              <a:t>High</a:t>
            </a:r>
            <a:r>
              <a:rPr lang="en-US" sz="1400" b="1" i="0" dirty="0" smtClean="0">
                <a:latin typeface="Arial" panose="020B0604020202020204" pitchFamily="34" charset="0"/>
                <a:ea typeface="Times New Roman" charset="0"/>
                <a:cs typeface="Arial" panose="020B0604020202020204" pitchFamily="34" charset="0"/>
              </a:rPr>
              <a:t> Oil and </a:t>
            </a:r>
          </a:p>
          <a:p>
            <a:pPr eaLnBrk="0" hangingPunct="0"/>
            <a:r>
              <a:rPr lang="en-US" sz="1400" b="1" i="0" dirty="0" smtClean="0">
                <a:latin typeface="Arial" panose="020B0604020202020204" pitchFamily="34" charset="0"/>
                <a:ea typeface="Times New Roman" charset="0"/>
                <a:cs typeface="Arial" panose="020B0604020202020204" pitchFamily="34" charset="0"/>
              </a:rPr>
              <a:t>Gas Supply case</a:t>
            </a:r>
          </a:p>
        </p:txBody>
      </p:sp>
      <p:graphicFrame>
        <p:nvGraphicFramePr>
          <p:cNvPr id="22" name="Content Placeholder 6"/>
          <p:cNvGraphicFramePr>
            <a:graphicFrameLocks noGrp="1"/>
          </p:cNvGraphicFramePr>
          <p:nvPr>
            <p:ph sz="quarter" idx="12"/>
            <p:extLst/>
          </p:nvPr>
        </p:nvGraphicFramePr>
        <p:xfrm>
          <a:off x="307975"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107268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O</a:t>
            </a:r>
            <a:r>
              <a:rPr lang="en-US" dirty="0" smtClean="0"/>
              <a:t>nshore </a:t>
            </a:r>
            <a:r>
              <a:rPr lang="en-US" dirty="0"/>
              <a:t>tight oil development in the Lower 48 states continues to be the main driver of total U.S. crude oil production, accounting for about </a:t>
            </a:r>
            <a:r>
              <a:rPr lang="en-US" dirty="0" smtClean="0"/>
              <a:t>70% </a:t>
            </a:r>
            <a:r>
              <a:rPr lang="en-US" dirty="0"/>
              <a:t>of cumulative domestic production in the </a:t>
            </a:r>
            <a:r>
              <a:rPr lang="en-US" dirty="0" smtClean="0"/>
              <a:t>AEO2020 Reference </a:t>
            </a:r>
            <a:r>
              <a:rPr lang="en-US" dirty="0"/>
              <a:t>case during the projection period.</a:t>
            </a:r>
          </a:p>
          <a:p>
            <a:pPr lvl="0"/>
            <a:r>
              <a:rPr lang="en-US" dirty="0"/>
              <a:t>In the AEO2020 Reference case, </a:t>
            </a:r>
            <a:r>
              <a:rPr lang="en-US" dirty="0" err="1"/>
              <a:t>deepwater</a:t>
            </a:r>
            <a:r>
              <a:rPr lang="en-US" dirty="0"/>
              <a:t> discoveries of oil and natural gas resources in the Gulf of Mexico lead </a:t>
            </a:r>
            <a:r>
              <a:rPr lang="en-US" dirty="0" smtClean="0"/>
              <a:t>offshore </a:t>
            </a:r>
            <a:r>
              <a:rPr lang="en-US" dirty="0"/>
              <a:t>production in the Lower 48 states to reach a record 2.4 million b/d in 2026. Many of these discoveries occurred during exploration that took place before 2015, when oil prices were higher than $100 per barrel, and they are being developed as oil prices rise. Offshore production increases through 2035 </a:t>
            </a:r>
            <a:r>
              <a:rPr lang="en-US" dirty="0" smtClean="0"/>
              <a:t>before generally </a:t>
            </a:r>
            <a:r>
              <a:rPr lang="en-US" dirty="0"/>
              <a:t>declining through 2050 as a result of new discoveries </a:t>
            </a:r>
            <a:r>
              <a:rPr lang="en-US" dirty="0" smtClean="0"/>
              <a:t>only partially offsetting declines </a:t>
            </a:r>
            <a:r>
              <a:rPr lang="en-US" dirty="0"/>
              <a:t>in legacy fields.</a:t>
            </a:r>
          </a:p>
          <a:p>
            <a:pPr lvl="0"/>
            <a:r>
              <a:rPr lang="en-US" dirty="0" smtClean="0"/>
              <a:t>Alaska crude oil production generally increases through 2041, driven primarily by the development of fields in the National Petroleum Reserve–Alaska (NPR-A) before 2030, and after 2030, by the development of fields in the 1002 Section of the Arctic National Wildlife Refuge (ANWR). Exploration and development of fields in ANWR is not economical in the Low Oil Price case.</a:t>
            </a:r>
            <a:endParaRPr lang="en-US" dirty="0"/>
          </a:p>
        </p:txBody>
      </p:sp>
      <p:sp>
        <p:nvSpPr>
          <p:cNvPr id="24" name="Title 23"/>
          <p:cNvSpPr>
            <a:spLocks noGrp="1"/>
          </p:cNvSpPr>
          <p:nvPr>
            <p:ph type="title"/>
          </p:nvPr>
        </p:nvSpPr>
        <p:spPr/>
        <p:txBody>
          <a:bodyPr/>
          <a:lstStyle/>
          <a:p>
            <a:r>
              <a:rPr lang="en-US" dirty="0" smtClean="0"/>
              <a:t>—which is </a:t>
            </a:r>
            <a:r>
              <a:rPr lang="en-US" dirty="0"/>
              <a:t>consistent across all </a:t>
            </a:r>
            <a:r>
              <a:rPr lang="en-US" dirty="0" smtClean="0"/>
              <a:t>AEO2020 side </a:t>
            </a:r>
            <a:r>
              <a:rPr lang="en-US" dirty="0"/>
              <a:t>cases</a:t>
            </a:r>
          </a:p>
        </p:txBody>
      </p:sp>
      <p:sp>
        <p:nvSpPr>
          <p:cNvPr id="3" name="Slide Number Placeholder 2"/>
          <p:cNvSpPr>
            <a:spLocks noGrp="1"/>
          </p:cNvSpPr>
          <p:nvPr>
            <p:ph type="sldNum" sz="quarter" idx="4"/>
          </p:nvPr>
        </p:nvSpPr>
        <p:spPr/>
        <p:txBody>
          <a:bodyPr/>
          <a:lstStyle/>
          <a:p>
            <a:fld id="{2D80C5C9-96E0-47EC-B500-37C5FE284639}" type="slidenum">
              <a:rPr lang="en-US" smtClean="0"/>
              <a:pPr/>
              <a:t>25</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475659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5"/>
          <p:cNvGraphicFramePr>
            <a:graphicFrameLocks noGrp="1"/>
          </p:cNvGraphicFramePr>
          <p:nvPr>
            <p:ph sz="quarter" idx="12"/>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23"/>
          <p:cNvSpPr>
            <a:spLocks noGrp="1"/>
          </p:cNvSpPr>
          <p:nvPr>
            <p:ph type="title"/>
          </p:nvPr>
        </p:nvSpPr>
        <p:spPr/>
        <p:txBody>
          <a:bodyPr/>
          <a:lstStyle/>
          <a:p>
            <a:r>
              <a:rPr lang="en-US" dirty="0"/>
              <a:t>The Southwest region leads </a:t>
            </a:r>
            <a:r>
              <a:rPr lang="en-US" dirty="0" smtClean="0"/>
              <a:t>onshore crude oil production </a:t>
            </a:r>
            <a:r>
              <a:rPr lang="en-US" dirty="0"/>
              <a:t>in the United States in the </a:t>
            </a:r>
            <a:r>
              <a:rPr lang="en-US" dirty="0" smtClean="0"/>
              <a:t>AEO2020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26</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526972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The East and Southwest regions lead production of natural gas plant liquids in the </a:t>
            </a:r>
            <a:r>
              <a:rPr lang="en-US" dirty="0" smtClean="0"/>
              <a:t>AEO2020 Reference </a:t>
            </a:r>
            <a:r>
              <a:rPr lang="en-US" dirty="0"/>
              <a:t>case—</a:t>
            </a:r>
          </a:p>
        </p:txBody>
      </p:sp>
      <p:sp>
        <p:nvSpPr>
          <p:cNvPr id="3" name="Slide Number Placeholder 2"/>
          <p:cNvSpPr>
            <a:spLocks noGrp="1"/>
          </p:cNvSpPr>
          <p:nvPr>
            <p:ph type="sldNum" sz="quarter" idx="4"/>
          </p:nvPr>
        </p:nvSpPr>
        <p:spPr/>
        <p:txBody>
          <a:bodyPr/>
          <a:lstStyle/>
          <a:p>
            <a:fld id="{2D80C5C9-96E0-47EC-B500-37C5FE284639}" type="slidenum">
              <a:rPr lang="en-US" smtClean="0"/>
              <a:pPr/>
              <a:t>27</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7" name="Content Placeholder 7"/>
          <p:cNvGraphicFramePr>
            <a:graphicFrameLocks noGrp="1"/>
          </p:cNvGraphicFramePr>
          <p:nvPr>
            <p:ph sz="quarter" idx="12"/>
            <p:extLst/>
          </p:nvPr>
        </p:nvGraphicFramePr>
        <p:xfrm>
          <a:off x="309563" y="1427163"/>
          <a:ext cx="5865812"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ontent Placeholder 6"/>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138934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NGPL production in the </a:t>
            </a:r>
            <a:r>
              <a:rPr lang="en-US" dirty="0" smtClean="0"/>
              <a:t>AEO2020 Reference</a:t>
            </a:r>
            <a:r>
              <a:rPr lang="en-US" dirty="0"/>
              <a:t> case </a:t>
            </a:r>
            <a:r>
              <a:rPr lang="en-US" dirty="0" smtClean="0"/>
              <a:t>increases during the </a:t>
            </a:r>
            <a:r>
              <a:rPr lang="en-US" dirty="0"/>
              <a:t>next 10 years in the East (Marcellus and Utica plays) and Southwest (Permian plays) regions because the development of crude oil and natural gas resources is driven in part by the increased economic favorability of </a:t>
            </a:r>
            <a:r>
              <a:rPr lang="en-US" dirty="0" smtClean="0"/>
              <a:t>coproducing </a:t>
            </a:r>
            <a:r>
              <a:rPr lang="en-US" dirty="0"/>
              <a:t>these products. By 2050, the Southwest and East regions account for </a:t>
            </a:r>
            <a:r>
              <a:rPr lang="en-US" dirty="0" smtClean="0"/>
              <a:t>nearly 60</a:t>
            </a:r>
            <a:r>
              <a:rPr lang="en-US" dirty="0"/>
              <a:t>% of total U.S. NGPL production</a:t>
            </a:r>
            <a:r>
              <a:rPr lang="en-US" dirty="0" smtClean="0"/>
              <a:t>.</a:t>
            </a:r>
          </a:p>
          <a:p>
            <a:pPr lvl="0"/>
            <a:r>
              <a:rPr lang="en-US" dirty="0" smtClean="0"/>
              <a:t>NGPLs </a:t>
            </a:r>
            <a:r>
              <a:rPr lang="en-US" dirty="0"/>
              <a:t>are used in many different </a:t>
            </a:r>
            <a:r>
              <a:rPr lang="en-US" dirty="0" smtClean="0"/>
              <a:t>ways in the United States. </a:t>
            </a:r>
            <a:r>
              <a:rPr lang="en-US" dirty="0"/>
              <a:t>Ethane is used almost exclusively for petrochemicals. </a:t>
            </a:r>
            <a:r>
              <a:rPr lang="en-US" dirty="0" smtClean="0"/>
              <a:t>About </a:t>
            </a:r>
            <a:r>
              <a:rPr lang="en-US" dirty="0"/>
              <a:t>40% of propane is used for petrochemicals, and the remainder is used for heating, grain drying, and transportation. </a:t>
            </a:r>
            <a:r>
              <a:rPr lang="en-US" dirty="0" smtClean="0"/>
              <a:t>About </a:t>
            </a:r>
            <a:r>
              <a:rPr lang="en-US" dirty="0"/>
              <a:t>60% of butanes and natural gasoline is used for blending with motor gasoline and fuel ethanol, and the remainder is used for petrochemicals and solvents.</a:t>
            </a:r>
          </a:p>
          <a:p>
            <a:pPr lvl="0"/>
            <a:r>
              <a:rPr lang="en-US" dirty="0"/>
              <a:t>The shares of NGPL components in the AEO2020 Reference case are relatively stable during the entire projection </a:t>
            </a:r>
            <a:r>
              <a:rPr lang="en-US" dirty="0" smtClean="0"/>
              <a:t>period. </a:t>
            </a:r>
            <a:r>
              <a:rPr lang="en-US" dirty="0"/>
              <a:t>E</a:t>
            </a:r>
            <a:r>
              <a:rPr lang="en-US" dirty="0" smtClean="0"/>
              <a:t>thane </a:t>
            </a:r>
            <a:r>
              <a:rPr lang="en-US" dirty="0"/>
              <a:t>and propane </a:t>
            </a:r>
            <a:r>
              <a:rPr lang="en-US" dirty="0" smtClean="0"/>
              <a:t>contribute </a:t>
            </a:r>
            <a:r>
              <a:rPr lang="en-US" dirty="0"/>
              <a:t>about </a:t>
            </a:r>
            <a:r>
              <a:rPr lang="en-US" dirty="0" smtClean="0"/>
              <a:t>44% </a:t>
            </a:r>
            <a:r>
              <a:rPr lang="en-US" dirty="0"/>
              <a:t>and 30%, respectively, to the total volume.</a:t>
            </a:r>
          </a:p>
        </p:txBody>
      </p:sp>
      <p:sp>
        <p:nvSpPr>
          <p:cNvPr id="24" name="Title 23"/>
          <p:cNvSpPr>
            <a:spLocks noGrp="1"/>
          </p:cNvSpPr>
          <p:nvPr>
            <p:ph type="title"/>
          </p:nvPr>
        </p:nvSpPr>
        <p:spPr/>
        <p:txBody>
          <a:bodyPr/>
          <a:lstStyle/>
          <a:p>
            <a:r>
              <a:rPr lang="en-US" dirty="0"/>
              <a:t>—as development focuses on tight plays with low production costs and easy access to markets</a:t>
            </a:r>
          </a:p>
        </p:txBody>
      </p:sp>
      <p:sp>
        <p:nvSpPr>
          <p:cNvPr id="3" name="Slide Number Placeholder 2"/>
          <p:cNvSpPr>
            <a:spLocks noGrp="1"/>
          </p:cNvSpPr>
          <p:nvPr>
            <p:ph type="sldNum" sz="quarter" idx="4"/>
          </p:nvPr>
        </p:nvSpPr>
        <p:spPr/>
        <p:txBody>
          <a:bodyPr/>
          <a:lstStyle/>
          <a:p>
            <a:fld id="{2D80C5C9-96E0-47EC-B500-37C5FE284639}" type="slidenum">
              <a:rPr lang="en-US" smtClean="0"/>
              <a:pPr/>
              <a:t>28</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700328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Biofuels as a percentage of gasoline, diesel, and jet fuel consumption increase in the </a:t>
            </a:r>
            <a:r>
              <a:rPr lang="en-US" dirty="0" smtClean="0"/>
              <a:t>AEO2020 Reference case </a:t>
            </a:r>
            <a:r>
              <a:rPr lang="en-US" dirty="0"/>
              <a:t>projection—</a:t>
            </a:r>
          </a:p>
        </p:txBody>
      </p:sp>
      <p:sp>
        <p:nvSpPr>
          <p:cNvPr id="3" name="Slide Number Placeholder 2"/>
          <p:cNvSpPr>
            <a:spLocks noGrp="1"/>
          </p:cNvSpPr>
          <p:nvPr>
            <p:ph type="sldNum" sz="quarter" idx="4"/>
          </p:nvPr>
        </p:nvSpPr>
        <p:spPr/>
        <p:txBody>
          <a:bodyPr/>
          <a:lstStyle/>
          <a:p>
            <a:fld id="{2D80C5C9-96E0-47EC-B500-37C5FE284639}" type="slidenum">
              <a:rPr lang="en-US" smtClean="0"/>
              <a:pPr/>
              <a:t>29</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5" name="Content Placeholder 14"/>
          <p:cNvGraphicFramePr>
            <a:graphicFrameLocks noGrp="1"/>
          </p:cNvGraphicFramePr>
          <p:nvPr>
            <p:ph sz="quarter" idx="12"/>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64695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In the U.S. Energy Information Administration’s (EIA) </a:t>
            </a:r>
            <a:r>
              <a:rPr lang="en-US" i="1" dirty="0" smtClean="0"/>
              <a:t>Annual </a:t>
            </a:r>
            <a:r>
              <a:rPr lang="en-US" i="1" dirty="0"/>
              <a:t>Energy Outlook 2020 </a:t>
            </a:r>
            <a:r>
              <a:rPr lang="en-US" dirty="0"/>
              <a:t>(AEO2020) Reference </a:t>
            </a:r>
            <a:r>
              <a:rPr lang="en-US" dirty="0" smtClean="0"/>
              <a:t>case, U.S</a:t>
            </a:r>
            <a:r>
              <a:rPr lang="en-US" dirty="0"/>
              <a:t>. energy consumption grows </a:t>
            </a:r>
            <a:r>
              <a:rPr lang="en-US" dirty="0" smtClean="0"/>
              <a:t>more slowly than </a:t>
            </a:r>
            <a:r>
              <a:rPr lang="en-US" dirty="0"/>
              <a:t>gross domestic product </a:t>
            </a:r>
            <a:r>
              <a:rPr lang="en-US" dirty="0" smtClean="0"/>
              <a:t>throughout </a:t>
            </a:r>
            <a:r>
              <a:rPr lang="en-US" dirty="0"/>
              <a:t>the projection </a:t>
            </a:r>
            <a:r>
              <a:rPr lang="en-US" dirty="0" smtClean="0"/>
              <a:t>period (2050) </a:t>
            </a:r>
            <a:r>
              <a:rPr lang="en-US" dirty="0"/>
              <a:t>as U.S. energy efficiency continues to </a:t>
            </a:r>
            <a:r>
              <a:rPr lang="en-US" dirty="0" smtClean="0"/>
              <a:t>increase</a:t>
            </a:r>
            <a:r>
              <a:rPr lang="en-US" dirty="0"/>
              <a:t>. </a:t>
            </a:r>
            <a:r>
              <a:rPr lang="en-US" dirty="0" smtClean="0"/>
              <a:t>This decline in the </a:t>
            </a:r>
            <a:r>
              <a:rPr lang="en-US" dirty="0"/>
              <a:t>energy intensity of the </a:t>
            </a:r>
            <a:r>
              <a:rPr lang="en-US" dirty="0" smtClean="0"/>
              <a:t>U.S. economy continues through </a:t>
            </a:r>
            <a:r>
              <a:rPr lang="en-US" dirty="0"/>
              <a:t>2050. </a:t>
            </a:r>
            <a:endParaRPr lang="en-US" dirty="0" smtClean="0"/>
          </a:p>
          <a:p>
            <a:r>
              <a:rPr lang="en-US" dirty="0" smtClean="0"/>
              <a:t>The electricity generation mix continues to experience a rapid rate of change, with renewables </a:t>
            </a:r>
            <a:r>
              <a:rPr lang="en-US" dirty="0"/>
              <a:t>the fastest-growing source of electricity generation </a:t>
            </a:r>
            <a:r>
              <a:rPr lang="en-US" dirty="0" smtClean="0"/>
              <a:t>through 2050 because of continuing </a:t>
            </a:r>
            <a:r>
              <a:rPr lang="en-US" dirty="0"/>
              <a:t>declines in the capital costs for solar and wind </a:t>
            </a:r>
            <a:r>
              <a:rPr lang="en-US" dirty="0" smtClean="0"/>
              <a:t>that are </a:t>
            </a:r>
            <a:r>
              <a:rPr lang="en-US" dirty="0"/>
              <a:t>supported by federal tax credits and higher state-level renewables </a:t>
            </a:r>
            <a:r>
              <a:rPr lang="en-US" smtClean="0"/>
              <a:t>targets.</a:t>
            </a:r>
            <a:r>
              <a:rPr lang="en-US" dirty="0"/>
              <a:t> </a:t>
            </a:r>
            <a:r>
              <a:rPr lang="en-US" smtClean="0"/>
              <a:t>With </a:t>
            </a:r>
            <a:r>
              <a:rPr lang="en-US" dirty="0"/>
              <a:t>slow load growth and increasing </a:t>
            </a:r>
            <a:r>
              <a:rPr lang="en-US" dirty="0" smtClean="0"/>
              <a:t>electricity production from renewables, U.S. coal-fired </a:t>
            </a:r>
            <a:r>
              <a:rPr lang="en-US" dirty="0"/>
              <a:t>and nuclear electricity generation </a:t>
            </a:r>
            <a:r>
              <a:rPr lang="en-US" dirty="0" smtClean="0"/>
              <a:t>declines; </a:t>
            </a:r>
            <a:r>
              <a:rPr lang="en-US" dirty="0"/>
              <a:t>most of the decline </a:t>
            </a:r>
            <a:r>
              <a:rPr lang="en-US" dirty="0" smtClean="0"/>
              <a:t>occurs </a:t>
            </a:r>
            <a:r>
              <a:rPr lang="en-US" dirty="0"/>
              <a:t>by the mid-2020s.</a:t>
            </a:r>
          </a:p>
          <a:p>
            <a:r>
              <a:rPr lang="en-US" dirty="0" smtClean="0"/>
              <a:t>The </a:t>
            </a:r>
            <a:r>
              <a:rPr lang="en-US" dirty="0"/>
              <a:t>United States continues to produce historically high levels of crude oil and natural gas. </a:t>
            </a:r>
            <a:r>
              <a:rPr lang="en-US" dirty="0" smtClean="0"/>
              <a:t>Slow </a:t>
            </a:r>
            <a:r>
              <a:rPr lang="en-US" dirty="0"/>
              <a:t>growth in domestic consumption of these fuels leads to increasing exports of crude oil, petroleum products, and liquefied natural gas.</a:t>
            </a:r>
          </a:p>
          <a:p>
            <a:r>
              <a:rPr lang="en-US" dirty="0" smtClean="0"/>
              <a:t>After </a:t>
            </a:r>
            <a:r>
              <a:rPr lang="en-US" dirty="0"/>
              <a:t>falling </a:t>
            </a:r>
            <a:r>
              <a:rPr lang="en-US" dirty="0" smtClean="0"/>
              <a:t>during the </a:t>
            </a:r>
            <a:r>
              <a:rPr lang="en-US" dirty="0"/>
              <a:t>first half of the projection period, total U.S. energy-related carbon dioxide emissions resume modest growth in the </a:t>
            </a:r>
            <a:r>
              <a:rPr lang="en-US" dirty="0" smtClean="0"/>
              <a:t>2030s, driven largely by </a:t>
            </a:r>
            <a:r>
              <a:rPr lang="en-US" dirty="0"/>
              <a:t>increases in energy demand in the </a:t>
            </a:r>
            <a:r>
              <a:rPr lang="en-US" dirty="0" smtClean="0"/>
              <a:t>transportation </a:t>
            </a:r>
            <a:r>
              <a:rPr lang="en-US" dirty="0"/>
              <a:t>and </a:t>
            </a:r>
            <a:r>
              <a:rPr lang="en-US" dirty="0" smtClean="0"/>
              <a:t>industrial sectors</a:t>
            </a:r>
            <a:r>
              <a:rPr lang="en-US" dirty="0"/>
              <a:t>; however, by 2050, they remain 4% lower than 2019 levels.</a:t>
            </a:r>
          </a:p>
        </p:txBody>
      </p:sp>
      <p:sp>
        <p:nvSpPr>
          <p:cNvPr id="3" name="Title 2"/>
          <p:cNvSpPr>
            <a:spLocks noGrp="1"/>
          </p:cNvSpPr>
          <p:nvPr>
            <p:ph type="title"/>
          </p:nvPr>
        </p:nvSpPr>
        <p:spPr/>
        <p:txBody>
          <a:bodyPr/>
          <a:lstStyle/>
          <a:p>
            <a:r>
              <a:rPr lang="en-US" dirty="0" smtClean="0"/>
              <a:t>Key Takeaways from U.S. Energy Information Administration’s </a:t>
            </a:r>
            <a:r>
              <a:rPr lang="en-US" i="1" dirty="0" smtClean="0"/>
              <a:t>Annual Energy Outlook 2020</a:t>
            </a:r>
            <a:endParaRPr lang="en-US" i="1" strike="sngStrike" dirty="0">
              <a:solidFill>
                <a:srgbClr val="FF0000"/>
              </a:solidFill>
            </a:endParaRPr>
          </a:p>
        </p:txBody>
      </p:sp>
      <p:sp>
        <p:nvSpPr>
          <p:cNvPr id="4" name="Slide Number Placeholder 3"/>
          <p:cNvSpPr>
            <a:spLocks noGrp="1"/>
          </p:cNvSpPr>
          <p:nvPr>
            <p:ph type="sldNum" sz="quarter" idx="4"/>
          </p:nvPr>
        </p:nvSpPr>
        <p:spPr/>
        <p:txBody>
          <a:bodyPr/>
          <a:lstStyle/>
          <a:p>
            <a:fld id="{2D80C5C9-96E0-47EC-B500-37C5FE284639}" type="slidenum">
              <a:rPr lang="en-US" smtClean="0"/>
              <a:pPr/>
              <a:t>3</a:t>
            </a:fld>
            <a:endParaRPr lang="en-US" dirty="0"/>
          </a:p>
        </p:txBody>
      </p:sp>
    </p:spTree>
    <p:extLst>
      <p:ext uri="{BB962C8B-B14F-4D97-AF65-F5344CB8AC3E}">
        <p14:creationId xmlns:p14="http://schemas.microsoft.com/office/powerpoint/2010/main" val="2014638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smtClean="0"/>
              <a:t>EIA projects that the </a:t>
            </a:r>
            <a:r>
              <a:rPr lang="en-US" dirty="0"/>
              <a:t>percentage of biofuels (ethanol, biodiesel, renewable diesel, and </a:t>
            </a:r>
            <a:r>
              <a:rPr lang="en-US" dirty="0" err="1"/>
              <a:t>biobutanol</a:t>
            </a:r>
            <a:r>
              <a:rPr lang="en-US" dirty="0"/>
              <a:t>) blended into </a:t>
            </a:r>
            <a:r>
              <a:rPr lang="en-US" dirty="0" smtClean="0"/>
              <a:t>U.S. gasoline</a:t>
            </a:r>
            <a:r>
              <a:rPr lang="en-US" dirty="0"/>
              <a:t>, diesel, and jet fuel in the AEO2020 Reference </a:t>
            </a:r>
            <a:r>
              <a:rPr lang="en-US" dirty="0" smtClean="0"/>
              <a:t>case will increase </a:t>
            </a:r>
            <a:r>
              <a:rPr lang="en-US" dirty="0"/>
              <a:t>from 7.3% in </a:t>
            </a:r>
            <a:r>
              <a:rPr lang="en-US" dirty="0" smtClean="0"/>
              <a:t>2019 </a:t>
            </a:r>
            <a:r>
              <a:rPr lang="en-US" dirty="0"/>
              <a:t>to peak at 9.0% in 2040</a:t>
            </a:r>
            <a:r>
              <a:rPr lang="en-US" dirty="0" smtClean="0"/>
              <a:t>.</a:t>
            </a:r>
          </a:p>
          <a:p>
            <a:pPr lvl="0"/>
            <a:r>
              <a:rPr lang="en-US" dirty="0" smtClean="0"/>
              <a:t>The </a:t>
            </a:r>
            <a:r>
              <a:rPr lang="en-US" dirty="0"/>
              <a:t>share of biofuels consumed in the United States rises more in the AEO2020 High Oil Price case as higher prices for gasoline, diesel, and jet fuel make biofuels more competitive. </a:t>
            </a:r>
            <a:r>
              <a:rPr lang="en-US" dirty="0" smtClean="0"/>
              <a:t>In that case, the biofuels </a:t>
            </a:r>
            <a:r>
              <a:rPr lang="en-US" dirty="0"/>
              <a:t>share rises to </a:t>
            </a:r>
            <a:r>
              <a:rPr lang="en-US" dirty="0" smtClean="0"/>
              <a:t>13.5% </a:t>
            </a:r>
            <a:r>
              <a:rPr lang="en-US" dirty="0"/>
              <a:t>in </a:t>
            </a:r>
            <a:r>
              <a:rPr lang="en-US" dirty="0" smtClean="0"/>
              <a:t>2050.</a:t>
            </a:r>
          </a:p>
          <a:p>
            <a:pPr lvl="0"/>
            <a:r>
              <a:rPr lang="en-US" dirty="0" smtClean="0"/>
              <a:t>In the </a:t>
            </a:r>
            <a:r>
              <a:rPr lang="en-US" dirty="0"/>
              <a:t>AEO2020</a:t>
            </a:r>
            <a:r>
              <a:rPr lang="en-US" dirty="0" smtClean="0"/>
              <a:t> </a:t>
            </a:r>
            <a:r>
              <a:rPr lang="en-US" dirty="0"/>
              <a:t>Low </a:t>
            </a:r>
            <a:r>
              <a:rPr lang="en-US" dirty="0" smtClean="0"/>
              <a:t>Oil Price </a:t>
            </a:r>
            <a:r>
              <a:rPr lang="en-US" dirty="0"/>
              <a:t>case, the share of biofuels consumed in the United States is relatively unchanged compared with the Reference Case because of federal and state regulations. Regulations such as the Renewable Fuel Standard and Low Carbon Fuel Standard support </a:t>
            </a:r>
            <a:r>
              <a:rPr lang="en-US" dirty="0" smtClean="0"/>
              <a:t>biofuels </a:t>
            </a:r>
            <a:r>
              <a:rPr lang="en-US" dirty="0"/>
              <a:t>consumption when prices of petroleum-based product are low and biofuels are less competitive.</a:t>
            </a:r>
          </a:p>
        </p:txBody>
      </p:sp>
      <p:sp>
        <p:nvSpPr>
          <p:cNvPr id="24" name="Title 23"/>
          <p:cNvSpPr>
            <a:spLocks noGrp="1"/>
          </p:cNvSpPr>
          <p:nvPr>
            <p:ph type="title"/>
          </p:nvPr>
        </p:nvSpPr>
        <p:spPr/>
        <p:txBody>
          <a:bodyPr/>
          <a:lstStyle/>
          <a:p>
            <a:r>
              <a:rPr lang="en-US" dirty="0" smtClean="0"/>
              <a:t>—and biofuels adoption accelerates in the AEO2020 High Oil Price case as biofuels become more competitive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30</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654172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Utilization of U.S</a:t>
            </a:r>
            <a:r>
              <a:rPr lang="en-US" dirty="0"/>
              <a:t>. refineries </a:t>
            </a:r>
            <a:r>
              <a:rPr lang="en-US" dirty="0" smtClean="0"/>
              <a:t>remains near </a:t>
            </a:r>
            <a:r>
              <a:rPr lang="en-US" dirty="0"/>
              <a:t>recent levels throughout the projection period in the Reference c</a:t>
            </a:r>
            <a:r>
              <a:rPr lang="en-US" dirty="0" smtClean="0"/>
              <a:t>ase as U.S. </a:t>
            </a:r>
            <a:r>
              <a:rPr lang="en-US" dirty="0"/>
              <a:t>r</a:t>
            </a:r>
            <a:r>
              <a:rPr lang="en-US" dirty="0" smtClean="0"/>
              <a:t>efineries remain competitive in the global market—</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31</a:t>
            </a:fld>
            <a:endParaRPr lang="en-US" dirty="0"/>
          </a:p>
        </p:txBody>
      </p:sp>
      <p:grpSp>
        <p:nvGrpSpPr>
          <p:cNvPr id="46" name="Group 45"/>
          <p:cNvGrpSpPr/>
          <p:nvPr/>
        </p:nvGrpSpPr>
        <p:grpSpPr>
          <a:xfrm>
            <a:off x="349653" y="-1021"/>
            <a:ext cx="11564435" cy="531722"/>
            <a:chOff x="349653" y="-1021"/>
            <a:chExt cx="11564435" cy="531722"/>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7" name="Content Placeholder 16"/>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ontent Placeholder 17"/>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225180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The share of U.S. refinery throughput that is exported increases </a:t>
            </a:r>
            <a:r>
              <a:rPr lang="en-US" dirty="0" smtClean="0"/>
              <a:t>in the AEO2020 Reference case as </a:t>
            </a:r>
            <a:r>
              <a:rPr lang="en-US" dirty="0"/>
              <a:t>domestic consumption of refined products decreases, </a:t>
            </a:r>
            <a:r>
              <a:rPr lang="en-US" dirty="0" smtClean="0"/>
              <a:t>leaving more </a:t>
            </a:r>
            <a:r>
              <a:rPr lang="en-US" dirty="0"/>
              <a:t>petroleum </a:t>
            </a:r>
            <a:r>
              <a:rPr lang="en-US" dirty="0" smtClean="0"/>
              <a:t>product available to export </a:t>
            </a:r>
            <a:r>
              <a:rPr lang="en-US" dirty="0"/>
              <a:t>from 2020 to </a:t>
            </a:r>
            <a:r>
              <a:rPr lang="en-US" dirty="0" smtClean="0"/>
              <a:t>2041. </a:t>
            </a:r>
            <a:r>
              <a:rPr lang="en-US" dirty="0"/>
              <a:t>The trend reverses after </a:t>
            </a:r>
            <a:r>
              <a:rPr lang="en-US" dirty="0" smtClean="0"/>
              <a:t>2041 </a:t>
            </a:r>
            <a:r>
              <a:rPr lang="en-US" dirty="0"/>
              <a:t>when domestic consumption (especially of gasoline) </a:t>
            </a:r>
            <a:r>
              <a:rPr lang="en-US" dirty="0" smtClean="0"/>
              <a:t>gradually increases.</a:t>
            </a:r>
            <a:endParaRPr lang="en-US" dirty="0"/>
          </a:p>
          <a:p>
            <a:pPr lvl="0"/>
            <a:r>
              <a:rPr lang="en-US" dirty="0" smtClean="0"/>
              <a:t>The global competitiveness of the U.S</a:t>
            </a:r>
            <a:r>
              <a:rPr lang="en-US" dirty="0"/>
              <a:t>. </a:t>
            </a:r>
            <a:r>
              <a:rPr lang="en-US" dirty="0" smtClean="0"/>
              <a:t>refining sector and the ability of the United States to increase exports as domestic consumption falls keep domestic refinery utilization near recent levels, </a:t>
            </a:r>
            <a:r>
              <a:rPr lang="en-US" dirty="0"/>
              <a:t>between 90% and </a:t>
            </a:r>
            <a:r>
              <a:rPr lang="en-US" dirty="0" smtClean="0"/>
              <a:t>93%, during the projection period in the Reference </a:t>
            </a:r>
            <a:r>
              <a:rPr lang="en-US" dirty="0"/>
              <a:t>c</a:t>
            </a:r>
            <a:r>
              <a:rPr lang="en-US" dirty="0" smtClean="0"/>
              <a:t>ase.</a:t>
            </a:r>
          </a:p>
          <a:p>
            <a:r>
              <a:rPr lang="en-US" dirty="0"/>
              <a:t>Imports of unfinished oils peak in 2020 as U.S. refineries take advantage of the increased discount of the heavy, high-sulfur residual fuel oil available on the global market. </a:t>
            </a:r>
            <a:r>
              <a:rPr lang="en-US" dirty="0" smtClean="0"/>
              <a:t>Exports </a:t>
            </a:r>
            <a:r>
              <a:rPr lang="en-US" dirty="0"/>
              <a:t>of diesel and residual fuel (especially low-sulfur residual fuel) increase to 2.5 million barrels per day in 2020 because U.S. refineries are </a:t>
            </a:r>
            <a:r>
              <a:rPr lang="en-US" dirty="0" smtClean="0"/>
              <a:t>well -positioned </a:t>
            </a:r>
            <a:r>
              <a:rPr lang="en-US" dirty="0"/>
              <a:t>to supply some of the increase in global demand for low-sulfur </a:t>
            </a:r>
            <a:r>
              <a:rPr lang="en-US" dirty="0" smtClean="0"/>
              <a:t>fuels as a result of the International Maritime Organization’s new limits on sulfur content in marine fuels.</a:t>
            </a:r>
          </a:p>
        </p:txBody>
      </p:sp>
      <p:sp>
        <p:nvSpPr>
          <p:cNvPr id="4" name="Title 3"/>
          <p:cNvSpPr>
            <a:spLocks noGrp="1"/>
          </p:cNvSpPr>
          <p:nvPr>
            <p:ph type="title"/>
          </p:nvPr>
        </p:nvSpPr>
        <p:spPr/>
        <p:txBody>
          <a:bodyPr/>
          <a:lstStyle/>
          <a:p>
            <a:r>
              <a:rPr lang="en-US" dirty="0" smtClean="0"/>
              <a:t>—and U.S. exports </a:t>
            </a:r>
            <a:r>
              <a:rPr lang="en-US" dirty="0"/>
              <a:t>of </a:t>
            </a:r>
            <a:r>
              <a:rPr lang="en-US" dirty="0" smtClean="0"/>
              <a:t>low-sulfur </a:t>
            </a:r>
            <a:r>
              <a:rPr lang="en-US" dirty="0"/>
              <a:t>diesel and residual fuel oil increase in 2020 as a result of international sulfur emissions regulations on the marine sector</a:t>
            </a:r>
          </a:p>
        </p:txBody>
      </p:sp>
      <p:sp>
        <p:nvSpPr>
          <p:cNvPr id="2" name="Slide Number Placeholder 1"/>
          <p:cNvSpPr>
            <a:spLocks noGrp="1"/>
          </p:cNvSpPr>
          <p:nvPr>
            <p:ph type="sldNum" sz="quarter" idx="4"/>
          </p:nvPr>
        </p:nvSpPr>
        <p:spPr>
          <a:xfrm>
            <a:off x="11458281" y="6445983"/>
            <a:ext cx="508000" cy="365125"/>
          </a:xfrm>
        </p:spPr>
        <p:txBody>
          <a:bodyPr/>
          <a:lstStyle/>
          <a:p>
            <a:fld id="{2D80C5C9-96E0-47EC-B500-37C5FE284639}" type="slidenum">
              <a:rPr lang="en-US" smtClean="0"/>
              <a:pPr/>
              <a:t>32</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21083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In the </a:t>
            </a:r>
            <a:r>
              <a:rPr lang="en-US" dirty="0" smtClean="0"/>
              <a:t>AEO2020 Reference </a:t>
            </a:r>
            <a:r>
              <a:rPr lang="en-US" dirty="0"/>
              <a:t>case, the United States </a:t>
            </a:r>
            <a:r>
              <a:rPr lang="en-US" dirty="0" smtClean="0"/>
              <a:t>exports more petroleum on </a:t>
            </a:r>
            <a:r>
              <a:rPr lang="en-US" dirty="0"/>
              <a:t>a volume basis </a:t>
            </a:r>
            <a:r>
              <a:rPr lang="en-US" dirty="0" smtClean="0"/>
              <a:t>than it imports from </a:t>
            </a:r>
            <a:r>
              <a:rPr lang="en-US" dirty="0"/>
              <a:t>2020 to 2050—</a:t>
            </a:r>
          </a:p>
        </p:txBody>
      </p:sp>
      <p:sp>
        <p:nvSpPr>
          <p:cNvPr id="3" name="Slide Number Placeholder 2"/>
          <p:cNvSpPr>
            <a:spLocks noGrp="1"/>
          </p:cNvSpPr>
          <p:nvPr>
            <p:ph type="sldNum" sz="quarter" idx="4"/>
          </p:nvPr>
        </p:nvSpPr>
        <p:spPr/>
        <p:txBody>
          <a:bodyPr/>
          <a:lstStyle/>
          <a:p>
            <a:fld id="{2D80C5C9-96E0-47EC-B500-37C5FE284639}" type="slidenum">
              <a:rPr lang="en-US" smtClean="0"/>
              <a:pPr/>
              <a:t>33</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5" name="Content Placeholder 5"/>
          <p:cNvGraphicFramePr>
            <a:graphicFrameLocks noGrp="1"/>
          </p:cNvGraphicFramePr>
          <p:nvPr>
            <p:ph sz="quarter" idx="12"/>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964153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smtClean="0"/>
              <a:t>In the AEO2020, strong </a:t>
            </a:r>
            <a:r>
              <a:rPr lang="en-US" dirty="0"/>
              <a:t>production growth and decreasing domestic demand </a:t>
            </a:r>
            <a:r>
              <a:rPr lang="en-US" dirty="0" smtClean="0"/>
              <a:t>drive the </a:t>
            </a:r>
            <a:r>
              <a:rPr lang="en-US" dirty="0"/>
              <a:t>United </a:t>
            </a:r>
            <a:r>
              <a:rPr lang="en-US" dirty="0" smtClean="0"/>
              <a:t>States to export higher volumes </a:t>
            </a:r>
            <a:r>
              <a:rPr lang="en-US" dirty="0"/>
              <a:t>of crude oil and liquid fuels </a:t>
            </a:r>
            <a:r>
              <a:rPr lang="en-US" dirty="0" smtClean="0"/>
              <a:t>than it imports, resulting in growing levels of net exports from 2020 to 2033. </a:t>
            </a:r>
          </a:p>
          <a:p>
            <a:pPr lvl="0"/>
            <a:r>
              <a:rPr lang="en-US" dirty="0" smtClean="0"/>
              <a:t>In </a:t>
            </a:r>
            <a:r>
              <a:rPr lang="en-US" dirty="0"/>
              <a:t>the AEO2020 Reference case, net exports of U.S. petroleum and other liquids </a:t>
            </a:r>
            <a:r>
              <a:rPr lang="en-US" dirty="0" smtClean="0"/>
              <a:t>peak </a:t>
            </a:r>
            <a:r>
              <a:rPr lang="en-US" dirty="0"/>
              <a:t>at more than </a:t>
            </a:r>
            <a:r>
              <a:rPr lang="en-US" dirty="0" smtClean="0"/>
              <a:t>3.8 </a:t>
            </a:r>
            <a:r>
              <a:rPr lang="en-US" dirty="0"/>
              <a:t>million barrels per day (b/d) in the early 2030s before gradually </a:t>
            </a:r>
            <a:r>
              <a:rPr lang="en-US" dirty="0" smtClean="0"/>
              <a:t>declining as </a:t>
            </a:r>
            <a:r>
              <a:rPr lang="en-US" dirty="0"/>
              <a:t>domestic consumption rises. The United States </a:t>
            </a:r>
            <a:r>
              <a:rPr lang="en-US" dirty="0" smtClean="0"/>
              <a:t>continue</a:t>
            </a:r>
            <a:r>
              <a:rPr lang="en-US" strike="sngStrike" dirty="0" smtClean="0"/>
              <a:t>s</a:t>
            </a:r>
            <a:r>
              <a:rPr lang="en-US" dirty="0" smtClean="0"/>
              <a:t> </a:t>
            </a:r>
            <a:r>
              <a:rPr lang="en-US" dirty="0"/>
              <a:t>to export more petroleum and other liquids than it imports. Net exports of petroleum and other liquids </a:t>
            </a:r>
            <a:r>
              <a:rPr lang="en-US" dirty="0" smtClean="0"/>
              <a:t>reach 0.2 </a:t>
            </a:r>
            <a:r>
              <a:rPr lang="en-US" dirty="0"/>
              <a:t>million b/d in 2050 as domestic </a:t>
            </a:r>
            <a:r>
              <a:rPr lang="en-US" dirty="0" smtClean="0"/>
              <a:t>consumption slowly increases but remains </a:t>
            </a:r>
            <a:r>
              <a:rPr lang="en-US" dirty="0"/>
              <a:t>1.2 million b/d </a:t>
            </a:r>
            <a:r>
              <a:rPr lang="en-US" dirty="0" smtClean="0"/>
              <a:t>below </a:t>
            </a:r>
            <a:r>
              <a:rPr lang="en-US" dirty="0"/>
              <a:t>the peak </a:t>
            </a:r>
            <a:r>
              <a:rPr lang="en-US" dirty="0" smtClean="0"/>
              <a:t>levels recorded in 2004. </a:t>
            </a:r>
          </a:p>
          <a:p>
            <a:pPr lvl="0"/>
            <a:r>
              <a:rPr lang="en-US" dirty="0" smtClean="0"/>
              <a:t>Additional </a:t>
            </a:r>
            <a:r>
              <a:rPr lang="en-US" dirty="0"/>
              <a:t>resources and higher levels of technological improvement in the AEO2020 High Oil and Gas Supply case result in </a:t>
            </a:r>
            <a:r>
              <a:rPr lang="en-US" dirty="0" smtClean="0"/>
              <a:t>more U.S. crude </a:t>
            </a:r>
            <a:r>
              <a:rPr lang="en-US" dirty="0"/>
              <a:t>oil production and </a:t>
            </a:r>
            <a:r>
              <a:rPr lang="en-US" dirty="0" smtClean="0"/>
              <a:t>exports; net </a:t>
            </a:r>
            <a:r>
              <a:rPr lang="en-US" dirty="0"/>
              <a:t>exports </a:t>
            </a:r>
            <a:r>
              <a:rPr lang="en-US" dirty="0" smtClean="0"/>
              <a:t>reach </a:t>
            </a:r>
            <a:r>
              <a:rPr lang="en-US" dirty="0"/>
              <a:t>a high of </a:t>
            </a:r>
            <a:r>
              <a:rPr lang="en-US" dirty="0" smtClean="0"/>
              <a:t>8.9 </a:t>
            </a:r>
            <a:r>
              <a:rPr lang="en-US" dirty="0"/>
              <a:t>million b/d in </a:t>
            </a:r>
            <a:r>
              <a:rPr lang="en-US" dirty="0" smtClean="0"/>
              <a:t>the mid-2030s. Projected net exports reach a high of 9.6 </a:t>
            </a:r>
            <a:r>
              <a:rPr lang="en-US" dirty="0"/>
              <a:t>million b/d in </a:t>
            </a:r>
            <a:r>
              <a:rPr lang="en-US" dirty="0" smtClean="0"/>
              <a:t>the mid-2020s </a:t>
            </a:r>
            <a:r>
              <a:rPr lang="en-US" dirty="0"/>
              <a:t>in the High Oil Price case as a result of higher prices that support </a:t>
            </a:r>
            <a:r>
              <a:rPr lang="en-US" dirty="0" smtClean="0"/>
              <a:t>more domestic </a:t>
            </a:r>
            <a:r>
              <a:rPr lang="en-US" dirty="0"/>
              <a:t>production. </a:t>
            </a:r>
            <a:endParaRPr lang="en-US" dirty="0" smtClean="0"/>
          </a:p>
          <a:p>
            <a:r>
              <a:rPr lang="en-US" dirty="0"/>
              <a:t>In the AEO2020 </a:t>
            </a:r>
            <a:r>
              <a:rPr lang="en-US" dirty="0" smtClean="0"/>
              <a:t>Low </a:t>
            </a:r>
            <a:r>
              <a:rPr lang="en-US" dirty="0"/>
              <a:t>Oil Price case, </a:t>
            </a:r>
            <a:r>
              <a:rPr lang="en-US" dirty="0" smtClean="0"/>
              <a:t>by the mid-2020s, the United States exports 1.1 million b/d more than it imports before </a:t>
            </a:r>
            <a:r>
              <a:rPr lang="en-US" dirty="0"/>
              <a:t>rising consumption </a:t>
            </a:r>
            <a:r>
              <a:rPr lang="en-US" dirty="0" smtClean="0"/>
              <a:t>leads the United States to become a net importer, importing 5.5 million b/d more than it exports in </a:t>
            </a:r>
            <a:r>
              <a:rPr lang="en-US" dirty="0"/>
              <a:t>2050</a:t>
            </a:r>
            <a:r>
              <a:rPr lang="en-US" dirty="0" smtClean="0"/>
              <a:t>. </a:t>
            </a:r>
          </a:p>
          <a:p>
            <a:r>
              <a:rPr lang="en-US" dirty="0" smtClean="0"/>
              <a:t>All </a:t>
            </a:r>
            <a:r>
              <a:rPr lang="en-US" dirty="0"/>
              <a:t>AEO2020 cases </a:t>
            </a:r>
            <a:r>
              <a:rPr lang="en-US" dirty="0" smtClean="0"/>
              <a:t>except the Low </a:t>
            </a:r>
            <a:r>
              <a:rPr lang="en-US" dirty="0"/>
              <a:t>Oil and Gas Supply and Low Oil Price cases project </a:t>
            </a:r>
            <a:r>
              <a:rPr lang="en-US" dirty="0" smtClean="0"/>
              <a:t>that the United </a:t>
            </a:r>
            <a:r>
              <a:rPr lang="en-US" dirty="0"/>
              <a:t>States </a:t>
            </a:r>
            <a:r>
              <a:rPr lang="en-US" dirty="0" smtClean="0"/>
              <a:t>will export more petroleum and other liquids than it imports through 2050.</a:t>
            </a:r>
            <a:endParaRPr lang="en-US" strike="sngStrike" dirty="0"/>
          </a:p>
        </p:txBody>
      </p:sp>
      <p:sp>
        <p:nvSpPr>
          <p:cNvPr id="24" name="Title 23"/>
          <p:cNvSpPr>
            <a:spLocks noGrp="1"/>
          </p:cNvSpPr>
          <p:nvPr>
            <p:ph type="title"/>
          </p:nvPr>
        </p:nvSpPr>
        <p:spPr/>
        <p:txBody>
          <a:bodyPr/>
          <a:lstStyle/>
          <a:p>
            <a:r>
              <a:rPr lang="en-US" dirty="0"/>
              <a:t>—but side case results </a:t>
            </a:r>
            <a:r>
              <a:rPr lang="en-US" dirty="0" smtClean="0"/>
              <a:t>vary significantly as shifts in U.S. domestic petroleum consumption and crude oil production drive changes to net imports</a:t>
            </a:r>
            <a:endParaRPr lang="en-US" strike="sngStrike"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34</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4103487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Prices for gasoline and diesel fuel rise throughout the Reference </a:t>
            </a:r>
            <a:r>
              <a:rPr lang="en-US" dirty="0" smtClean="0"/>
              <a:t>case </a:t>
            </a:r>
            <a:r>
              <a:rPr lang="en-US" dirty="0"/>
              <a:t>projection </a:t>
            </a:r>
            <a:r>
              <a:rPr lang="en-US" dirty="0" smtClean="0"/>
              <a:t>period and </a:t>
            </a:r>
            <a:r>
              <a:rPr lang="en-US" dirty="0"/>
              <a:t>primarily follow the price of crude oil in the High </a:t>
            </a:r>
            <a:r>
              <a:rPr lang="en-US" dirty="0" smtClean="0"/>
              <a:t>Oil Price and </a:t>
            </a:r>
            <a:r>
              <a:rPr lang="en-US" dirty="0"/>
              <a:t>Low Oil Price </a:t>
            </a:r>
            <a:r>
              <a:rPr lang="en-US" dirty="0" smtClean="0"/>
              <a:t>cases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35</a:t>
            </a:fld>
            <a:endParaRPr lang="en-US" dirty="0"/>
          </a:p>
        </p:txBody>
      </p:sp>
      <p:grpSp>
        <p:nvGrpSpPr>
          <p:cNvPr id="35" name="Group 34"/>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7" name="Content Placeholder 7"/>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8" name="Content Placeholder 8"/>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547918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US" dirty="0"/>
          </a:p>
        </p:txBody>
      </p:sp>
      <p:sp>
        <p:nvSpPr>
          <p:cNvPr id="11" name="Text Placeholder 10"/>
          <p:cNvSpPr>
            <a:spLocks noGrp="1"/>
          </p:cNvSpPr>
          <p:nvPr>
            <p:ph type="body" sz="quarter" idx="13"/>
          </p:nvPr>
        </p:nvSpPr>
        <p:spPr/>
        <p:txBody>
          <a:bodyPr/>
          <a:lstStyle/>
          <a:p>
            <a:r>
              <a:rPr lang="en-US" dirty="0"/>
              <a:t>Natural gas production increases in </a:t>
            </a:r>
            <a:r>
              <a:rPr lang="en-US" dirty="0" smtClean="0"/>
              <a:t>most cases, </a:t>
            </a:r>
            <a:r>
              <a:rPr lang="en-US" dirty="0"/>
              <a:t>supporting higher levels of domestic consumption and natural gas exports. However, </a:t>
            </a:r>
            <a:r>
              <a:rPr lang="en-US" dirty="0" smtClean="0"/>
              <a:t>AEO2020 projections </a:t>
            </a:r>
            <a:r>
              <a:rPr lang="en-US" dirty="0"/>
              <a:t>are sensitive to resource and technology assumptions.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47" y="1458526"/>
            <a:ext cx="1714891" cy="1702188"/>
          </a:xfrm>
          <a:prstGeom prst="rect">
            <a:avLst/>
          </a:prstGeom>
        </p:spPr>
      </p:pic>
    </p:spTree>
    <p:extLst>
      <p:ext uri="{BB962C8B-B14F-4D97-AF65-F5344CB8AC3E}">
        <p14:creationId xmlns:p14="http://schemas.microsoft.com/office/powerpoint/2010/main" val="1332817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39"/>
          <p:cNvGraphicFramePr>
            <a:graphicFrameLocks noGrp="1"/>
          </p:cNvGraphicFramePr>
          <p:nvPr>
            <p:ph sz="quarter" idx="13"/>
            <p:extLst/>
          </p:nvPr>
        </p:nvGraphicFramePr>
        <p:xfrm>
          <a:off x="349653" y="1481448"/>
          <a:ext cx="4790456"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38"/>
          <p:cNvGraphicFramePr>
            <a:graphicFrameLocks noGrp="1"/>
          </p:cNvGraphicFramePr>
          <p:nvPr>
            <p:ph sz="quarter" idx="12"/>
            <p:extLst/>
          </p:nvPr>
        </p:nvGraphicFramePr>
        <p:xfrm>
          <a:off x="6463532" y="1481447"/>
          <a:ext cx="5659437"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dirty="0"/>
              <a:t>U.S. dry natural gas </a:t>
            </a:r>
            <a:r>
              <a:rPr lang="en-US" dirty="0" smtClean="0"/>
              <a:t>production and consumption increase </a:t>
            </a:r>
            <a:r>
              <a:rPr lang="en-US" dirty="0"/>
              <a:t>in </a:t>
            </a:r>
            <a:r>
              <a:rPr lang="en-US" dirty="0" smtClean="0"/>
              <a:t>most AEO2020 cases</a:t>
            </a:r>
            <a:r>
              <a:rPr lang="en-US" dirty="0"/>
              <a:t>—</a:t>
            </a:r>
          </a:p>
        </p:txBody>
      </p:sp>
      <p:sp>
        <p:nvSpPr>
          <p:cNvPr id="4" name="Slide Number Placeholder 3"/>
          <p:cNvSpPr>
            <a:spLocks noGrp="1"/>
          </p:cNvSpPr>
          <p:nvPr>
            <p:ph type="sldNum" sz="quarter" idx="4"/>
          </p:nvPr>
        </p:nvSpPr>
        <p:spPr/>
        <p:txBody>
          <a:bodyPr/>
          <a:lstStyle/>
          <a:p>
            <a:fld id="{2D80C5C9-96E0-47EC-B500-37C5FE284639}" type="slidenum">
              <a:rPr lang="en-US" smtClean="0"/>
              <a:pPr/>
              <a:t>37</a:t>
            </a:fld>
            <a:endParaRPr lang="en-US" dirty="0"/>
          </a:p>
        </p:txBody>
      </p:sp>
      <p:grpSp>
        <p:nvGrpSpPr>
          <p:cNvPr id="6" name="Group 5"/>
          <p:cNvGrpSpPr/>
          <p:nvPr/>
        </p:nvGrpSpPr>
        <p:grpSpPr>
          <a:xfrm>
            <a:off x="349653" y="-1021"/>
            <a:ext cx="11564435" cy="531722"/>
            <a:chOff x="349653" y="-1021"/>
            <a:chExt cx="11564435" cy="531722"/>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21" name="TextBox 1"/>
          <p:cNvSpPr txBox="1"/>
          <p:nvPr/>
        </p:nvSpPr>
        <p:spPr bwMode="auto">
          <a:xfrm>
            <a:off x="4970171" y="2257736"/>
            <a:ext cx="1710549" cy="3357949"/>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baseline="0" dirty="0" smtClean="0">
                <a:solidFill>
                  <a:schemeClr val="accent2">
                    <a:lumMod val="75000"/>
                  </a:schemeClr>
                </a:solidFill>
                <a:latin typeface="Arial" panose="020B0604020202020204" pitchFamily="34" charset="0"/>
                <a:ea typeface="Times New Roman" charset="0"/>
                <a:cs typeface="Arial" panose="020B0604020202020204" pitchFamily="34" charset="0"/>
              </a:rPr>
              <a:t>High Oil and </a:t>
            </a:r>
          </a:p>
          <a:p>
            <a:pPr eaLnBrk="0" hangingPunct="0"/>
            <a:r>
              <a:rPr lang="en-US" sz="1400" b="1" i="0" baseline="0" dirty="0" smtClean="0">
                <a:solidFill>
                  <a:schemeClr val="accent2">
                    <a:lumMod val="75000"/>
                  </a:schemeClr>
                </a:solidFill>
                <a:latin typeface="Arial" panose="020B0604020202020204" pitchFamily="34" charset="0"/>
                <a:ea typeface="Times New Roman" charset="0"/>
                <a:cs typeface="Arial" panose="020B0604020202020204" pitchFamily="34" charset="0"/>
              </a:rPr>
              <a:t>Gas Supply</a:t>
            </a:r>
          </a:p>
          <a:p>
            <a:pPr eaLnBrk="0" hangingPunct="0"/>
            <a:r>
              <a:rPr lang="en-US" sz="1400" b="1" i="0" baseline="0" dirty="0" smtClean="0">
                <a:solidFill>
                  <a:schemeClr val="accent5">
                    <a:lumMod val="75000"/>
                  </a:schemeClr>
                </a:solidFill>
                <a:latin typeface="Arial" panose="020B0604020202020204" pitchFamily="34" charset="0"/>
                <a:ea typeface="Times New Roman" charset="0"/>
                <a:cs typeface="Arial" panose="020B0604020202020204" pitchFamily="34" charset="0"/>
              </a:rPr>
              <a:t>High Oil Price</a:t>
            </a:r>
          </a:p>
          <a:p>
            <a:pPr eaLnBrk="0" hangingPunct="0"/>
            <a:r>
              <a:rPr lang="en-US" sz="1400" b="1" i="0" baseline="0" dirty="0" smtClean="0">
                <a:solidFill>
                  <a:schemeClr val="accent1">
                    <a:lumMod val="75000"/>
                  </a:schemeClr>
                </a:solidFill>
                <a:latin typeface="Arial" panose="020B0604020202020204" pitchFamily="34" charset="0"/>
                <a:ea typeface="Times New Roman" charset="0"/>
                <a:cs typeface="Arial" panose="020B0604020202020204" pitchFamily="34" charset="0"/>
              </a:rPr>
              <a:t>High Economic </a:t>
            </a:r>
          </a:p>
          <a:p>
            <a:pPr eaLnBrk="0" hangingPunct="0"/>
            <a:r>
              <a:rPr lang="en-US" sz="1400" b="1" i="0" baseline="0" dirty="0" smtClean="0">
                <a:solidFill>
                  <a:schemeClr val="accent1">
                    <a:lumMod val="75000"/>
                  </a:schemeClr>
                </a:solidFill>
                <a:latin typeface="Arial" panose="020B0604020202020204" pitchFamily="34" charset="0"/>
                <a:ea typeface="Times New Roman" charset="0"/>
                <a:cs typeface="Arial" panose="020B0604020202020204" pitchFamily="34" charset="0"/>
              </a:rPr>
              <a:t>Growth</a:t>
            </a:r>
          </a:p>
          <a:p>
            <a:pPr eaLnBrk="0" hangingPunct="0"/>
            <a:r>
              <a:rPr lang="en-US" sz="1400" b="1" dirty="0" smtClean="0">
                <a:solidFill>
                  <a:schemeClr val="accent3">
                    <a:lumMod val="75000"/>
                  </a:schemeClr>
                </a:solidFill>
                <a:latin typeface="Arial" panose="020B0604020202020204" pitchFamily="34" charset="0"/>
                <a:ea typeface="Times New Roman" charset="0"/>
                <a:cs typeface="Arial" panose="020B0604020202020204" pitchFamily="34" charset="0"/>
              </a:rPr>
              <a:t>High Renewables </a:t>
            </a:r>
          </a:p>
          <a:p>
            <a:pPr eaLnBrk="0" hangingPunct="0"/>
            <a:r>
              <a:rPr lang="en-US" sz="1400" b="1" dirty="0" smtClean="0">
                <a:solidFill>
                  <a:schemeClr val="accent3">
                    <a:lumMod val="75000"/>
                  </a:schemeClr>
                </a:solidFill>
                <a:latin typeface="Arial" panose="020B0604020202020204" pitchFamily="34" charset="0"/>
                <a:ea typeface="Times New Roman" charset="0"/>
                <a:cs typeface="Arial" panose="020B0604020202020204" pitchFamily="34" charset="0"/>
              </a:rPr>
              <a:t>Cost</a:t>
            </a:r>
            <a:endParaRPr lang="en-US" sz="1400" b="1" i="0" baseline="0" dirty="0" smtClean="0">
              <a:solidFill>
                <a:schemeClr val="accent3">
                  <a:lumMod val="75000"/>
                </a:schemeClr>
              </a:solidFill>
              <a:latin typeface="Arial" panose="020B0604020202020204" pitchFamily="34" charset="0"/>
              <a:ea typeface="Times New Roman" charset="0"/>
              <a:cs typeface="Arial" panose="020B0604020202020204" pitchFamily="34" charset="0"/>
            </a:endParaRPr>
          </a:p>
          <a:p>
            <a:pPr eaLnBrk="0" hangingPunct="0"/>
            <a:r>
              <a:rPr lang="en-US" sz="1400" b="1" i="0" baseline="0" dirty="0" smtClean="0">
                <a:solidFill>
                  <a:schemeClr val="tx1"/>
                </a:solidFill>
                <a:latin typeface="Arial" panose="020B0604020202020204" pitchFamily="34" charset="0"/>
                <a:ea typeface="Times New Roman" charset="0"/>
                <a:cs typeface="Arial" panose="020B0604020202020204" pitchFamily="34" charset="0"/>
              </a:rPr>
              <a:t>Reference</a:t>
            </a:r>
          </a:p>
          <a:p>
            <a:pPr eaLnBrk="0" hangingPunct="0"/>
            <a:r>
              <a:rPr lang="en-US" sz="1400" b="1" dirty="0" smtClean="0">
                <a:solidFill>
                  <a:schemeClr val="accent3">
                    <a:lumMod val="40000"/>
                    <a:lumOff val="60000"/>
                  </a:schemeClr>
                </a:solidFill>
                <a:latin typeface="Arial" panose="020B0604020202020204" pitchFamily="34" charset="0"/>
                <a:ea typeface="Times New Roman" charset="0"/>
                <a:cs typeface="Arial" panose="020B0604020202020204" pitchFamily="34" charset="0"/>
              </a:rPr>
              <a:t>Low Renewables </a:t>
            </a:r>
          </a:p>
          <a:p>
            <a:pPr eaLnBrk="0" hangingPunct="0"/>
            <a:r>
              <a:rPr lang="en-US" sz="1400" b="1" dirty="0" smtClean="0">
                <a:solidFill>
                  <a:schemeClr val="accent3">
                    <a:lumMod val="40000"/>
                    <a:lumOff val="60000"/>
                  </a:schemeClr>
                </a:solidFill>
                <a:latin typeface="Arial" panose="020B0604020202020204" pitchFamily="34" charset="0"/>
                <a:ea typeface="Times New Roman" charset="0"/>
                <a:cs typeface="Arial" panose="020B0604020202020204" pitchFamily="34" charset="0"/>
              </a:rPr>
              <a:t>Cost</a:t>
            </a:r>
            <a:endParaRPr lang="en-US" sz="1400" b="1" i="0" baseline="0" dirty="0" smtClean="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a:pPr eaLnBrk="0" hangingPunct="0"/>
            <a:r>
              <a:rPr lang="en-US" sz="1400" b="1" i="0" baseline="0" dirty="0" smtClean="0">
                <a:solidFill>
                  <a:schemeClr val="accent1">
                    <a:lumMod val="40000"/>
                    <a:lumOff val="60000"/>
                  </a:schemeClr>
                </a:solidFill>
                <a:latin typeface="Arial" panose="020B0604020202020204" pitchFamily="34" charset="0"/>
                <a:ea typeface="Times New Roman" charset="0"/>
                <a:cs typeface="Arial" panose="020B0604020202020204" pitchFamily="34" charset="0"/>
              </a:rPr>
              <a:t>Low Economic</a:t>
            </a:r>
          </a:p>
          <a:p>
            <a:pPr eaLnBrk="0" hangingPunct="0"/>
            <a:r>
              <a:rPr lang="en-US" sz="1400" b="1" i="0" baseline="0" dirty="0" smtClean="0">
                <a:solidFill>
                  <a:schemeClr val="accent1">
                    <a:lumMod val="40000"/>
                    <a:lumOff val="60000"/>
                  </a:schemeClr>
                </a:solidFill>
                <a:latin typeface="Arial" panose="020B0604020202020204" pitchFamily="34" charset="0"/>
                <a:ea typeface="Times New Roman" charset="0"/>
                <a:cs typeface="Arial" panose="020B0604020202020204" pitchFamily="34" charset="0"/>
              </a:rPr>
              <a:t>Growth</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5">
                    <a:lumMod val="40000"/>
                    <a:lumOff val="60000"/>
                  </a:schemeClr>
                </a:solidFill>
                <a:effectLst/>
                <a:uLnTx/>
                <a:uFillTx/>
                <a:latin typeface="Arial" panose="020B0604020202020204" pitchFamily="34" charset="0"/>
                <a:ea typeface="Times New Roman" charset="0"/>
                <a:cs typeface="Arial" panose="020B0604020202020204" pitchFamily="34" charset="0"/>
              </a:rPr>
              <a:t>Low Oil Price</a:t>
            </a:r>
          </a:p>
          <a:p>
            <a:pPr eaLnBrk="0" hangingPunct="0"/>
            <a:r>
              <a:rPr lang="en-US" sz="1400" b="1" i="0" baseline="0" dirty="0">
                <a:solidFill>
                  <a:schemeClr val="accent2">
                    <a:lumMod val="40000"/>
                    <a:lumOff val="60000"/>
                  </a:schemeClr>
                </a:solidFill>
                <a:effectLst/>
                <a:latin typeface="Arial" panose="020B0604020202020204" pitchFamily="34" charset="0"/>
                <a:ea typeface="+mn-ea"/>
                <a:cs typeface="Arial" panose="020B0604020202020204" pitchFamily="34" charset="0"/>
              </a:rPr>
              <a:t>Low Oil and </a:t>
            </a:r>
          </a:p>
          <a:p>
            <a:pPr eaLnBrk="0" hangingPunct="0"/>
            <a:r>
              <a:rPr lang="en-US" sz="1400" b="1" i="0" baseline="0" dirty="0">
                <a:solidFill>
                  <a:schemeClr val="accent2">
                    <a:lumMod val="40000"/>
                    <a:lumOff val="60000"/>
                  </a:schemeClr>
                </a:solidFill>
                <a:effectLst/>
                <a:latin typeface="Arial" panose="020B0604020202020204" pitchFamily="34" charset="0"/>
                <a:ea typeface="+mn-ea"/>
                <a:cs typeface="Arial" panose="020B0604020202020204" pitchFamily="34" charset="0"/>
              </a:rPr>
              <a:t>Gas </a:t>
            </a:r>
            <a:r>
              <a:rPr lang="en-US" sz="1400" b="1" i="0" baseline="0" dirty="0" smtClean="0">
                <a:solidFill>
                  <a:schemeClr val="accent2">
                    <a:lumMod val="40000"/>
                    <a:lumOff val="60000"/>
                  </a:schemeClr>
                </a:solidFill>
                <a:effectLst/>
                <a:latin typeface="Arial" panose="020B0604020202020204" pitchFamily="34" charset="0"/>
                <a:cs typeface="Arial" panose="020B0604020202020204" pitchFamily="34" charset="0"/>
              </a:rPr>
              <a:t>Supply</a:t>
            </a:r>
            <a:endParaRPr lang="en-US" sz="1400" b="1" i="0" baseline="0" dirty="0" smtClean="0">
              <a:solidFill>
                <a:schemeClr val="accent2">
                  <a:lumMod val="40000"/>
                  <a:lumOff val="60000"/>
                </a:schemeClr>
              </a:solidFill>
              <a:ea typeface="Times New Roman" charset="0"/>
              <a:cs typeface="Times New Roman" charset="0"/>
            </a:endParaRPr>
          </a:p>
          <a:p>
            <a:pPr eaLnBrk="0" hangingPunct="0"/>
            <a:endParaRPr lang="en-US" sz="1400" i="0" dirty="0" smtClean="0">
              <a:solidFill>
                <a:schemeClr val="accent3"/>
              </a:solidFill>
              <a:latin typeface="+mn-lt"/>
              <a:ea typeface="Times New Roman" charset="0"/>
              <a:cs typeface="Times New Roman" charset="0"/>
            </a:endParaRPr>
          </a:p>
        </p:txBody>
      </p:sp>
      <p:sp>
        <p:nvSpPr>
          <p:cNvPr id="26" name="TextBox 1"/>
          <p:cNvSpPr txBox="1"/>
          <p:nvPr/>
        </p:nvSpPr>
        <p:spPr bwMode="auto">
          <a:xfrm>
            <a:off x="349653" y="1386170"/>
            <a:ext cx="3172067" cy="701680"/>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baseline="0" dirty="0" smtClean="0">
                <a:latin typeface="+mn-lt"/>
                <a:ea typeface="Times New Roman" charset="0"/>
                <a:cs typeface="Times New Roman" charset="0"/>
              </a:rPr>
              <a:t>AEO2020 U.S.</a:t>
            </a:r>
            <a:r>
              <a:rPr lang="en-US" sz="1400" b="1" i="0" dirty="0" smtClean="0">
                <a:latin typeface="+mn-lt"/>
                <a:ea typeface="Times New Roman" charset="0"/>
                <a:cs typeface="Times New Roman" charset="0"/>
              </a:rPr>
              <a:t> </a:t>
            </a:r>
            <a:r>
              <a:rPr lang="en-US" sz="1400" b="1" dirty="0">
                <a:ea typeface="Times New Roman" charset="0"/>
                <a:cs typeface="Times New Roman" charset="0"/>
              </a:rPr>
              <a:t>d</a:t>
            </a:r>
            <a:r>
              <a:rPr lang="en-US" sz="1400" b="1" i="0" baseline="0" dirty="0" smtClean="0">
                <a:latin typeface="+mn-lt"/>
                <a:ea typeface="Times New Roman" charset="0"/>
                <a:cs typeface="Times New Roman" charset="0"/>
              </a:rPr>
              <a:t>ry natural gas production</a:t>
            </a:r>
          </a:p>
          <a:p>
            <a:pPr eaLnBrk="0" hangingPunct="0"/>
            <a:endParaRPr lang="en-US" sz="200" b="1" i="0" baseline="0" dirty="0" smtClean="0">
              <a:latin typeface="+mn-lt"/>
              <a:ea typeface="Times New Roman" charset="0"/>
              <a:cs typeface="Times New Roman" charset="0"/>
            </a:endParaRPr>
          </a:p>
          <a:p>
            <a:pPr eaLnBrk="0" hangingPunct="0"/>
            <a:r>
              <a:rPr lang="en-US" sz="1400" i="0" baseline="0" dirty="0" smtClean="0">
                <a:latin typeface="+mn-lt"/>
                <a:ea typeface="Times New Roman" charset="0"/>
                <a:cs typeface="Times New Roman" charset="0"/>
              </a:rPr>
              <a:t>trillion cubic feet</a:t>
            </a:r>
          </a:p>
          <a:p>
            <a:pPr eaLnBrk="0" hangingPunct="0"/>
            <a:endParaRPr lang="en-US" sz="1400" i="0" baseline="0" dirty="0" smtClean="0">
              <a:latin typeface="+mn-lt"/>
              <a:ea typeface="Times New Roman" charset="0"/>
              <a:cs typeface="Times New Roman" charset="0"/>
            </a:endParaRPr>
          </a:p>
          <a:p>
            <a:pPr eaLnBrk="0" hangingPunct="0"/>
            <a:endParaRPr lang="en-US" sz="1400" i="0" dirty="0" smtClean="0">
              <a:latin typeface="+mn-lt"/>
              <a:ea typeface="Times New Roman" charset="0"/>
              <a:cs typeface="Times New Roman" charset="0"/>
            </a:endParaRPr>
          </a:p>
        </p:txBody>
      </p:sp>
      <p:sp>
        <p:nvSpPr>
          <p:cNvPr id="27" name="TextBox 1"/>
          <p:cNvSpPr txBox="1"/>
          <p:nvPr/>
        </p:nvSpPr>
        <p:spPr bwMode="auto">
          <a:xfrm>
            <a:off x="1649675" y="2009884"/>
            <a:ext cx="2055019" cy="820333"/>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b="0" i="0" dirty="0" smtClean="0">
                <a:solidFill>
                  <a:schemeClr val="tx1"/>
                </a:solidFill>
                <a:latin typeface="+mn-lt"/>
                <a:ea typeface="Times New Roman" charset="0"/>
                <a:cs typeface="Times New Roman" charset="0"/>
              </a:rPr>
              <a:t>        </a:t>
            </a:r>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p:txBody>
      </p:sp>
      <p:sp>
        <p:nvSpPr>
          <p:cNvPr id="36" name="TextBox 1"/>
          <p:cNvSpPr txBox="1"/>
          <p:nvPr/>
        </p:nvSpPr>
        <p:spPr bwMode="auto">
          <a:xfrm>
            <a:off x="6195693" y="1386170"/>
            <a:ext cx="3172067" cy="701680"/>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dirty="0" smtClean="0">
                <a:ea typeface="Times New Roman" charset="0"/>
                <a:cs typeface="Times New Roman" charset="0"/>
              </a:rPr>
              <a:t>AEO2020 U.S. natural </a:t>
            </a:r>
            <a:r>
              <a:rPr lang="en-US" sz="1400" b="1" dirty="0">
                <a:ea typeface="Times New Roman" charset="0"/>
                <a:cs typeface="Times New Roman" charset="0"/>
              </a:rPr>
              <a:t>gas consumption</a:t>
            </a:r>
            <a:endParaRPr lang="en-US" sz="200" b="1" i="0" baseline="0" dirty="0" smtClean="0">
              <a:ea typeface="Times New Roman" charset="0"/>
              <a:cs typeface="Times New Roman" charset="0"/>
            </a:endParaRPr>
          </a:p>
          <a:p>
            <a:pPr eaLnBrk="0" hangingPunct="0"/>
            <a:r>
              <a:rPr lang="en-US" sz="1400" i="0" baseline="0" dirty="0" smtClean="0">
                <a:latin typeface="+mn-lt"/>
                <a:ea typeface="Times New Roman" charset="0"/>
                <a:cs typeface="Times New Roman" charset="0"/>
              </a:rPr>
              <a:t>trillion cubic feet</a:t>
            </a:r>
          </a:p>
          <a:p>
            <a:pPr eaLnBrk="0" hangingPunct="0"/>
            <a:endParaRPr lang="en-US" sz="1400" i="0" baseline="0" dirty="0" smtClean="0">
              <a:latin typeface="+mn-lt"/>
              <a:ea typeface="Times New Roman" charset="0"/>
              <a:cs typeface="Times New Roman" charset="0"/>
            </a:endParaRPr>
          </a:p>
          <a:p>
            <a:pPr eaLnBrk="0" hangingPunct="0"/>
            <a:endParaRPr lang="en-US" sz="1400" i="0" dirty="0" smtClean="0">
              <a:latin typeface="+mn-lt"/>
              <a:ea typeface="Times New Roman" charset="0"/>
              <a:cs typeface="Times New Roman" charset="0"/>
            </a:endParaRPr>
          </a:p>
        </p:txBody>
      </p:sp>
      <p:sp>
        <p:nvSpPr>
          <p:cNvPr id="37" name="TextBox 1"/>
          <p:cNvSpPr txBox="1"/>
          <p:nvPr/>
        </p:nvSpPr>
        <p:spPr bwMode="auto">
          <a:xfrm>
            <a:off x="7840806" y="2009883"/>
            <a:ext cx="2055019" cy="820333"/>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b="0" i="0" dirty="0" smtClean="0">
                <a:solidFill>
                  <a:schemeClr val="tx1"/>
                </a:solidFill>
                <a:latin typeface="+mn-lt"/>
                <a:ea typeface="Times New Roman" charset="0"/>
                <a:cs typeface="Times New Roman" charset="0"/>
              </a:rPr>
              <a:t>        </a:t>
            </a:r>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p:txBody>
      </p:sp>
    </p:spTree>
    <p:extLst>
      <p:ext uri="{BB962C8B-B14F-4D97-AF65-F5344CB8AC3E}">
        <p14:creationId xmlns:p14="http://schemas.microsoft.com/office/powerpoint/2010/main" val="45842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Natural gas dry production in the </a:t>
            </a:r>
            <a:r>
              <a:rPr lang="en-US" dirty="0" smtClean="0"/>
              <a:t>AEO2020 Reference </a:t>
            </a:r>
            <a:r>
              <a:rPr lang="en-US" dirty="0"/>
              <a:t>case grows </a:t>
            </a:r>
            <a:r>
              <a:rPr lang="en-US" dirty="0" smtClean="0"/>
              <a:t>1.9% </a:t>
            </a:r>
            <a:r>
              <a:rPr lang="en-US" dirty="0"/>
              <a:t>per year from 2020 to 2025, which is considerably slower than the </a:t>
            </a:r>
            <a:r>
              <a:rPr lang="en-US" dirty="0" smtClean="0"/>
              <a:t>5.1%-per-year </a:t>
            </a:r>
            <a:r>
              <a:rPr lang="en-US" dirty="0"/>
              <a:t>average growth rate from 2015 to 2020. </a:t>
            </a:r>
            <a:endParaRPr lang="en-US" dirty="0" smtClean="0"/>
          </a:p>
          <a:p>
            <a:pPr lvl="0"/>
            <a:r>
              <a:rPr lang="en-US" dirty="0" smtClean="0"/>
              <a:t>U.S</a:t>
            </a:r>
            <a:r>
              <a:rPr lang="en-US" dirty="0"/>
              <a:t>. natural gas consumption in the Reference case slows </a:t>
            </a:r>
            <a:r>
              <a:rPr lang="en-US" dirty="0" smtClean="0"/>
              <a:t>after 2020 and remains relatively </a:t>
            </a:r>
            <a:r>
              <a:rPr lang="en-US" dirty="0"/>
              <a:t>flat through </a:t>
            </a:r>
            <a:r>
              <a:rPr lang="en-US" dirty="0" smtClean="0"/>
              <a:t>2030 because of slower industrial sector growth. Consumption also declines in the electric power sector during this period.  </a:t>
            </a:r>
            <a:r>
              <a:rPr lang="en-US" dirty="0"/>
              <a:t>After 2030, consumption growth rises almost 1</a:t>
            </a:r>
            <a:r>
              <a:rPr lang="en-US" dirty="0" smtClean="0"/>
              <a:t>% </a:t>
            </a:r>
            <a:r>
              <a:rPr lang="en-US" dirty="0"/>
              <a:t>per year on average as natural gas use in the electric power and industrial sectors </a:t>
            </a:r>
            <a:r>
              <a:rPr lang="en-US" dirty="0" smtClean="0"/>
              <a:t>increases.</a:t>
            </a:r>
            <a:endParaRPr lang="en-US" dirty="0"/>
          </a:p>
          <a:p>
            <a:pPr lvl="0"/>
            <a:r>
              <a:rPr lang="en-US" dirty="0" smtClean="0"/>
              <a:t>U.S. natural gas production </a:t>
            </a:r>
            <a:r>
              <a:rPr lang="en-US" dirty="0"/>
              <a:t>grows at a </a:t>
            </a:r>
            <a:r>
              <a:rPr lang="en-US" dirty="0" smtClean="0"/>
              <a:t>faster rate </a:t>
            </a:r>
            <a:r>
              <a:rPr lang="en-US" dirty="0"/>
              <a:t>than consumption in most </a:t>
            </a:r>
            <a:r>
              <a:rPr lang="en-US" dirty="0" smtClean="0"/>
              <a:t>cases after 2020, </a:t>
            </a:r>
            <a:r>
              <a:rPr lang="en-US" dirty="0"/>
              <a:t>leading to </a:t>
            </a:r>
            <a:r>
              <a:rPr lang="en-US" dirty="0" smtClean="0"/>
              <a:t>an increase </a:t>
            </a:r>
            <a:r>
              <a:rPr lang="en-US" dirty="0"/>
              <a:t>in U.S. exports of natural </a:t>
            </a:r>
            <a:r>
              <a:rPr lang="en-US" dirty="0" smtClean="0"/>
              <a:t>gas. </a:t>
            </a:r>
            <a:r>
              <a:rPr lang="en-US" dirty="0"/>
              <a:t>The exception is in the </a:t>
            </a:r>
            <a:r>
              <a:rPr lang="en-US" dirty="0" smtClean="0"/>
              <a:t>AEO2020 Low </a:t>
            </a:r>
            <a:r>
              <a:rPr lang="en-US" dirty="0"/>
              <a:t>Oil and Gas Supply case, where </a:t>
            </a:r>
            <a:r>
              <a:rPr lang="en-US" dirty="0" smtClean="0"/>
              <a:t>production and consumption remain </a:t>
            </a:r>
            <a:r>
              <a:rPr lang="en-US" dirty="0"/>
              <a:t>relatively flat as a result of higher production costs</a:t>
            </a:r>
            <a:r>
              <a:rPr lang="en-US" dirty="0" smtClean="0"/>
              <a:t>.</a:t>
            </a:r>
            <a:endParaRPr lang="en-US" dirty="0"/>
          </a:p>
        </p:txBody>
      </p:sp>
      <p:sp>
        <p:nvSpPr>
          <p:cNvPr id="10" name="Title 9"/>
          <p:cNvSpPr>
            <a:spLocks noGrp="1"/>
          </p:cNvSpPr>
          <p:nvPr>
            <p:ph type="title"/>
          </p:nvPr>
        </p:nvSpPr>
        <p:spPr/>
        <p:txBody>
          <a:bodyPr/>
          <a:lstStyle/>
          <a:p>
            <a:r>
              <a:rPr lang="en-US" dirty="0" smtClean="0"/>
              <a:t>—and natural gas production </a:t>
            </a:r>
            <a:r>
              <a:rPr lang="en-US" dirty="0"/>
              <a:t>growth </a:t>
            </a:r>
            <a:r>
              <a:rPr lang="en-US" dirty="0" smtClean="0"/>
              <a:t>outpaces consumption </a:t>
            </a:r>
            <a:r>
              <a:rPr lang="en-US" dirty="0"/>
              <a:t>in </a:t>
            </a:r>
            <a:r>
              <a:rPr lang="en-US" dirty="0" smtClean="0"/>
              <a:t>most cases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38</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271443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AEO2020 natural </a:t>
            </a:r>
            <a:r>
              <a:rPr lang="en-US" dirty="0"/>
              <a:t>gas prices depend on resource and technology assumptions—</a:t>
            </a:r>
          </a:p>
        </p:txBody>
      </p:sp>
      <p:sp>
        <p:nvSpPr>
          <p:cNvPr id="3" name="Slide Number Placeholder 2"/>
          <p:cNvSpPr>
            <a:spLocks noGrp="1"/>
          </p:cNvSpPr>
          <p:nvPr>
            <p:ph type="sldNum" sz="quarter" idx="4"/>
          </p:nvPr>
        </p:nvSpPr>
        <p:spPr/>
        <p:txBody>
          <a:bodyPr/>
          <a:lstStyle/>
          <a:p>
            <a:fld id="{2D80C5C9-96E0-47EC-B500-37C5FE284639}" type="slidenum">
              <a:rPr lang="en-US" smtClean="0"/>
              <a:pPr/>
              <a:t>39</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15" name="TextBox 1"/>
          <p:cNvSpPr txBox="1"/>
          <p:nvPr/>
        </p:nvSpPr>
        <p:spPr bwMode="auto">
          <a:xfrm>
            <a:off x="10180501" y="4936809"/>
            <a:ext cx="1881160" cy="839690"/>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dirty="0" smtClean="0">
                <a:solidFill>
                  <a:schemeClr val="accent2">
                    <a:lumMod val="75000"/>
                  </a:schemeClr>
                </a:solidFill>
                <a:latin typeface="+mn-lt"/>
                <a:ea typeface="Times New Roman" charset="0"/>
                <a:cs typeface="Times New Roman" charset="0"/>
              </a:rPr>
              <a:t>High Oil and Gas Supply</a:t>
            </a:r>
            <a:endParaRPr lang="en-US" sz="1400" i="0" dirty="0" smtClean="0">
              <a:solidFill>
                <a:schemeClr val="accent2">
                  <a:lumMod val="75000"/>
                </a:schemeClr>
              </a:solidFill>
              <a:latin typeface="+mn-lt"/>
              <a:ea typeface="Times New Roman" charset="0"/>
              <a:cs typeface="Times New Roman" charset="0"/>
            </a:endParaRPr>
          </a:p>
        </p:txBody>
      </p:sp>
      <p:graphicFrame>
        <p:nvGraphicFramePr>
          <p:cNvPr id="18" name="Content Placeholder 5"/>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9" name="Content Placeholder 6"/>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269580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Annual Energy Outlook </a:t>
            </a:r>
            <a:r>
              <a:rPr lang="en-US" dirty="0" smtClean="0"/>
              <a:t>explores long-term </a:t>
            </a:r>
            <a:r>
              <a:rPr lang="en-US" dirty="0"/>
              <a:t>energy </a:t>
            </a:r>
            <a:r>
              <a:rPr lang="en-US" dirty="0" smtClean="0"/>
              <a:t>trends in the </a:t>
            </a:r>
            <a:r>
              <a:rPr lang="en-US" dirty="0"/>
              <a:t>United States</a:t>
            </a:r>
          </a:p>
        </p:txBody>
      </p:sp>
      <p:sp>
        <p:nvSpPr>
          <p:cNvPr id="3" name="Text Placeholder 2"/>
          <p:cNvSpPr>
            <a:spLocks noGrp="1"/>
          </p:cNvSpPr>
          <p:nvPr>
            <p:ph type="body" sz="quarter" idx="12"/>
          </p:nvPr>
        </p:nvSpPr>
        <p:spPr/>
        <p:txBody>
          <a:bodyPr/>
          <a:lstStyle/>
          <a:p>
            <a:r>
              <a:rPr lang="en-US" dirty="0" smtClean="0"/>
              <a:t>The value of the projections </a:t>
            </a:r>
            <a:r>
              <a:rPr lang="en-US" dirty="0"/>
              <a:t>in the </a:t>
            </a:r>
            <a:r>
              <a:rPr lang="en-US" dirty="0" smtClean="0"/>
              <a:t>AEO2020 is not that they are predictions </a:t>
            </a:r>
            <a:r>
              <a:rPr lang="en-US" dirty="0"/>
              <a:t>of what will happen, but </a:t>
            </a:r>
            <a:r>
              <a:rPr lang="en-US" dirty="0" smtClean="0"/>
              <a:t>rather, they are modeled </a:t>
            </a:r>
            <a:r>
              <a:rPr lang="en-US" dirty="0"/>
              <a:t>projections of what may happen given certain assumptions and methodologies</a:t>
            </a:r>
            <a:r>
              <a:rPr lang="en-US" dirty="0" smtClean="0"/>
              <a:t>. By varying those assumptions and methodologies, AEO2020 can illustrate important factors in future energy production and use in the United States.</a:t>
            </a:r>
          </a:p>
          <a:p>
            <a:r>
              <a:rPr lang="en-US" dirty="0"/>
              <a:t>Energy market projections are subject to much uncertainty because many of the events that shape energy markets—as well as future developments in technologies, demographics, and resources—cannot be foreseen with certainty. To illustrate the importance of key assumptions, AEO2020 includes a Reference case and side cases that systematically vary important underlying assumptions.  </a:t>
            </a:r>
          </a:p>
          <a:p>
            <a:r>
              <a:rPr lang="en-US" dirty="0" smtClean="0"/>
              <a:t>EIA develops the </a:t>
            </a:r>
            <a:r>
              <a:rPr lang="en-US" dirty="0"/>
              <a:t>AEO </a:t>
            </a:r>
            <a:r>
              <a:rPr lang="en-US" dirty="0" smtClean="0"/>
              <a:t>with </a:t>
            </a:r>
            <a:r>
              <a:rPr lang="en-US" dirty="0"/>
              <a:t>the National Energy Modeling System (NEMS), an integrated model that captures interactions of economic changes and energy supply, demand, and prices.</a:t>
            </a:r>
          </a:p>
          <a:p>
            <a:r>
              <a:rPr lang="en-US" dirty="0" smtClean="0"/>
              <a:t>More </a:t>
            </a:r>
            <a:r>
              <a:rPr lang="en-US" dirty="0"/>
              <a:t>information about the assumptions </a:t>
            </a:r>
            <a:r>
              <a:rPr lang="en-US" dirty="0" smtClean="0"/>
              <a:t>EIA </a:t>
            </a:r>
            <a:r>
              <a:rPr lang="en-US" dirty="0"/>
              <a:t>used to develop these projections will be available on the AEO website shortly after the release of the </a:t>
            </a:r>
            <a:r>
              <a:rPr lang="en-US" dirty="0" smtClean="0"/>
              <a:t>AEO2020.</a:t>
            </a:r>
            <a:endParaRPr lang="en-US" dirty="0"/>
          </a:p>
          <a:p>
            <a:r>
              <a:rPr lang="en-US" dirty="0" smtClean="0"/>
              <a:t>The </a:t>
            </a:r>
            <a:r>
              <a:rPr lang="en-US" dirty="0"/>
              <a:t>AEO is published to satisfy the Department of Energy Organization Act of </a:t>
            </a:r>
            <a:r>
              <a:rPr lang="en-US" dirty="0" smtClean="0"/>
              <a:t>1977, </a:t>
            </a:r>
            <a:r>
              <a:rPr lang="en-US" dirty="0"/>
              <a:t>which requires the Administrator of the U.S. Energy Information Administration to prepare annual reports on trends and projections for energy use and supply. </a:t>
            </a:r>
          </a:p>
        </p:txBody>
      </p:sp>
      <p:sp>
        <p:nvSpPr>
          <p:cNvPr id="4" name="Slide Number Placeholder 3"/>
          <p:cNvSpPr>
            <a:spLocks noGrp="1"/>
          </p:cNvSpPr>
          <p:nvPr>
            <p:ph type="sldNum" sz="quarter" idx="4"/>
          </p:nvPr>
        </p:nvSpPr>
        <p:spPr>
          <a:xfrm>
            <a:off x="11508613" y="6422050"/>
            <a:ext cx="523707" cy="365125"/>
          </a:xfrm>
        </p:spPr>
        <p:txBody>
          <a:bodyPr/>
          <a:lstStyle/>
          <a:p>
            <a:r>
              <a:rPr lang="en-US" dirty="0" smtClean="0"/>
              <a:t>3</a:t>
            </a:r>
            <a:endParaRPr lang="en-US" dirty="0"/>
          </a:p>
        </p:txBody>
      </p:sp>
    </p:spTree>
    <p:extLst>
      <p:ext uri="{BB962C8B-B14F-4D97-AF65-F5344CB8AC3E}">
        <p14:creationId xmlns:p14="http://schemas.microsoft.com/office/powerpoint/2010/main" val="422077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In the </a:t>
            </a:r>
            <a:r>
              <a:rPr lang="en-US" dirty="0" smtClean="0"/>
              <a:t>AEO2020 Reference </a:t>
            </a:r>
            <a:r>
              <a:rPr lang="en-US" dirty="0"/>
              <a:t>case, growing demand in domestic and export markets leads to increasing natural gas spot prices at the U.S. benchmark Henry Hub </a:t>
            </a:r>
            <a:r>
              <a:rPr lang="en-US" dirty="0" smtClean="0"/>
              <a:t>through 2050 despite </a:t>
            </a:r>
            <a:r>
              <a:rPr lang="en-US" dirty="0"/>
              <a:t>continued technological advances that support increased production.  </a:t>
            </a:r>
          </a:p>
          <a:p>
            <a:pPr lvl="0"/>
            <a:r>
              <a:rPr lang="en-US" dirty="0"/>
              <a:t>To satisfy the growing demand for natural gas, </a:t>
            </a:r>
            <a:r>
              <a:rPr lang="en-US" dirty="0" smtClean="0"/>
              <a:t>U.S. natural gas production expands </a:t>
            </a:r>
            <a:r>
              <a:rPr lang="en-US" dirty="0"/>
              <a:t>into less prolific and more expensive-to-produce areas, putting upward pressure on production costs. </a:t>
            </a:r>
          </a:p>
          <a:p>
            <a:pPr lvl="0"/>
            <a:r>
              <a:rPr lang="en-US" dirty="0"/>
              <a:t>Natural gas prices in the </a:t>
            </a:r>
            <a:r>
              <a:rPr lang="en-US" dirty="0" smtClean="0"/>
              <a:t>AEO2020 Reference </a:t>
            </a:r>
            <a:r>
              <a:rPr lang="en-US" dirty="0"/>
              <a:t>case remain </a:t>
            </a:r>
            <a:r>
              <a:rPr lang="en-US" dirty="0" smtClean="0"/>
              <a:t>lower than $4 </a:t>
            </a:r>
            <a:r>
              <a:rPr lang="en-US" dirty="0"/>
              <a:t>per million British thermal units (MMBtu) through 2050 because of an </a:t>
            </a:r>
            <a:r>
              <a:rPr lang="en-US" dirty="0" smtClean="0"/>
              <a:t>abundance of lower cost resources, </a:t>
            </a:r>
            <a:r>
              <a:rPr lang="en-US" dirty="0"/>
              <a:t>primarily in tight oil plays in the Permian </a:t>
            </a:r>
            <a:r>
              <a:rPr lang="en-US" dirty="0" smtClean="0"/>
              <a:t>Basin. These lower cost resources allow </a:t>
            </a:r>
            <a:r>
              <a:rPr lang="en-US" dirty="0"/>
              <a:t>higher production levels at lower prices during the projection period. </a:t>
            </a:r>
          </a:p>
          <a:p>
            <a:pPr lvl="0"/>
            <a:r>
              <a:rPr lang="en-US" dirty="0"/>
              <a:t>The </a:t>
            </a:r>
            <a:r>
              <a:rPr lang="en-US" dirty="0" smtClean="0"/>
              <a:t>AEO2020 High </a:t>
            </a:r>
            <a:r>
              <a:rPr lang="en-US" dirty="0"/>
              <a:t>Oil and Gas Supply </a:t>
            </a:r>
            <a:r>
              <a:rPr lang="en-US" dirty="0" smtClean="0"/>
              <a:t>case--which </a:t>
            </a:r>
            <a:r>
              <a:rPr lang="en-US" dirty="0"/>
              <a:t>reflects lower </a:t>
            </a:r>
            <a:r>
              <a:rPr lang="en-US" dirty="0" smtClean="0"/>
              <a:t>finding, development, and production costs </a:t>
            </a:r>
            <a:r>
              <a:rPr lang="en-US" dirty="0"/>
              <a:t>and </a:t>
            </a:r>
            <a:r>
              <a:rPr lang="en-US" dirty="0" smtClean="0"/>
              <a:t>greater resource availability--shows </a:t>
            </a:r>
            <a:r>
              <a:rPr lang="en-US" dirty="0"/>
              <a:t>an increase in </a:t>
            </a:r>
            <a:r>
              <a:rPr lang="en-US" dirty="0" smtClean="0"/>
              <a:t>U.S. natural gas production </a:t>
            </a:r>
            <a:r>
              <a:rPr lang="en-US" dirty="0"/>
              <a:t>and lower prices relative to the Reference case. In the Low Oil and Gas Supply case, high prices, which result from higher costs and fewer available resources, result in </a:t>
            </a:r>
            <a:r>
              <a:rPr lang="en-US" dirty="0" smtClean="0"/>
              <a:t>less domestic </a:t>
            </a:r>
            <a:r>
              <a:rPr lang="en-US" dirty="0"/>
              <a:t>consumption and exports during the projection period.  </a:t>
            </a:r>
          </a:p>
        </p:txBody>
      </p:sp>
      <p:sp>
        <p:nvSpPr>
          <p:cNvPr id="10" name="Title 9"/>
          <p:cNvSpPr>
            <a:spLocks noGrp="1"/>
          </p:cNvSpPr>
          <p:nvPr>
            <p:ph type="title"/>
          </p:nvPr>
        </p:nvSpPr>
        <p:spPr/>
        <p:txBody>
          <a:bodyPr/>
          <a:lstStyle/>
          <a:p>
            <a:r>
              <a:rPr lang="en-US" dirty="0"/>
              <a:t>—and Henry Hub prices in </a:t>
            </a:r>
            <a:r>
              <a:rPr lang="en-US" dirty="0" smtClean="0"/>
              <a:t>the AEO2020 Reference </a:t>
            </a:r>
            <a:r>
              <a:rPr lang="en-US" dirty="0"/>
              <a:t>case remain lower than </a:t>
            </a:r>
            <a:r>
              <a:rPr lang="en-US" dirty="0" smtClean="0"/>
              <a:t>$4 </a:t>
            </a:r>
            <a:r>
              <a:rPr lang="en-US" dirty="0"/>
              <a:t>per million </a:t>
            </a:r>
            <a:r>
              <a:rPr lang="en-US" dirty="0" smtClean="0"/>
              <a:t>British thermal units </a:t>
            </a:r>
            <a:r>
              <a:rPr lang="en-US" dirty="0"/>
              <a:t>throughout the projection period</a:t>
            </a:r>
          </a:p>
        </p:txBody>
      </p:sp>
      <p:sp>
        <p:nvSpPr>
          <p:cNvPr id="3" name="Slide Number Placeholder 2"/>
          <p:cNvSpPr>
            <a:spLocks noGrp="1"/>
          </p:cNvSpPr>
          <p:nvPr>
            <p:ph type="sldNum" sz="quarter" idx="4"/>
          </p:nvPr>
        </p:nvSpPr>
        <p:spPr/>
        <p:txBody>
          <a:bodyPr/>
          <a:lstStyle/>
          <a:p>
            <a:fld id="{2D80C5C9-96E0-47EC-B500-37C5FE284639}" type="slidenum">
              <a:rPr lang="en-US" smtClean="0"/>
              <a:pPr/>
              <a:t>40</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353702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U.S. dry natural gas production </a:t>
            </a:r>
            <a:r>
              <a:rPr lang="en-US" dirty="0" smtClean="0"/>
              <a:t>in AEO2020 increases </a:t>
            </a:r>
            <a:r>
              <a:rPr lang="en-US" dirty="0"/>
              <a:t>as a result of continued development of tight and shale resources—</a:t>
            </a:r>
          </a:p>
        </p:txBody>
      </p:sp>
      <p:sp>
        <p:nvSpPr>
          <p:cNvPr id="3" name="Slide Number Placeholder 2"/>
          <p:cNvSpPr>
            <a:spLocks noGrp="1"/>
          </p:cNvSpPr>
          <p:nvPr>
            <p:ph type="sldNum" sz="quarter" idx="4"/>
          </p:nvPr>
        </p:nvSpPr>
        <p:spPr/>
        <p:txBody>
          <a:bodyPr/>
          <a:lstStyle/>
          <a:p>
            <a:fld id="{2D80C5C9-96E0-47EC-B500-37C5FE284639}" type="slidenum">
              <a:rPr lang="en-US" smtClean="0"/>
              <a:pPr/>
              <a:t>41</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0" name="Content Placeholder 6"/>
          <p:cNvGraphicFramePr>
            <a:graphicFrameLocks noGrp="1"/>
          </p:cNvGraphicFramePr>
          <p:nvPr>
            <p:ph sz="quarter" idx="12"/>
            <p:extLst/>
          </p:nvPr>
        </p:nvGraphicFramePr>
        <p:xfrm>
          <a:off x="307975" y="1427163"/>
          <a:ext cx="3983038"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Content Placeholder 7"/>
          <p:cNvGraphicFramePr>
            <a:graphicFrameLocks noGrp="1"/>
          </p:cNvGraphicFramePr>
          <p:nvPr>
            <p:ph sz="quarter" idx="13"/>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2" name="Content Placeholder 8"/>
          <p:cNvGraphicFramePr>
            <a:graphicFrameLocks noGrp="1"/>
          </p:cNvGraphicFramePr>
          <p:nvPr>
            <p:ph sz="quarter" idx="14"/>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13"/>
          </a:graphicData>
        </a:graphic>
      </p:graphicFrame>
      <p:sp>
        <p:nvSpPr>
          <p:cNvPr id="16" name="TextBox 1"/>
          <p:cNvSpPr txBox="1"/>
          <p:nvPr/>
        </p:nvSpPr>
        <p:spPr bwMode="auto">
          <a:xfrm>
            <a:off x="10091738" y="1724341"/>
            <a:ext cx="1717756" cy="539341"/>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baseline="0" dirty="0">
                <a:effectLst/>
                <a:latin typeface="+mn-lt"/>
                <a:ea typeface="+mn-ea"/>
                <a:cs typeface="+mn-cs"/>
              </a:rPr>
              <a:t>Low Oil and Gas </a:t>
            </a:r>
            <a:r>
              <a:rPr lang="en-US" sz="1400" b="1" i="0" baseline="0" dirty="0" smtClean="0">
                <a:effectLst/>
                <a:latin typeface="+mn-lt"/>
                <a:ea typeface="+mn-ea"/>
                <a:cs typeface="+mn-cs"/>
              </a:rPr>
              <a:t>Supply </a:t>
            </a:r>
            <a:r>
              <a:rPr lang="en-US" sz="1400" b="1" i="0" baseline="0" dirty="0" smtClean="0">
                <a:effectLst/>
              </a:rPr>
              <a:t>case</a:t>
            </a:r>
            <a:endParaRPr lang="en-US" sz="1400" dirty="0">
              <a:effectLst/>
            </a:endParaRPr>
          </a:p>
          <a:p>
            <a:pPr eaLnBrk="0" hangingPunct="0"/>
            <a:endParaRPr lang="en-US" sz="1600" i="1"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2738096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Natural gas production from shale gas and tight oil plays </a:t>
            </a:r>
            <a:r>
              <a:rPr lang="en-US" dirty="0" smtClean="0"/>
              <a:t>continues </a:t>
            </a:r>
            <a:r>
              <a:rPr lang="en-US" dirty="0"/>
              <a:t>to </a:t>
            </a:r>
            <a:r>
              <a:rPr lang="en-US" dirty="0" smtClean="0"/>
              <a:t>grow, both as a share of total U.S. natural gas production and in absolute volume, in the AEO2020 Reference case. This growth is a result of </a:t>
            </a:r>
            <a:r>
              <a:rPr lang="en-US" dirty="0"/>
              <a:t>the </a:t>
            </a:r>
            <a:r>
              <a:rPr lang="en-US" dirty="0" smtClean="0"/>
              <a:t>size </a:t>
            </a:r>
            <a:r>
              <a:rPr lang="en-US" dirty="0"/>
              <a:t>of the associated resources, which extend over nearly 500,000 square miles, and </a:t>
            </a:r>
            <a:r>
              <a:rPr lang="en-US" dirty="0" smtClean="0"/>
              <a:t>improvements </a:t>
            </a:r>
            <a:r>
              <a:rPr lang="en-US" dirty="0"/>
              <a:t>in technology that </a:t>
            </a:r>
            <a:r>
              <a:rPr lang="en-US" dirty="0" smtClean="0"/>
              <a:t>allow </a:t>
            </a:r>
            <a:r>
              <a:rPr lang="en-US" dirty="0"/>
              <a:t>development of these resources at lower costs. </a:t>
            </a:r>
          </a:p>
          <a:p>
            <a:pPr lvl="0"/>
            <a:r>
              <a:rPr lang="en-US" dirty="0"/>
              <a:t>In the High Oil and Gas Supply case, which has more optimistic assumptions regarding resource size and recovery rates, cumulative production from shale gas and tight oil is </a:t>
            </a:r>
            <a:r>
              <a:rPr lang="en-US" dirty="0" smtClean="0"/>
              <a:t>14% higher than </a:t>
            </a:r>
            <a:r>
              <a:rPr lang="en-US" dirty="0"/>
              <a:t>in the Reference case. Conversely, in the Low Oil and Gas Supply case, cumulative production from those resources is </a:t>
            </a:r>
            <a:r>
              <a:rPr lang="en-US" dirty="0" smtClean="0"/>
              <a:t>20% lower than in the Reference case.</a:t>
            </a:r>
            <a:endParaRPr lang="en-US" dirty="0"/>
          </a:p>
          <a:p>
            <a:pPr lvl="0"/>
            <a:r>
              <a:rPr lang="en-US" dirty="0"/>
              <a:t>Across all </a:t>
            </a:r>
            <a:r>
              <a:rPr lang="en-US" dirty="0" smtClean="0"/>
              <a:t>AEO2020 cases</a:t>
            </a:r>
            <a:r>
              <a:rPr lang="en-US" dirty="0"/>
              <a:t>, onshore production of natural gas from sources other than tight oil and shale gas, such as coalbed methane, generally continues to decline through 2050 because of unfavorable economic conditions for producing these resources.</a:t>
            </a:r>
          </a:p>
          <a:p>
            <a:pPr lvl="0"/>
            <a:r>
              <a:rPr lang="en-US" dirty="0"/>
              <a:t>Offshore natural gas production in the United States remains </a:t>
            </a:r>
            <a:r>
              <a:rPr lang="en-US" dirty="0" smtClean="0"/>
              <a:t>relatively flat </a:t>
            </a:r>
            <a:r>
              <a:rPr lang="en-US" dirty="0"/>
              <a:t>during the projection period in all </a:t>
            </a:r>
            <a:r>
              <a:rPr lang="en-US" dirty="0" smtClean="0"/>
              <a:t>cases, driven by production </a:t>
            </a:r>
            <a:r>
              <a:rPr lang="en-US" dirty="0"/>
              <a:t>from new discoveries that generally </a:t>
            </a:r>
            <a:r>
              <a:rPr lang="en-US" dirty="0" smtClean="0"/>
              <a:t>offsets </a:t>
            </a:r>
            <a:r>
              <a:rPr lang="en-US" dirty="0"/>
              <a:t>declines in legacy fields.</a:t>
            </a:r>
          </a:p>
        </p:txBody>
      </p:sp>
      <p:sp>
        <p:nvSpPr>
          <p:cNvPr id="10" name="Title 9"/>
          <p:cNvSpPr>
            <a:spLocks noGrp="1"/>
          </p:cNvSpPr>
          <p:nvPr>
            <p:ph type="title"/>
          </p:nvPr>
        </p:nvSpPr>
        <p:spPr/>
        <p:txBody>
          <a:bodyPr/>
          <a:lstStyle/>
          <a:p>
            <a:r>
              <a:rPr lang="en-US" dirty="0"/>
              <a:t>—which </a:t>
            </a:r>
            <a:r>
              <a:rPr lang="en-US" dirty="0" smtClean="0"/>
              <a:t>account </a:t>
            </a:r>
            <a:r>
              <a:rPr lang="en-US" dirty="0"/>
              <a:t>for </a:t>
            </a:r>
            <a:r>
              <a:rPr lang="en-US" dirty="0" smtClean="0"/>
              <a:t>more than </a:t>
            </a:r>
            <a:r>
              <a:rPr lang="en-US" dirty="0"/>
              <a:t>90% of dry natural gas production </a:t>
            </a:r>
            <a:r>
              <a:rPr lang="en-US" dirty="0" smtClean="0"/>
              <a:t>in 2050 in the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42</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693710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ontent Placeholder 55"/>
          <p:cNvGraphicFramePr>
            <a:graphicFrameLocks noGrp="1"/>
          </p:cNvGraphicFramePr>
          <p:nvPr>
            <p:ph sz="quarter" idx="12"/>
            <p:extLst/>
          </p:nvPr>
        </p:nvGraphicFramePr>
        <p:xfrm>
          <a:off x="307975" y="1427164"/>
          <a:ext cx="3657600" cy="47529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p:nvPr>
        </p:nvSpPr>
        <p:spPr/>
        <p:txBody>
          <a:bodyPr/>
          <a:lstStyle/>
          <a:p>
            <a:r>
              <a:rPr lang="en-US" dirty="0"/>
              <a:t>Eastern U.S. production of natural gas from shale resources leads growth in the </a:t>
            </a:r>
            <a:r>
              <a:rPr lang="en-US" dirty="0" smtClean="0"/>
              <a:t>AEO2020 Reference </a:t>
            </a:r>
            <a:r>
              <a:rPr lang="en-US" dirty="0"/>
              <a:t>case—</a:t>
            </a:r>
          </a:p>
        </p:txBody>
      </p:sp>
      <p:sp>
        <p:nvSpPr>
          <p:cNvPr id="3" name="Slide Number Placeholder 2"/>
          <p:cNvSpPr>
            <a:spLocks noGrp="1"/>
          </p:cNvSpPr>
          <p:nvPr>
            <p:ph type="sldNum" sz="quarter" idx="4"/>
          </p:nvPr>
        </p:nvSpPr>
        <p:spPr/>
        <p:txBody>
          <a:bodyPr/>
          <a:lstStyle/>
          <a:p>
            <a:fld id="{2D80C5C9-96E0-47EC-B500-37C5FE284639}" type="slidenum">
              <a:rPr lang="en-US" smtClean="0"/>
              <a:pPr/>
              <a:t>43</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22" name="TextBox 1"/>
          <p:cNvSpPr txBox="1"/>
          <p:nvPr/>
        </p:nvSpPr>
        <p:spPr bwMode="auto">
          <a:xfrm>
            <a:off x="2603006" y="3368554"/>
            <a:ext cx="1519732" cy="1974575"/>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bg1"/>
                </a:solidFill>
                <a:latin typeface="+mn-lt"/>
                <a:ea typeface="Times New Roman" charset="0"/>
                <a:cs typeface="Times New Roman" charset="0"/>
              </a:rPr>
              <a:t>Southwest</a:t>
            </a:r>
          </a:p>
          <a:p>
            <a:pPr eaLnBrk="0" hangingPunct="0"/>
            <a:endParaRPr lang="en-US" sz="2200" b="1" i="0" dirty="0" smtClean="0">
              <a:solidFill>
                <a:schemeClr val="bg1"/>
              </a:solidFill>
              <a:latin typeface="+mn-lt"/>
              <a:ea typeface="Times New Roman" charset="0"/>
              <a:cs typeface="Times New Roman" charset="0"/>
            </a:endParaRPr>
          </a:p>
          <a:p>
            <a:pPr eaLnBrk="0" hangingPunct="0"/>
            <a:endParaRPr lang="en-US" sz="2200" b="1" i="0" dirty="0" smtClean="0">
              <a:solidFill>
                <a:schemeClr val="bg1"/>
              </a:solidFill>
              <a:latin typeface="+mn-lt"/>
              <a:ea typeface="Times New Roman" charset="0"/>
              <a:cs typeface="Times New Roman" charset="0"/>
            </a:endParaRPr>
          </a:p>
          <a:p>
            <a:pPr eaLnBrk="0" hangingPunct="0"/>
            <a:r>
              <a:rPr lang="en-US" sz="1200" b="1" i="0" dirty="0" smtClean="0">
                <a:solidFill>
                  <a:schemeClr val="bg1"/>
                </a:solidFill>
                <a:latin typeface="+mn-lt"/>
                <a:ea typeface="Times New Roman" charset="0"/>
                <a:cs typeface="Times New Roman" charset="0"/>
              </a:rPr>
              <a:t>East</a:t>
            </a:r>
          </a:p>
          <a:p>
            <a:pPr eaLnBrk="0" hangingPunct="0"/>
            <a:endParaRPr lang="en-US" sz="1200" b="1" i="0" dirty="0" smtClean="0">
              <a:solidFill>
                <a:schemeClr val="bg1"/>
              </a:solidFill>
              <a:latin typeface="+mn-lt"/>
              <a:ea typeface="Times New Roman" charset="0"/>
              <a:cs typeface="Times New Roman" charset="0"/>
            </a:endParaRPr>
          </a:p>
          <a:p>
            <a:pPr eaLnBrk="0" hangingPunct="0"/>
            <a:endParaRPr lang="en-US" sz="1700" b="1" i="0" dirty="0" smtClean="0">
              <a:solidFill>
                <a:schemeClr val="bg1"/>
              </a:solidFill>
              <a:latin typeface="+mn-lt"/>
              <a:ea typeface="Times New Roman" charset="0"/>
              <a:cs typeface="Times New Roman" charset="0"/>
            </a:endParaRPr>
          </a:p>
          <a:p>
            <a:pPr eaLnBrk="0" hangingPunct="0"/>
            <a:endParaRPr lang="en-US" sz="1200" b="1" i="0" dirty="0" smtClean="0">
              <a:solidFill>
                <a:schemeClr val="bg1"/>
              </a:solidFill>
              <a:latin typeface="+mn-lt"/>
              <a:ea typeface="Times New Roman" charset="0"/>
              <a:cs typeface="Times New Roman" charset="0"/>
            </a:endParaRPr>
          </a:p>
          <a:p>
            <a:pPr eaLnBrk="0" hangingPunct="0"/>
            <a:endParaRPr lang="en-US" sz="1200" b="1" dirty="0">
              <a:solidFill>
                <a:schemeClr val="bg1"/>
              </a:solidFill>
              <a:ea typeface="Times New Roman" charset="0"/>
              <a:cs typeface="Times New Roman" charset="0"/>
            </a:endParaRPr>
          </a:p>
          <a:p>
            <a:pPr eaLnBrk="0" hangingPunct="0"/>
            <a:r>
              <a:rPr lang="en-US" sz="1200" b="1" i="0" dirty="0" smtClean="0">
                <a:solidFill>
                  <a:schemeClr val="bg1"/>
                </a:solidFill>
                <a:latin typeface="+mn-lt"/>
                <a:ea typeface="Times New Roman" charset="0"/>
                <a:cs typeface="Times New Roman" charset="0"/>
              </a:rPr>
              <a:t>Gulf Coast</a:t>
            </a:r>
          </a:p>
          <a:p>
            <a:pPr eaLnBrk="0" hangingPunct="0"/>
            <a:endParaRPr lang="en-US" sz="1200" b="1" i="0" dirty="0" smtClean="0">
              <a:solidFill>
                <a:sysClr val="windowText" lastClr="000000"/>
              </a:solidFill>
              <a:latin typeface="+mn-lt"/>
              <a:ea typeface="Times New Roman" charset="0"/>
              <a:cs typeface="Times New Roman" charset="0"/>
            </a:endParaRPr>
          </a:p>
          <a:p>
            <a:pPr eaLnBrk="0" hangingPunct="0"/>
            <a:r>
              <a:rPr lang="en-US" sz="1200" b="1" i="0" dirty="0" smtClean="0">
                <a:solidFill>
                  <a:schemeClr val="bg1"/>
                </a:solidFill>
                <a:latin typeface="+mn-lt"/>
                <a:ea typeface="Times New Roman" charset="0"/>
                <a:cs typeface="Times New Roman" charset="0"/>
              </a:rPr>
              <a:t>rest</a:t>
            </a:r>
            <a:r>
              <a:rPr lang="en-US" sz="1200" b="1" i="0" baseline="0" dirty="0" smtClean="0">
                <a:solidFill>
                  <a:schemeClr val="bg1"/>
                </a:solidFill>
                <a:latin typeface="+mn-lt"/>
                <a:ea typeface="Times New Roman" charset="0"/>
                <a:cs typeface="Times New Roman" charset="0"/>
              </a:rPr>
              <a:t> of U.S.</a:t>
            </a:r>
            <a:endParaRPr lang="en-US" sz="1200" i="0" dirty="0" smtClean="0">
              <a:solidFill>
                <a:schemeClr val="bg1"/>
              </a:solidFill>
              <a:latin typeface="+mn-lt"/>
              <a:ea typeface="Times New Roman" charset="0"/>
              <a:cs typeface="Times New Roman" charset="0"/>
            </a:endParaRPr>
          </a:p>
        </p:txBody>
      </p:sp>
      <p:graphicFrame>
        <p:nvGraphicFramePr>
          <p:cNvPr id="40" name="Content Placeholder 7"/>
          <p:cNvGraphicFramePr>
            <a:graphicFrameLocks noGrp="1"/>
          </p:cNvGraphicFramePr>
          <p:nvPr>
            <p:ph sz="quarter" idx="13"/>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9" name="Content Placeholder 8"/>
          <p:cNvGraphicFramePr>
            <a:graphicFrameLocks noGrp="1"/>
          </p:cNvGraphicFramePr>
          <p:nvPr>
            <p:ph sz="quarter" idx="14"/>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13"/>
          </a:graphicData>
        </a:graphic>
      </p:graphicFrame>
      <p:grpSp>
        <p:nvGrpSpPr>
          <p:cNvPr id="51" name="Group 50"/>
          <p:cNvGrpSpPr/>
          <p:nvPr/>
        </p:nvGrpSpPr>
        <p:grpSpPr>
          <a:xfrm>
            <a:off x="418487" y="1384190"/>
            <a:ext cx="3923052" cy="1289633"/>
            <a:chOff x="461791" y="1212281"/>
            <a:chExt cx="3923052" cy="1289633"/>
          </a:xfrm>
        </p:grpSpPr>
        <p:sp>
          <p:nvSpPr>
            <p:cNvPr id="52" name="TextBox 3"/>
            <p:cNvSpPr txBox="1"/>
            <p:nvPr/>
          </p:nvSpPr>
          <p:spPr bwMode="auto">
            <a:xfrm>
              <a:off x="461791" y="1212281"/>
              <a:ext cx="3861413" cy="724045"/>
            </a:xfrm>
            <a:prstGeom prst="rect">
              <a:avLst/>
            </a:prstGeom>
            <a:noFill/>
            <a:ln w="9525">
              <a:noFill/>
              <a:miter lim="800000"/>
              <a:headEnd/>
              <a:tailEnd/>
            </a:ln>
          </p:spPr>
          <p:txBody>
            <a:bodyPr wrap="square" lIns="0" tIns="0" rIns="0" rtlCol="0" anchor="t">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latin typeface="+mn-lt"/>
                  <a:ea typeface="Times New Roman" charset="0"/>
                  <a:cs typeface="Times New Roman" charset="0"/>
                </a:rPr>
                <a:t>AEO2020 dry shale gas production by region</a:t>
              </a:r>
            </a:p>
            <a:p>
              <a:pPr marL="0" marR="0" lvl="0" indent="0" defTabSz="914400" eaLnBrk="0" fontAlgn="auto" latinLnBrk="0" hangingPunct="0">
                <a:lnSpc>
                  <a:spcPct val="100000"/>
                </a:lnSpc>
                <a:spcBef>
                  <a:spcPts val="0"/>
                </a:spcBef>
                <a:spcAft>
                  <a:spcPts val="0"/>
                </a:spcAft>
                <a:buClrTx/>
                <a:buSzTx/>
                <a:buFontTx/>
                <a:buNone/>
                <a:tabLst/>
                <a:defRPr/>
              </a:pPr>
              <a:r>
                <a:rPr lang="en-US" sz="1400" dirty="0" smtClean="0">
                  <a:ea typeface="Times New Roman" charset="0"/>
                  <a:cs typeface="Times New Roman" charset="0"/>
                </a:rPr>
                <a:t>trillion cubic feet</a:t>
              </a:r>
              <a:endParaRPr lang="en-US" sz="1400" i="0" dirty="0" smtClean="0">
                <a:ea typeface="Times New Roman" charset="0"/>
                <a:cs typeface="Times New Roman" charset="0"/>
              </a:endParaRPr>
            </a:p>
          </p:txBody>
        </p:sp>
        <p:sp>
          <p:nvSpPr>
            <p:cNvPr id="53" name="TextBox 3"/>
            <p:cNvSpPr txBox="1"/>
            <p:nvPr/>
          </p:nvSpPr>
          <p:spPr bwMode="auto">
            <a:xfrm>
              <a:off x="2953757" y="1635591"/>
              <a:ext cx="1431086" cy="724045"/>
            </a:xfrm>
            <a:prstGeom prst="rect">
              <a:avLst/>
            </a:prstGeom>
            <a:noFill/>
            <a:ln w="9525">
              <a:noFill/>
              <a:miter lim="800000"/>
              <a:headEnd/>
              <a:tailEnd/>
            </a:ln>
          </p:spPr>
          <p:txBody>
            <a:bodyPr wrap="square" lIns="0" tIns="0" rIns="0" rtlCol="0" anchor="t">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lang="en-US" sz="1400" b="1" i="0" dirty="0" smtClean="0">
                  <a:latin typeface="+mn-lt"/>
                  <a:ea typeface="Times New Roman" charset="0"/>
                  <a:cs typeface="Times New Roman" charset="0"/>
                </a:rPr>
                <a:t>Reference case</a:t>
              </a:r>
            </a:p>
          </p:txBody>
        </p:sp>
        <p:sp>
          <p:nvSpPr>
            <p:cNvPr id="54" name="TextBox 1"/>
            <p:cNvSpPr txBox="1"/>
            <p:nvPr/>
          </p:nvSpPr>
          <p:spPr bwMode="auto">
            <a:xfrm>
              <a:off x="1246007" y="1799381"/>
              <a:ext cx="2266130" cy="702533"/>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a:pPr eaLnBrk="0" hangingPunct="0"/>
              <a:r>
                <a:rPr lang="en-US" sz="1400" b="0" i="0" baseline="0" dirty="0" smtClean="0">
                  <a:solidFill>
                    <a:schemeClr val="tx1"/>
                  </a:solidFill>
                  <a:latin typeface="+mn-lt"/>
                  <a:ea typeface="Times New Roman" charset="0"/>
                  <a:cs typeface="Times New Roman" charset="0"/>
                </a:rPr>
                <a:t> history   projections</a:t>
              </a:r>
              <a:endParaRPr lang="en-US" sz="1400" b="0" i="0" dirty="0" smtClean="0">
                <a:solidFill>
                  <a:schemeClr val="tx1"/>
                </a:solidFill>
                <a:latin typeface="+mn-lt"/>
                <a:ea typeface="Times New Roman" charset="0"/>
                <a:cs typeface="Times New Roman" charset="0"/>
              </a:endParaRPr>
            </a:p>
          </p:txBody>
        </p:sp>
      </p:grpSp>
      <p:pic>
        <p:nvPicPr>
          <p:cNvPr id="55" name="Picture 54" descr="image00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6657" y="2596000"/>
            <a:ext cx="1266132" cy="85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886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smtClean="0"/>
              <a:t>Total </a:t>
            </a:r>
            <a:r>
              <a:rPr lang="en-US" dirty="0"/>
              <a:t>U.S. natural gas production across most </a:t>
            </a:r>
            <a:r>
              <a:rPr lang="en-US" dirty="0" smtClean="0"/>
              <a:t>AEO2020 cases is driven by the continued development of the Marcellus and Utica shale plays in the East. </a:t>
            </a:r>
            <a:endParaRPr lang="en-US" dirty="0"/>
          </a:p>
          <a:p>
            <a:pPr lvl="0"/>
            <a:r>
              <a:rPr lang="en-US" dirty="0"/>
              <a:t>Natural gas from the Eagle Ford (</a:t>
            </a:r>
            <a:r>
              <a:rPr lang="en-US" dirty="0" smtClean="0"/>
              <a:t>coproduced </a:t>
            </a:r>
            <a:r>
              <a:rPr lang="en-US" dirty="0"/>
              <a:t>with oil) and the Haynesville plays in the Gulf Coast region </a:t>
            </a:r>
            <a:r>
              <a:rPr lang="en-US" dirty="0" smtClean="0"/>
              <a:t>also materially </a:t>
            </a:r>
            <a:r>
              <a:rPr lang="en-US" dirty="0"/>
              <a:t>contributes to domestic dry natural gas production.</a:t>
            </a:r>
          </a:p>
          <a:p>
            <a:pPr lvl="0"/>
            <a:r>
              <a:rPr lang="en-US" dirty="0" smtClean="0"/>
              <a:t>Natural </a:t>
            </a:r>
            <a:r>
              <a:rPr lang="en-US" dirty="0"/>
              <a:t>gas production </a:t>
            </a:r>
            <a:r>
              <a:rPr lang="en-US" dirty="0" smtClean="0"/>
              <a:t>associated with tight </a:t>
            </a:r>
            <a:r>
              <a:rPr lang="en-US" dirty="0"/>
              <a:t>oil </a:t>
            </a:r>
            <a:r>
              <a:rPr lang="en-US" dirty="0" smtClean="0"/>
              <a:t>in </a:t>
            </a:r>
            <a:r>
              <a:rPr lang="en-US" dirty="0"/>
              <a:t>the Permian Basin in the Southwest region </a:t>
            </a:r>
            <a:r>
              <a:rPr lang="en-US" dirty="0" smtClean="0"/>
              <a:t>greatly increases until 2022 but remains relatively flat afterwards to 2050.</a:t>
            </a:r>
            <a:endParaRPr lang="en-US" dirty="0"/>
          </a:p>
          <a:p>
            <a:pPr lvl="0"/>
            <a:r>
              <a:rPr lang="en-US" dirty="0"/>
              <a:t>Technological advancements and improvements in industry practices lower production costs in the Reference case and increase the volume of oil and natural gas recovery per well. These advancements have a significant cumulative effect in plays that extend over wide areas and that have large undeveloped resources </a:t>
            </a:r>
            <a:r>
              <a:rPr lang="en-US" dirty="0" smtClean="0"/>
              <a:t>(for example, Marcellus</a:t>
            </a:r>
            <a:r>
              <a:rPr lang="en-US" dirty="0"/>
              <a:t>, Utica, and Haynesville).</a:t>
            </a:r>
          </a:p>
          <a:p>
            <a:pPr lvl="0"/>
            <a:r>
              <a:rPr lang="en-US" dirty="0"/>
              <a:t>Natural gas production from regions with shale and tight resources shows higher levels of variability across the </a:t>
            </a:r>
            <a:r>
              <a:rPr lang="en-US" dirty="0" smtClean="0"/>
              <a:t>AEO2020 supply side cases </a:t>
            </a:r>
            <a:r>
              <a:rPr lang="en-US" dirty="0"/>
              <a:t>compared with the Reference </a:t>
            </a:r>
            <a:r>
              <a:rPr lang="en-US" dirty="0" smtClean="0"/>
              <a:t>case </a:t>
            </a:r>
            <a:r>
              <a:rPr lang="en-US" dirty="0"/>
              <a:t>because assumptions in those cases target those </a:t>
            </a:r>
            <a:r>
              <a:rPr lang="en-US" dirty="0" smtClean="0"/>
              <a:t>resources</a:t>
            </a:r>
            <a:r>
              <a:rPr lang="en-US" dirty="0"/>
              <a:t>.</a:t>
            </a:r>
          </a:p>
        </p:txBody>
      </p:sp>
      <p:sp>
        <p:nvSpPr>
          <p:cNvPr id="10" name="Title 9"/>
          <p:cNvSpPr>
            <a:spLocks noGrp="1"/>
          </p:cNvSpPr>
          <p:nvPr>
            <p:ph type="title"/>
          </p:nvPr>
        </p:nvSpPr>
        <p:spPr/>
        <p:txBody>
          <a:bodyPr/>
          <a:lstStyle/>
          <a:p>
            <a:r>
              <a:rPr lang="en-US" dirty="0"/>
              <a:t>—followed by growth in Gulf Coast onshore production</a:t>
            </a:r>
          </a:p>
        </p:txBody>
      </p:sp>
      <p:sp>
        <p:nvSpPr>
          <p:cNvPr id="3" name="Slide Number Placeholder 2"/>
          <p:cNvSpPr>
            <a:spLocks noGrp="1"/>
          </p:cNvSpPr>
          <p:nvPr>
            <p:ph type="sldNum" sz="quarter" idx="4"/>
          </p:nvPr>
        </p:nvSpPr>
        <p:spPr/>
        <p:txBody>
          <a:bodyPr/>
          <a:lstStyle/>
          <a:p>
            <a:fld id="{2D80C5C9-96E0-47EC-B500-37C5FE284639}" type="slidenum">
              <a:rPr lang="en-US" smtClean="0"/>
              <a:pPr/>
              <a:t>44</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981387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United States continues to produce large volumes of natural gas from oil </a:t>
            </a:r>
            <a:r>
              <a:rPr lang="en-US" dirty="0" smtClean="0"/>
              <a:t>formations—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45</a:t>
            </a:fld>
            <a:endParaRPr lang="en-US" dirty="0"/>
          </a:p>
        </p:txBody>
      </p:sp>
      <p:grpSp>
        <p:nvGrpSpPr>
          <p:cNvPr id="19" name="Group 18"/>
          <p:cNvGrpSpPr/>
          <p:nvPr/>
        </p:nvGrpSpPr>
        <p:grpSpPr>
          <a:xfrm>
            <a:off x="349653" y="-1021"/>
            <a:ext cx="11564435" cy="531722"/>
            <a:chOff x="349653" y="-1021"/>
            <a:chExt cx="11564435" cy="53172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8" name="Content Placeholder 12"/>
          <p:cNvGraphicFramePr>
            <a:graphicFrameLocks noGrp="1"/>
          </p:cNvGraphicFramePr>
          <p:nvPr>
            <p:ph sz="quarter" idx="12"/>
            <p:extLst/>
          </p:nvPr>
        </p:nvGraphicFramePr>
        <p:xfrm>
          <a:off x="307974" y="1427163"/>
          <a:ext cx="4340225"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ontent Placeholder 13"/>
          <p:cNvGraphicFramePr>
            <a:graphicFrameLocks noGrp="1"/>
          </p:cNvGraphicFramePr>
          <p:nvPr>
            <p:ph sz="quarter" idx="13"/>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ontent Placeholder 14"/>
          <p:cNvGraphicFramePr>
            <a:graphicFrameLocks noGrp="1"/>
          </p:cNvGraphicFramePr>
          <p:nvPr>
            <p:ph sz="quarter" idx="14"/>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807033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The percentage of dry natural gas production from oil formations </a:t>
            </a:r>
            <a:r>
              <a:rPr lang="en-US" dirty="0" smtClean="0"/>
              <a:t>in the United States increased </a:t>
            </a:r>
            <a:r>
              <a:rPr lang="en-US" dirty="0"/>
              <a:t>from </a:t>
            </a:r>
            <a:r>
              <a:rPr lang="en-US" dirty="0" smtClean="0"/>
              <a:t>8% </a:t>
            </a:r>
            <a:r>
              <a:rPr lang="en-US" dirty="0"/>
              <a:t>in 2013 to </a:t>
            </a:r>
            <a:r>
              <a:rPr lang="en-US" dirty="0" smtClean="0"/>
              <a:t>15% </a:t>
            </a:r>
            <a:r>
              <a:rPr lang="en-US" dirty="0"/>
              <a:t>in 2018 and remains near this percentage through 2050 in the </a:t>
            </a:r>
            <a:r>
              <a:rPr lang="en-US" dirty="0" smtClean="0"/>
              <a:t>AEO2020 Reference </a:t>
            </a:r>
            <a:r>
              <a:rPr lang="en-US" dirty="0"/>
              <a:t>case.</a:t>
            </a:r>
          </a:p>
          <a:p>
            <a:pPr lvl="0"/>
            <a:r>
              <a:rPr lang="en-US" dirty="0" smtClean="0"/>
              <a:t>Increased drilling </a:t>
            </a:r>
            <a:r>
              <a:rPr lang="en-US" dirty="0"/>
              <a:t>in the </a:t>
            </a:r>
            <a:r>
              <a:rPr lang="en-US" dirty="0" smtClean="0"/>
              <a:t>Southwest, </a:t>
            </a:r>
            <a:r>
              <a:rPr lang="en-US" dirty="0"/>
              <a:t>particularly in the </a:t>
            </a:r>
            <a:r>
              <a:rPr lang="en-US" dirty="0" err="1"/>
              <a:t>Wolfcamp</a:t>
            </a:r>
            <a:r>
              <a:rPr lang="en-US" dirty="0"/>
              <a:t> formation in the Permian </a:t>
            </a:r>
            <a:r>
              <a:rPr lang="en-US" dirty="0" smtClean="0"/>
              <a:t>Basin</a:t>
            </a:r>
            <a:r>
              <a:rPr lang="en-US" dirty="0"/>
              <a:t>, is the main driver of </a:t>
            </a:r>
            <a:r>
              <a:rPr lang="en-US" dirty="0" smtClean="0"/>
              <a:t>growth in natural </a:t>
            </a:r>
            <a:r>
              <a:rPr lang="en-US" dirty="0"/>
              <a:t>gas production </a:t>
            </a:r>
            <a:r>
              <a:rPr lang="en-US" dirty="0" smtClean="0"/>
              <a:t>from </a:t>
            </a:r>
            <a:r>
              <a:rPr lang="en-US" dirty="0"/>
              <a:t>tight oil formations.</a:t>
            </a:r>
          </a:p>
          <a:p>
            <a:pPr lvl="0"/>
            <a:r>
              <a:rPr lang="en-US" dirty="0"/>
              <a:t>The </a:t>
            </a:r>
            <a:r>
              <a:rPr lang="en-US" dirty="0" smtClean="0"/>
              <a:t>AEO2020 Low </a:t>
            </a:r>
            <a:r>
              <a:rPr lang="en-US" dirty="0"/>
              <a:t>Oil Price </a:t>
            </a:r>
            <a:r>
              <a:rPr lang="en-US" dirty="0" smtClean="0"/>
              <a:t>case (which reflects a </a:t>
            </a:r>
            <a:r>
              <a:rPr lang="en-US" dirty="0"/>
              <a:t>U.S. crude oil benchmark West Texas </a:t>
            </a:r>
            <a:r>
              <a:rPr lang="en-US" dirty="0" smtClean="0"/>
              <a:t>Intermediate price </a:t>
            </a:r>
            <a:r>
              <a:rPr lang="en-US" dirty="0"/>
              <a:t>at $</a:t>
            </a:r>
            <a:r>
              <a:rPr lang="en-US" dirty="0" smtClean="0"/>
              <a:t>56 </a:t>
            </a:r>
            <a:r>
              <a:rPr lang="en-US" dirty="0"/>
              <a:t>per barrel or </a:t>
            </a:r>
            <a:r>
              <a:rPr lang="en-US" dirty="0" smtClean="0"/>
              <a:t>lower) </a:t>
            </a:r>
            <a:r>
              <a:rPr lang="en-US" dirty="0"/>
              <a:t>is the only case in which </a:t>
            </a:r>
            <a:r>
              <a:rPr lang="en-US" dirty="0" smtClean="0"/>
              <a:t>U.S. natural </a:t>
            </a:r>
            <a:r>
              <a:rPr lang="en-US" dirty="0"/>
              <a:t>gas production from oil formations is lower in 2050 than current levels.</a:t>
            </a:r>
          </a:p>
          <a:p>
            <a:pPr lvl="0"/>
            <a:r>
              <a:rPr lang="en-US" dirty="0"/>
              <a:t>The level of drilling in oil formations primarily depends on crude oil prices rather than natural gas prices. Increased natural gas production from oil-directed drilling puts downward pressure on natural gas prices throughout the projection period. </a:t>
            </a:r>
          </a:p>
        </p:txBody>
      </p:sp>
      <p:sp>
        <p:nvSpPr>
          <p:cNvPr id="10" name="Title 9"/>
          <p:cNvSpPr>
            <a:spLocks noGrp="1"/>
          </p:cNvSpPr>
          <p:nvPr>
            <p:ph type="title"/>
          </p:nvPr>
        </p:nvSpPr>
        <p:spPr/>
        <p:txBody>
          <a:bodyPr/>
          <a:lstStyle/>
          <a:p>
            <a:r>
              <a:rPr lang="en-US" dirty="0"/>
              <a:t>—even </a:t>
            </a:r>
            <a:r>
              <a:rPr lang="en-US" dirty="0" smtClean="0"/>
              <a:t>though </a:t>
            </a:r>
            <a:r>
              <a:rPr lang="en-US" dirty="0"/>
              <a:t>relatively low oil </a:t>
            </a:r>
            <a:r>
              <a:rPr lang="en-US" dirty="0" smtClean="0"/>
              <a:t>prices put </a:t>
            </a:r>
            <a:r>
              <a:rPr lang="en-US" dirty="0"/>
              <a:t>downward pressure on natural gas prices</a:t>
            </a:r>
          </a:p>
        </p:txBody>
      </p:sp>
      <p:sp>
        <p:nvSpPr>
          <p:cNvPr id="3" name="Slide Number Placeholder 2"/>
          <p:cNvSpPr>
            <a:spLocks noGrp="1"/>
          </p:cNvSpPr>
          <p:nvPr>
            <p:ph type="sldNum" sz="quarter" idx="4"/>
          </p:nvPr>
        </p:nvSpPr>
        <p:spPr/>
        <p:txBody>
          <a:bodyPr/>
          <a:lstStyle/>
          <a:p>
            <a:fld id="{2D80C5C9-96E0-47EC-B500-37C5FE284639}" type="slidenum">
              <a:rPr lang="en-US" smtClean="0"/>
              <a:pPr/>
              <a:t>46</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931604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Placeholder 34"/>
          <p:cNvGraphicFramePr>
            <a:graphicFrameLocks noGrp="1"/>
          </p:cNvGraphicFramePr>
          <p:nvPr>
            <p:ph type="chart" sz="quarter" idx="12"/>
            <p:extLst/>
          </p:nvPr>
        </p:nvGraphicFramePr>
        <p:xfrm>
          <a:off x="309563" y="2022475"/>
          <a:ext cx="11577637" cy="3925888"/>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1"/>
          <p:cNvSpPr txBox="1">
            <a:spLocks noGrp="1"/>
          </p:cNvSpPr>
          <p:nvPr>
            <p:ph type="body" sz="quarter" idx="13"/>
          </p:nvPr>
        </p:nvSpPr>
        <p:spPr bwMode="auto">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dirty="0" smtClean="0">
                <a:latin typeface="+mn-lt"/>
                <a:ea typeface="Times New Roman" charset="0"/>
                <a:cs typeface="Times New Roman" charset="0"/>
              </a:rPr>
              <a:t>Natural gas consumption by sector (AEO2020 Reference case) </a:t>
            </a:r>
          </a:p>
          <a:p>
            <a:pPr eaLnBrk="0" hangingPunct="0"/>
            <a:endParaRPr lang="en-US" sz="200" b="1" i="0" baseline="0" dirty="0" smtClean="0">
              <a:latin typeface="+mn-lt"/>
              <a:ea typeface="Times New Roman" charset="0"/>
              <a:cs typeface="Times New Roman" charset="0"/>
            </a:endParaRPr>
          </a:p>
          <a:p>
            <a:pPr eaLnBrk="0" hangingPunct="0"/>
            <a:r>
              <a:rPr lang="en-US" sz="1400" i="0" baseline="0" dirty="0" smtClean="0">
                <a:latin typeface="+mn-lt"/>
                <a:ea typeface="Times New Roman" charset="0"/>
                <a:cs typeface="Times New Roman" charset="0"/>
              </a:rPr>
              <a:t>trillion cubic feet</a:t>
            </a:r>
          </a:p>
        </p:txBody>
      </p:sp>
      <p:sp>
        <p:nvSpPr>
          <p:cNvPr id="10" name="Title 9"/>
          <p:cNvSpPr>
            <a:spLocks noGrp="1"/>
          </p:cNvSpPr>
          <p:nvPr>
            <p:ph type="title"/>
          </p:nvPr>
        </p:nvSpPr>
        <p:spPr/>
        <p:txBody>
          <a:bodyPr/>
          <a:lstStyle/>
          <a:p>
            <a:r>
              <a:rPr lang="en-US" dirty="0"/>
              <a:t>Industrial and electric power demand drives </a:t>
            </a:r>
            <a:r>
              <a:rPr lang="en-US" dirty="0" smtClean="0"/>
              <a:t>U.S. natural gas consumption </a:t>
            </a:r>
            <a:r>
              <a:rPr lang="en-US" dirty="0"/>
              <a:t>growth—</a:t>
            </a:r>
          </a:p>
        </p:txBody>
      </p:sp>
      <p:sp>
        <p:nvSpPr>
          <p:cNvPr id="8" name="Text Placeholder 7"/>
          <p:cNvSpPr>
            <a:spLocks noGrp="1"/>
          </p:cNvSpPr>
          <p:nvPr>
            <p:ph type="body" sz="quarter" idx="15"/>
          </p:nvPr>
        </p:nvSpPr>
        <p:spPr/>
        <p:txBody>
          <a:bodyPr/>
          <a:lstStyle/>
          <a:p>
            <a:endParaRPr lang="en-US"/>
          </a:p>
        </p:txBody>
      </p:sp>
      <p:sp>
        <p:nvSpPr>
          <p:cNvPr id="3" name="Slide Number Placeholder 2"/>
          <p:cNvSpPr>
            <a:spLocks noGrp="1"/>
          </p:cNvSpPr>
          <p:nvPr>
            <p:ph type="sldNum" sz="quarter" idx="4"/>
          </p:nvPr>
        </p:nvSpPr>
        <p:spPr/>
        <p:txBody>
          <a:bodyPr/>
          <a:lstStyle/>
          <a:p>
            <a:fld id="{2D80C5C9-96E0-47EC-B500-37C5FE284639}" type="slidenum">
              <a:rPr lang="en-US" smtClean="0"/>
              <a:pPr/>
              <a:t>47</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pSp>
        <p:nvGrpSpPr>
          <p:cNvPr id="14" name="Group 13"/>
          <p:cNvGrpSpPr/>
          <p:nvPr/>
        </p:nvGrpSpPr>
        <p:grpSpPr>
          <a:xfrm>
            <a:off x="10408429" y="2164209"/>
            <a:ext cx="1467646" cy="3642419"/>
            <a:chOff x="0" y="0"/>
            <a:chExt cx="1467602" cy="2547867"/>
          </a:xfrm>
        </p:grpSpPr>
        <p:sp>
          <p:nvSpPr>
            <p:cNvPr id="15" name="TextBox 1"/>
            <p:cNvSpPr txBox="1"/>
            <p:nvPr/>
          </p:nvSpPr>
          <p:spPr bwMode="auto">
            <a:xfrm>
              <a:off x="0" y="1791387"/>
              <a:ext cx="953338" cy="261867"/>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dirty="0" smtClean="0">
                  <a:solidFill>
                    <a:srgbClr val="C00000"/>
                  </a:solidFill>
                  <a:latin typeface="+mn-lt"/>
                  <a:ea typeface="Times New Roman" charset="0"/>
                  <a:cs typeface="Times New Roman" charset="0"/>
                </a:rPr>
                <a:t>residential</a:t>
              </a:r>
              <a:endParaRPr lang="en-US" sz="1400" i="0" dirty="0" smtClean="0">
                <a:solidFill>
                  <a:srgbClr val="C00000"/>
                </a:solidFill>
                <a:latin typeface="+mn-lt"/>
                <a:ea typeface="Times New Roman" charset="0"/>
                <a:cs typeface="Times New Roman" charset="0"/>
              </a:endParaRPr>
            </a:p>
          </p:txBody>
        </p:sp>
        <p:sp>
          <p:nvSpPr>
            <p:cNvPr id="16" name="TextBox 1"/>
            <p:cNvSpPr txBox="1"/>
            <p:nvPr/>
          </p:nvSpPr>
          <p:spPr bwMode="auto">
            <a:xfrm>
              <a:off x="0" y="1185070"/>
              <a:ext cx="1262718" cy="261867"/>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dirty="0" smtClean="0">
                  <a:solidFill>
                    <a:srgbClr val="E1AB76"/>
                  </a:solidFill>
                  <a:latin typeface="+mn-lt"/>
                  <a:ea typeface="Times New Roman" charset="0"/>
                  <a:cs typeface="Times New Roman" charset="0"/>
                </a:rPr>
                <a:t>electric power</a:t>
              </a:r>
            </a:p>
          </p:txBody>
        </p:sp>
        <p:sp>
          <p:nvSpPr>
            <p:cNvPr id="17" name="TextBox 1"/>
            <p:cNvSpPr txBox="1"/>
            <p:nvPr/>
          </p:nvSpPr>
          <p:spPr bwMode="auto">
            <a:xfrm>
              <a:off x="0" y="0"/>
              <a:ext cx="1467602" cy="641562"/>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dirty="0" smtClean="0">
                  <a:solidFill>
                    <a:schemeClr val="accent3"/>
                  </a:solidFill>
                  <a:latin typeface="+mn-lt"/>
                  <a:ea typeface="Times New Roman" charset="0"/>
                  <a:cs typeface="Times New Roman" charset="0"/>
                </a:rPr>
                <a:t>industrial</a:t>
              </a:r>
            </a:p>
            <a:p>
              <a:pPr eaLnBrk="0" hangingPunct="0"/>
              <a:r>
                <a:rPr lang="en-US" sz="1400" b="1" i="0" baseline="0" dirty="0" smtClean="0">
                  <a:solidFill>
                    <a:schemeClr val="accent3">
                      <a:lumMod val="50000"/>
                    </a:schemeClr>
                  </a:solidFill>
                  <a:latin typeface="+mn-lt"/>
                  <a:ea typeface="Times New Roman" charset="0"/>
                  <a:cs typeface="Times New Roman" charset="0"/>
                </a:rPr>
                <a:t>    </a:t>
              </a:r>
              <a:r>
                <a:rPr lang="en-US" sz="1400" b="0" i="0" dirty="0" smtClean="0">
                  <a:solidFill>
                    <a:schemeClr val="accent3">
                      <a:lumMod val="50000"/>
                    </a:schemeClr>
                  </a:solidFill>
                  <a:latin typeface="+mn-lt"/>
                  <a:ea typeface="Times New Roman" charset="0"/>
                  <a:cs typeface="Times New Roman" charset="0"/>
                </a:rPr>
                <a:t>liquefaction</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2">
                      <a:lumMod val="60000"/>
                      <a:lumOff val="40000"/>
                    </a:schemeClr>
                  </a:solidFill>
                  <a:effectLst/>
                  <a:uLnTx/>
                  <a:uFillTx/>
                  <a:latin typeface="+mn-lt"/>
                  <a:ea typeface="Times New Roman" charset="0"/>
                  <a:cs typeface="Times New Roman" charset="0"/>
                </a:rPr>
                <a:t> </a:t>
              </a:r>
              <a:r>
                <a:rPr kumimoji="0" lang="en-US" sz="1400" b="0" i="0" u="none" strike="noStrike" kern="0" cap="none" spc="0" normalizeH="0" baseline="0" noProof="0" dirty="0" smtClean="0">
                  <a:ln>
                    <a:noFill/>
                  </a:ln>
                  <a:solidFill>
                    <a:schemeClr val="accent3">
                      <a:lumMod val="75000"/>
                    </a:schemeClr>
                  </a:solidFill>
                  <a:effectLst/>
                  <a:uLnTx/>
                  <a:uFillTx/>
                  <a:latin typeface="+mn-lt"/>
                  <a:ea typeface="Times New Roman" charset="0"/>
                  <a:cs typeface="Times New Roman" charset="0"/>
                </a:rPr>
                <a:t>   lease and plant</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BD732A"/>
                  </a:solidFill>
                  <a:effectLst/>
                  <a:uLnTx/>
                  <a:uFillTx/>
                  <a:latin typeface="+mn-lt"/>
                  <a:ea typeface="Times New Roman" charset="0"/>
                  <a:cs typeface="Times New Roman" charset="0"/>
                </a:rPr>
                <a:t>    </a:t>
              </a:r>
              <a:r>
                <a:rPr kumimoji="0" lang="en-US" sz="1400" b="0"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other</a:t>
              </a:r>
            </a:p>
          </p:txBody>
        </p:sp>
        <p:sp>
          <p:nvSpPr>
            <p:cNvPr id="18" name="TextBox 1"/>
            <p:cNvSpPr txBox="1"/>
            <p:nvPr/>
          </p:nvSpPr>
          <p:spPr bwMode="auto">
            <a:xfrm>
              <a:off x="0" y="2038693"/>
              <a:ext cx="1053365" cy="261867"/>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E3A5AC"/>
                  </a:solidFill>
                  <a:effectLst/>
                  <a:uLnTx/>
                  <a:uFillTx/>
                  <a:latin typeface="+mn-lt"/>
                  <a:ea typeface="Times New Roman" charset="0"/>
                  <a:cs typeface="Times New Roman" charset="0"/>
                </a:rPr>
                <a:t>commercial</a:t>
              </a:r>
              <a:endParaRPr lang="en-US" sz="500" b="1" i="0" dirty="0" smtClean="0">
                <a:solidFill>
                  <a:srgbClr val="E3A5AC"/>
                </a:solidFill>
                <a:latin typeface="+mn-lt"/>
                <a:ea typeface="Times New Roman" charset="0"/>
                <a:cs typeface="Times New Roman" charset="0"/>
              </a:endParaRPr>
            </a:p>
          </p:txBody>
        </p:sp>
        <p:sp>
          <p:nvSpPr>
            <p:cNvPr id="19" name="TextBox 1"/>
            <p:cNvSpPr txBox="1"/>
            <p:nvPr/>
          </p:nvSpPr>
          <p:spPr bwMode="auto">
            <a:xfrm>
              <a:off x="0" y="2286000"/>
              <a:ext cx="1272080" cy="261867"/>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800" b="1" i="0" u="none" strike="noStrike" kern="0" cap="none" spc="0" normalizeH="0" baseline="0" noProof="0" dirty="0" smtClean="0">
                <a:ln>
                  <a:noFill/>
                </a:ln>
                <a:solidFill>
                  <a:srgbClr val="A33340">
                    <a:lumMod val="60000"/>
                    <a:lumOff val="40000"/>
                  </a:srgbClr>
                </a:solidFill>
                <a:effectLst/>
                <a:uLnTx/>
                <a:uFillTx/>
                <a:latin typeface="+mn-lt"/>
                <a:ea typeface="Times New Roman" charset="0"/>
                <a:cs typeface="Times New Roman" charset="0"/>
              </a:endParaRPr>
            </a:p>
          </p:txBody>
        </p:sp>
      </p:grpSp>
      <p:sp>
        <p:nvSpPr>
          <p:cNvPr id="21" name="TextBox 1"/>
          <p:cNvSpPr txBox="1"/>
          <p:nvPr/>
        </p:nvSpPr>
        <p:spPr bwMode="auto">
          <a:xfrm>
            <a:off x="8366480" y="1648797"/>
            <a:ext cx="1223650" cy="1223643"/>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i="0" dirty="0" smtClean="0">
                <a:solidFill>
                  <a:schemeClr val="tx1"/>
                </a:solidFill>
                <a:latin typeface="+mn-lt"/>
                <a:ea typeface="Times New Roman" charset="0"/>
                <a:cs typeface="Times New Roman" charset="0"/>
              </a:rPr>
              <a:t>billion cubic</a:t>
            </a:r>
            <a:r>
              <a:rPr lang="en-US" sz="1400" i="0" baseline="0" dirty="0" smtClean="0">
                <a:solidFill>
                  <a:schemeClr val="tx1"/>
                </a:solidFill>
                <a:latin typeface="+mn-lt"/>
                <a:ea typeface="Times New Roman" charset="0"/>
                <a:cs typeface="Times New Roman" charset="0"/>
              </a:rPr>
              <a:t> feet per day</a:t>
            </a:r>
            <a:endParaRPr lang="en-US" sz="1400" i="0" dirty="0" smtClean="0">
              <a:solidFill>
                <a:schemeClr val="tx1"/>
              </a:solidFill>
              <a:latin typeface="+mn-lt"/>
              <a:ea typeface="Times New Roman" charset="0"/>
              <a:cs typeface="Times New Roman" charset="0"/>
            </a:endParaRPr>
          </a:p>
        </p:txBody>
      </p:sp>
      <p:sp>
        <p:nvSpPr>
          <p:cNvPr id="22" name="TextBox 1"/>
          <p:cNvSpPr txBox="1"/>
          <p:nvPr/>
        </p:nvSpPr>
        <p:spPr bwMode="auto">
          <a:xfrm>
            <a:off x="3743294" y="1876257"/>
            <a:ext cx="1560946" cy="636630"/>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0" i="0" dirty="0" smtClean="0">
                <a:solidFill>
                  <a:schemeClr val="bg2"/>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a:pPr eaLnBrk="0" hangingPunct="0"/>
            <a:endParaRPr lang="en-US" sz="600" b="0" i="0" dirty="0" smtClean="0">
              <a:solidFill>
                <a:schemeClr val="tx1"/>
              </a:solidFill>
              <a:latin typeface="+mn-lt"/>
              <a:ea typeface="Times New Roman" charset="0"/>
              <a:cs typeface="Times New Roman" charset="0"/>
            </a:endParaRPr>
          </a:p>
          <a:p>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p:txBody>
      </p:sp>
    </p:spTree>
    <p:extLst>
      <p:ext uri="{BB962C8B-B14F-4D97-AF65-F5344CB8AC3E}">
        <p14:creationId xmlns:p14="http://schemas.microsoft.com/office/powerpoint/2010/main" val="3401865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smtClean="0"/>
              <a:t>Relatively </a:t>
            </a:r>
            <a:r>
              <a:rPr lang="en-US" dirty="0"/>
              <a:t>low </a:t>
            </a:r>
            <a:r>
              <a:rPr lang="en-US" dirty="0" smtClean="0"/>
              <a:t>U.S. natural </a:t>
            </a:r>
            <a:r>
              <a:rPr lang="en-US" dirty="0"/>
              <a:t>gas </a:t>
            </a:r>
            <a:r>
              <a:rPr lang="en-US" dirty="0" smtClean="0"/>
              <a:t>prices in the AEO2020 Reference case lead </a:t>
            </a:r>
            <a:r>
              <a:rPr lang="en-US" dirty="0"/>
              <a:t>to continued growth in </a:t>
            </a:r>
            <a:r>
              <a:rPr lang="en-US" dirty="0" smtClean="0"/>
              <a:t>natural gas consumption in </a:t>
            </a:r>
            <a:r>
              <a:rPr lang="en-US" dirty="0"/>
              <a:t>the near term, particularly in the electric power sector. However, </a:t>
            </a:r>
            <a:r>
              <a:rPr lang="en-US" dirty="0" smtClean="0"/>
              <a:t>through 2050, </a:t>
            </a:r>
            <a:r>
              <a:rPr lang="en-US" dirty="0"/>
              <a:t>only the industrial sector </a:t>
            </a:r>
            <a:r>
              <a:rPr lang="en-US" dirty="0" smtClean="0"/>
              <a:t>shows markedly increased </a:t>
            </a:r>
            <a:r>
              <a:rPr lang="en-US" dirty="0"/>
              <a:t>natural gas consumption</a:t>
            </a:r>
            <a:r>
              <a:rPr lang="en-US" dirty="0" smtClean="0"/>
              <a:t>.</a:t>
            </a:r>
          </a:p>
          <a:p>
            <a:pPr lvl="0"/>
            <a:r>
              <a:rPr lang="en-US" dirty="0" smtClean="0"/>
              <a:t>The </a:t>
            </a:r>
            <a:r>
              <a:rPr lang="en-US" dirty="0"/>
              <a:t>industrial </a:t>
            </a:r>
            <a:r>
              <a:rPr lang="en-US" dirty="0" smtClean="0"/>
              <a:t>sector</a:t>
            </a:r>
            <a:r>
              <a:rPr lang="en-US" dirty="0"/>
              <a:t>, which includes fuel used for liquefaction at export facilities and in lease and plant operations, </a:t>
            </a:r>
            <a:r>
              <a:rPr lang="en-US" dirty="0" smtClean="0"/>
              <a:t>consumes more natural </a:t>
            </a:r>
            <a:r>
              <a:rPr lang="en-US" dirty="0"/>
              <a:t>gas </a:t>
            </a:r>
            <a:r>
              <a:rPr lang="en-US" dirty="0" smtClean="0"/>
              <a:t>than any other sector in the United States after 2021. </a:t>
            </a:r>
            <a:r>
              <a:rPr lang="en-US" dirty="0"/>
              <a:t>Major natural gas consumers in this sector include the chemical industry (where natural gas is used as a feedstock to produce methanol and ammonia), manufacturing heat and power, and lease and plant fuel.</a:t>
            </a:r>
          </a:p>
          <a:p>
            <a:pPr lvl="0"/>
            <a:r>
              <a:rPr lang="en-US" dirty="0" smtClean="0"/>
              <a:t>Natural </a:t>
            </a:r>
            <a:r>
              <a:rPr lang="en-US" dirty="0"/>
              <a:t>gas used for </a:t>
            </a:r>
            <a:r>
              <a:rPr lang="en-US" dirty="0" smtClean="0"/>
              <a:t>U.S. electric </a:t>
            </a:r>
            <a:r>
              <a:rPr lang="en-US" dirty="0"/>
              <a:t>power generation peaks in 2021 as relatively low natural gas prices, new natural gas-fired combined-cycle capacity, and coal-fired capacity retirements drive increases in natural gas-fired generation in the short term. However, strong growth in renewables and efficiency improvements in the remaining coal-fired fleet lead to declining </a:t>
            </a:r>
            <a:r>
              <a:rPr lang="en-US" dirty="0" smtClean="0"/>
              <a:t>amounts of natural </a:t>
            </a:r>
            <a:r>
              <a:rPr lang="en-US" dirty="0"/>
              <a:t>gas consumed in the electric power sector through 2030. Natural gas consumption then slowly rises </a:t>
            </a:r>
            <a:r>
              <a:rPr lang="en-US" dirty="0" smtClean="0"/>
              <a:t>to reach its </a:t>
            </a:r>
            <a:r>
              <a:rPr lang="en-US" dirty="0"/>
              <a:t>2021 level again in the late 2040s</a:t>
            </a:r>
            <a:r>
              <a:rPr lang="en-US" dirty="0" smtClean="0"/>
              <a:t>.</a:t>
            </a:r>
          </a:p>
          <a:p>
            <a:pPr lvl="0"/>
            <a:r>
              <a:rPr lang="en-US" dirty="0" smtClean="0"/>
              <a:t>Natural </a:t>
            </a:r>
            <a:r>
              <a:rPr lang="en-US" dirty="0"/>
              <a:t>gas consumption in the residential and commercial sectors remains largely flat because of efficiency gains and population </a:t>
            </a:r>
            <a:r>
              <a:rPr lang="en-US" dirty="0" smtClean="0"/>
              <a:t>shifts to warmer regions </a:t>
            </a:r>
            <a:r>
              <a:rPr lang="en-US" dirty="0"/>
              <a:t>that counterbalance </a:t>
            </a:r>
            <a:r>
              <a:rPr lang="en-US" dirty="0" smtClean="0"/>
              <a:t>population </a:t>
            </a:r>
            <a:r>
              <a:rPr lang="en-US" dirty="0"/>
              <a:t>growth. Although natural gas </a:t>
            </a:r>
            <a:r>
              <a:rPr lang="en-US" dirty="0" smtClean="0"/>
              <a:t>consumption rises </a:t>
            </a:r>
            <a:r>
              <a:rPr lang="en-US" dirty="0"/>
              <a:t>in the transportation </a:t>
            </a:r>
            <a:r>
              <a:rPr lang="en-US" dirty="0" smtClean="0"/>
              <a:t>sector--particularly </a:t>
            </a:r>
            <a:r>
              <a:rPr lang="en-US" dirty="0"/>
              <a:t>for freight </a:t>
            </a:r>
            <a:r>
              <a:rPr lang="en-US" dirty="0" smtClean="0"/>
              <a:t>trucks, rail, </a:t>
            </a:r>
            <a:r>
              <a:rPr lang="en-US" dirty="0"/>
              <a:t>and marine </a:t>
            </a:r>
            <a:r>
              <a:rPr lang="en-US" dirty="0" smtClean="0"/>
              <a:t>shipping--it </a:t>
            </a:r>
            <a:r>
              <a:rPr lang="en-US" dirty="0"/>
              <a:t>remains a small share of both transportation fuel demand and total natural gas consumption.</a:t>
            </a:r>
          </a:p>
        </p:txBody>
      </p:sp>
      <p:sp>
        <p:nvSpPr>
          <p:cNvPr id="10" name="Title 9"/>
          <p:cNvSpPr>
            <a:spLocks noGrp="1"/>
          </p:cNvSpPr>
          <p:nvPr>
            <p:ph type="title"/>
          </p:nvPr>
        </p:nvSpPr>
        <p:spPr/>
        <p:txBody>
          <a:bodyPr/>
          <a:lstStyle/>
          <a:p>
            <a:r>
              <a:rPr lang="en-US" dirty="0" smtClean="0"/>
              <a:t>—but </a:t>
            </a:r>
            <a:r>
              <a:rPr lang="en-US" dirty="0"/>
              <a:t>consumption in the residential and commercial sectors remains relatively flat across the projection period in the </a:t>
            </a:r>
            <a:r>
              <a:rPr lang="en-US" dirty="0" smtClean="0"/>
              <a:t>AEO2020 Reference </a:t>
            </a:r>
            <a:r>
              <a:rPr lang="en-US" dirty="0"/>
              <a:t>case</a:t>
            </a:r>
          </a:p>
        </p:txBody>
      </p:sp>
      <p:sp>
        <p:nvSpPr>
          <p:cNvPr id="3" name="Slide Number Placeholder 2"/>
          <p:cNvSpPr>
            <a:spLocks noGrp="1"/>
          </p:cNvSpPr>
          <p:nvPr>
            <p:ph type="sldNum" sz="quarter" idx="4"/>
          </p:nvPr>
        </p:nvSpPr>
        <p:spPr/>
        <p:txBody>
          <a:bodyPr/>
          <a:lstStyle/>
          <a:p>
            <a:fld id="{2D80C5C9-96E0-47EC-B500-37C5FE284639}" type="slidenum">
              <a:rPr lang="en-US" smtClean="0"/>
              <a:pPr/>
              <a:t>48</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557534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35"/>
          <p:cNvGraphicFramePr>
            <a:graphicFrameLocks noGrp="1"/>
          </p:cNvGraphicFramePr>
          <p:nvPr>
            <p:ph sz="quarter" idx="12"/>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9"/>
          <p:cNvSpPr>
            <a:spLocks noGrp="1"/>
          </p:cNvSpPr>
          <p:nvPr>
            <p:ph type="title"/>
          </p:nvPr>
        </p:nvSpPr>
        <p:spPr/>
        <p:txBody>
          <a:bodyPr/>
          <a:lstStyle/>
          <a:p>
            <a:r>
              <a:rPr lang="en-US" dirty="0" smtClean="0"/>
              <a:t>The United States continues to export more natural gas than it imports in </a:t>
            </a:r>
            <a:r>
              <a:rPr lang="en-US" dirty="0"/>
              <a:t>the </a:t>
            </a:r>
            <a:r>
              <a:rPr lang="en-US" dirty="0" smtClean="0"/>
              <a:t>AEO2020 Reference </a:t>
            </a:r>
            <a:r>
              <a:rPr lang="en-US" dirty="0"/>
              <a:t>case—</a:t>
            </a:r>
          </a:p>
        </p:txBody>
      </p:sp>
      <p:sp>
        <p:nvSpPr>
          <p:cNvPr id="3" name="Slide Number Placeholder 2"/>
          <p:cNvSpPr>
            <a:spLocks noGrp="1"/>
          </p:cNvSpPr>
          <p:nvPr>
            <p:ph type="sldNum" sz="quarter" idx="4"/>
          </p:nvPr>
        </p:nvSpPr>
        <p:spPr/>
        <p:txBody>
          <a:bodyPr/>
          <a:lstStyle/>
          <a:p>
            <a:fld id="{2D80C5C9-96E0-47EC-B500-37C5FE284639}" type="slidenum">
              <a:rPr lang="en-US" smtClean="0"/>
              <a:pPr/>
              <a:t>49</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pSp>
        <p:nvGrpSpPr>
          <p:cNvPr id="24" name="Group 23"/>
          <p:cNvGrpSpPr/>
          <p:nvPr/>
        </p:nvGrpSpPr>
        <p:grpSpPr>
          <a:xfrm>
            <a:off x="3722891" y="1869985"/>
            <a:ext cx="8261301" cy="3526945"/>
            <a:chOff x="4132334" y="-3576073"/>
            <a:chExt cx="8261301" cy="3526945"/>
          </a:xfrm>
        </p:grpSpPr>
        <p:sp>
          <p:nvSpPr>
            <p:cNvPr id="34" name="TextBox 1"/>
            <p:cNvSpPr txBox="1"/>
            <p:nvPr/>
          </p:nvSpPr>
          <p:spPr bwMode="auto">
            <a:xfrm>
              <a:off x="10794029" y="-3467616"/>
              <a:ext cx="1599606" cy="3418488"/>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1" i="0" baseline="0" dirty="0" smtClean="0">
                  <a:solidFill>
                    <a:schemeClr val="tx2"/>
                  </a:solidFill>
                  <a:latin typeface="Arial" panose="020B0604020202020204" pitchFamily="34" charset="0"/>
                  <a:ea typeface="Times New Roman" charset="0"/>
                  <a:cs typeface="Arial" panose="020B0604020202020204" pitchFamily="34" charset="0"/>
                </a:rPr>
                <a:t>liquefied natural gas (LNG) </a:t>
              </a:r>
            </a:p>
            <a:p>
              <a:pPr eaLnBrk="0" hangingPunct="0"/>
              <a:r>
                <a:rPr lang="en-US" sz="1400" b="1" i="0" baseline="0" dirty="0" smtClean="0">
                  <a:solidFill>
                    <a:schemeClr val="tx2"/>
                  </a:solidFill>
                  <a:latin typeface="Arial" panose="020B0604020202020204" pitchFamily="34" charset="0"/>
                  <a:ea typeface="Times New Roman" charset="0"/>
                  <a:cs typeface="Arial" panose="020B0604020202020204" pitchFamily="34" charset="0"/>
                </a:rPr>
                <a:t>exports</a:t>
              </a:r>
            </a:p>
            <a:p>
              <a:pPr eaLnBrk="0" hangingPunct="0"/>
              <a:endParaRPr lang="en-US" sz="200" b="0" i="0" baseline="0" dirty="0" smtClean="0">
                <a:solidFill>
                  <a:schemeClr val="bg2"/>
                </a:solidFill>
                <a:latin typeface="Arial" panose="020B0604020202020204" pitchFamily="34" charset="0"/>
                <a:ea typeface="Times New Roman" charset="0"/>
                <a:cs typeface="Arial" panose="020B0604020202020204" pitchFamily="34" charset="0"/>
              </a:endParaRPr>
            </a:p>
            <a:p>
              <a:pPr eaLnBrk="0" hangingPunct="0"/>
              <a:endParaRPr lang="en-US" sz="200" b="0" i="0" baseline="0" dirty="0" smtClean="0">
                <a:solidFill>
                  <a:schemeClr val="bg2"/>
                </a:solidFill>
                <a:latin typeface="Arial" panose="020B0604020202020204" pitchFamily="34" charset="0"/>
                <a:ea typeface="Times New Roman" charset="0"/>
                <a:cs typeface="Arial" panose="020B0604020202020204" pitchFamily="34" charset="0"/>
              </a:endParaRPr>
            </a:p>
            <a:p>
              <a:pPr eaLnBrk="0" hangingPunct="0"/>
              <a:endParaRPr lang="en-US" sz="200" b="0" i="0" baseline="0" dirty="0" smtClean="0">
                <a:solidFill>
                  <a:schemeClr val="bg2"/>
                </a:solidFill>
                <a:latin typeface="Arial" panose="020B0604020202020204" pitchFamily="34" charset="0"/>
                <a:ea typeface="Times New Roman" charset="0"/>
                <a:cs typeface="Arial" panose="020B0604020202020204" pitchFamily="34" charset="0"/>
              </a:endParaRPr>
            </a:p>
            <a:p>
              <a:pPr eaLnBrk="0" hangingPunct="0"/>
              <a:endParaRPr lang="en-US" sz="1400" b="0" i="0" baseline="0" dirty="0" smtClean="0">
                <a:solidFill>
                  <a:schemeClr val="bg2"/>
                </a:solidFill>
                <a:latin typeface="Arial" panose="020B0604020202020204" pitchFamily="34" charset="0"/>
                <a:ea typeface="Times New Roman" charset="0"/>
                <a:cs typeface="Arial" panose="020B0604020202020204" pitchFamily="34" charset="0"/>
              </a:endParaRPr>
            </a:p>
            <a:p>
              <a:pPr eaLnBrk="0" hangingPunct="0"/>
              <a:r>
                <a:rPr lang="en-US" sz="1400" b="0" i="0" baseline="0" dirty="0" smtClean="0">
                  <a:solidFill>
                    <a:schemeClr val="bg2"/>
                  </a:solidFill>
                  <a:latin typeface="Arial" panose="020B0604020202020204" pitchFamily="34" charset="0"/>
                  <a:ea typeface="Times New Roman" charset="0"/>
                  <a:cs typeface="Arial" panose="020B0604020202020204" pitchFamily="34" charset="0"/>
                </a:rPr>
                <a:t>pipeline exports to </a:t>
              </a:r>
            </a:p>
            <a:p>
              <a:pPr marL="0" marR="0" lvl="0" indent="0" defTabSz="914400" eaLnBrk="0" fontAlgn="auto" latinLnBrk="0" hangingPunct="0">
                <a:lnSpc>
                  <a:spcPct val="100000"/>
                </a:lnSpc>
                <a:spcBef>
                  <a:spcPts val="0"/>
                </a:spcBef>
                <a:spcAft>
                  <a:spcPts val="0"/>
                </a:spcAft>
                <a:buClrTx/>
                <a:buSzTx/>
                <a:buFontTx/>
                <a:buNone/>
                <a:tabLst/>
                <a:defRPr/>
              </a:pPr>
              <a:endParaRPr lang="en-US" sz="500" b="1" i="0" baseline="0" dirty="0">
                <a:solidFill>
                  <a:schemeClr val="accent2"/>
                </a:solidFill>
                <a:effectLst/>
                <a:latin typeface="Arial" panose="020B0604020202020204" pitchFamily="34" charset="0"/>
                <a:ea typeface="+mn-ea"/>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lang="en-US" sz="1400" b="1" i="0" baseline="0" dirty="0" smtClean="0">
                  <a:solidFill>
                    <a:schemeClr val="accent2"/>
                  </a:solidFill>
                  <a:effectLst/>
                  <a:latin typeface="Arial" panose="020B0604020202020204" pitchFamily="34" charset="0"/>
                  <a:ea typeface="+mn-ea"/>
                  <a:cs typeface="Arial" panose="020B0604020202020204" pitchFamily="34" charset="0"/>
                </a:rPr>
                <a:t>  </a:t>
              </a:r>
              <a:r>
                <a:rPr lang="en-US" sz="1400" b="1" i="0" baseline="0" dirty="0">
                  <a:solidFill>
                    <a:schemeClr val="accent2"/>
                  </a:solidFill>
                  <a:effectLst/>
                  <a:latin typeface="Arial" panose="020B0604020202020204" pitchFamily="34" charset="0"/>
                  <a:ea typeface="+mn-ea"/>
                  <a:cs typeface="Arial" panose="020B0604020202020204" pitchFamily="34" charset="0"/>
                </a:rPr>
                <a:t>Mexico</a:t>
              </a:r>
              <a:endParaRPr lang="en-US" sz="1400" b="0" i="0" baseline="0" dirty="0">
                <a:solidFill>
                  <a:schemeClr val="accent2"/>
                </a:solidFill>
                <a:effectLst/>
                <a:latin typeface="Arial" panose="020B0604020202020204" pitchFamily="34" charset="0"/>
                <a:ea typeface="+mn-ea"/>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200" b="1" i="0" baseline="0" dirty="0" smtClean="0">
                <a:solidFill>
                  <a:schemeClr val="accent5"/>
                </a:solidFill>
                <a:latin typeface="Arial" panose="020B0604020202020204" pitchFamily="34" charset="0"/>
                <a:ea typeface="Times New Roman"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200" b="1" i="0" baseline="0" dirty="0" smtClean="0">
                <a:solidFill>
                  <a:schemeClr val="accent5"/>
                </a:solidFill>
                <a:latin typeface="Arial" panose="020B0604020202020204" pitchFamily="34" charset="0"/>
                <a:ea typeface="Times New Roman"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200" b="1" i="0" baseline="0" dirty="0" smtClean="0">
                <a:solidFill>
                  <a:schemeClr val="accent5"/>
                </a:solidFill>
                <a:latin typeface="Arial" panose="020B0604020202020204" pitchFamily="34" charset="0"/>
                <a:ea typeface="Times New Roman"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200" b="1" i="0" baseline="0" dirty="0" smtClean="0">
                <a:solidFill>
                  <a:schemeClr val="accent5"/>
                </a:solidFill>
                <a:latin typeface="Arial" panose="020B0604020202020204" pitchFamily="34" charset="0"/>
                <a:ea typeface="Times New Roman"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200" b="1" i="0" baseline="0" dirty="0" smtClean="0">
                <a:solidFill>
                  <a:schemeClr val="accent5"/>
                </a:solidFill>
                <a:latin typeface="Arial" panose="020B0604020202020204" pitchFamily="34" charset="0"/>
                <a:ea typeface="Times New Roman"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200" b="1" i="0" baseline="0" dirty="0" smtClean="0">
                <a:solidFill>
                  <a:schemeClr val="accent5"/>
                </a:solidFill>
                <a:latin typeface="Arial" panose="020B0604020202020204" pitchFamily="34" charset="0"/>
                <a:ea typeface="Times New Roman" charset="0"/>
                <a:cs typeface="Arial" panose="020B0604020202020204" pitchFamily="34" charset="0"/>
              </a:endParaRPr>
            </a:p>
            <a:p>
              <a:pPr eaLnBrk="0" hangingPunct="0"/>
              <a:r>
                <a:rPr lang="en-US" sz="1400" b="1" i="0" baseline="0" dirty="0" smtClean="0">
                  <a:solidFill>
                    <a:schemeClr val="accent5"/>
                  </a:solidFill>
                  <a:latin typeface="Arial" panose="020B0604020202020204" pitchFamily="34" charset="0"/>
                  <a:ea typeface="Times New Roman" charset="0"/>
                  <a:cs typeface="Arial" panose="020B0604020202020204" pitchFamily="34" charset="0"/>
                </a:rPr>
                <a:t>  Canada</a:t>
              </a:r>
            </a:p>
            <a:p>
              <a:pPr eaLnBrk="0" hangingPunct="0"/>
              <a:endParaRPr lang="en-US" sz="1400" b="0" i="0" baseline="0" dirty="0" smtClean="0">
                <a:solidFill>
                  <a:schemeClr val="bg2"/>
                </a:solidFill>
                <a:latin typeface="Arial" panose="020B0604020202020204" pitchFamily="34" charset="0"/>
                <a:ea typeface="Times New Roman" charset="0"/>
                <a:cs typeface="Arial" panose="020B0604020202020204" pitchFamily="34" charset="0"/>
              </a:endParaRPr>
            </a:p>
            <a:p>
              <a:pPr eaLnBrk="0" hangingPunct="0"/>
              <a:r>
                <a:rPr lang="en-US" sz="1400" b="0" i="0" baseline="0" dirty="0" smtClean="0">
                  <a:solidFill>
                    <a:schemeClr val="bg2"/>
                  </a:solidFill>
                  <a:latin typeface="Arial" panose="020B0604020202020204" pitchFamily="34" charset="0"/>
                  <a:ea typeface="Times New Roman" charset="0"/>
                  <a:cs typeface="Arial" panose="020B0604020202020204" pitchFamily="34" charset="0"/>
                </a:rPr>
                <a:t>pipeline imports from</a:t>
              </a:r>
              <a:r>
                <a:rPr lang="en-US" sz="1400" b="1" i="0" baseline="0" dirty="0" smtClean="0">
                  <a:solidFill>
                    <a:schemeClr val="bg2"/>
                  </a:solidFill>
                  <a:latin typeface="Arial" panose="020B0604020202020204" pitchFamily="34" charset="0"/>
                  <a:ea typeface="Times New Roman" charset="0"/>
                  <a:cs typeface="Arial" panose="020B0604020202020204" pitchFamily="34" charset="0"/>
                </a:rPr>
                <a:t>    </a:t>
              </a:r>
            </a:p>
            <a:p>
              <a:pPr eaLnBrk="0" hangingPunct="0"/>
              <a:r>
                <a:rPr lang="en-US" sz="1400" b="1" i="0" baseline="0" dirty="0" smtClean="0">
                  <a:solidFill>
                    <a:schemeClr val="accent2"/>
                  </a:solidFill>
                  <a:latin typeface="Arial" panose="020B0604020202020204" pitchFamily="34" charset="0"/>
                  <a:ea typeface="Times New Roman" charset="0"/>
                  <a:cs typeface="Arial" panose="020B0604020202020204" pitchFamily="34" charset="0"/>
                </a:rPr>
                <a:t>  </a:t>
              </a:r>
              <a:r>
                <a:rPr lang="en-US" sz="1400" b="1" i="0" baseline="0" dirty="0" smtClean="0">
                  <a:solidFill>
                    <a:schemeClr val="accent5">
                      <a:lumMod val="60000"/>
                      <a:lumOff val="40000"/>
                    </a:schemeClr>
                  </a:solidFill>
                  <a:latin typeface="Arial" panose="020B0604020202020204" pitchFamily="34" charset="0"/>
                  <a:ea typeface="Times New Roman" charset="0"/>
                  <a:cs typeface="Arial" panose="020B0604020202020204" pitchFamily="34" charset="0"/>
                </a:rPr>
                <a:t>Canada</a:t>
              </a:r>
            </a:p>
            <a:p>
              <a:pPr eaLnBrk="0" hangingPunct="0"/>
              <a:endParaRPr lang="en-US" sz="1400" b="1" i="0" baseline="0" dirty="0" smtClean="0">
                <a:solidFill>
                  <a:schemeClr val="accent1">
                    <a:lumMod val="60000"/>
                    <a:lumOff val="40000"/>
                  </a:schemeClr>
                </a:solidFill>
                <a:latin typeface="Arial" panose="020B0604020202020204" pitchFamily="34" charset="0"/>
                <a:ea typeface="Times New Roman" charset="0"/>
                <a:cs typeface="Arial" panose="020B0604020202020204" pitchFamily="34" charset="0"/>
              </a:endParaRPr>
            </a:p>
            <a:p>
              <a:pPr eaLnBrk="0" hangingPunct="0"/>
              <a:r>
                <a:rPr lang="en-US" sz="1400" b="1" i="0" baseline="0" dirty="0" smtClean="0">
                  <a:solidFill>
                    <a:schemeClr val="accent1">
                      <a:lumMod val="60000"/>
                      <a:lumOff val="40000"/>
                    </a:schemeClr>
                  </a:solidFill>
                  <a:latin typeface="Arial" panose="020B0604020202020204" pitchFamily="34" charset="0"/>
                  <a:ea typeface="Times New Roman" charset="0"/>
                  <a:cs typeface="Arial" panose="020B0604020202020204" pitchFamily="34" charset="0"/>
                </a:rPr>
                <a:t>LNG imports</a:t>
              </a:r>
              <a:endParaRPr lang="en-US" sz="1400" i="0" dirty="0" smtClean="0">
                <a:solidFill>
                  <a:schemeClr val="accent1">
                    <a:lumMod val="60000"/>
                    <a:lumOff val="40000"/>
                  </a:schemeClr>
                </a:solidFill>
                <a:latin typeface="Arial" panose="020B0604020202020204" pitchFamily="34" charset="0"/>
                <a:ea typeface="Times New Roman" charset="0"/>
                <a:cs typeface="Arial" panose="020B0604020202020204" pitchFamily="34" charset="0"/>
              </a:endParaRPr>
            </a:p>
          </p:txBody>
        </p:sp>
        <p:sp>
          <p:nvSpPr>
            <p:cNvPr id="35" name="TextBox 1"/>
            <p:cNvSpPr txBox="1"/>
            <p:nvPr/>
          </p:nvSpPr>
          <p:spPr bwMode="auto">
            <a:xfrm>
              <a:off x="4132334" y="-3576073"/>
              <a:ext cx="1795881" cy="666624"/>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         </a:t>
              </a:r>
              <a:r>
                <a:rPr lang="en-US" sz="1400" b="1" i="0" dirty="0" smtClean="0">
                  <a:solidFill>
                    <a:schemeClr val="tx1"/>
                  </a:solidFill>
                  <a:latin typeface="Arial" panose="020B0604020202020204" pitchFamily="34" charset="0"/>
                  <a:ea typeface="Times New Roman" charset="0"/>
                  <a:cs typeface="Arial" panose="020B0604020202020204" pitchFamily="34" charset="0"/>
                </a:rPr>
                <a:t>2019</a:t>
              </a:r>
              <a:endParaRPr lang="en-US" sz="1400" b="0" i="0" dirty="0" smtClean="0">
                <a:solidFill>
                  <a:schemeClr val="tx1"/>
                </a:solidFill>
                <a:latin typeface="Arial" panose="020B0604020202020204" pitchFamily="34" charset="0"/>
                <a:ea typeface="Times New Roman" charset="0"/>
                <a:cs typeface="Arial" panose="020B0604020202020204" pitchFamily="34" charset="0"/>
              </a:endParaRPr>
            </a:p>
            <a:p>
              <a:pPr eaLnBrk="0" hangingPunct="0"/>
              <a:r>
                <a:rPr lang="en-US" sz="1400" b="0" i="0" dirty="0" smtClean="0">
                  <a:solidFill>
                    <a:schemeClr val="tx1"/>
                  </a:solidFill>
                  <a:latin typeface="Arial" panose="020B0604020202020204" pitchFamily="34" charset="0"/>
                  <a:ea typeface="Times New Roman" charset="0"/>
                  <a:cs typeface="Arial" panose="020B0604020202020204" pitchFamily="34" charset="0"/>
                </a:rPr>
                <a:t>history</a:t>
              </a:r>
              <a:r>
                <a:rPr lang="en-US" sz="14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400" b="0" i="0" dirty="0" smtClean="0">
                <a:solidFill>
                  <a:schemeClr val="tx1"/>
                </a:solidFill>
                <a:latin typeface="Arial" panose="020B0604020202020204" pitchFamily="34" charset="0"/>
                <a:ea typeface="Times New Roman" charset="0"/>
                <a:cs typeface="Arial" panose="020B0604020202020204" pitchFamily="34" charset="0"/>
              </a:endParaRPr>
            </a:p>
          </p:txBody>
        </p:sp>
      </p:grpSp>
    </p:spTree>
    <p:extLst>
      <p:ext uri="{BB962C8B-B14F-4D97-AF65-F5344CB8AC3E}">
        <p14:creationId xmlns:p14="http://schemas.microsoft.com/office/powerpoint/2010/main" val="315916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AEO2020 Reference </a:t>
            </a:r>
            <a:r>
              <a:rPr lang="en-US" dirty="0"/>
              <a:t>case?</a:t>
            </a:r>
          </a:p>
        </p:txBody>
      </p:sp>
      <p:sp>
        <p:nvSpPr>
          <p:cNvPr id="3" name="Text Placeholder 2"/>
          <p:cNvSpPr>
            <a:spLocks noGrp="1"/>
          </p:cNvSpPr>
          <p:nvPr>
            <p:ph type="body" sz="quarter" idx="12"/>
          </p:nvPr>
        </p:nvSpPr>
        <p:spPr/>
        <p:txBody>
          <a:bodyPr/>
          <a:lstStyle/>
          <a:p>
            <a:r>
              <a:rPr lang="en-US" dirty="0"/>
              <a:t>The </a:t>
            </a:r>
            <a:r>
              <a:rPr lang="en-US" dirty="0" smtClean="0"/>
              <a:t>AEO2020 </a:t>
            </a:r>
            <a:r>
              <a:rPr lang="en-US" dirty="0"/>
              <a:t>Reference case represents EIA’s best assessment of how U.S. and world energy markets will operate through 2050, based </a:t>
            </a:r>
            <a:r>
              <a:rPr lang="en-US" dirty="0" smtClean="0"/>
              <a:t>on key assumptions intended to provide a base for exploring long-term trends. </a:t>
            </a:r>
          </a:p>
          <a:p>
            <a:r>
              <a:rPr lang="en-US" dirty="0" smtClean="0"/>
              <a:t>The AEO2020 Reference </a:t>
            </a:r>
            <a:r>
              <a:rPr lang="en-US" dirty="0"/>
              <a:t>case should be interpreted as a reasonable baseline case that can be compared with the cases that include alternative assumptions. </a:t>
            </a:r>
          </a:p>
          <a:p>
            <a:r>
              <a:rPr lang="en-US" dirty="0" smtClean="0"/>
              <a:t>EIA based the </a:t>
            </a:r>
            <a:r>
              <a:rPr lang="en-US" dirty="0"/>
              <a:t>economic and demographic trends reflected in the Reference case </a:t>
            </a:r>
            <a:r>
              <a:rPr lang="en-US" dirty="0" smtClean="0"/>
              <a:t>on the current </a:t>
            </a:r>
            <a:r>
              <a:rPr lang="en-US" dirty="0"/>
              <a:t>views of leading economic forecasters and demographers. For example, the Reference case projection assumes improvement in known energy production, delivery, and consumption technologies. </a:t>
            </a:r>
          </a:p>
          <a:p>
            <a:r>
              <a:rPr lang="en-US" dirty="0"/>
              <a:t>The Reference case generally assumes that current laws and regulations that affect the energy sector, including laws that have end dates, are unchanged throughout the projection period. This </a:t>
            </a:r>
            <a:r>
              <a:rPr lang="en-US" dirty="0" smtClean="0"/>
              <a:t>assumption makes it possible for us to </a:t>
            </a:r>
            <a:r>
              <a:rPr lang="en-US" dirty="0"/>
              <a:t>use the Reference case as a benchmark to compare policy-based modeling.</a:t>
            </a:r>
          </a:p>
          <a:p>
            <a:r>
              <a:rPr lang="en-US" dirty="0"/>
              <a:t>The potential </a:t>
            </a:r>
            <a:r>
              <a:rPr lang="en-US" dirty="0" smtClean="0"/>
              <a:t>effects </a:t>
            </a:r>
            <a:r>
              <a:rPr lang="en-US" dirty="0"/>
              <a:t>of proposed legislation, regulations, or standards are not included in the </a:t>
            </a:r>
            <a:r>
              <a:rPr lang="en-US" dirty="0" smtClean="0"/>
              <a:t>AEO2020 </a:t>
            </a:r>
            <a:r>
              <a:rPr lang="en-US" dirty="0"/>
              <a:t>cases</a:t>
            </a:r>
            <a:r>
              <a:rPr lang="en-US" dirty="0" smtClean="0"/>
              <a:t>.</a:t>
            </a:r>
            <a:endParaRPr lang="en-US" dirty="0"/>
          </a:p>
        </p:txBody>
      </p:sp>
      <p:sp>
        <p:nvSpPr>
          <p:cNvPr id="4" name="Slide Number Placeholder 3"/>
          <p:cNvSpPr>
            <a:spLocks noGrp="1"/>
          </p:cNvSpPr>
          <p:nvPr>
            <p:ph type="sldNum" sz="quarter" idx="4"/>
          </p:nvPr>
        </p:nvSpPr>
        <p:spPr>
          <a:xfrm>
            <a:off x="11508613" y="6422050"/>
            <a:ext cx="523707" cy="365125"/>
          </a:xfrm>
        </p:spPr>
        <p:txBody>
          <a:bodyPr/>
          <a:lstStyle/>
          <a:p>
            <a:r>
              <a:rPr lang="en-US" dirty="0"/>
              <a:t>4</a:t>
            </a:r>
          </a:p>
        </p:txBody>
      </p:sp>
    </p:spTree>
    <p:extLst>
      <p:ext uri="{BB962C8B-B14F-4D97-AF65-F5344CB8AC3E}">
        <p14:creationId xmlns:p14="http://schemas.microsoft.com/office/powerpoint/2010/main" val="2531754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In the </a:t>
            </a:r>
            <a:r>
              <a:rPr lang="en-US" dirty="0" smtClean="0"/>
              <a:t>AEO2020 Reference </a:t>
            </a:r>
            <a:r>
              <a:rPr lang="en-US" dirty="0"/>
              <a:t>case, pipeline exports to Mexico and liquefied natural gas (LNG) exports </a:t>
            </a:r>
            <a:r>
              <a:rPr lang="en-US" dirty="0" smtClean="0"/>
              <a:t>to world markets increase moderately until </a:t>
            </a:r>
            <a:r>
              <a:rPr lang="en-US" dirty="0"/>
              <a:t>2025, after which pipeline export growth to Mexico </a:t>
            </a:r>
            <a:r>
              <a:rPr lang="en-US" dirty="0" smtClean="0"/>
              <a:t>slows. LNG </a:t>
            </a:r>
            <a:r>
              <a:rPr lang="en-US" dirty="0"/>
              <a:t>exports </a:t>
            </a:r>
            <a:r>
              <a:rPr lang="en-US" dirty="0" smtClean="0"/>
              <a:t>continue to rise through 2030 before remaining relatively flat for the remainder of the projection period. </a:t>
            </a:r>
            <a:endParaRPr lang="en-US" dirty="0"/>
          </a:p>
          <a:p>
            <a:pPr lvl="0"/>
            <a:r>
              <a:rPr lang="en-US" dirty="0"/>
              <a:t>Increasing natural gas exports to Mexico are a result of more pipeline infrastructure to and within Mexico, allowing for increased natural gas-fired power generation. By 2030, </a:t>
            </a:r>
            <a:r>
              <a:rPr lang="en-US" dirty="0" smtClean="0"/>
              <a:t>Mexico’s </a:t>
            </a:r>
            <a:r>
              <a:rPr lang="en-US" dirty="0"/>
              <a:t>domestic natural gas production begins to displace U.S. exports. </a:t>
            </a:r>
          </a:p>
          <a:p>
            <a:pPr lvl="0"/>
            <a:r>
              <a:rPr lang="en-US" dirty="0" smtClean="0"/>
              <a:t>Three </a:t>
            </a:r>
            <a:r>
              <a:rPr lang="en-US" dirty="0"/>
              <a:t>more </a:t>
            </a:r>
            <a:r>
              <a:rPr lang="en-US" dirty="0" smtClean="0"/>
              <a:t>LNG-export </a:t>
            </a:r>
            <a:r>
              <a:rPr lang="en-US" dirty="0"/>
              <a:t>facilities became operational in the Lower 48 states in 2019, bringing the total number to six. Two new LNG projects reached final investment </a:t>
            </a:r>
            <a:r>
              <a:rPr lang="en-US" dirty="0" smtClean="0"/>
              <a:t>decisions </a:t>
            </a:r>
            <a:r>
              <a:rPr lang="en-US" dirty="0"/>
              <a:t>and started construction in 2019. All </a:t>
            </a:r>
            <a:r>
              <a:rPr lang="en-US" dirty="0" smtClean="0"/>
              <a:t>LNG-export </a:t>
            </a:r>
            <a:r>
              <a:rPr lang="en-US" dirty="0"/>
              <a:t>facilities and expansions currently under construction are expected to be completed by </a:t>
            </a:r>
            <a:r>
              <a:rPr lang="en-US" dirty="0" smtClean="0"/>
              <a:t>2025. U.S</a:t>
            </a:r>
            <a:r>
              <a:rPr lang="en-US" dirty="0"/>
              <a:t>. </a:t>
            </a:r>
            <a:r>
              <a:rPr lang="en-US" dirty="0" smtClean="0"/>
              <a:t>LNG-export </a:t>
            </a:r>
            <a:r>
              <a:rPr lang="en-US" dirty="0"/>
              <a:t>capacity will continue to serve growing global LNG demand, particularly in emerging Asian </a:t>
            </a:r>
            <a:r>
              <a:rPr lang="en-US" dirty="0" smtClean="0"/>
              <a:t>markets as long as U.S</a:t>
            </a:r>
            <a:r>
              <a:rPr lang="en-US" dirty="0"/>
              <a:t>. natural gas prices remain competitive. As U.S.-sourced LNG becomes less </a:t>
            </a:r>
            <a:r>
              <a:rPr lang="en-US" dirty="0" smtClean="0"/>
              <a:t>competitive in world markets after 2030, </a:t>
            </a:r>
            <a:r>
              <a:rPr lang="en-US" dirty="0"/>
              <a:t>export volumes level </a:t>
            </a:r>
            <a:r>
              <a:rPr lang="en-US" dirty="0" smtClean="0"/>
              <a:t>off.</a:t>
            </a:r>
          </a:p>
          <a:p>
            <a:pPr lvl="0"/>
            <a:r>
              <a:rPr lang="en-US" dirty="0"/>
              <a:t>U.S. imports of natural gas from Canada, primarily from its prolific western region, continue </a:t>
            </a:r>
            <a:r>
              <a:rPr lang="en-US" dirty="0" smtClean="0"/>
              <a:t>to generally </a:t>
            </a:r>
            <a:r>
              <a:rPr lang="en-US" dirty="0"/>
              <a:t>decline from historical levels. U.S. exports of natural gas to </a:t>
            </a:r>
            <a:r>
              <a:rPr lang="en-US" dirty="0" smtClean="0"/>
              <a:t>eastern </a:t>
            </a:r>
            <a:r>
              <a:rPr lang="en-US" dirty="0"/>
              <a:t>Canada continue to increase because of </a:t>
            </a:r>
            <a:r>
              <a:rPr lang="en-US" dirty="0" smtClean="0"/>
              <a:t>eastern </a:t>
            </a:r>
            <a:r>
              <a:rPr lang="en-US" dirty="0"/>
              <a:t>Canada’s proximity to U.S. natural gas resources in the Marcellus and Utica plays and new pipeline infrastructure. However, this </a:t>
            </a:r>
            <a:r>
              <a:rPr lang="en-US" dirty="0" smtClean="0"/>
              <a:t>export growth </a:t>
            </a:r>
            <a:r>
              <a:rPr lang="en-US" dirty="0"/>
              <a:t>slows in the mid-2020s as </a:t>
            </a:r>
            <a:r>
              <a:rPr lang="en-US" dirty="0" smtClean="0"/>
              <a:t>Canada’s demand </a:t>
            </a:r>
            <a:r>
              <a:rPr lang="en-US" dirty="0"/>
              <a:t>for natural gas begins to decline, particularly in the electric power </a:t>
            </a:r>
            <a:r>
              <a:rPr lang="en-US" dirty="0" smtClean="0"/>
              <a:t>sector, as </a:t>
            </a:r>
            <a:r>
              <a:rPr lang="en-US" dirty="0"/>
              <a:t>Canada begins transitioning to more renewables in </a:t>
            </a:r>
            <a:r>
              <a:rPr lang="en-US" dirty="0" smtClean="0"/>
              <a:t>its generation </a:t>
            </a:r>
            <a:r>
              <a:rPr lang="en-US" dirty="0"/>
              <a:t>mix.</a:t>
            </a:r>
          </a:p>
        </p:txBody>
      </p:sp>
      <p:sp>
        <p:nvSpPr>
          <p:cNvPr id="10" name="Title 9"/>
          <p:cNvSpPr>
            <a:spLocks noGrp="1"/>
          </p:cNvSpPr>
          <p:nvPr>
            <p:ph type="title"/>
          </p:nvPr>
        </p:nvSpPr>
        <p:spPr/>
        <p:txBody>
          <a:bodyPr>
            <a:normAutofit fontScale="90000"/>
          </a:bodyPr>
          <a:lstStyle/>
          <a:p>
            <a:r>
              <a:rPr lang="en-US" dirty="0"/>
              <a:t>—because </a:t>
            </a:r>
            <a:r>
              <a:rPr lang="en-US" dirty="0" smtClean="0"/>
              <a:t>near-term growth in liquefied natural gas </a:t>
            </a:r>
            <a:r>
              <a:rPr lang="en-US" dirty="0"/>
              <a:t>export </a:t>
            </a:r>
            <a:r>
              <a:rPr lang="en-US" dirty="0" smtClean="0"/>
              <a:t>capacity delivers </a:t>
            </a:r>
            <a:r>
              <a:rPr lang="en-US" dirty="0"/>
              <a:t>domestic production to global markets</a:t>
            </a:r>
          </a:p>
        </p:txBody>
      </p:sp>
      <p:sp>
        <p:nvSpPr>
          <p:cNvPr id="3" name="Slide Number Placeholder 2"/>
          <p:cNvSpPr>
            <a:spLocks noGrp="1"/>
          </p:cNvSpPr>
          <p:nvPr>
            <p:ph type="sldNum" sz="quarter" idx="4"/>
          </p:nvPr>
        </p:nvSpPr>
        <p:spPr/>
        <p:txBody>
          <a:bodyPr/>
          <a:lstStyle/>
          <a:p>
            <a:fld id="{2D80C5C9-96E0-47EC-B500-37C5FE284639}" type="slidenum">
              <a:rPr lang="en-US" smtClean="0"/>
              <a:pPr/>
              <a:t>50</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907395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p:nvPr>
        </p:nvSpPr>
        <p:spPr/>
        <p:txBody>
          <a:bodyPr/>
          <a:lstStyle/>
          <a:p>
            <a:r>
              <a:rPr lang="en-US" dirty="0" smtClean="0"/>
              <a:t>Liquefied natural gas (LNG) </a:t>
            </a:r>
            <a:r>
              <a:rPr lang="en-US" dirty="0"/>
              <a:t>exports are sensitive to both oil and natural gas prices—</a:t>
            </a:r>
          </a:p>
        </p:txBody>
      </p:sp>
      <p:sp>
        <p:nvSpPr>
          <p:cNvPr id="3" name="Slide Number Placeholder 2"/>
          <p:cNvSpPr>
            <a:spLocks noGrp="1"/>
          </p:cNvSpPr>
          <p:nvPr>
            <p:ph type="sldNum" sz="quarter" idx="4"/>
          </p:nvPr>
        </p:nvSpPr>
        <p:spPr/>
        <p:txBody>
          <a:bodyPr/>
          <a:lstStyle/>
          <a:p>
            <a:fld id="{2D80C5C9-96E0-47EC-B500-37C5FE284639}" type="slidenum">
              <a:rPr lang="en-US" smtClean="0"/>
              <a:pPr/>
              <a:t>51</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
        <p:nvSpPr>
          <p:cNvPr id="15" name="TextBox 1"/>
          <p:cNvSpPr txBox="1"/>
          <p:nvPr/>
        </p:nvSpPr>
        <p:spPr bwMode="auto">
          <a:xfrm>
            <a:off x="5109882" y="2381752"/>
            <a:ext cx="1183343" cy="3454272"/>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a:solidFill>
                  <a:schemeClr val="accent5">
                    <a:lumMod val="75000"/>
                  </a:schemeClr>
                </a:solidFill>
                <a:latin typeface="+mn-lt"/>
                <a:ea typeface="Times New Roman" charset="0"/>
                <a:cs typeface="Times New Roman" charset="0"/>
              </a:rPr>
              <a:t>High Oil</a:t>
            </a:r>
            <a:r>
              <a:rPr lang="en-US" sz="1400" b="1" i="0" baseline="0" dirty="0">
                <a:solidFill>
                  <a:schemeClr val="accent5">
                    <a:lumMod val="75000"/>
                  </a:schemeClr>
                </a:solidFill>
                <a:latin typeface="+mn-lt"/>
                <a:ea typeface="Times New Roman" charset="0"/>
                <a:cs typeface="Times New Roman" charset="0"/>
              </a:rPr>
              <a:t> Price</a:t>
            </a:r>
          </a:p>
          <a:p>
            <a:pPr algn="l" eaLnBrk="0" hangingPunct="0"/>
            <a:endParaRPr lang="en-US" sz="500" b="1" i="0" baseline="0" dirty="0">
              <a:solidFill>
                <a:schemeClr val="accent3"/>
              </a:solidFill>
              <a:latin typeface="+mn-lt"/>
              <a:ea typeface="Times New Roman" charset="0"/>
              <a:cs typeface="Times New Roman" charset="0"/>
            </a:endParaRPr>
          </a:p>
          <a:p>
            <a:pPr algn="l" eaLnBrk="0" hangingPunct="0"/>
            <a:endParaRPr lang="en-US" sz="1400" b="1" i="0" baseline="0" dirty="0" smtClean="0">
              <a:solidFill>
                <a:schemeClr val="accent2">
                  <a:lumMod val="75000"/>
                </a:schemeClr>
              </a:solidFill>
              <a:latin typeface="+mn-lt"/>
              <a:ea typeface="Times New Roman" charset="0"/>
              <a:cs typeface="Times New Roman" charset="0"/>
            </a:endParaRPr>
          </a:p>
          <a:p>
            <a:pPr algn="l" eaLnBrk="0" hangingPunct="0"/>
            <a:endParaRPr lang="en-US" sz="1400" b="1" dirty="0">
              <a:solidFill>
                <a:schemeClr val="accent2">
                  <a:lumMod val="75000"/>
                </a:schemeClr>
              </a:solidFill>
              <a:ea typeface="Times New Roman" charset="0"/>
              <a:cs typeface="Times New Roman" charset="0"/>
            </a:endParaRPr>
          </a:p>
          <a:p>
            <a:pPr algn="l" eaLnBrk="0" hangingPunct="0"/>
            <a:endParaRPr lang="en-US" sz="1400" b="1" i="0" baseline="0" dirty="0" smtClean="0">
              <a:solidFill>
                <a:schemeClr val="accent2">
                  <a:lumMod val="75000"/>
                </a:schemeClr>
              </a:solidFill>
              <a:latin typeface="+mn-lt"/>
              <a:ea typeface="Times New Roman" charset="0"/>
              <a:cs typeface="Times New Roman" charset="0"/>
            </a:endParaRPr>
          </a:p>
          <a:p>
            <a:pPr algn="l" eaLnBrk="0" hangingPunct="0"/>
            <a:r>
              <a:rPr lang="en-US" sz="1400" b="1" i="0" baseline="0" dirty="0" smtClean="0">
                <a:solidFill>
                  <a:schemeClr val="accent2">
                    <a:lumMod val="75000"/>
                  </a:schemeClr>
                </a:solidFill>
                <a:latin typeface="+mn-lt"/>
                <a:ea typeface="Times New Roman" charset="0"/>
                <a:cs typeface="Times New Roman" charset="0"/>
              </a:rPr>
              <a:t>High </a:t>
            </a:r>
            <a:r>
              <a:rPr lang="en-US" sz="1400" b="1" i="0" baseline="0" dirty="0">
                <a:solidFill>
                  <a:schemeClr val="accent2">
                    <a:lumMod val="75000"/>
                  </a:schemeClr>
                </a:solidFill>
                <a:latin typeface="+mn-lt"/>
                <a:ea typeface="Times New Roman" charset="0"/>
                <a:cs typeface="Times New Roman" charset="0"/>
              </a:rPr>
              <a:t>Oil and Gas </a:t>
            </a:r>
            <a:r>
              <a:rPr lang="en-US" sz="1400" b="1" i="0" baseline="0" dirty="0" smtClean="0">
                <a:solidFill>
                  <a:schemeClr val="accent2">
                    <a:lumMod val="75000"/>
                  </a:schemeClr>
                </a:solidFill>
                <a:latin typeface="+mn-lt"/>
                <a:ea typeface="Times New Roman" charset="0"/>
                <a:cs typeface="Times New Roman" charset="0"/>
              </a:rPr>
              <a:t>Supply</a:t>
            </a:r>
            <a:endParaRPr lang="en-US" sz="1400" b="1" i="0" dirty="0">
              <a:solidFill>
                <a:schemeClr val="accent2">
                  <a:lumMod val="75000"/>
                </a:schemeClr>
              </a:solidFill>
              <a:latin typeface="+mn-lt"/>
              <a:ea typeface="Times New Roman" charset="0"/>
              <a:cs typeface="Times New Roman" charset="0"/>
            </a:endParaRPr>
          </a:p>
          <a:p>
            <a:pPr algn="l" eaLnBrk="0" hangingPunct="0"/>
            <a:endParaRPr lang="en-US" sz="1400" b="1" dirty="0">
              <a:ea typeface="Times New Roman" charset="0"/>
              <a:cs typeface="Times New Roman" charset="0"/>
            </a:endParaRPr>
          </a:p>
          <a:p>
            <a:pPr algn="l" eaLnBrk="0" hangingPunct="0"/>
            <a:r>
              <a:rPr lang="en-US" sz="1400" b="1" i="0" dirty="0" smtClean="0">
                <a:solidFill>
                  <a:schemeClr val="tx1"/>
                </a:solidFill>
                <a:latin typeface="+mn-lt"/>
                <a:ea typeface="Times New Roman" charset="0"/>
                <a:cs typeface="Times New Roman" charset="0"/>
              </a:rPr>
              <a:t>Reference</a:t>
            </a:r>
            <a:r>
              <a:rPr lang="en-US" sz="1400" b="1" i="0" baseline="0" dirty="0" smtClean="0">
                <a:solidFill>
                  <a:schemeClr val="tx1"/>
                </a:solidFill>
                <a:latin typeface="+mn-lt"/>
                <a:ea typeface="Times New Roman" charset="0"/>
                <a:cs typeface="Times New Roman" charset="0"/>
              </a:rPr>
              <a:t> </a:t>
            </a:r>
          </a:p>
          <a:p>
            <a:pPr eaLnBrk="0" hangingPunct="0"/>
            <a:r>
              <a:rPr lang="en-US" sz="1400" b="1" dirty="0">
                <a:solidFill>
                  <a:schemeClr val="accent5">
                    <a:lumMod val="40000"/>
                    <a:lumOff val="60000"/>
                  </a:schemeClr>
                </a:solidFill>
              </a:rPr>
              <a:t>Low Oil Price</a:t>
            </a:r>
            <a:endParaRPr lang="en-US" sz="1400" dirty="0">
              <a:solidFill>
                <a:schemeClr val="accent5">
                  <a:lumMod val="40000"/>
                  <a:lumOff val="60000"/>
                </a:schemeClr>
              </a:solidFill>
            </a:endParaRPr>
          </a:p>
          <a:p>
            <a:pPr algn="l" eaLnBrk="0" hangingPunct="0"/>
            <a:r>
              <a:rPr lang="en-US" sz="1400" b="1" i="0" baseline="0" dirty="0" smtClean="0">
                <a:solidFill>
                  <a:schemeClr val="accent2">
                    <a:lumMod val="40000"/>
                    <a:lumOff val="60000"/>
                  </a:schemeClr>
                </a:solidFill>
                <a:effectLst/>
                <a:latin typeface="+mn-lt"/>
                <a:ea typeface="+mn-ea"/>
                <a:cs typeface="+mn-cs"/>
              </a:rPr>
              <a:t>Low </a:t>
            </a:r>
            <a:r>
              <a:rPr lang="en-US" sz="1400" b="1" i="0" baseline="0" dirty="0">
                <a:solidFill>
                  <a:schemeClr val="accent2">
                    <a:lumMod val="40000"/>
                    <a:lumOff val="60000"/>
                  </a:schemeClr>
                </a:solidFill>
                <a:effectLst/>
                <a:latin typeface="+mn-lt"/>
                <a:ea typeface="+mn-ea"/>
                <a:cs typeface="+mn-cs"/>
              </a:rPr>
              <a:t>Oil and Gas </a:t>
            </a:r>
            <a:r>
              <a:rPr lang="en-US" sz="1400" b="1" i="0" baseline="0" dirty="0" smtClean="0">
                <a:solidFill>
                  <a:schemeClr val="accent2">
                    <a:lumMod val="40000"/>
                    <a:lumOff val="60000"/>
                  </a:schemeClr>
                </a:solidFill>
                <a:effectLst/>
                <a:latin typeface="+mn-lt"/>
                <a:ea typeface="+mn-ea"/>
                <a:cs typeface="+mn-cs"/>
              </a:rPr>
              <a:t>Supply</a:t>
            </a:r>
            <a:endParaRPr lang="en-US" sz="1400" b="1" i="0" baseline="0" dirty="0">
              <a:solidFill>
                <a:schemeClr val="accent2">
                  <a:lumMod val="40000"/>
                  <a:lumOff val="60000"/>
                </a:schemeClr>
              </a:solidFill>
              <a:effectLst/>
              <a:latin typeface="+mn-lt"/>
              <a:ea typeface="+mn-ea"/>
              <a:cs typeface="+mn-cs"/>
            </a:endParaRPr>
          </a:p>
          <a:p>
            <a:pPr algn="l" eaLnBrk="0" hangingPunct="0"/>
            <a:endParaRPr lang="en-US" sz="1400" dirty="0">
              <a:effectLst/>
            </a:endParaRPr>
          </a:p>
          <a:p>
            <a:pPr algn="ctr" eaLnBrk="0" hangingPunct="0"/>
            <a:endParaRPr lang="en-US" sz="1400" i="0" dirty="0">
              <a:solidFill>
                <a:schemeClr val="accent1"/>
              </a:solidFill>
              <a:latin typeface="+mn-lt"/>
              <a:ea typeface="Times New Roman" charset="0"/>
              <a:cs typeface="Times New Roman" charset="0"/>
            </a:endParaRPr>
          </a:p>
        </p:txBody>
      </p:sp>
      <p:sp>
        <p:nvSpPr>
          <p:cNvPr id="16" name="TextBox 1"/>
          <p:cNvSpPr txBox="1"/>
          <p:nvPr/>
        </p:nvSpPr>
        <p:spPr bwMode="auto">
          <a:xfrm>
            <a:off x="7740692" y="2061699"/>
            <a:ext cx="1265153" cy="640107"/>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400" b="0" i="0" dirty="0" smtClean="0">
                <a:solidFill>
                  <a:schemeClr val="tx1"/>
                </a:solidFill>
                <a:latin typeface="+mn-lt"/>
                <a:ea typeface="Times New Roman" charset="0"/>
                <a:cs typeface="Times New Roman" charset="0"/>
              </a:rPr>
              <a:t>         </a:t>
            </a:r>
            <a:r>
              <a:rPr lang="en-US" sz="1400" b="1" i="0" dirty="0" smtClean="0">
                <a:solidFill>
                  <a:schemeClr val="tx1"/>
                </a:solidFill>
                <a:latin typeface="+mn-lt"/>
                <a:ea typeface="Times New Roman" charset="0"/>
                <a:cs typeface="Times New Roman" charset="0"/>
              </a:rPr>
              <a:t>2019</a:t>
            </a:r>
          </a:p>
          <a:p>
            <a:pPr eaLnBrk="0" hangingPunct="0"/>
            <a:r>
              <a:rPr lang="en-US" sz="1400" b="0" i="0" dirty="0" smtClean="0">
                <a:solidFill>
                  <a:schemeClr val="tx1"/>
                </a:solidFill>
                <a:latin typeface="+mn-lt"/>
                <a:ea typeface="Times New Roman" charset="0"/>
                <a:cs typeface="Times New Roman" charset="0"/>
              </a:rPr>
              <a:t>history</a:t>
            </a:r>
            <a:r>
              <a:rPr lang="en-US" sz="1400" b="0" i="0" baseline="0" dirty="0" smtClean="0">
                <a:solidFill>
                  <a:schemeClr val="tx1"/>
                </a:solidFill>
                <a:latin typeface="+mn-lt"/>
                <a:ea typeface="Times New Roman" charset="0"/>
                <a:cs typeface="Times New Roman" charset="0"/>
              </a:rPr>
              <a:t>       projections</a:t>
            </a:r>
            <a:endParaRPr lang="en-US" sz="1400" b="0" i="0" dirty="0" smtClean="0">
              <a:solidFill>
                <a:schemeClr val="tx1"/>
              </a:solidFill>
              <a:latin typeface="+mn-lt"/>
              <a:ea typeface="Times New Roman" charset="0"/>
              <a:cs typeface="Times New Roman" charset="0"/>
            </a:endParaRPr>
          </a:p>
        </p:txBody>
      </p:sp>
      <p:graphicFrame>
        <p:nvGraphicFramePr>
          <p:cNvPr id="21" name="Content Placeholder 20"/>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914454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lvl="0"/>
            <a:r>
              <a:rPr lang="en-US" dirty="0"/>
              <a:t>Historically, most </a:t>
            </a:r>
            <a:r>
              <a:rPr lang="en-US" dirty="0" smtClean="0"/>
              <a:t>LNG </a:t>
            </a:r>
            <a:r>
              <a:rPr lang="en-US" dirty="0"/>
              <a:t>was traded under long-term contracts linked to crude oil prices because the regional nature of natural gas markets prevented the development of a natural gas price index that could be used globally. In addition to providing a </a:t>
            </a:r>
            <a:r>
              <a:rPr lang="en-US" dirty="0" smtClean="0"/>
              <a:t>liquid global </a:t>
            </a:r>
            <a:r>
              <a:rPr lang="en-US" dirty="0"/>
              <a:t>pricing benchmark, crude </a:t>
            </a:r>
            <a:r>
              <a:rPr lang="en-US" dirty="0" smtClean="0"/>
              <a:t>oil, </a:t>
            </a:r>
            <a:r>
              <a:rPr lang="en-US" dirty="0"/>
              <a:t>to some </a:t>
            </a:r>
            <a:r>
              <a:rPr lang="en-US" dirty="0" smtClean="0"/>
              <a:t>degree, </a:t>
            </a:r>
            <a:r>
              <a:rPr lang="en-US" dirty="0"/>
              <a:t>can </a:t>
            </a:r>
            <a:r>
              <a:rPr lang="en-US" dirty="0" smtClean="0"/>
              <a:t>act as a substitute </a:t>
            </a:r>
            <a:r>
              <a:rPr lang="en-US" dirty="0"/>
              <a:t>for natural gas in industry and for power generation. </a:t>
            </a:r>
            <a:endParaRPr lang="en-US" dirty="0" smtClean="0"/>
          </a:p>
          <a:p>
            <a:r>
              <a:rPr lang="en-US" dirty="0"/>
              <a:t>As more natural gas is traded via short-term contracts or traded on the spot market, the link between LNG and oil prices weakens over time, making U.S. LNG exports less sensitive to the crude oil-to-natural gas price ratio and more responsive </a:t>
            </a:r>
            <a:r>
              <a:rPr lang="en-US" dirty="0" smtClean="0"/>
              <a:t>to the </a:t>
            </a:r>
            <a:r>
              <a:rPr lang="en-US" dirty="0"/>
              <a:t>global LNG supply-natural gas demand dynamics.  This </a:t>
            </a:r>
            <a:r>
              <a:rPr lang="en-US" dirty="0" smtClean="0"/>
              <a:t>shift causes </a:t>
            </a:r>
            <a:r>
              <a:rPr lang="en-US" dirty="0"/>
              <a:t>growth in U.S. LNG exports to slow in all cases</a:t>
            </a:r>
            <a:r>
              <a:rPr lang="en-US" dirty="0" smtClean="0"/>
              <a:t>.</a:t>
            </a:r>
          </a:p>
          <a:p>
            <a:pPr lvl="0"/>
            <a:r>
              <a:rPr lang="en-US" dirty="0" smtClean="0"/>
              <a:t>When the crude oil-to-natural gas price ratio is highest, such as in the High Oil Price case, U.S. LNG exports are at their highest levels. U.S. LNG supplies are priced based on relatively low domestic spot prices instead of oil-linked contracts. In addition, demand for LNG increases, in part, as a result of consumers moving away from petroleum products. </a:t>
            </a:r>
          </a:p>
          <a:p>
            <a:pPr lvl="0"/>
            <a:r>
              <a:rPr lang="en-US" dirty="0" smtClean="0"/>
              <a:t>In </a:t>
            </a:r>
            <a:r>
              <a:rPr lang="en-US" dirty="0"/>
              <a:t>the High Oil and Gas Supply case, low U.S. natural gas prices make U.S. LNG exports competitive relative to other suppliers. Conversely, higher U.S. natural gas prices in the Low Oil and Gas Supply case result in lower U.S. LNG exports</a:t>
            </a:r>
            <a:r>
              <a:rPr lang="en-US" dirty="0" smtClean="0"/>
              <a:t>.</a:t>
            </a:r>
            <a:endParaRPr lang="en-US" dirty="0"/>
          </a:p>
        </p:txBody>
      </p:sp>
      <p:sp>
        <p:nvSpPr>
          <p:cNvPr id="10" name="Title 9"/>
          <p:cNvSpPr>
            <a:spLocks noGrp="1"/>
          </p:cNvSpPr>
          <p:nvPr>
            <p:ph type="title"/>
          </p:nvPr>
        </p:nvSpPr>
        <p:spPr/>
        <p:txBody>
          <a:bodyPr/>
          <a:lstStyle/>
          <a:p>
            <a:r>
              <a:rPr lang="en-US" dirty="0"/>
              <a:t>—resulting in a wide range of U.S. </a:t>
            </a:r>
            <a:r>
              <a:rPr lang="en-US" dirty="0" smtClean="0"/>
              <a:t>LNG-export </a:t>
            </a:r>
            <a:r>
              <a:rPr lang="en-US" dirty="0"/>
              <a:t>levels across cases </a:t>
            </a:r>
          </a:p>
        </p:txBody>
      </p:sp>
      <p:sp>
        <p:nvSpPr>
          <p:cNvPr id="3" name="Slide Number Placeholder 2"/>
          <p:cNvSpPr>
            <a:spLocks noGrp="1"/>
          </p:cNvSpPr>
          <p:nvPr>
            <p:ph type="sldNum" sz="quarter" idx="4"/>
          </p:nvPr>
        </p:nvSpPr>
        <p:spPr/>
        <p:txBody>
          <a:bodyPr/>
          <a:lstStyle/>
          <a:p>
            <a:fld id="{2D80C5C9-96E0-47EC-B500-37C5FE284639}" type="slidenum">
              <a:rPr lang="en-US" smtClean="0"/>
              <a:pPr/>
              <a:t>52</a:t>
            </a:fld>
            <a:endParaRPr lang="en-US" dirty="0"/>
          </a:p>
        </p:txBody>
      </p:sp>
      <p:grpSp>
        <p:nvGrpSpPr>
          <p:cNvPr id="12" name="Group 11"/>
          <p:cNvGrpSpPr/>
          <p:nvPr/>
        </p:nvGrpSpPr>
        <p:grpSpPr>
          <a:xfrm>
            <a:off x="349653" y="-1021"/>
            <a:ext cx="11564435" cy="531722"/>
            <a:chOff x="349653" y="-1021"/>
            <a:chExt cx="11564435" cy="531722"/>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141811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a:t>
            </a:r>
            <a:endParaRPr lang="en-US" dirty="0"/>
          </a:p>
        </p:txBody>
      </p:sp>
      <p:sp>
        <p:nvSpPr>
          <p:cNvPr id="11" name="Text Placeholder 10"/>
          <p:cNvSpPr>
            <a:spLocks noGrp="1"/>
          </p:cNvSpPr>
          <p:nvPr>
            <p:ph type="body" sz="quarter" idx="13"/>
          </p:nvPr>
        </p:nvSpPr>
        <p:spPr/>
        <p:txBody>
          <a:bodyPr/>
          <a:lstStyle/>
          <a:p>
            <a:r>
              <a:rPr lang="en-US" dirty="0"/>
              <a:t>As electricity demand grows modestly, the primary drivers for new capacity in the </a:t>
            </a:r>
            <a:r>
              <a:rPr lang="en-US" dirty="0" smtClean="0"/>
              <a:t>AEO2020 Reference </a:t>
            </a:r>
            <a:r>
              <a:rPr lang="en-US" dirty="0"/>
              <a:t>case </a:t>
            </a:r>
            <a:r>
              <a:rPr lang="en-US" dirty="0" smtClean="0"/>
              <a:t>are </a:t>
            </a:r>
            <a:r>
              <a:rPr lang="en-US" dirty="0"/>
              <a:t>retirements of older, </a:t>
            </a:r>
            <a:r>
              <a:rPr lang="en-US" dirty="0" smtClean="0"/>
              <a:t>less-efficient </a:t>
            </a:r>
            <a:r>
              <a:rPr lang="en-US" dirty="0"/>
              <a:t>fossil fuel </a:t>
            </a:r>
            <a:r>
              <a:rPr lang="en-US" dirty="0" smtClean="0"/>
              <a:t>units; </a:t>
            </a:r>
            <a:r>
              <a:rPr lang="en-US" dirty="0"/>
              <a:t>the near-term availability of renewable energy tax </a:t>
            </a:r>
            <a:r>
              <a:rPr lang="en-US" dirty="0" smtClean="0"/>
              <a:t>credits; </a:t>
            </a:r>
            <a:r>
              <a:rPr lang="en-US" dirty="0"/>
              <a:t>and the continued decline in the capital cost of renewables, especially solar photovoltaic. Low natural gas prices and favorable costs for renewables result in natural gas and renewables </a:t>
            </a:r>
            <a:r>
              <a:rPr lang="en-US" dirty="0" smtClean="0"/>
              <a:t>as </a:t>
            </a:r>
            <a:r>
              <a:rPr lang="en-US" dirty="0"/>
              <a:t>the primary sources of new generation </a:t>
            </a:r>
            <a:r>
              <a:rPr lang="en-US" dirty="0" smtClean="0"/>
              <a:t>capacity </a:t>
            </a:r>
            <a:r>
              <a:rPr lang="en-US" dirty="0" smtClean="0">
                <a:solidFill>
                  <a:srgbClr val="FFFFFF"/>
                </a:solidFill>
              </a:rPr>
              <a:t>through </a:t>
            </a:r>
            <a:r>
              <a:rPr lang="en-US" dirty="0" smtClean="0"/>
              <a:t>2050. </a:t>
            </a:r>
            <a:r>
              <a:rPr lang="en-US" dirty="0"/>
              <a:t>The future generation mix is sensitive to the price of natural gas and </a:t>
            </a:r>
            <a:r>
              <a:rPr lang="en-US" dirty="0" smtClean="0"/>
              <a:t>growth </a:t>
            </a:r>
            <a:r>
              <a:rPr lang="en-US" dirty="0"/>
              <a:t>in electricity demand.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48" y="1445823"/>
            <a:ext cx="1714891" cy="1702188"/>
          </a:xfrm>
          <a:prstGeom prst="rect">
            <a:avLst/>
          </a:prstGeom>
        </p:spPr>
      </p:pic>
    </p:spTree>
    <p:extLst>
      <p:ext uri="{BB962C8B-B14F-4D97-AF65-F5344CB8AC3E}">
        <p14:creationId xmlns:p14="http://schemas.microsoft.com/office/powerpoint/2010/main" val="18901564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094" y="546574"/>
            <a:ext cx="11599572" cy="755794"/>
          </a:xfrm>
        </p:spPr>
        <p:txBody>
          <a:bodyPr>
            <a:noAutofit/>
          </a:bodyPr>
          <a:lstStyle/>
          <a:p>
            <a:r>
              <a:rPr lang="en-US" sz="2000" dirty="0"/>
              <a:t>Electricity generation from natural gas and renewables increases as a result of lower natural gas prices and declining costs of </a:t>
            </a:r>
            <a:r>
              <a:rPr lang="en-US" sz="2000" dirty="0" smtClean="0"/>
              <a:t>solar and wind renewable capacity</a:t>
            </a:r>
            <a:r>
              <a:rPr lang="en-US" sz="2000" dirty="0"/>
              <a:t>,</a:t>
            </a:r>
            <a:r>
              <a:rPr lang="en-US" sz="2000" dirty="0" smtClean="0"/>
              <a:t> </a:t>
            </a:r>
            <a:r>
              <a:rPr lang="en-US" sz="2000" dirty="0"/>
              <a:t>making these fuels increasingly competitive</a:t>
            </a:r>
          </a:p>
        </p:txBody>
      </p:sp>
      <p:graphicFrame>
        <p:nvGraphicFramePr>
          <p:cNvPr id="6" name="Content Placeholder 5"/>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13"/>
            <p:extLst/>
          </p:nvPr>
        </p:nvGraphicFramePr>
        <p:xfrm>
          <a:off x="6108880" y="1427163"/>
          <a:ext cx="5741988"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D80C5C9-96E0-47EC-B500-37C5FE284639}" type="slidenum">
              <a:rPr lang="en-US" smtClean="0"/>
              <a:pPr/>
              <a:t>54</a:t>
            </a:fld>
            <a:endParaRPr lang="en-US" dirty="0"/>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7417123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Electricity demand grows slowly through 2050 in the </a:t>
            </a:r>
            <a:r>
              <a:rPr lang="en-US" dirty="0"/>
              <a:t>AEO2020</a:t>
            </a:r>
            <a:r>
              <a:rPr lang="en-US" dirty="0" smtClean="0"/>
              <a:t> Reference case—  </a:t>
            </a:r>
            <a:endParaRPr lang="en-US" dirty="0"/>
          </a:p>
        </p:txBody>
      </p:sp>
      <p:graphicFrame>
        <p:nvGraphicFramePr>
          <p:cNvPr id="8" name="Content Placeholder 7"/>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55</a:t>
            </a:fld>
            <a:endParaRPr lang="en-US" dirty="0">
              <a:solidFill>
                <a:srgbClr val="000000"/>
              </a:solidFill>
            </a:endParaRPr>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166480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fontScale="92500" lnSpcReduction="10000"/>
          </a:bodyPr>
          <a:lstStyle/>
          <a:p>
            <a:pPr lvl="0"/>
            <a:r>
              <a:rPr lang="en-US" dirty="0" smtClean="0"/>
              <a:t>Although </a:t>
            </a:r>
            <a:r>
              <a:rPr lang="en-US" dirty="0"/>
              <a:t>near-term electricity demand may fluctuate as a result of year-to-year changes in weather, </a:t>
            </a:r>
            <a:r>
              <a:rPr lang="en-US" dirty="0" smtClean="0"/>
              <a:t>trends in long-term </a:t>
            </a:r>
            <a:r>
              <a:rPr lang="en-US" dirty="0"/>
              <a:t>demand </a:t>
            </a:r>
            <a:r>
              <a:rPr lang="en-US" dirty="0" smtClean="0"/>
              <a:t>tend </a:t>
            </a:r>
            <a:r>
              <a:rPr lang="en-US" dirty="0"/>
              <a:t>to be driven by economic growth offset by increases in energy efficiency.  The annual growth in electricity demand averages about 1% throughout the projection </a:t>
            </a:r>
            <a:r>
              <a:rPr lang="en-US" dirty="0" smtClean="0"/>
              <a:t>period (2019-2050) </a:t>
            </a:r>
            <a:r>
              <a:rPr lang="en-US" dirty="0"/>
              <a:t>in </a:t>
            </a:r>
            <a:r>
              <a:rPr lang="en-US" dirty="0" smtClean="0"/>
              <a:t>the AEO2020 </a:t>
            </a:r>
            <a:r>
              <a:rPr lang="en-US" dirty="0"/>
              <a:t>Reference case. </a:t>
            </a:r>
          </a:p>
          <a:p>
            <a:pPr lvl="0"/>
            <a:r>
              <a:rPr lang="en-US" dirty="0" smtClean="0"/>
              <a:t>Historically</a:t>
            </a:r>
            <a:r>
              <a:rPr lang="en-US" dirty="0"/>
              <a:t>, </a:t>
            </a:r>
            <a:r>
              <a:rPr lang="en-US" dirty="0" smtClean="0"/>
              <a:t>although the economy has continued to grow, growth rates for electricity </a:t>
            </a:r>
            <a:r>
              <a:rPr lang="en-US" dirty="0"/>
              <a:t>demand </a:t>
            </a:r>
            <a:r>
              <a:rPr lang="en-US" dirty="0" smtClean="0"/>
              <a:t>have </a:t>
            </a:r>
            <a:r>
              <a:rPr lang="en-US" dirty="0"/>
              <a:t>slowed as new, efficient devices and production processes </a:t>
            </a:r>
            <a:r>
              <a:rPr lang="en-US" dirty="0" smtClean="0"/>
              <a:t>that require less electricity have replaced </a:t>
            </a:r>
            <a:r>
              <a:rPr lang="en-US" dirty="0"/>
              <a:t>older, less-efficient appliances, heating, ventilation, cooling units, and capital </a:t>
            </a:r>
            <a:r>
              <a:rPr lang="en-US" dirty="0" smtClean="0"/>
              <a:t>equipment.</a:t>
            </a:r>
            <a:endParaRPr lang="en-US" dirty="0"/>
          </a:p>
          <a:p>
            <a:pPr lvl="0"/>
            <a:r>
              <a:rPr lang="en-US" dirty="0" smtClean="0"/>
              <a:t>Average </a:t>
            </a:r>
            <a:r>
              <a:rPr lang="en-US" dirty="0"/>
              <a:t>electricity growth rates in the AEO2020 H</a:t>
            </a:r>
            <a:r>
              <a:rPr lang="en-US" dirty="0" smtClean="0"/>
              <a:t>igh </a:t>
            </a:r>
            <a:r>
              <a:rPr lang="en-US" dirty="0"/>
              <a:t>Economic Growth and Low </a:t>
            </a:r>
            <a:r>
              <a:rPr lang="en-US" dirty="0" smtClean="0"/>
              <a:t>Economic </a:t>
            </a:r>
            <a:r>
              <a:rPr lang="en-US" dirty="0"/>
              <a:t>Growth cases vary the most from the Reference case. Electricity use in the High Economic Growth case grows </a:t>
            </a:r>
            <a:r>
              <a:rPr lang="en-US" dirty="0" smtClean="0"/>
              <a:t>0.3 </a:t>
            </a:r>
            <a:r>
              <a:rPr lang="en-US" dirty="0"/>
              <a:t>percentage points faster on average, and electricity use in the Low Economic Growth case grows 0.2 percentage points slower</a:t>
            </a:r>
            <a:r>
              <a:rPr lang="en-US" dirty="0" smtClean="0"/>
              <a:t>.</a:t>
            </a:r>
          </a:p>
          <a:p>
            <a:pPr lvl="0"/>
            <a:r>
              <a:rPr lang="en-US" dirty="0" smtClean="0"/>
              <a:t>The growth </a:t>
            </a:r>
            <a:r>
              <a:rPr lang="en-US" dirty="0"/>
              <a:t>in projected electricity sales </a:t>
            </a:r>
            <a:r>
              <a:rPr lang="en-US" dirty="0" smtClean="0"/>
              <a:t>during the projection period would </a:t>
            </a:r>
            <a:r>
              <a:rPr lang="en-US" dirty="0"/>
              <a:t>be higher </a:t>
            </a:r>
            <a:r>
              <a:rPr lang="en-US" dirty="0" smtClean="0"/>
              <a:t>if not </a:t>
            </a:r>
            <a:r>
              <a:rPr lang="en-US" dirty="0"/>
              <a:t>for </a:t>
            </a:r>
            <a:r>
              <a:rPr lang="en-US" dirty="0" smtClean="0"/>
              <a:t>significant growth in generation </a:t>
            </a:r>
            <a:r>
              <a:rPr lang="en-US" dirty="0"/>
              <a:t>from rooftop photovoltaic (PV) </a:t>
            </a:r>
            <a:r>
              <a:rPr lang="en-US" dirty="0" smtClean="0"/>
              <a:t>systems, </a:t>
            </a:r>
            <a:r>
              <a:rPr lang="en-US" dirty="0"/>
              <a:t>primarily on residential and commercial </a:t>
            </a:r>
            <a:r>
              <a:rPr lang="en-US" dirty="0" smtClean="0"/>
              <a:t>buildings, </a:t>
            </a:r>
            <a:r>
              <a:rPr lang="en-US" dirty="0"/>
              <a:t>and </a:t>
            </a:r>
            <a:r>
              <a:rPr lang="en-US" dirty="0" smtClean="0"/>
              <a:t>combined-heat-and-power </a:t>
            </a:r>
            <a:r>
              <a:rPr lang="en-US" dirty="0"/>
              <a:t>systems in industrial and some commercial </a:t>
            </a:r>
            <a:r>
              <a:rPr lang="en-US" dirty="0" smtClean="0"/>
              <a:t>applications</a:t>
            </a:r>
            <a:r>
              <a:rPr lang="en-US" dirty="0"/>
              <a:t>. By 2050, end-use solar photovoltaic </a:t>
            </a:r>
            <a:r>
              <a:rPr lang="en-US" dirty="0" smtClean="0"/>
              <a:t>accounts for 4</a:t>
            </a:r>
            <a:r>
              <a:rPr lang="en-US" dirty="0"/>
              <a:t>% of U.S. generation </a:t>
            </a:r>
            <a:r>
              <a:rPr lang="en-US" dirty="0" smtClean="0"/>
              <a:t>in </a:t>
            </a:r>
            <a:r>
              <a:rPr lang="en-US" dirty="0"/>
              <a:t>the AEO2020 Reference case.</a:t>
            </a:r>
          </a:p>
          <a:p>
            <a:pPr lvl="0"/>
            <a:r>
              <a:rPr lang="en-US" dirty="0"/>
              <a:t>Electric power demand from the </a:t>
            </a:r>
            <a:r>
              <a:rPr lang="en-US" dirty="0" smtClean="0"/>
              <a:t>transportation </a:t>
            </a:r>
            <a:r>
              <a:rPr lang="en-US" dirty="0"/>
              <a:t>sector is a very small percentage of economy-wide </a:t>
            </a:r>
            <a:r>
              <a:rPr lang="en-US" dirty="0" smtClean="0"/>
              <a:t>demand because electric vehicles (EVs) still represent a developing market.</a:t>
            </a:r>
            <a:r>
              <a:rPr lang="en-US" dirty="0"/>
              <a:t> </a:t>
            </a:r>
            <a:r>
              <a:rPr lang="en-US" dirty="0" smtClean="0"/>
              <a:t>Given </a:t>
            </a:r>
            <a:r>
              <a:rPr lang="en-US" dirty="0"/>
              <a:t>the lack </a:t>
            </a:r>
            <a:r>
              <a:rPr lang="en-US" dirty="0" smtClean="0"/>
              <a:t>of </a:t>
            </a:r>
            <a:r>
              <a:rPr lang="en-US" dirty="0"/>
              <a:t>market evidence </a:t>
            </a:r>
            <a:r>
              <a:rPr lang="en-US" dirty="0" smtClean="0"/>
              <a:t>to date that would indicate</a:t>
            </a:r>
            <a:r>
              <a:rPr lang="en-US" dirty="0" smtClean="0">
                <a:solidFill>
                  <a:srgbClr val="FF0000"/>
                </a:solidFill>
              </a:rPr>
              <a:t> </a:t>
            </a:r>
            <a:r>
              <a:rPr lang="en-US" dirty="0" smtClean="0"/>
              <a:t>a significant increase in U.S. consumer preference for </a:t>
            </a:r>
            <a:r>
              <a:rPr lang="en-US" dirty="0"/>
              <a:t>EVs, EIA’s AEO2020 </a:t>
            </a:r>
            <a:r>
              <a:rPr lang="en-US" dirty="0" smtClean="0"/>
              <a:t>projections </a:t>
            </a:r>
            <a:r>
              <a:rPr lang="en-US" dirty="0"/>
              <a:t>reflect </a:t>
            </a:r>
            <a:r>
              <a:rPr lang="en-US" dirty="0" smtClean="0"/>
              <a:t>the dependence of the EV market on regulatory policies.</a:t>
            </a:r>
            <a:r>
              <a:rPr lang="en-US" dirty="0"/>
              <a:t> </a:t>
            </a:r>
            <a:r>
              <a:rPr lang="en-US" dirty="0" smtClean="0"/>
              <a:t>Both </a:t>
            </a:r>
            <a:r>
              <a:rPr lang="en-US" dirty="0"/>
              <a:t>vehicle sales and utilization (miles driven) would need to increase substantially for EVs to raise electric power demand growth rates by more than a fraction of a </a:t>
            </a:r>
            <a:r>
              <a:rPr lang="en-US" dirty="0" smtClean="0"/>
              <a:t>percentage </a:t>
            </a:r>
            <a:r>
              <a:rPr lang="en-US" dirty="0"/>
              <a:t>per year.</a:t>
            </a:r>
          </a:p>
        </p:txBody>
      </p:sp>
      <p:sp>
        <p:nvSpPr>
          <p:cNvPr id="4" name="Title 3"/>
          <p:cNvSpPr>
            <a:spLocks noGrp="1"/>
          </p:cNvSpPr>
          <p:nvPr>
            <p:ph type="title"/>
          </p:nvPr>
        </p:nvSpPr>
        <p:spPr/>
        <p:txBody>
          <a:bodyPr/>
          <a:lstStyle/>
          <a:p>
            <a:r>
              <a:rPr lang="en-US" dirty="0" smtClean="0"/>
              <a:t>—with increases occurring across all end-use sectors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56</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696286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increasing share of total electricity demand is met with customer-owned generation, including rooftop solar photovoltaic</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57</a:t>
            </a:fld>
            <a:endParaRPr lang="en-US" dirty="0"/>
          </a:p>
        </p:txBody>
      </p:sp>
      <p:graphicFrame>
        <p:nvGraphicFramePr>
          <p:cNvPr id="5" name="Content Placeholder 7"/>
          <p:cNvGraphicFramePr>
            <a:graphicFrameLocks/>
          </p:cNvGraphicFramePr>
          <p:nvPr>
            <p:extLst/>
          </p:nvPr>
        </p:nvGraphicFramePr>
        <p:xfrm>
          <a:off x="589757" y="1572090"/>
          <a:ext cx="10972800" cy="457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349653" y="-1021"/>
            <a:ext cx="11564435" cy="531722"/>
            <a:chOff x="349653" y="-1021"/>
            <a:chExt cx="11564435" cy="53172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664773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Declining costs for new wind and solar projects </a:t>
            </a:r>
            <a:r>
              <a:rPr lang="en-US" dirty="0" smtClean="0"/>
              <a:t>support the </a:t>
            </a:r>
            <a:r>
              <a:rPr lang="en-US" dirty="0"/>
              <a:t>growing </a:t>
            </a:r>
            <a:r>
              <a:rPr lang="en-US" dirty="0" smtClean="0"/>
              <a:t>renewables share </a:t>
            </a:r>
            <a:r>
              <a:rPr lang="en-US" dirty="0"/>
              <a:t>of </a:t>
            </a:r>
            <a:r>
              <a:rPr lang="en-US" dirty="0" smtClean="0"/>
              <a:t>the generation mix </a:t>
            </a:r>
            <a:r>
              <a:rPr lang="en-US" dirty="0"/>
              <a:t>across a wide range of assumptions</a:t>
            </a:r>
            <a:r>
              <a:rPr lang="en-US" dirty="0" smtClean="0"/>
              <a:t>— </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58</a:t>
            </a:fld>
            <a:endParaRPr lang="en-US" dirty="0"/>
          </a:p>
        </p:txBody>
      </p:sp>
      <p:grpSp>
        <p:nvGrpSpPr>
          <p:cNvPr id="19" name="Group 18"/>
          <p:cNvGrpSpPr/>
          <p:nvPr/>
        </p:nvGrpSpPr>
        <p:grpSpPr>
          <a:xfrm>
            <a:off x="349653" y="-1021"/>
            <a:ext cx="11564435" cy="531722"/>
            <a:chOff x="349653" y="-1021"/>
            <a:chExt cx="11564435" cy="53172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8" name="Content Placeholder 27"/>
          <p:cNvGraphicFramePr>
            <a:graphicFrameLocks noGrp="1"/>
          </p:cNvGraphicFramePr>
          <p:nvPr>
            <p:ph sz="quarter" idx="14"/>
            <p:extLst/>
          </p:nvPr>
        </p:nvGraphicFramePr>
        <p:xfrm>
          <a:off x="5837390" y="1334811"/>
          <a:ext cx="2787986"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ontent Placeholder 28"/>
          <p:cNvGraphicFramePr>
            <a:graphicFrameLocks noGrp="1"/>
          </p:cNvGraphicFramePr>
          <p:nvPr>
            <p:ph sz="quarter" idx="13"/>
            <p:extLst/>
          </p:nvPr>
        </p:nvGraphicFramePr>
        <p:xfrm>
          <a:off x="2898367" y="1334811"/>
          <a:ext cx="2939023"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ontent Placeholder 29"/>
          <p:cNvGraphicFramePr>
            <a:graphicFrameLocks noGrp="1"/>
          </p:cNvGraphicFramePr>
          <p:nvPr>
            <p:ph sz="quarter" idx="12"/>
            <p:extLst/>
          </p:nvPr>
        </p:nvGraphicFramePr>
        <p:xfrm>
          <a:off x="309094" y="1314470"/>
          <a:ext cx="2741141" cy="475297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 name="Content Placeholder 21"/>
          <p:cNvGraphicFramePr>
            <a:graphicFrameLocks/>
          </p:cNvGraphicFramePr>
          <p:nvPr>
            <p:extLst/>
          </p:nvPr>
        </p:nvGraphicFramePr>
        <p:xfrm>
          <a:off x="8659518" y="1294130"/>
          <a:ext cx="3324674" cy="4773315"/>
        </p:xfrm>
        <a:graphic>
          <a:graphicData uri="http://schemas.openxmlformats.org/drawingml/2006/chart">
            <c:chart xmlns:c="http://schemas.openxmlformats.org/drawingml/2006/chart" xmlns:r="http://schemas.openxmlformats.org/officeDocument/2006/relationships" r:id="rId14"/>
          </a:graphicData>
        </a:graphic>
      </p:graphicFrame>
      <p:sp>
        <p:nvSpPr>
          <p:cNvPr id="17" name="TextBox 1"/>
          <p:cNvSpPr txBox="1"/>
          <p:nvPr/>
        </p:nvSpPr>
        <p:spPr bwMode="auto">
          <a:xfrm>
            <a:off x="1358168" y="6063944"/>
            <a:ext cx="1374404" cy="358106"/>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Reference</a:t>
            </a:r>
          </a:p>
        </p:txBody>
      </p:sp>
      <p:sp>
        <p:nvSpPr>
          <p:cNvPr id="18" name="TextBox 1"/>
          <p:cNvSpPr txBox="1"/>
          <p:nvPr/>
        </p:nvSpPr>
        <p:spPr bwMode="auto">
          <a:xfrm>
            <a:off x="3855552" y="5836729"/>
            <a:ext cx="1374404" cy="583475"/>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Low Oil and Gas Supply</a:t>
            </a:r>
          </a:p>
        </p:txBody>
      </p:sp>
      <p:sp>
        <p:nvSpPr>
          <p:cNvPr id="31" name="TextBox 1"/>
          <p:cNvSpPr txBox="1"/>
          <p:nvPr/>
        </p:nvSpPr>
        <p:spPr bwMode="auto">
          <a:xfrm>
            <a:off x="6794575" y="5884394"/>
            <a:ext cx="1471582" cy="720218"/>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High Oil and </a:t>
            </a:r>
          </a:p>
          <a:p>
            <a:pPr algn="l" eaLnBrk="0" hangingPunct="0"/>
            <a:r>
              <a:rPr lang="en-US" sz="1400" b="1" i="0" dirty="0" smtClean="0">
                <a:solidFill>
                  <a:srgbClr val="333333"/>
                </a:solidFill>
                <a:latin typeface="+mn-lt"/>
                <a:ea typeface="Times New Roman" charset="0"/>
                <a:cs typeface="Times New Roman" charset="0"/>
              </a:rPr>
              <a:t>Gas Supply</a:t>
            </a:r>
          </a:p>
        </p:txBody>
      </p:sp>
    </p:spTree>
    <p:extLst>
      <p:ext uri="{BB962C8B-B14F-4D97-AF65-F5344CB8AC3E}">
        <p14:creationId xmlns:p14="http://schemas.microsoft.com/office/powerpoint/2010/main" val="473485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Autofit/>
          </a:bodyPr>
          <a:lstStyle/>
          <a:p>
            <a:pPr lvl="0"/>
            <a:r>
              <a:rPr lang="en-US" dirty="0" smtClean="0"/>
              <a:t>Because of declining capital </a:t>
            </a:r>
            <a:r>
              <a:rPr lang="en-US" dirty="0"/>
              <a:t>costs and higher </a:t>
            </a:r>
            <a:r>
              <a:rPr lang="en-US" dirty="0" smtClean="0"/>
              <a:t>renewable </a:t>
            </a:r>
            <a:r>
              <a:rPr lang="en-US" dirty="0"/>
              <a:t>p</a:t>
            </a:r>
            <a:r>
              <a:rPr lang="en-US" dirty="0" smtClean="0"/>
              <a:t>ortfolio </a:t>
            </a:r>
            <a:r>
              <a:rPr lang="en-US" dirty="0"/>
              <a:t>s</a:t>
            </a:r>
            <a:r>
              <a:rPr lang="en-US" dirty="0" smtClean="0"/>
              <a:t>tandards (RPS) targets </a:t>
            </a:r>
            <a:r>
              <a:rPr lang="en-US" dirty="0"/>
              <a:t>in some states, AEO2020 projects that </a:t>
            </a:r>
            <a:r>
              <a:rPr lang="en-US" dirty="0" smtClean="0"/>
              <a:t>the relatively sharp </a:t>
            </a:r>
            <a:r>
              <a:rPr lang="en-US" dirty="0"/>
              <a:t>growth in renewables seen during the past </a:t>
            </a:r>
            <a:r>
              <a:rPr lang="en-US" dirty="0" smtClean="0"/>
              <a:t>10 </a:t>
            </a:r>
            <a:r>
              <a:rPr lang="en-US" dirty="0"/>
              <a:t>years will continue through the projection </a:t>
            </a:r>
            <a:r>
              <a:rPr lang="en-US" dirty="0" smtClean="0"/>
              <a:t>period.  Total </a:t>
            </a:r>
            <a:r>
              <a:rPr lang="en-US" dirty="0"/>
              <a:t>renewable generation </a:t>
            </a:r>
            <a:r>
              <a:rPr lang="en-US" dirty="0" smtClean="0"/>
              <a:t>exceeds </a:t>
            </a:r>
            <a:r>
              <a:rPr lang="en-US" dirty="0"/>
              <a:t>natural </a:t>
            </a:r>
            <a:r>
              <a:rPr lang="en-US" dirty="0" smtClean="0"/>
              <a:t>gas-fired </a:t>
            </a:r>
            <a:r>
              <a:rPr lang="en-US" dirty="0"/>
              <a:t>generation after </a:t>
            </a:r>
            <a:r>
              <a:rPr lang="en-US" dirty="0" smtClean="0"/>
              <a:t>2045 in the </a:t>
            </a:r>
            <a:r>
              <a:rPr lang="en-US" dirty="0"/>
              <a:t>AEO2020 R</a:t>
            </a:r>
            <a:r>
              <a:rPr lang="en-US" dirty="0" smtClean="0"/>
              <a:t>eference case. Renewable </a:t>
            </a:r>
            <a:r>
              <a:rPr lang="en-US" dirty="0"/>
              <a:t>generation grows faster than overall electricity </a:t>
            </a:r>
            <a:r>
              <a:rPr lang="en-US" dirty="0" smtClean="0"/>
              <a:t>demand. </a:t>
            </a:r>
            <a:endParaRPr lang="en-US" dirty="0"/>
          </a:p>
          <a:p>
            <a:pPr lvl="0"/>
            <a:r>
              <a:rPr lang="en-US" dirty="0" smtClean="0"/>
              <a:t>Although coal-fired </a:t>
            </a:r>
            <a:r>
              <a:rPr lang="en-US" dirty="0"/>
              <a:t>and nuclear generation decline </a:t>
            </a:r>
            <a:r>
              <a:rPr lang="en-US" dirty="0" smtClean="0"/>
              <a:t>through the mid-2020’s as a result of retirements</a:t>
            </a:r>
            <a:r>
              <a:rPr lang="en-US" dirty="0"/>
              <a:t>, </a:t>
            </a:r>
            <a:r>
              <a:rPr lang="en-US" dirty="0" smtClean="0"/>
              <a:t>generation from these sources stabilizes </a:t>
            </a:r>
            <a:r>
              <a:rPr lang="en-US" dirty="0"/>
              <a:t>over the longer term as the more </a:t>
            </a:r>
            <a:r>
              <a:rPr lang="en-US" dirty="0" smtClean="0"/>
              <a:t>economically viable </a:t>
            </a:r>
            <a:r>
              <a:rPr lang="en-US" dirty="0"/>
              <a:t>plants </a:t>
            </a:r>
            <a:r>
              <a:rPr lang="en-US" dirty="0" smtClean="0"/>
              <a:t>remain in service. </a:t>
            </a:r>
            <a:r>
              <a:rPr lang="en-US" dirty="0"/>
              <a:t>At projected Reference </a:t>
            </a:r>
            <a:r>
              <a:rPr lang="en-US" dirty="0" smtClean="0"/>
              <a:t>case </a:t>
            </a:r>
            <a:r>
              <a:rPr lang="en-US" dirty="0"/>
              <a:t>prices, natural </a:t>
            </a:r>
            <a:r>
              <a:rPr lang="en-US" dirty="0" smtClean="0"/>
              <a:t>gas-fired </a:t>
            </a:r>
            <a:r>
              <a:rPr lang="en-US" dirty="0"/>
              <a:t>generation is the marginal fuel source to fulfill incremental </a:t>
            </a:r>
            <a:r>
              <a:rPr lang="en-US" dirty="0" smtClean="0"/>
              <a:t>demand and increases </a:t>
            </a:r>
            <a:r>
              <a:rPr lang="en-US" dirty="0"/>
              <a:t>in the later </a:t>
            </a:r>
            <a:r>
              <a:rPr lang="en-US" dirty="0" smtClean="0"/>
              <a:t>projection years</a:t>
            </a:r>
            <a:r>
              <a:rPr lang="en-US" dirty="0"/>
              <a:t>, averaging </a:t>
            </a:r>
            <a:r>
              <a:rPr lang="en-US" dirty="0" smtClean="0"/>
              <a:t>0.8% </a:t>
            </a:r>
            <a:r>
              <a:rPr lang="en-US" dirty="0"/>
              <a:t>growth per year through 2050.</a:t>
            </a:r>
          </a:p>
          <a:p>
            <a:pPr lvl="0"/>
            <a:r>
              <a:rPr lang="en-US" dirty="0" smtClean="0"/>
              <a:t>As a result of projected </a:t>
            </a:r>
            <a:r>
              <a:rPr lang="en-US" dirty="0"/>
              <a:t>lower </a:t>
            </a:r>
            <a:r>
              <a:rPr lang="en-US" dirty="0" smtClean="0"/>
              <a:t>natural gas </a:t>
            </a:r>
            <a:r>
              <a:rPr lang="en-US" dirty="0"/>
              <a:t>prices in the High Oil and Gas </a:t>
            </a:r>
            <a:r>
              <a:rPr lang="en-US" dirty="0" smtClean="0"/>
              <a:t>Supply case</a:t>
            </a:r>
            <a:r>
              <a:rPr lang="en-US" dirty="0"/>
              <a:t>, natural </a:t>
            </a:r>
            <a:r>
              <a:rPr lang="en-US" dirty="0" smtClean="0"/>
              <a:t>gas-fired </a:t>
            </a:r>
            <a:r>
              <a:rPr lang="en-US" dirty="0"/>
              <a:t>generation </a:t>
            </a:r>
            <a:r>
              <a:rPr lang="en-US" dirty="0" smtClean="0"/>
              <a:t>increase</a:t>
            </a:r>
            <a:r>
              <a:rPr lang="en-US" dirty="0"/>
              <a:t>s</a:t>
            </a:r>
            <a:r>
              <a:rPr lang="en-US" dirty="0" smtClean="0"/>
              <a:t> 1.9% </a:t>
            </a:r>
            <a:r>
              <a:rPr lang="en-US" dirty="0"/>
              <a:t>per </a:t>
            </a:r>
            <a:r>
              <a:rPr lang="en-US" dirty="0" smtClean="0"/>
              <a:t>year through the projection period, reaching </a:t>
            </a:r>
            <a:r>
              <a:rPr lang="en-US" dirty="0"/>
              <a:t>a </a:t>
            </a:r>
            <a:r>
              <a:rPr lang="en-US" dirty="0" smtClean="0"/>
              <a:t>51% </a:t>
            </a:r>
            <a:r>
              <a:rPr lang="en-US" dirty="0"/>
              <a:t>share of </a:t>
            </a:r>
            <a:r>
              <a:rPr lang="en-US" dirty="0" smtClean="0"/>
              <a:t>the generation </a:t>
            </a:r>
            <a:r>
              <a:rPr lang="en-US" dirty="0"/>
              <a:t>mix by 2050.  </a:t>
            </a:r>
            <a:r>
              <a:rPr lang="en-US" dirty="0" smtClean="0"/>
              <a:t>In contrast, </a:t>
            </a:r>
            <a:r>
              <a:rPr lang="en-US" dirty="0"/>
              <a:t>under the projected higher </a:t>
            </a:r>
            <a:r>
              <a:rPr lang="en-US" dirty="0" smtClean="0"/>
              <a:t>natural gas </a:t>
            </a:r>
            <a:r>
              <a:rPr lang="en-US" dirty="0"/>
              <a:t>prices in the Low Oil and Gas </a:t>
            </a:r>
            <a:r>
              <a:rPr lang="en-US" dirty="0" smtClean="0"/>
              <a:t>Supply </a:t>
            </a:r>
            <a:r>
              <a:rPr lang="en-US" dirty="0"/>
              <a:t>c</a:t>
            </a:r>
            <a:r>
              <a:rPr lang="en-US" dirty="0" smtClean="0"/>
              <a:t>ase</a:t>
            </a:r>
            <a:r>
              <a:rPr lang="en-US" dirty="0"/>
              <a:t>, </a:t>
            </a:r>
            <a:r>
              <a:rPr lang="en-US" dirty="0" smtClean="0"/>
              <a:t>natural gas-fired </a:t>
            </a:r>
            <a:r>
              <a:rPr lang="en-US" dirty="0"/>
              <a:t>generation </a:t>
            </a:r>
            <a:r>
              <a:rPr lang="en-US" dirty="0" smtClean="0"/>
              <a:t>decli</a:t>
            </a:r>
            <a:r>
              <a:rPr lang="en-US" dirty="0"/>
              <a:t>nes </a:t>
            </a:r>
            <a:r>
              <a:rPr lang="en-US" dirty="0" smtClean="0"/>
              <a:t>1.4% </a:t>
            </a:r>
            <a:r>
              <a:rPr lang="en-US" dirty="0"/>
              <a:t>per </a:t>
            </a:r>
            <a:r>
              <a:rPr lang="en-US" dirty="0" smtClean="0"/>
              <a:t>year through 2050, </a:t>
            </a:r>
            <a:r>
              <a:rPr lang="en-US" dirty="0"/>
              <a:t>reaching </a:t>
            </a:r>
            <a:r>
              <a:rPr lang="en-US" dirty="0" smtClean="0"/>
              <a:t>a 19% </a:t>
            </a:r>
            <a:r>
              <a:rPr lang="en-US" dirty="0"/>
              <a:t>share of </a:t>
            </a:r>
            <a:r>
              <a:rPr lang="en-US" dirty="0" smtClean="0"/>
              <a:t>the generation </a:t>
            </a:r>
            <a:r>
              <a:rPr lang="en-US" dirty="0"/>
              <a:t>mix </a:t>
            </a:r>
            <a:r>
              <a:rPr lang="en-US" dirty="0" smtClean="0"/>
              <a:t>by 2050</a:t>
            </a:r>
            <a:r>
              <a:rPr lang="en-US" dirty="0"/>
              <a:t>.</a:t>
            </a:r>
          </a:p>
        </p:txBody>
      </p:sp>
      <p:sp>
        <p:nvSpPr>
          <p:cNvPr id="4" name="Title 3"/>
          <p:cNvSpPr>
            <a:spLocks noGrp="1"/>
          </p:cNvSpPr>
          <p:nvPr>
            <p:ph type="title"/>
          </p:nvPr>
        </p:nvSpPr>
        <p:spPr/>
        <p:txBody>
          <a:bodyPr/>
          <a:lstStyle/>
          <a:p>
            <a:r>
              <a:rPr lang="en-US" dirty="0" smtClean="0"/>
              <a:t>—although the </a:t>
            </a:r>
            <a:r>
              <a:rPr lang="en-US" dirty="0"/>
              <a:t>results are sensitive to natural gas resource and price assumptions</a:t>
            </a:r>
          </a:p>
        </p:txBody>
      </p:sp>
      <p:sp>
        <p:nvSpPr>
          <p:cNvPr id="2" name="Slide Number Placeholder 1"/>
          <p:cNvSpPr>
            <a:spLocks noGrp="1"/>
          </p:cNvSpPr>
          <p:nvPr>
            <p:ph type="sldNum" sz="quarter" idx="4"/>
          </p:nvPr>
        </p:nvSpPr>
        <p:spPr>
          <a:xfrm>
            <a:off x="11448508" y="6419851"/>
            <a:ext cx="508000" cy="365125"/>
          </a:xfrm>
        </p:spPr>
        <p:txBody>
          <a:bodyPr/>
          <a:lstStyle/>
          <a:p>
            <a:fld id="{2D80C5C9-96E0-47EC-B500-37C5FE284639}" type="slidenum">
              <a:rPr lang="en-US" smtClean="0"/>
              <a:pPr/>
              <a:t>59</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41073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pPr lvl="0"/>
            <a:r>
              <a:rPr lang="en-US" smtClean="0"/>
              <a:t>Oil prices in the future will be driven by global market balances that are primarily influenced by factors that are not modeled in NEMS. In the AEO2020 High Oil Price case, the price of Brent crude oil, in 2019 dollars, reaches $183 per barrel (b) by 2050, compared with $105/b in the Reference case and $46/b in the Low Oil Price case.</a:t>
            </a:r>
          </a:p>
          <a:p>
            <a:r>
              <a:rPr lang="en-US" smtClean="0"/>
              <a:t>Compared with the Reference case, the High Oil and Gas Supply case reflects lower costs and greater U.S. oil and natural gas resource availability, which allows more production at lower prices. The Low Oil and Gas Supply case assumes fewer resources and higher costs.</a:t>
            </a:r>
          </a:p>
          <a:p>
            <a:r>
              <a:rPr lang="en-US" smtClean="0"/>
              <a:t>The effects of economic assumptions on the energy consumption modeled in the AEO2020 are addressed in the High Economic Growth and Low Economic Growth cases, which assume compound annual growth rates for U.S. gross domestic product of 2.4% and 1.4%, respectively, from 2019 to 2050, compared with 1.9% per year growth in the Reference case.</a:t>
            </a:r>
          </a:p>
          <a:p>
            <a:r>
              <a:rPr lang="en-US" smtClean="0"/>
              <a:t>AEO2020 introduces two cases to examine the sensitivities surrounding capital costs for electric power generating technologies. Capital cost reduction for an electric power generating technology is assumed to occur from learning by doing. In the High Renewables Cost case, no cost reduction from learning is assumed for any renewable technologies. The Low Renewables Cost case assumes higher learning for renewable technologies through 2050, resulting in a cost reduction of about 40% from the Reference case by 2050.</a:t>
            </a:r>
            <a:endParaRPr lang="en-US" dirty="0"/>
          </a:p>
        </p:txBody>
      </p:sp>
      <p:sp>
        <p:nvSpPr>
          <p:cNvPr id="5" name="Title 4"/>
          <p:cNvSpPr>
            <a:spLocks noGrp="1"/>
          </p:cNvSpPr>
          <p:nvPr>
            <p:ph type="title"/>
          </p:nvPr>
        </p:nvSpPr>
        <p:spPr/>
        <p:txBody>
          <a:bodyPr/>
          <a:lstStyle/>
          <a:p>
            <a:r>
              <a:rPr lang="en-US" smtClean="0"/>
              <a:t>What are the side cases?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a:t>
            </a:fld>
            <a:endParaRPr lang="en-US" dirty="0"/>
          </a:p>
        </p:txBody>
      </p:sp>
    </p:spTree>
    <p:extLst>
      <p:ext uri="{BB962C8B-B14F-4D97-AF65-F5344CB8AC3E}">
        <p14:creationId xmlns:p14="http://schemas.microsoft.com/office/powerpoint/2010/main" val="26847643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9563" y="530701"/>
            <a:ext cx="11599572" cy="755794"/>
          </a:xfrm>
        </p:spPr>
        <p:txBody>
          <a:bodyPr>
            <a:normAutofit/>
          </a:bodyPr>
          <a:lstStyle/>
          <a:p>
            <a:r>
              <a:rPr lang="en-US" sz="2000" dirty="0" smtClean="0"/>
              <a:t>The High </a:t>
            </a:r>
            <a:r>
              <a:rPr lang="en-US" sz="2000" dirty="0"/>
              <a:t>Renewables Cost and Low Renewables Cost cases assume different rates of cost reduction for renewable technologies compared with the Reference case; non-renewables assume the same rates</a:t>
            </a:r>
            <a:endParaRPr lang="en-US" sz="2000" strike="sngStrike"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60</a:t>
            </a:fld>
            <a:endParaRPr lang="en-US" dirty="0"/>
          </a:p>
        </p:txBody>
      </p:sp>
      <p:grpSp>
        <p:nvGrpSpPr>
          <p:cNvPr id="6" name="Group 5"/>
          <p:cNvGrpSpPr/>
          <p:nvPr/>
        </p:nvGrpSpPr>
        <p:grpSpPr>
          <a:xfrm>
            <a:off x="349653" y="-1021"/>
            <a:ext cx="11564435" cy="531722"/>
            <a:chOff x="349653" y="-1021"/>
            <a:chExt cx="11564435" cy="53172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ontent Placeholder 15"/>
          <p:cNvGraphicFramePr>
            <a:graphicFrameLocks noGrp="1"/>
          </p:cNvGraphicFramePr>
          <p:nvPr>
            <p:ph sz="quarter" idx="12"/>
            <p:extLst/>
          </p:nvPr>
        </p:nvGraphicFramePr>
        <p:xfrm>
          <a:off x="309563" y="1556273"/>
          <a:ext cx="11599862" cy="475297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645608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Changes in cost assumptions </a:t>
            </a:r>
            <a:r>
              <a:rPr lang="en-US" dirty="0"/>
              <a:t>for new wind and solar projects </a:t>
            </a:r>
            <a:r>
              <a:rPr lang="en-US" dirty="0" smtClean="0"/>
              <a:t>result in significantly different projected fuel mixes for electricity generation </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61</a:t>
            </a:fld>
            <a:endParaRPr lang="en-US" dirty="0"/>
          </a:p>
        </p:txBody>
      </p:sp>
      <p:grpSp>
        <p:nvGrpSpPr>
          <p:cNvPr id="19" name="Group 18"/>
          <p:cNvGrpSpPr/>
          <p:nvPr/>
        </p:nvGrpSpPr>
        <p:grpSpPr>
          <a:xfrm>
            <a:off x="349653" y="-1021"/>
            <a:ext cx="11564435" cy="531722"/>
            <a:chOff x="349653" y="-1021"/>
            <a:chExt cx="11564435" cy="53172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8" name="Content Placeholder 27"/>
          <p:cNvGraphicFramePr>
            <a:graphicFrameLocks noGrp="1"/>
          </p:cNvGraphicFramePr>
          <p:nvPr>
            <p:ph sz="quarter" idx="12"/>
            <p:extLst/>
          </p:nvPr>
        </p:nvGraphicFramePr>
        <p:xfrm>
          <a:off x="307975" y="1427163"/>
          <a:ext cx="3657600"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ontent Placeholder 28"/>
          <p:cNvGraphicFramePr>
            <a:graphicFrameLocks noGrp="1"/>
          </p:cNvGraphicFramePr>
          <p:nvPr>
            <p:ph sz="quarter" idx="13"/>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ontent Placeholder 29"/>
          <p:cNvGraphicFramePr>
            <a:graphicFrameLocks noGrp="1"/>
          </p:cNvGraphicFramePr>
          <p:nvPr>
            <p:ph sz="quarter" idx="14"/>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13"/>
          </a:graphicData>
        </a:graphic>
      </p:graphicFrame>
      <p:sp>
        <p:nvSpPr>
          <p:cNvPr id="2" name="Rectangle 1"/>
          <p:cNvSpPr/>
          <p:nvPr/>
        </p:nvSpPr>
        <p:spPr>
          <a:xfrm>
            <a:off x="1527080" y="6030118"/>
            <a:ext cx="1659794" cy="307777"/>
          </a:xfrm>
          <a:prstGeom prst="rect">
            <a:avLst/>
          </a:prstGeom>
        </p:spPr>
        <p:txBody>
          <a:bodyPr wrap="square">
            <a:spAutoFit/>
          </a:bodyPr>
          <a:lstStyle/>
          <a:p>
            <a:pPr eaLnBrk="0" hangingPunct="0"/>
            <a:r>
              <a:rPr lang="en-US" sz="1400" b="1" dirty="0">
                <a:solidFill>
                  <a:schemeClr val="bg2"/>
                </a:solidFill>
                <a:ea typeface="Times New Roman" charset="0"/>
                <a:cs typeface="Times New Roman" charset="0"/>
              </a:rPr>
              <a:t>Reference case</a:t>
            </a:r>
          </a:p>
        </p:txBody>
      </p:sp>
      <p:sp>
        <p:nvSpPr>
          <p:cNvPr id="17" name="TextBox 1"/>
          <p:cNvSpPr txBox="1"/>
          <p:nvPr/>
        </p:nvSpPr>
        <p:spPr bwMode="auto">
          <a:xfrm>
            <a:off x="4945062" y="6070600"/>
            <a:ext cx="2431736" cy="555163"/>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Low Renewables </a:t>
            </a:r>
            <a:r>
              <a:rPr lang="en-US" sz="1400" b="1" dirty="0">
                <a:solidFill>
                  <a:srgbClr val="333333"/>
                </a:solidFill>
                <a:ea typeface="Times New Roman" charset="0"/>
                <a:cs typeface="Times New Roman" charset="0"/>
              </a:rPr>
              <a:t>Cost case</a:t>
            </a:r>
          </a:p>
        </p:txBody>
      </p:sp>
      <p:sp>
        <p:nvSpPr>
          <p:cNvPr id="18" name="TextBox 1"/>
          <p:cNvSpPr txBox="1"/>
          <p:nvPr/>
        </p:nvSpPr>
        <p:spPr bwMode="auto">
          <a:xfrm>
            <a:off x="8945903" y="6070600"/>
            <a:ext cx="2460069" cy="745873"/>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400" b="1" i="0" dirty="0" smtClean="0">
                <a:solidFill>
                  <a:srgbClr val="333333"/>
                </a:solidFill>
                <a:latin typeface="+mn-lt"/>
                <a:ea typeface="Times New Roman" charset="0"/>
                <a:cs typeface="Times New Roman" charset="0"/>
              </a:rPr>
              <a:t>High Renewables </a:t>
            </a:r>
            <a:r>
              <a:rPr lang="en-US" sz="1400" b="1" dirty="0">
                <a:solidFill>
                  <a:srgbClr val="333333"/>
                </a:solidFill>
                <a:ea typeface="Times New Roman" charset="0"/>
                <a:cs typeface="Times New Roman" charset="0"/>
              </a:rPr>
              <a:t>Cost case</a:t>
            </a:r>
          </a:p>
        </p:txBody>
      </p:sp>
    </p:spTree>
    <p:extLst>
      <p:ext uri="{BB962C8B-B14F-4D97-AF65-F5344CB8AC3E}">
        <p14:creationId xmlns:p14="http://schemas.microsoft.com/office/powerpoint/2010/main" val="26677055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Expected requirements for new generating capacity will be met by renewables and </a:t>
            </a:r>
            <a:r>
              <a:rPr lang="en-US" dirty="0"/>
              <a:t>natural </a:t>
            </a:r>
            <a:r>
              <a:rPr lang="en-US" dirty="0" smtClean="0"/>
              <a:t>gas in the </a:t>
            </a:r>
            <a:r>
              <a:rPr lang="en-US" dirty="0"/>
              <a:t>AEO2020 </a:t>
            </a:r>
            <a:r>
              <a:rPr lang="en-US" dirty="0" smtClean="0"/>
              <a:t>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62</a:t>
            </a:fld>
            <a:endParaRPr lang="en-US" dirty="0"/>
          </a:p>
        </p:txBody>
      </p:sp>
      <p:grpSp>
        <p:nvGrpSpPr>
          <p:cNvPr id="16" name="Group 15"/>
          <p:cNvGrpSpPr/>
          <p:nvPr/>
        </p:nvGrpSpPr>
        <p:grpSpPr>
          <a:xfrm>
            <a:off x="349653" y="-1021"/>
            <a:ext cx="11564435" cy="531722"/>
            <a:chOff x="349653" y="-1021"/>
            <a:chExt cx="11564435" cy="531722"/>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5" name="Content Placeholder 14"/>
          <p:cNvGraphicFramePr>
            <a:graphicFrameLocks noGrp="1"/>
          </p:cNvGraphicFramePr>
          <p:nvPr>
            <p:ph sz="quarter" idx="12"/>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14959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0"/>
            <a:r>
              <a:rPr lang="en-US" dirty="0"/>
              <a:t>In the AEO2020 </a:t>
            </a:r>
            <a:r>
              <a:rPr lang="en-US" dirty="0" smtClean="0"/>
              <a:t>Reference </a:t>
            </a:r>
            <a:r>
              <a:rPr lang="en-US" dirty="0"/>
              <a:t>case, the United States adds </a:t>
            </a:r>
            <a:r>
              <a:rPr lang="en-US" dirty="0" smtClean="0"/>
              <a:t>117 </a:t>
            </a:r>
            <a:r>
              <a:rPr lang="en-US" dirty="0"/>
              <a:t>gigawatts (GW) of new wind and </a:t>
            </a:r>
            <a:r>
              <a:rPr lang="en-US" dirty="0" smtClean="0"/>
              <a:t>solar capacity </a:t>
            </a:r>
            <a:r>
              <a:rPr lang="en-US" dirty="0"/>
              <a:t>between 2020 and 2023</a:t>
            </a:r>
            <a:r>
              <a:rPr lang="en-US" dirty="0" smtClean="0"/>
              <a:t>, which is the result of </a:t>
            </a:r>
            <a:r>
              <a:rPr lang="en-US" dirty="0"/>
              <a:t>tax credits, increasing </a:t>
            </a:r>
            <a:r>
              <a:rPr lang="en-US" dirty="0" smtClean="0"/>
              <a:t>RPS targets, </a:t>
            </a:r>
            <a:r>
              <a:rPr lang="en-US" dirty="0"/>
              <a:t>and declining capital costs.</a:t>
            </a:r>
          </a:p>
          <a:p>
            <a:pPr lvl="0"/>
            <a:r>
              <a:rPr lang="en-US" dirty="0"/>
              <a:t>New wind capacity additions continue at much lower levels after production tax credits expire in the early 2020s, but the growth in </a:t>
            </a:r>
            <a:r>
              <a:rPr lang="en-US" dirty="0" smtClean="0"/>
              <a:t>solar </a:t>
            </a:r>
            <a:r>
              <a:rPr lang="en-US" dirty="0"/>
              <a:t>capacity continues through 2050 for both the utility-scale and small-scale applications because the cost of </a:t>
            </a:r>
            <a:r>
              <a:rPr lang="en-US" dirty="0" smtClean="0"/>
              <a:t>solar PV </a:t>
            </a:r>
            <a:r>
              <a:rPr lang="en-US" dirty="0"/>
              <a:t>declines throughout the projection period. </a:t>
            </a:r>
            <a:endParaRPr lang="en-US" dirty="0" smtClean="0"/>
          </a:p>
          <a:p>
            <a:pPr lvl="0"/>
            <a:r>
              <a:rPr lang="en-US" dirty="0" smtClean="0"/>
              <a:t>Natural </a:t>
            </a:r>
            <a:r>
              <a:rPr lang="en-US" dirty="0"/>
              <a:t>gas-fired </a:t>
            </a:r>
            <a:r>
              <a:rPr lang="en-US" dirty="0" smtClean="0"/>
              <a:t>combined-cycle generation capacity is</a:t>
            </a:r>
            <a:r>
              <a:rPr lang="en-US" dirty="0" smtClean="0">
                <a:solidFill>
                  <a:srgbClr val="FF0000"/>
                </a:solidFill>
              </a:rPr>
              <a:t> </a:t>
            </a:r>
            <a:r>
              <a:rPr lang="en-US" dirty="0" smtClean="0"/>
              <a:t>also </a:t>
            </a:r>
            <a:r>
              <a:rPr lang="en-US" dirty="0"/>
              <a:t>added steadily throughout the </a:t>
            </a:r>
            <a:r>
              <a:rPr lang="en-US" dirty="0" smtClean="0"/>
              <a:t>projection period </a:t>
            </a:r>
            <a:r>
              <a:rPr lang="en-US" dirty="0"/>
              <a:t>to meet rising demand.</a:t>
            </a:r>
          </a:p>
          <a:p>
            <a:pPr lvl="0"/>
            <a:r>
              <a:rPr lang="en-US" dirty="0"/>
              <a:t>Most of the electric generation capacity retirements assumed in the AEO2020 </a:t>
            </a:r>
            <a:r>
              <a:rPr lang="en-US" dirty="0" smtClean="0"/>
              <a:t>Reference case occur </a:t>
            </a:r>
            <a:r>
              <a:rPr lang="en-US" dirty="0"/>
              <a:t>by 2025. </a:t>
            </a:r>
            <a:r>
              <a:rPr lang="en-US" dirty="0" smtClean="0"/>
              <a:t>Although the final schedule will depend upon state-level implementation plans, in AEO2020 EIA assumes that coal-fired </a:t>
            </a:r>
            <a:r>
              <a:rPr lang="en-US" dirty="0"/>
              <a:t>plants </a:t>
            </a:r>
            <a:r>
              <a:rPr lang="en-US" dirty="0" smtClean="0"/>
              <a:t>must either invest </a:t>
            </a:r>
            <a:r>
              <a:rPr lang="en-US" dirty="0"/>
              <a:t>in heat rate improvement technologies by 2025 or retire to comply with the Affordable Clean Energy (ACE) rule. Heat rate improvement technologies increase the efficiency of power plants. </a:t>
            </a:r>
            <a:r>
              <a:rPr lang="en-US" dirty="0" smtClean="0"/>
              <a:t>The </a:t>
            </a:r>
            <a:r>
              <a:rPr lang="en-US" dirty="0"/>
              <a:t>remaining coal plants are more efficient and continue </a:t>
            </a:r>
            <a:r>
              <a:rPr lang="en-US" dirty="0" smtClean="0"/>
              <a:t>to operate throughout </a:t>
            </a:r>
            <a:r>
              <a:rPr lang="en-US" dirty="0"/>
              <a:t>the projection period. Low natural gas prices in the early years also contribute to the retirements of coal-fired and nuclear plants because both coal and nuclear generators </a:t>
            </a:r>
            <a:r>
              <a:rPr lang="en-US" dirty="0" smtClean="0"/>
              <a:t>are  </a:t>
            </a:r>
            <a:r>
              <a:rPr lang="en-US" dirty="0"/>
              <a:t>less profitable in these </a:t>
            </a:r>
            <a:r>
              <a:rPr lang="en-US" dirty="0" smtClean="0"/>
              <a:t>years.</a:t>
            </a:r>
            <a:endParaRPr lang="en-US" dirty="0"/>
          </a:p>
        </p:txBody>
      </p:sp>
      <p:sp>
        <p:nvSpPr>
          <p:cNvPr id="4" name="Title 3"/>
          <p:cNvSpPr>
            <a:spLocks noGrp="1"/>
          </p:cNvSpPr>
          <p:nvPr>
            <p:ph type="title"/>
          </p:nvPr>
        </p:nvSpPr>
        <p:spPr/>
        <p:txBody>
          <a:bodyPr/>
          <a:lstStyle/>
          <a:p>
            <a:r>
              <a:rPr lang="en-US" dirty="0" smtClean="0"/>
              <a:t>—as a result of competitive </a:t>
            </a:r>
            <a:r>
              <a:rPr lang="en-US" dirty="0"/>
              <a:t>natural gas </a:t>
            </a:r>
            <a:r>
              <a:rPr lang="en-US" dirty="0" smtClean="0"/>
              <a:t>prices and declining costs for renewables</a:t>
            </a:r>
            <a:endParaRPr lang="en-US" dirty="0"/>
          </a:p>
        </p:txBody>
      </p:sp>
      <p:sp>
        <p:nvSpPr>
          <p:cNvPr id="2" name="Slide Number Placeholder 1"/>
          <p:cNvSpPr>
            <a:spLocks noGrp="1"/>
          </p:cNvSpPr>
          <p:nvPr>
            <p:ph type="sldNum" sz="quarter" idx="4"/>
          </p:nvPr>
        </p:nvSpPr>
        <p:spPr>
          <a:xfrm>
            <a:off x="11445924" y="6411613"/>
            <a:ext cx="508000" cy="365125"/>
          </a:xfrm>
        </p:spPr>
        <p:txBody>
          <a:bodyPr/>
          <a:lstStyle/>
          <a:p>
            <a:fld id="{2D80C5C9-96E0-47EC-B500-37C5FE284639}" type="slidenum">
              <a:rPr lang="en-US" smtClean="0"/>
              <a:pPr/>
              <a:t>63</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620062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9094" y="526144"/>
            <a:ext cx="11599572" cy="755794"/>
          </a:xfrm>
        </p:spPr>
        <p:txBody>
          <a:bodyPr>
            <a:normAutofit/>
          </a:bodyPr>
          <a:lstStyle/>
          <a:p>
            <a:r>
              <a:rPr lang="en-US" sz="2000" dirty="0"/>
              <a:t>AEO2020’s </a:t>
            </a:r>
            <a:r>
              <a:rPr lang="en-US" sz="2000" dirty="0" smtClean="0"/>
              <a:t>long-term </a:t>
            </a:r>
            <a:r>
              <a:rPr lang="en-US" sz="2000" dirty="0"/>
              <a:t>trends in electricity generation are dominated by solar and natural gas-fired capacity </a:t>
            </a:r>
            <a:r>
              <a:rPr lang="en-US" sz="2000" dirty="0" smtClean="0"/>
              <a:t>additions</a:t>
            </a:r>
            <a:r>
              <a:rPr lang="en-US" sz="2000" dirty="0"/>
              <a:t>;</a:t>
            </a:r>
            <a:r>
              <a:rPr lang="en-US" sz="2000" dirty="0" smtClean="0"/>
              <a:t> </a:t>
            </a:r>
            <a:r>
              <a:rPr lang="en-US" sz="2000" dirty="0"/>
              <a:t>coal, nuclear, and less efficient natural gas generators </a:t>
            </a:r>
            <a:r>
              <a:rPr lang="en-US" sz="2000" dirty="0" smtClean="0"/>
              <a:t>contribute </a:t>
            </a:r>
            <a:r>
              <a:rPr lang="en-US" sz="2000" dirty="0"/>
              <a:t>to capacity retirements</a:t>
            </a:r>
          </a:p>
        </p:txBody>
      </p:sp>
      <p:sp>
        <p:nvSpPr>
          <p:cNvPr id="3" name="Slide Number Placeholder 2"/>
          <p:cNvSpPr>
            <a:spLocks noGrp="1"/>
          </p:cNvSpPr>
          <p:nvPr>
            <p:ph type="sldNum" sz="quarter" idx="4"/>
          </p:nvPr>
        </p:nvSpPr>
        <p:spPr/>
        <p:txBody>
          <a:bodyPr/>
          <a:lstStyle/>
          <a:p>
            <a:fld id="{2D80C5C9-96E0-47EC-B500-37C5FE284639}" type="slidenum">
              <a:rPr lang="en-US" smtClean="0"/>
              <a:pPr/>
              <a:t>64</a:t>
            </a:fld>
            <a:endParaRPr lang="en-US" dirty="0"/>
          </a:p>
        </p:txBody>
      </p:sp>
      <p:grpSp>
        <p:nvGrpSpPr>
          <p:cNvPr id="18" name="Group 17"/>
          <p:cNvGrpSpPr/>
          <p:nvPr/>
        </p:nvGrpSpPr>
        <p:grpSpPr>
          <a:xfrm>
            <a:off x="349653" y="-1021"/>
            <a:ext cx="11564435" cy="531722"/>
            <a:chOff x="349653" y="-1021"/>
            <a:chExt cx="11564435" cy="531722"/>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hart 15"/>
          <p:cNvGraphicFramePr>
            <a:graphicFrameLocks/>
          </p:cNvGraphicFramePr>
          <p:nvPr>
            <p:extLst/>
          </p:nvPr>
        </p:nvGraphicFramePr>
        <p:xfrm>
          <a:off x="1265652" y="1652464"/>
          <a:ext cx="9302257" cy="34506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p:cNvGraphicFramePr>
            <a:graphicFrameLocks/>
          </p:cNvGraphicFramePr>
          <p:nvPr>
            <p:extLst/>
          </p:nvPr>
        </p:nvGraphicFramePr>
        <p:xfrm>
          <a:off x="1605312" y="5103102"/>
          <a:ext cx="8965922" cy="1188319"/>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609766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AEO2020 </a:t>
            </a:r>
            <a:r>
              <a:rPr lang="en-US" dirty="0" smtClean="0"/>
              <a:t>Reference </a:t>
            </a:r>
            <a:r>
              <a:rPr lang="en-US" dirty="0"/>
              <a:t>case electricity prices fall </a:t>
            </a:r>
            <a:r>
              <a:rPr lang="en-US" dirty="0" smtClean="0"/>
              <a:t>slightly; declining </a:t>
            </a:r>
            <a:r>
              <a:rPr lang="en-US" dirty="0"/>
              <a:t>generation costs </a:t>
            </a:r>
            <a:r>
              <a:rPr lang="en-US" dirty="0" smtClean="0"/>
              <a:t>are offset </a:t>
            </a:r>
            <a:r>
              <a:rPr lang="en-US" dirty="0"/>
              <a:t>by </a:t>
            </a:r>
            <a:r>
              <a:rPr lang="en-US" dirty="0" smtClean="0"/>
              <a:t>rising transmission </a:t>
            </a:r>
            <a:r>
              <a:rPr lang="en-US" dirty="0"/>
              <a:t>and distribution </a:t>
            </a:r>
            <a:r>
              <a:rPr lang="en-US" dirty="0" smtClean="0"/>
              <a:t>costs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65</a:t>
            </a:fld>
            <a:endParaRPr lang="en-US" dirty="0"/>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6" name="Content Placeholder 25"/>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ontent Placeholder 26"/>
          <p:cNvGraphicFramePr>
            <a:graphicFrameLocks noGrp="1"/>
          </p:cNvGraphicFramePr>
          <p:nvPr>
            <p:ph sz="quarter" idx="13"/>
            <p:extLst/>
          </p:nvPr>
        </p:nvGraphicFramePr>
        <p:xfrm>
          <a:off x="5918042" y="1560196"/>
          <a:ext cx="5741988" cy="475297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863427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In the AEO2020 </a:t>
            </a:r>
            <a:r>
              <a:rPr lang="en-US" dirty="0" smtClean="0"/>
              <a:t>Reference case</a:t>
            </a:r>
            <a:r>
              <a:rPr lang="en-US" dirty="0"/>
              <a:t>,</a:t>
            </a:r>
            <a:r>
              <a:rPr lang="en-US" dirty="0" smtClean="0">
                <a:solidFill>
                  <a:srgbClr val="FF0000"/>
                </a:solidFill>
              </a:rPr>
              <a:t> </a:t>
            </a:r>
            <a:r>
              <a:rPr lang="en-US" dirty="0" smtClean="0"/>
              <a:t>combined-cycle and solar photovoltaic are the most economically competitive generating technologies—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66</a:t>
            </a:fld>
            <a:endParaRPr lang="en-US" dirty="0"/>
          </a:p>
        </p:txBody>
      </p:sp>
      <p:grpSp>
        <p:nvGrpSpPr>
          <p:cNvPr id="34" name="Group 33"/>
          <p:cNvGrpSpPr/>
          <p:nvPr/>
        </p:nvGrpSpPr>
        <p:grpSpPr>
          <a:xfrm>
            <a:off x="349653" y="-9259"/>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pSp>
        <p:nvGrpSpPr>
          <p:cNvPr id="4" name="Group 3"/>
          <p:cNvGrpSpPr/>
          <p:nvPr/>
        </p:nvGrpSpPr>
        <p:grpSpPr>
          <a:xfrm>
            <a:off x="2095500" y="1420965"/>
            <a:ext cx="7964293" cy="4896977"/>
            <a:chOff x="2095500" y="1420965"/>
            <a:chExt cx="7964293" cy="4896977"/>
          </a:xfrm>
        </p:grpSpPr>
        <p:sp>
          <p:nvSpPr>
            <p:cNvPr id="20" name="TextBox 1"/>
            <p:cNvSpPr txBox="1"/>
            <p:nvPr/>
          </p:nvSpPr>
          <p:spPr>
            <a:xfrm>
              <a:off x="7383156" y="4349052"/>
              <a:ext cx="2323326" cy="546416"/>
            </a:xfrm>
            <a:prstGeom prst="rect">
              <a:avLst/>
            </a:prstGeom>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region with builds (2023–25)</a:t>
              </a:r>
            </a:p>
            <a:p>
              <a:r>
                <a:rPr lang="en-US" sz="1200" dirty="0" smtClean="0"/>
                <a:t>region with no builds (2023–25)</a:t>
              </a:r>
              <a:endParaRPr lang="en-US" sz="1200" dirty="0"/>
            </a:p>
          </p:txBody>
        </p:sp>
        <p:sp>
          <p:nvSpPr>
            <p:cNvPr id="21" name="TextBox 2"/>
            <p:cNvSpPr txBox="1"/>
            <p:nvPr/>
          </p:nvSpPr>
          <p:spPr>
            <a:xfrm>
              <a:off x="7088405" y="5031821"/>
              <a:ext cx="2676568" cy="8096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Note:  economically attractive builds are shown at or above the diagonal breakeven line for each technology.</a:t>
              </a:r>
              <a:endParaRPr lang="en-US" sz="1200" dirty="0"/>
            </a:p>
          </p:txBody>
        </p:sp>
        <p:sp>
          <p:nvSpPr>
            <p:cNvPr id="22" name="Oval 21"/>
            <p:cNvSpPr/>
            <p:nvPr/>
          </p:nvSpPr>
          <p:spPr>
            <a:xfrm>
              <a:off x="7146895" y="4459566"/>
              <a:ext cx="109795" cy="10975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Oval 23"/>
            <p:cNvSpPr/>
            <p:nvPr/>
          </p:nvSpPr>
          <p:spPr>
            <a:xfrm>
              <a:off x="7146895" y="4624699"/>
              <a:ext cx="109795" cy="109710"/>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9" name="TextBox 38"/>
            <p:cNvSpPr txBox="1"/>
            <p:nvPr/>
          </p:nvSpPr>
          <p:spPr>
            <a:xfrm rot="16200000">
              <a:off x="1194694" y="3818744"/>
              <a:ext cx="253787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levelized avoided cost of electricity</a:t>
              </a:r>
              <a:endParaRPr lang="en-US" sz="1200" dirty="0">
                <a:latin typeface="Arial" panose="020B0604020202020204" pitchFamily="34" charset="0"/>
                <a:cs typeface="Arial" panose="020B0604020202020204" pitchFamily="34" charset="0"/>
              </a:endParaRPr>
            </a:p>
          </p:txBody>
        </p:sp>
        <p:sp>
          <p:nvSpPr>
            <p:cNvPr id="40" name="TextBox 39"/>
            <p:cNvSpPr txBox="1"/>
            <p:nvPr/>
          </p:nvSpPr>
          <p:spPr>
            <a:xfrm>
              <a:off x="5098050" y="6040943"/>
              <a:ext cx="195919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levelized cost of electricity</a:t>
              </a:r>
              <a:endParaRPr lang="en-US" sz="1200" dirty="0">
                <a:latin typeface="Arial" panose="020B0604020202020204" pitchFamily="34" charset="0"/>
                <a:cs typeface="Arial" panose="020B0604020202020204" pitchFamily="34" charset="0"/>
              </a:endParaRPr>
            </a:p>
          </p:txBody>
        </p:sp>
        <p:sp>
          <p:nvSpPr>
            <p:cNvPr id="41" name="TextBox 40"/>
            <p:cNvSpPr txBox="1"/>
            <p:nvPr/>
          </p:nvSpPr>
          <p:spPr>
            <a:xfrm>
              <a:off x="2095500" y="1420965"/>
              <a:ext cx="7964293"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AEO2020 l</a:t>
              </a:r>
              <a:r>
                <a:rPr lang="en-US" sz="1200" b="1" dirty="0" smtClean="0">
                  <a:latin typeface="Arial" panose="020B0604020202020204" pitchFamily="34" charset="0"/>
                  <a:cs typeface="Arial" panose="020B0604020202020204" pitchFamily="34" charset="0"/>
                </a:rPr>
                <a:t>evelized cost of electricity and levelized avoided cost of electricity by technology and region, 2025</a:t>
              </a:r>
            </a:p>
            <a:p>
              <a:r>
                <a:rPr lang="en-US" sz="1200" dirty="0" smtClean="0">
                  <a:latin typeface="Arial" panose="020B0604020202020204" pitchFamily="34" charset="0"/>
                  <a:cs typeface="Arial" panose="020B0604020202020204" pitchFamily="34" charset="0"/>
                </a:rPr>
                <a:t>2019 dollars per megawatthour</a:t>
              </a:r>
              <a:endParaRPr lang="en-US" sz="1200" dirty="0">
                <a:latin typeface="Arial" panose="020B0604020202020204" pitchFamily="34" charset="0"/>
                <a:cs typeface="Arial" panose="020B0604020202020204" pitchFamily="34" charset="0"/>
              </a:endParaRPr>
            </a:p>
          </p:txBody>
        </p:sp>
        <p:graphicFrame>
          <p:nvGraphicFramePr>
            <p:cNvPr id="43" name="Chart 42"/>
            <p:cNvGraphicFramePr>
              <a:graphicFrameLocks/>
            </p:cNvGraphicFramePr>
            <p:nvPr>
              <p:extLst/>
            </p:nvPr>
          </p:nvGraphicFramePr>
          <p:xfrm>
            <a:off x="2633699" y="2069575"/>
            <a:ext cx="2025831" cy="200297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9" name="Chart 48"/>
            <p:cNvGraphicFramePr>
              <a:graphicFrameLocks/>
            </p:cNvGraphicFramePr>
            <p:nvPr>
              <p:extLst/>
            </p:nvPr>
          </p:nvGraphicFramePr>
          <p:xfrm>
            <a:off x="4714292" y="2067296"/>
            <a:ext cx="2016760" cy="20478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0" name="Chart 49"/>
            <p:cNvGraphicFramePr>
              <a:graphicFrameLocks/>
            </p:cNvGraphicFramePr>
            <p:nvPr>
              <p:extLst/>
            </p:nvPr>
          </p:nvGraphicFramePr>
          <p:xfrm>
            <a:off x="6731052" y="2067296"/>
            <a:ext cx="2042160" cy="204787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1" name="Chart 50"/>
            <p:cNvGraphicFramePr>
              <a:graphicFrameLocks/>
            </p:cNvGraphicFramePr>
            <p:nvPr>
              <p:extLst/>
            </p:nvPr>
          </p:nvGraphicFramePr>
          <p:xfrm>
            <a:off x="2633699" y="3956219"/>
            <a:ext cx="2042160" cy="204660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2" name="Chart 51"/>
            <p:cNvGraphicFramePr>
              <a:graphicFrameLocks/>
            </p:cNvGraphicFramePr>
            <p:nvPr>
              <p:extLst/>
            </p:nvPr>
          </p:nvGraphicFramePr>
          <p:xfrm>
            <a:off x="4714292" y="3994338"/>
            <a:ext cx="2016760" cy="2046605"/>
          </p:xfrm>
          <a:graphic>
            <a:graphicData uri="http://schemas.openxmlformats.org/drawingml/2006/chart">
              <c:chart xmlns:c="http://schemas.openxmlformats.org/drawingml/2006/chart" xmlns:r="http://schemas.openxmlformats.org/officeDocument/2006/relationships" r:id="rId15"/>
            </a:graphicData>
          </a:graphic>
        </p:graphicFrame>
      </p:grpSp>
    </p:spTree>
    <p:extLst>
      <p:ext uri="{BB962C8B-B14F-4D97-AF65-F5344CB8AC3E}">
        <p14:creationId xmlns:p14="http://schemas.microsoft.com/office/powerpoint/2010/main" val="2817077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2"/>
          </p:nvPr>
        </p:nvSpPr>
        <p:spPr/>
        <p:txBody>
          <a:bodyPr/>
          <a:lstStyle/>
          <a:p>
            <a:r>
              <a:rPr lang="en-US" dirty="0"/>
              <a:t>The levelized cost of electricity (LCOE) </a:t>
            </a:r>
            <a:r>
              <a:rPr lang="en-US" dirty="0" smtClean="0"/>
              <a:t>reflects </a:t>
            </a:r>
            <a:r>
              <a:rPr lang="en-US" dirty="0"/>
              <a:t>the cost to build and operate a power plant per unit of generation, annualized over a cost recovery period.  When compared with the levelized avoided cost of electricity (LACE), or expected average revenue realized by that plant, </a:t>
            </a:r>
            <a:r>
              <a:rPr lang="en-US" dirty="0" smtClean="0"/>
              <a:t>we can estimate the </a:t>
            </a:r>
            <a:r>
              <a:rPr lang="en-US" dirty="0"/>
              <a:t>economic competitiveness for that generating </a:t>
            </a:r>
            <a:r>
              <a:rPr lang="en-US" dirty="0" smtClean="0"/>
              <a:t>technology.</a:t>
            </a:r>
            <a:endParaRPr lang="en-US" dirty="0"/>
          </a:p>
          <a:p>
            <a:r>
              <a:rPr lang="en-US" dirty="0"/>
              <a:t>The solid, colored circles on the figure </a:t>
            </a:r>
            <a:r>
              <a:rPr lang="en-US" dirty="0" smtClean="0"/>
              <a:t>indicate that </a:t>
            </a:r>
            <a:r>
              <a:rPr lang="en-US" dirty="0"/>
              <a:t>projects tend to be built in regions where revenue (LACE) exceeds costs (LCOE).  </a:t>
            </a:r>
            <a:r>
              <a:rPr lang="en-US" dirty="0" smtClean="0"/>
              <a:t>In the AEO2020 Reference case, expected revenues </a:t>
            </a:r>
            <a:r>
              <a:rPr lang="en-US" dirty="0"/>
              <a:t>from </a:t>
            </a:r>
            <a:r>
              <a:rPr lang="en-US" dirty="0" smtClean="0"/>
              <a:t>electric generation for both natural </a:t>
            </a:r>
            <a:r>
              <a:rPr lang="en-US" dirty="0"/>
              <a:t>gas-fired combined-cycle and solar photovoltaic with single axis tracking </a:t>
            </a:r>
            <a:r>
              <a:rPr lang="en-US" dirty="0" smtClean="0"/>
              <a:t>are </a:t>
            </a:r>
            <a:r>
              <a:rPr lang="en-US" dirty="0"/>
              <a:t>generally greater than or equal to projected costs across the most electricity market regions in 2025. </a:t>
            </a:r>
            <a:r>
              <a:rPr lang="en-US" dirty="0" smtClean="0"/>
              <a:t>Correspondingly</a:t>
            </a:r>
            <a:r>
              <a:rPr lang="en-US" dirty="0"/>
              <a:t>, these two technologies show the greatest projected growth through the middle of the </a:t>
            </a:r>
            <a:r>
              <a:rPr lang="en-US" dirty="0" smtClean="0"/>
              <a:t>2030s.</a:t>
            </a:r>
            <a:endParaRPr lang="en-US" dirty="0"/>
          </a:p>
          <a:p>
            <a:r>
              <a:rPr lang="en-US" dirty="0"/>
              <a:t>The </a:t>
            </a:r>
            <a:r>
              <a:rPr lang="en-US" dirty="0" smtClean="0"/>
              <a:t>value </a:t>
            </a:r>
            <a:r>
              <a:rPr lang="en-US" dirty="0"/>
              <a:t>of wind </a:t>
            </a:r>
            <a:r>
              <a:rPr lang="en-US" dirty="0" smtClean="0"/>
              <a:t>approaches its cost </a:t>
            </a:r>
            <a:r>
              <a:rPr lang="en-US" dirty="0"/>
              <a:t>in nearly half of the regions. </a:t>
            </a:r>
            <a:r>
              <a:rPr lang="en-US" dirty="0" smtClean="0"/>
              <a:t>These </a:t>
            </a:r>
            <a:r>
              <a:rPr lang="en-US" dirty="0"/>
              <a:t>regions see new wind capacity </a:t>
            </a:r>
            <a:r>
              <a:rPr lang="en-US" dirty="0" smtClean="0"/>
              <a:t>builds in the </a:t>
            </a:r>
            <a:r>
              <a:rPr lang="en-US" dirty="0"/>
              <a:t>AEO2020 </a:t>
            </a:r>
            <a:r>
              <a:rPr lang="en-US" dirty="0" smtClean="0"/>
              <a:t>Reference case, </a:t>
            </a:r>
            <a:r>
              <a:rPr lang="en-US" dirty="0"/>
              <a:t>primarily in advance of the phase-out of the production tax credit (PTC), through the early part of the next decade.</a:t>
            </a:r>
          </a:p>
          <a:p>
            <a:r>
              <a:rPr lang="en-US" dirty="0"/>
              <a:t>LACE accounts for both the variation in daily and seasonal electricity demand in the region where a new project is under consideration and the characteristics of the existing generation fleet </a:t>
            </a:r>
            <a:r>
              <a:rPr lang="en-US" dirty="0" smtClean="0"/>
              <a:t>where the new </a:t>
            </a:r>
            <a:r>
              <a:rPr lang="en-US" dirty="0"/>
              <a:t>capacity will be </a:t>
            </a:r>
            <a:r>
              <a:rPr lang="en-US" dirty="0" smtClean="0"/>
              <a:t>added. The </a:t>
            </a:r>
            <a:r>
              <a:rPr lang="en-US" dirty="0"/>
              <a:t>prospective new generation resource </a:t>
            </a:r>
            <a:r>
              <a:rPr lang="en-US" dirty="0" smtClean="0"/>
              <a:t>is compared with </a:t>
            </a:r>
            <a:r>
              <a:rPr lang="en-US" dirty="0"/>
              <a:t>the mix of new and existing generation and capacity that it would displace. For example, a wind resource that would primarily displace existing natural gas-fired generation will usually have a different value than one that would displace existing coal-fired generation. </a:t>
            </a:r>
          </a:p>
        </p:txBody>
      </p:sp>
      <p:sp>
        <p:nvSpPr>
          <p:cNvPr id="23" name="Title 22"/>
          <p:cNvSpPr>
            <a:spLocks noGrp="1"/>
          </p:cNvSpPr>
          <p:nvPr>
            <p:ph type="title"/>
          </p:nvPr>
        </p:nvSpPr>
        <p:spPr/>
        <p:txBody>
          <a:bodyPr/>
          <a:lstStyle/>
          <a:p>
            <a:r>
              <a:rPr lang="en-US" dirty="0"/>
              <a:t>—when considering the overall cost to build and operate and the value of the plant to the grid</a:t>
            </a:r>
          </a:p>
        </p:txBody>
      </p:sp>
      <p:sp>
        <p:nvSpPr>
          <p:cNvPr id="3" name="Slide Number Placeholder 2"/>
          <p:cNvSpPr>
            <a:spLocks noGrp="1"/>
          </p:cNvSpPr>
          <p:nvPr>
            <p:ph type="sldNum" sz="quarter" idx="4"/>
          </p:nvPr>
        </p:nvSpPr>
        <p:spPr/>
        <p:txBody>
          <a:bodyPr/>
          <a:lstStyle/>
          <a:p>
            <a:fld id="{2D80C5C9-96E0-47EC-B500-37C5FE284639}" type="slidenum">
              <a:rPr lang="en-US" smtClean="0"/>
              <a:pPr/>
              <a:t>67</a:t>
            </a:fld>
            <a:endParaRPr lang="en-US" dirty="0"/>
          </a:p>
        </p:txBody>
      </p:sp>
      <p:grpSp>
        <p:nvGrpSpPr>
          <p:cNvPr id="34" name="Group 33"/>
          <p:cNvGrpSpPr/>
          <p:nvPr/>
        </p:nvGrpSpPr>
        <p:grpSpPr>
          <a:xfrm>
            <a:off x="349653" y="-9259"/>
            <a:ext cx="11564435" cy="531722"/>
            <a:chOff x="349653" y="-1021"/>
            <a:chExt cx="11564435" cy="53172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284662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516" y="582821"/>
            <a:ext cx="11599572" cy="755794"/>
          </a:xfrm>
        </p:spPr>
        <p:txBody>
          <a:bodyPr>
            <a:noAutofit/>
          </a:bodyPr>
          <a:lstStyle/>
          <a:p>
            <a:r>
              <a:rPr lang="en-US" dirty="0"/>
              <a:t>Onshore wind will become more competitive over time, while natural gas-fired combined-cycle and solar photovoltaic maintain their current competitive </a:t>
            </a:r>
            <a:r>
              <a:rPr lang="en-US" dirty="0" smtClean="0"/>
              <a:t>positions—</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pPr/>
              <a:t>68</a:t>
            </a:fld>
            <a:endParaRPr lang="en-US" dirty="0"/>
          </a:p>
        </p:txBody>
      </p:sp>
      <p:sp>
        <p:nvSpPr>
          <p:cNvPr id="8" name="TextBox 7"/>
          <p:cNvSpPr txBox="1"/>
          <p:nvPr/>
        </p:nvSpPr>
        <p:spPr>
          <a:xfrm>
            <a:off x="998352" y="1805257"/>
            <a:ext cx="9720951"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AEO2020 Reference case l</a:t>
            </a:r>
            <a:r>
              <a:rPr lang="en-US" sz="1400" b="1" dirty="0" smtClean="0">
                <a:latin typeface="Arial" panose="020B0604020202020204" pitchFamily="34" charset="0"/>
                <a:cs typeface="Arial" panose="020B0604020202020204" pitchFamily="34" charset="0"/>
              </a:rPr>
              <a:t>evelized cost of electricity (LCOE) and levelized avoided cost of electricity (LACE) by technology and region, 2025 and 2040</a:t>
            </a:r>
          </a:p>
          <a:p>
            <a:r>
              <a:rPr lang="en-US" sz="1400" dirty="0" smtClean="0">
                <a:latin typeface="Arial" panose="020B0604020202020204" pitchFamily="34" charset="0"/>
                <a:cs typeface="Arial" panose="020B0604020202020204" pitchFamily="34" charset="0"/>
              </a:rPr>
              <a:t>2019 dollars per megawatthour</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rot="16200000">
            <a:off x="-313865" y="3879834"/>
            <a:ext cx="293221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levelized avoided cost of electricity</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5121052" y="5774577"/>
            <a:ext cx="2255746"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levelized cost of electricity</a:t>
            </a:r>
            <a:endParaRPr lang="en-US" sz="1400" dirty="0">
              <a:latin typeface="Arial" panose="020B0604020202020204" pitchFamily="34" charset="0"/>
              <a:cs typeface="Arial" panose="020B0604020202020204" pitchFamily="34" charset="0"/>
            </a:endParaRPr>
          </a:p>
        </p:txBody>
      </p:sp>
      <p:sp>
        <p:nvSpPr>
          <p:cNvPr id="11" name="TextBox 1"/>
          <p:cNvSpPr txBox="1"/>
          <p:nvPr/>
        </p:nvSpPr>
        <p:spPr>
          <a:xfrm>
            <a:off x="8720147" y="2160080"/>
            <a:ext cx="1505540" cy="307777"/>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2025</a:t>
            </a:r>
            <a:r>
              <a:rPr lang="en-US" sz="1400" dirty="0"/>
              <a:t>	</a:t>
            </a:r>
            <a:r>
              <a:rPr lang="en-US" sz="1400" dirty="0" smtClean="0"/>
              <a:t>2040</a:t>
            </a:r>
            <a:endParaRPr lang="en-US" sz="1400" dirty="0"/>
          </a:p>
        </p:txBody>
      </p:sp>
      <p:sp>
        <p:nvSpPr>
          <p:cNvPr id="12" name="Oval 11"/>
          <p:cNvSpPr/>
          <p:nvPr/>
        </p:nvSpPr>
        <p:spPr>
          <a:xfrm>
            <a:off x="9536888" y="2243512"/>
            <a:ext cx="109795" cy="10975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Oval 12"/>
          <p:cNvSpPr/>
          <p:nvPr/>
        </p:nvSpPr>
        <p:spPr>
          <a:xfrm>
            <a:off x="8610352" y="2243512"/>
            <a:ext cx="109795" cy="109710"/>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16" name="Group 15"/>
          <p:cNvGrpSpPr/>
          <p:nvPr/>
        </p:nvGrpSpPr>
        <p:grpSpPr>
          <a:xfrm>
            <a:off x="349653" y="-9259"/>
            <a:ext cx="11564435" cy="531722"/>
            <a:chOff x="349653" y="-1021"/>
            <a:chExt cx="11564435" cy="531722"/>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6" name="Chart 25"/>
          <p:cNvGraphicFramePr>
            <a:graphicFrameLocks/>
          </p:cNvGraphicFramePr>
          <p:nvPr>
            <p:extLst/>
          </p:nvPr>
        </p:nvGraphicFramePr>
        <p:xfrm>
          <a:off x="1306130" y="2543921"/>
          <a:ext cx="3211606" cy="32306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Chart 28"/>
          <p:cNvGraphicFramePr>
            <a:graphicFrameLocks/>
          </p:cNvGraphicFramePr>
          <p:nvPr>
            <p:extLst/>
          </p:nvPr>
        </p:nvGraphicFramePr>
        <p:xfrm>
          <a:off x="4517736" y="2543921"/>
          <a:ext cx="3211605" cy="323065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Chart 29"/>
          <p:cNvGraphicFramePr>
            <a:graphicFrameLocks/>
          </p:cNvGraphicFramePr>
          <p:nvPr>
            <p:extLst/>
          </p:nvPr>
        </p:nvGraphicFramePr>
        <p:xfrm>
          <a:off x="7729341" y="2543921"/>
          <a:ext cx="3211606" cy="323065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35930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Changes in AEO2020 electricity generation </a:t>
            </a:r>
            <a:r>
              <a:rPr lang="en-US" dirty="0" smtClean="0"/>
              <a:t>costs </a:t>
            </a:r>
            <a:r>
              <a:rPr lang="en-US" dirty="0"/>
              <a:t>over time reflect a number of </a:t>
            </a:r>
            <a:r>
              <a:rPr lang="en-US" dirty="0" smtClean="0"/>
              <a:t>factors</a:t>
            </a:r>
            <a:r>
              <a:rPr lang="en-US" dirty="0"/>
              <a:t>, sometimes working in different directions.  For both solar photovoltaic (PV) and onshore wind, LCOE increases in the near term with the phase-out and expiration </a:t>
            </a:r>
            <a:r>
              <a:rPr lang="en-US" dirty="0" smtClean="0"/>
              <a:t>of the investment </a:t>
            </a:r>
            <a:r>
              <a:rPr lang="en-US" dirty="0"/>
              <a:t>t</a:t>
            </a:r>
            <a:r>
              <a:rPr lang="en-US" dirty="0" smtClean="0"/>
              <a:t>ax </a:t>
            </a:r>
            <a:r>
              <a:rPr lang="en-US" dirty="0"/>
              <a:t>c</a:t>
            </a:r>
            <a:r>
              <a:rPr lang="en-US" dirty="0" smtClean="0"/>
              <a:t>redit (ITC) </a:t>
            </a:r>
            <a:r>
              <a:rPr lang="en-US" dirty="0"/>
              <a:t>and PTC, respectively.  However, LCOE eventually declines over time because </a:t>
            </a:r>
            <a:r>
              <a:rPr lang="en-US" dirty="0" smtClean="0"/>
              <a:t>technological improvements tend </a:t>
            </a:r>
            <a:r>
              <a:rPr lang="en-US" dirty="0"/>
              <a:t>to reduce LCOE through lower capital cost or improved performance (as measured by heat rate for natural gas combined-cycle plants or capacity factor for onshore wind or solar PV plants), partly offsetting the loss of the tax credits.</a:t>
            </a:r>
          </a:p>
          <a:p>
            <a:r>
              <a:rPr lang="en-US" dirty="0"/>
              <a:t>Natural gas-fired combined-cycle plants with online years </a:t>
            </a:r>
            <a:r>
              <a:rPr lang="en-US" dirty="0" smtClean="0"/>
              <a:t>of 2025 </a:t>
            </a:r>
            <a:r>
              <a:rPr lang="en-US" dirty="0"/>
              <a:t>and 2040 in the AEO2020 projection </a:t>
            </a:r>
            <a:r>
              <a:rPr lang="en-US" dirty="0" smtClean="0"/>
              <a:t>have </a:t>
            </a:r>
            <a:r>
              <a:rPr lang="en-US" dirty="0"/>
              <a:t>similar LCOE because the technology has reached market maturity, judging from the </a:t>
            </a:r>
            <a:r>
              <a:rPr lang="en-US" dirty="0" smtClean="0"/>
              <a:t>build patterns </a:t>
            </a:r>
            <a:r>
              <a:rPr lang="en-US" dirty="0"/>
              <a:t>throughout the projection years across all regions.  The two outliers in the 2040 LCOE projection are attributed to the increase in </a:t>
            </a:r>
            <a:r>
              <a:rPr lang="en-US" dirty="0" smtClean="0"/>
              <a:t>variable operations and in maintenance costs </a:t>
            </a:r>
            <a:r>
              <a:rPr lang="en-US" dirty="0"/>
              <a:t>for plants in California as a result of the state’s phase-out of </a:t>
            </a:r>
            <a:r>
              <a:rPr lang="en-US" dirty="0" smtClean="0"/>
              <a:t>fossil fuel-fired </a:t>
            </a:r>
            <a:r>
              <a:rPr lang="en-US" dirty="0"/>
              <a:t>generation starting in 2030.</a:t>
            </a:r>
          </a:p>
          <a:p>
            <a:r>
              <a:rPr lang="en-US" dirty="0"/>
              <a:t>Solar may show strong daily </a:t>
            </a:r>
            <a:r>
              <a:rPr lang="en-US" dirty="0" smtClean="0"/>
              <a:t>generation </a:t>
            </a:r>
            <a:r>
              <a:rPr lang="en-US" dirty="0"/>
              <a:t>patterns within any given region; therefore, AEO2020 </a:t>
            </a:r>
            <a:r>
              <a:rPr lang="en-US" dirty="0" smtClean="0"/>
              <a:t>LACE </a:t>
            </a:r>
            <a:r>
              <a:rPr lang="en-US" dirty="0"/>
              <a:t>for solar PV declines over time as the market becomes saturated with generation from resources with similar hourly generation patterns.  LACE for onshore wind is generally lower than other technologies </a:t>
            </a:r>
            <a:r>
              <a:rPr lang="en-US" dirty="0" smtClean="0"/>
              <a:t>because most of </a:t>
            </a:r>
            <a:r>
              <a:rPr lang="en-US" dirty="0"/>
              <a:t>the generation </a:t>
            </a:r>
            <a:r>
              <a:rPr lang="en-US" dirty="0" smtClean="0"/>
              <a:t>at these plants </a:t>
            </a:r>
            <a:r>
              <a:rPr lang="en-US" dirty="0"/>
              <a:t>occurs at night or during fall and spring seasons when the demand for and the value of electricity is typically lower.  Solar PV plants produce most of their energy during the middle of the </a:t>
            </a:r>
            <a:r>
              <a:rPr lang="en-US" dirty="0" smtClean="0"/>
              <a:t>day </a:t>
            </a:r>
            <a:r>
              <a:rPr lang="en-US" dirty="0"/>
              <a:t>when higher demand increases the value of electricity, resulting in higher LACE</a:t>
            </a:r>
            <a:r>
              <a:rPr lang="en-US" dirty="0" smtClean="0"/>
              <a:t>.</a:t>
            </a:r>
            <a:endParaRPr lang="en-US" dirty="0"/>
          </a:p>
        </p:txBody>
      </p:sp>
      <p:sp>
        <p:nvSpPr>
          <p:cNvPr id="3" name="Title 2"/>
          <p:cNvSpPr>
            <a:spLocks noGrp="1"/>
          </p:cNvSpPr>
          <p:nvPr>
            <p:ph type="title"/>
          </p:nvPr>
        </p:nvSpPr>
        <p:spPr/>
        <p:txBody>
          <a:bodyPr/>
          <a:lstStyle/>
          <a:p>
            <a:r>
              <a:rPr lang="en-US" dirty="0"/>
              <a:t>—as LCOE declines through learning-induced cost reductions and LACE increases with </a:t>
            </a:r>
            <a:r>
              <a:rPr lang="en-US" dirty="0" smtClean="0"/>
              <a:t>rising </a:t>
            </a:r>
            <a:r>
              <a:rPr lang="en-US" dirty="0"/>
              <a:t>demand and natural gas prices</a:t>
            </a:r>
          </a:p>
        </p:txBody>
      </p:sp>
      <p:sp>
        <p:nvSpPr>
          <p:cNvPr id="4" name="Slide Number Placeholder 3"/>
          <p:cNvSpPr>
            <a:spLocks noGrp="1"/>
          </p:cNvSpPr>
          <p:nvPr>
            <p:ph type="sldNum" sz="quarter" idx="4"/>
          </p:nvPr>
        </p:nvSpPr>
        <p:spPr/>
        <p:txBody>
          <a:bodyPr/>
          <a:lstStyle/>
          <a:p>
            <a:fld id="{2D80C5C9-96E0-47EC-B500-37C5FE284639}" type="slidenum">
              <a:rPr lang="en-US" smtClean="0"/>
              <a:pPr/>
              <a:t>69</a:t>
            </a:fld>
            <a:endParaRPr lang="en-US" dirty="0"/>
          </a:p>
        </p:txBody>
      </p:sp>
      <p:grpSp>
        <p:nvGrpSpPr>
          <p:cNvPr id="5" name="Group 4"/>
          <p:cNvGrpSpPr/>
          <p:nvPr/>
        </p:nvGrpSpPr>
        <p:grpSpPr>
          <a:xfrm>
            <a:off x="349653" y="-9259"/>
            <a:ext cx="11564435" cy="531722"/>
            <a:chOff x="349653" y="-1021"/>
            <a:chExt cx="11564435" cy="53172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47585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755820" y="1520455"/>
            <a:ext cx="3493232" cy="4491567"/>
          </a:xfrm>
        </p:spPr>
        <p:txBody>
          <a:bodyPr>
            <a:noAutofit/>
          </a:bodyPr>
          <a:lstStyle/>
          <a:p>
            <a:pPr marL="0" indent="0">
              <a:buNone/>
            </a:pPr>
            <a:r>
              <a:rPr lang="en-US" sz="1200" dirty="0" smtClean="0"/>
              <a:t>Overview of energy markets</a:t>
            </a:r>
          </a:p>
          <a:p>
            <a:pPr marL="0" indent="0">
              <a:buNone/>
            </a:pPr>
            <a:r>
              <a:rPr lang="en-US" sz="1200" dirty="0" smtClean="0"/>
              <a:t>Critical drivers and model updates</a:t>
            </a:r>
          </a:p>
          <a:p>
            <a:pPr marL="0" indent="0">
              <a:buNone/>
            </a:pPr>
            <a:r>
              <a:rPr lang="en-US" sz="1200" dirty="0" smtClean="0"/>
              <a:t>Petroleum and other liquids</a:t>
            </a:r>
          </a:p>
          <a:p>
            <a:pPr marL="0" indent="0">
              <a:buNone/>
            </a:pPr>
            <a:r>
              <a:rPr lang="en-US" sz="1200" dirty="0" smtClean="0"/>
              <a:t>Natural gas</a:t>
            </a:r>
          </a:p>
          <a:p>
            <a:pPr marL="0" indent="0">
              <a:buNone/>
            </a:pPr>
            <a:r>
              <a:rPr lang="en-US" sz="1200" dirty="0" smtClean="0"/>
              <a:t>Electricity generation</a:t>
            </a:r>
          </a:p>
          <a:p>
            <a:pPr marL="0" indent="0">
              <a:buNone/>
            </a:pPr>
            <a:r>
              <a:rPr lang="en-US" sz="1200" dirty="0" smtClean="0"/>
              <a:t>Transportation</a:t>
            </a:r>
          </a:p>
          <a:p>
            <a:pPr marL="0" indent="0">
              <a:buNone/>
            </a:pPr>
            <a:r>
              <a:rPr lang="en-US" sz="1200" dirty="0" smtClean="0"/>
              <a:t>Buildings</a:t>
            </a:r>
          </a:p>
          <a:p>
            <a:pPr marL="0" indent="0">
              <a:buNone/>
            </a:pPr>
            <a:r>
              <a:rPr lang="en-US" sz="1200" dirty="0" smtClean="0"/>
              <a:t>Industrial</a:t>
            </a:r>
          </a:p>
          <a:p>
            <a:pPr marL="0" indent="0">
              <a:buNone/>
            </a:pPr>
            <a:r>
              <a:rPr lang="en-US" sz="1200" dirty="0" smtClean="0"/>
              <a:t>Emissions</a:t>
            </a:r>
          </a:p>
          <a:p>
            <a:pPr marL="0" indent="0">
              <a:buNone/>
            </a:pPr>
            <a:r>
              <a:rPr lang="en-US" sz="1200" dirty="0" smtClean="0"/>
              <a:t>References</a:t>
            </a:r>
            <a:endParaRPr lang="en-US" sz="1200" dirty="0"/>
          </a:p>
        </p:txBody>
      </p:sp>
      <p:sp>
        <p:nvSpPr>
          <p:cNvPr id="3" name="Slide Number Placeholder 2"/>
          <p:cNvSpPr>
            <a:spLocks noGrp="1"/>
          </p:cNvSpPr>
          <p:nvPr>
            <p:ph type="sldNum" sz="quarter" idx="4"/>
          </p:nvPr>
        </p:nvSpPr>
        <p:spPr>
          <a:xfrm>
            <a:off x="10201469" y="6441405"/>
            <a:ext cx="384048" cy="324146"/>
          </a:xfrm>
        </p:spPr>
        <p:txBody>
          <a:bodyPr/>
          <a:lstStyle/>
          <a:p>
            <a:fld id="{2D80C5C9-96E0-47EC-B500-37C5FE284639}" type="slidenum">
              <a:rPr lang="en-US" smtClean="0"/>
              <a:pPr/>
              <a:t>7</a:t>
            </a:fld>
            <a:endParaRPr lang="en-US" dirty="0"/>
          </a:p>
        </p:txBody>
      </p:sp>
      <p:sp>
        <p:nvSpPr>
          <p:cNvPr id="4" name="Title 3"/>
          <p:cNvSpPr>
            <a:spLocks noGrp="1"/>
          </p:cNvSpPr>
          <p:nvPr>
            <p:ph type="title"/>
          </p:nvPr>
        </p:nvSpPr>
        <p:spPr>
          <a:xfrm>
            <a:off x="1755820" y="755506"/>
            <a:ext cx="2485744" cy="755794"/>
          </a:xfrm>
        </p:spPr>
        <p:txBody>
          <a:bodyPr/>
          <a:lstStyle/>
          <a:p>
            <a:r>
              <a:rPr lang="en-US" dirty="0" smtClean="0"/>
              <a:t>Table of contents</a:t>
            </a:r>
            <a:endParaRPr lang="en-US" dirty="0"/>
          </a:p>
        </p:txBody>
      </p:sp>
      <p:sp>
        <p:nvSpPr>
          <p:cNvPr id="5" name="Title 3"/>
          <p:cNvSpPr txBox="1">
            <a:spLocks/>
          </p:cNvSpPr>
          <p:nvPr/>
        </p:nvSpPr>
        <p:spPr>
          <a:xfrm>
            <a:off x="7725056" y="755506"/>
            <a:ext cx="2485744" cy="755794"/>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pPr algn="r"/>
            <a:r>
              <a:rPr lang="en-US" sz="1600" dirty="0"/>
              <a:t>slide number</a:t>
            </a:r>
          </a:p>
        </p:txBody>
      </p:sp>
      <p:sp>
        <p:nvSpPr>
          <p:cNvPr id="6" name="Content Placeholder 1"/>
          <p:cNvSpPr txBox="1">
            <a:spLocks/>
          </p:cNvSpPr>
          <p:nvPr/>
        </p:nvSpPr>
        <p:spPr>
          <a:xfrm>
            <a:off x="7614705" y="1694680"/>
            <a:ext cx="2855319" cy="4491567"/>
          </a:xfrm>
          <a:prstGeom prst="rect">
            <a:avLst/>
          </a:prstGeom>
        </p:spPr>
        <p:txBody>
          <a:bodyPr/>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dirty="0"/>
          </a:p>
        </p:txBody>
      </p:sp>
      <p:sp>
        <p:nvSpPr>
          <p:cNvPr id="7" name="Content Placeholder 1"/>
          <p:cNvSpPr txBox="1">
            <a:spLocks/>
          </p:cNvSpPr>
          <p:nvPr/>
        </p:nvSpPr>
        <p:spPr>
          <a:xfrm>
            <a:off x="6847367" y="1526036"/>
            <a:ext cx="3190275" cy="4491568"/>
          </a:xfrm>
          <a:prstGeom prst="rect">
            <a:avLst/>
          </a:prstGeom>
        </p:spPr>
        <p:txBody>
          <a:bodyPr/>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200" dirty="0"/>
              <a:t>8</a:t>
            </a:r>
          </a:p>
          <a:p>
            <a:pPr marL="0" indent="0" algn="r">
              <a:buNone/>
            </a:pPr>
            <a:r>
              <a:rPr lang="en-US" sz="1200" dirty="0" smtClean="0"/>
              <a:t>13</a:t>
            </a:r>
            <a:endParaRPr lang="en-US" sz="1200" dirty="0"/>
          </a:p>
          <a:p>
            <a:pPr marL="0" indent="0" algn="r">
              <a:buNone/>
            </a:pPr>
            <a:r>
              <a:rPr lang="en-US" sz="1200" dirty="0" smtClean="0"/>
              <a:t>20</a:t>
            </a:r>
            <a:endParaRPr lang="en-US" sz="1200" dirty="0"/>
          </a:p>
          <a:p>
            <a:pPr marL="0" indent="0" algn="r">
              <a:buNone/>
            </a:pPr>
            <a:r>
              <a:rPr lang="en-US" sz="1200" dirty="0" smtClean="0"/>
              <a:t>36</a:t>
            </a:r>
            <a:endParaRPr lang="en-US" sz="1200" dirty="0"/>
          </a:p>
          <a:p>
            <a:pPr marL="0" indent="0" algn="r">
              <a:buNone/>
            </a:pPr>
            <a:r>
              <a:rPr lang="en-US" sz="1200" dirty="0" smtClean="0"/>
              <a:t>53</a:t>
            </a:r>
            <a:endParaRPr lang="en-US" sz="1200" dirty="0"/>
          </a:p>
          <a:p>
            <a:pPr marL="0" indent="0" algn="r">
              <a:buNone/>
            </a:pPr>
            <a:r>
              <a:rPr lang="en-US" sz="1200" dirty="0" smtClean="0"/>
              <a:t>82</a:t>
            </a:r>
            <a:endParaRPr lang="en-US" sz="1200" dirty="0"/>
          </a:p>
          <a:p>
            <a:pPr marL="0" indent="0" algn="r">
              <a:buNone/>
            </a:pPr>
            <a:r>
              <a:rPr lang="en-US" sz="1200" dirty="0" smtClean="0"/>
              <a:t>97</a:t>
            </a:r>
            <a:endParaRPr lang="en-US" sz="1200" dirty="0"/>
          </a:p>
          <a:p>
            <a:pPr marL="0" indent="0" algn="r">
              <a:buNone/>
            </a:pPr>
            <a:r>
              <a:rPr lang="en-US" sz="1200" dirty="0" smtClean="0"/>
              <a:t>115</a:t>
            </a:r>
            <a:endParaRPr lang="en-US" sz="1200" dirty="0"/>
          </a:p>
          <a:p>
            <a:pPr marL="0" indent="0" algn="r">
              <a:buNone/>
            </a:pPr>
            <a:r>
              <a:rPr lang="en-US" sz="1200" dirty="0" smtClean="0"/>
              <a:t>127</a:t>
            </a:r>
          </a:p>
          <a:p>
            <a:pPr marL="0" indent="0" algn="r">
              <a:buNone/>
            </a:pPr>
            <a:r>
              <a:rPr lang="en-US" sz="1200" smtClean="0"/>
              <a:t>139</a:t>
            </a:r>
            <a:endParaRPr lang="en-US" sz="1200" dirty="0"/>
          </a:p>
          <a:p>
            <a:pPr marL="0" indent="0" algn="r">
              <a:buNone/>
            </a:pPr>
            <a:endParaRPr lang="en-US" sz="1200" dirty="0"/>
          </a:p>
          <a:p>
            <a:pPr marL="0" indent="0" algn="r">
              <a:buNone/>
            </a:pPr>
            <a:endParaRPr lang="en-US" sz="1200" dirty="0"/>
          </a:p>
          <a:p>
            <a:pPr marL="0" indent="0" algn="r">
              <a:buNone/>
            </a:pPr>
            <a:endParaRPr lang="en-US" sz="1200" dirty="0"/>
          </a:p>
        </p:txBody>
      </p:sp>
    </p:spTree>
    <p:extLst>
      <p:ext uri="{BB962C8B-B14F-4D97-AF65-F5344CB8AC3E}">
        <p14:creationId xmlns:p14="http://schemas.microsoft.com/office/powerpoint/2010/main" val="3939176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653" y="514393"/>
            <a:ext cx="11599572" cy="755794"/>
          </a:xfrm>
        </p:spPr>
        <p:txBody>
          <a:bodyPr>
            <a:noAutofit/>
          </a:bodyPr>
          <a:lstStyle/>
          <a:p>
            <a:r>
              <a:rPr lang="en-US" dirty="0"/>
              <a:t>Solar and wind lead the growth in renewables generation </a:t>
            </a:r>
            <a:r>
              <a:rPr lang="en-US" dirty="0" smtClean="0"/>
              <a:t/>
            </a:r>
            <a:br>
              <a:rPr lang="en-US" dirty="0" smtClean="0"/>
            </a:br>
            <a:r>
              <a:rPr lang="en-US" dirty="0" smtClean="0"/>
              <a:t>in </a:t>
            </a:r>
            <a:r>
              <a:rPr lang="en-US" dirty="0"/>
              <a:t>most </a:t>
            </a:r>
            <a:r>
              <a:rPr lang="en-US" dirty="0" smtClean="0"/>
              <a:t>regions across all cases in AEO2020</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70</a:t>
            </a:fld>
            <a:endParaRPr lang="en-US" dirty="0"/>
          </a:p>
        </p:txBody>
      </p:sp>
      <p:grpSp>
        <p:nvGrpSpPr>
          <p:cNvPr id="15" name="Group 14"/>
          <p:cNvGrpSpPr/>
          <p:nvPr/>
        </p:nvGrpSpPr>
        <p:grpSpPr>
          <a:xfrm>
            <a:off x="349653" y="-1021"/>
            <a:ext cx="11564435" cy="531722"/>
            <a:chOff x="349653" y="-1021"/>
            <a:chExt cx="11564435" cy="531722"/>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9" name="Chart 28"/>
          <p:cNvGraphicFramePr>
            <a:graphicFrameLocks/>
          </p:cNvGraphicFramePr>
          <p:nvPr>
            <p:extLst/>
          </p:nvPr>
        </p:nvGraphicFramePr>
        <p:xfrm>
          <a:off x="579592" y="1627002"/>
          <a:ext cx="11404600" cy="4651375"/>
        </p:xfrm>
        <a:graphic>
          <a:graphicData uri="http://schemas.openxmlformats.org/drawingml/2006/chart">
            <c:chart xmlns:c="http://schemas.openxmlformats.org/drawingml/2006/chart" xmlns:r="http://schemas.openxmlformats.org/officeDocument/2006/relationships" r:id="rId11"/>
          </a:graphicData>
        </a:graphic>
      </p:graphicFrame>
      <p:pic>
        <p:nvPicPr>
          <p:cNvPr id="30" name="Picture 29"/>
          <p:cNvPicPr>
            <a:picLocks noChangeAspect="1"/>
          </p:cNvPicPr>
          <p:nvPr/>
        </p:nvPicPr>
        <p:blipFill>
          <a:blip r:embed="rId12"/>
          <a:stretch>
            <a:fillRect/>
          </a:stretch>
        </p:blipFill>
        <p:spPr>
          <a:xfrm>
            <a:off x="9175221" y="512212"/>
            <a:ext cx="2774004" cy="1872765"/>
          </a:xfrm>
          <a:prstGeom prst="rect">
            <a:avLst/>
          </a:prstGeom>
        </p:spPr>
      </p:pic>
    </p:spTree>
    <p:extLst>
      <p:ext uri="{BB962C8B-B14F-4D97-AF65-F5344CB8AC3E}">
        <p14:creationId xmlns:p14="http://schemas.microsoft.com/office/powerpoint/2010/main" val="2124124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The AEO2020 projects that </a:t>
            </a:r>
            <a:r>
              <a:rPr lang="en-US" dirty="0" smtClean="0"/>
              <a:t>generation </a:t>
            </a:r>
            <a:r>
              <a:rPr lang="en-US" dirty="0"/>
              <a:t>from renewable sources </a:t>
            </a:r>
            <a:r>
              <a:rPr lang="en-US" dirty="0" smtClean="0"/>
              <a:t>will rise from </a:t>
            </a:r>
            <a:r>
              <a:rPr lang="en-US" dirty="0"/>
              <a:t>18% of total generation in 2018 to </a:t>
            </a:r>
            <a:r>
              <a:rPr lang="en-US" dirty="0" smtClean="0"/>
              <a:t>38% </a:t>
            </a:r>
            <a:r>
              <a:rPr lang="en-US" dirty="0"/>
              <a:t>by </a:t>
            </a:r>
            <a:r>
              <a:rPr lang="en-US" dirty="0" smtClean="0"/>
              <a:t>2050 in </a:t>
            </a:r>
            <a:r>
              <a:rPr lang="en-US" dirty="0"/>
              <a:t>the Reference case.  Solar photovoltaic (PV) contributes the most to the growth in </a:t>
            </a:r>
            <a:r>
              <a:rPr lang="en-US" dirty="0" smtClean="0"/>
              <a:t>renewable </a:t>
            </a:r>
            <a:r>
              <a:rPr lang="en-US" dirty="0"/>
              <a:t>generation, increasing from </a:t>
            </a:r>
            <a:r>
              <a:rPr lang="en-US" dirty="0" smtClean="0"/>
              <a:t>13% </a:t>
            </a:r>
            <a:r>
              <a:rPr lang="en-US" dirty="0"/>
              <a:t>of total renewable generation in 2018 to </a:t>
            </a:r>
            <a:r>
              <a:rPr lang="en-US" dirty="0" smtClean="0"/>
              <a:t>46% </a:t>
            </a:r>
            <a:r>
              <a:rPr lang="en-US" dirty="0"/>
              <a:t>by 2050.  </a:t>
            </a:r>
            <a:r>
              <a:rPr lang="en-US" dirty="0" smtClean="0"/>
              <a:t>Although </a:t>
            </a:r>
            <a:r>
              <a:rPr lang="en-US" dirty="0"/>
              <a:t>onshore wind generation more than doubles during the projection period, its share of renewable generation declines slightly from </a:t>
            </a:r>
            <a:r>
              <a:rPr lang="en-US" dirty="0" smtClean="0"/>
              <a:t>37% </a:t>
            </a:r>
            <a:r>
              <a:rPr lang="en-US" dirty="0"/>
              <a:t>to 29% between 2018 and 2050.</a:t>
            </a:r>
          </a:p>
          <a:p>
            <a:r>
              <a:rPr lang="en-US" dirty="0"/>
              <a:t>Solar PV generation grows the most in Southeast and Mid-Continent </a:t>
            </a:r>
            <a:r>
              <a:rPr lang="en-US" dirty="0" smtClean="0"/>
              <a:t>regions in </a:t>
            </a:r>
            <a:r>
              <a:rPr lang="en-US" dirty="0"/>
              <a:t>nearly </a:t>
            </a:r>
            <a:r>
              <a:rPr lang="en-US" dirty="0" smtClean="0"/>
              <a:t>all </a:t>
            </a:r>
            <a:r>
              <a:rPr lang="en-US" dirty="0"/>
              <a:t>cases. On average, these two regions </a:t>
            </a:r>
            <a:r>
              <a:rPr lang="en-US" dirty="0" smtClean="0"/>
              <a:t>have higher-than-average </a:t>
            </a:r>
            <a:r>
              <a:rPr lang="en-US" dirty="0"/>
              <a:t>delivered </a:t>
            </a:r>
            <a:r>
              <a:rPr lang="en-US" dirty="0" smtClean="0"/>
              <a:t>U.S. natural </a:t>
            </a:r>
            <a:r>
              <a:rPr lang="en-US" dirty="0"/>
              <a:t>gas prices, making natural gas generation a more expensive option to replace retired coal </a:t>
            </a:r>
            <a:r>
              <a:rPr lang="en-US" dirty="0" smtClean="0"/>
              <a:t>or </a:t>
            </a:r>
            <a:r>
              <a:rPr lang="en-US" dirty="0"/>
              <a:t>nuclear generation.  Because solar PV generates mostly during </a:t>
            </a:r>
            <a:r>
              <a:rPr lang="en-US" dirty="0" smtClean="0"/>
              <a:t>daytime hours, </a:t>
            </a:r>
            <a:r>
              <a:rPr lang="en-US" dirty="0"/>
              <a:t>it can readily substitute natural gas generation </a:t>
            </a:r>
            <a:r>
              <a:rPr lang="en-US" dirty="0" smtClean="0"/>
              <a:t>during periods of </a:t>
            </a:r>
            <a:r>
              <a:rPr lang="en-US" dirty="0"/>
              <a:t>higher </a:t>
            </a:r>
            <a:r>
              <a:rPr lang="en-US" dirty="0" smtClean="0"/>
              <a:t>demand. Regions </a:t>
            </a:r>
            <a:r>
              <a:rPr lang="en-US" dirty="0"/>
              <a:t>with existing wind capacity continue to </a:t>
            </a:r>
            <a:r>
              <a:rPr lang="en-US" dirty="0" smtClean="0"/>
              <a:t>install </a:t>
            </a:r>
            <a:r>
              <a:rPr lang="en-US" dirty="0"/>
              <a:t>new wind capacity between 2018 and 2050.</a:t>
            </a:r>
          </a:p>
          <a:p>
            <a:r>
              <a:rPr lang="en-US" dirty="0"/>
              <a:t>When natural gas prices are higher, as in the Low Oil and Gas Supply case, onshore wind becomes the incremental generation </a:t>
            </a:r>
            <a:r>
              <a:rPr lang="en-US" dirty="0" smtClean="0"/>
              <a:t>source in the </a:t>
            </a:r>
            <a:r>
              <a:rPr lang="en-US" dirty="0"/>
              <a:t>Mid-Continent region, where wind resources are abundant. </a:t>
            </a:r>
            <a:r>
              <a:rPr lang="en-US" dirty="0" smtClean="0"/>
              <a:t>Wind </a:t>
            </a:r>
            <a:r>
              <a:rPr lang="en-US" dirty="0"/>
              <a:t>generation for the region is 189 </a:t>
            </a:r>
            <a:r>
              <a:rPr lang="en-US" dirty="0">
                <a:solidFill>
                  <a:sysClr val="windowText" lastClr="000000"/>
                </a:solidFill>
                <a:ea typeface="Times New Roman" charset="0"/>
                <a:cs typeface="Times New Roman" charset="0"/>
              </a:rPr>
              <a:t>billion </a:t>
            </a:r>
            <a:r>
              <a:rPr lang="en-US" dirty="0" err="1" smtClean="0">
                <a:solidFill>
                  <a:sysClr val="windowText" lastClr="000000"/>
                </a:solidFill>
                <a:ea typeface="Times New Roman" charset="0"/>
                <a:cs typeface="Times New Roman" charset="0"/>
              </a:rPr>
              <a:t>kilowatthours</a:t>
            </a:r>
            <a:r>
              <a:rPr lang="en-US" dirty="0" smtClean="0">
                <a:solidFill>
                  <a:sysClr val="windowText" lastClr="000000"/>
                </a:solidFill>
                <a:ea typeface="Times New Roman" charset="0"/>
                <a:cs typeface="Times New Roman" charset="0"/>
              </a:rPr>
              <a:t> (</a:t>
            </a:r>
            <a:r>
              <a:rPr lang="en-US" dirty="0" smtClean="0"/>
              <a:t>BkWh) </a:t>
            </a:r>
            <a:r>
              <a:rPr lang="en-US" dirty="0"/>
              <a:t>higher (89% increase) in 2050 than in the Reference case, </a:t>
            </a:r>
            <a:r>
              <a:rPr lang="en-US" dirty="0" smtClean="0"/>
              <a:t>and all-sector </a:t>
            </a:r>
            <a:r>
              <a:rPr lang="en-US" dirty="0"/>
              <a:t>solar PV generation is 37 BkWh higher (20% increase).</a:t>
            </a:r>
          </a:p>
          <a:p>
            <a:r>
              <a:rPr lang="en-US" dirty="0" smtClean="0"/>
              <a:t>The Northeast</a:t>
            </a:r>
            <a:r>
              <a:rPr lang="en-US" dirty="0"/>
              <a:t>, </a:t>
            </a:r>
            <a:r>
              <a:rPr lang="en-US" dirty="0" smtClean="0"/>
              <a:t>ERCOT (Electric Reliability Council of Texas), CAISO (California Independent System Operator), </a:t>
            </a:r>
            <a:r>
              <a:rPr lang="en-US" dirty="0"/>
              <a:t>and West regions have relatively </a:t>
            </a:r>
            <a:r>
              <a:rPr lang="en-US" dirty="0" smtClean="0"/>
              <a:t>small variations in results across </a:t>
            </a:r>
            <a:r>
              <a:rPr lang="en-US" dirty="0"/>
              <a:t>the alternative </a:t>
            </a:r>
            <a:r>
              <a:rPr lang="en-US" dirty="0" smtClean="0"/>
              <a:t>cases. The small variations are </a:t>
            </a:r>
            <a:r>
              <a:rPr lang="en-US" dirty="0"/>
              <a:t>most </a:t>
            </a:r>
            <a:r>
              <a:rPr lang="en-US" dirty="0" smtClean="0"/>
              <a:t>likely a result of the regions’ current small shares </a:t>
            </a:r>
            <a:r>
              <a:rPr lang="en-US" dirty="0"/>
              <a:t>of existing coal </a:t>
            </a:r>
            <a:r>
              <a:rPr lang="en-US" dirty="0" smtClean="0"/>
              <a:t>generation capacity </a:t>
            </a:r>
            <a:r>
              <a:rPr lang="en-US" dirty="0"/>
              <a:t>that </a:t>
            </a:r>
            <a:r>
              <a:rPr lang="en-US" dirty="0" smtClean="0"/>
              <a:t>may</a:t>
            </a:r>
            <a:r>
              <a:rPr lang="en-US" dirty="0" smtClean="0">
                <a:solidFill>
                  <a:srgbClr val="FF0000"/>
                </a:solidFill>
              </a:rPr>
              <a:t> </a:t>
            </a:r>
            <a:r>
              <a:rPr lang="en-US" dirty="0" smtClean="0"/>
              <a:t>need to be replaced </a:t>
            </a:r>
            <a:r>
              <a:rPr lang="en-US" dirty="0"/>
              <a:t>over the projection </a:t>
            </a:r>
            <a:r>
              <a:rPr lang="en-US" dirty="0" smtClean="0"/>
              <a:t>period. The </a:t>
            </a:r>
            <a:r>
              <a:rPr lang="en-US" dirty="0"/>
              <a:t>share of renewables is also comparatively large in </a:t>
            </a:r>
            <a:r>
              <a:rPr lang="en-US" dirty="0" smtClean="0"/>
              <a:t>these regions.</a:t>
            </a:r>
            <a:endParaRPr lang="en-US" dirty="0"/>
          </a:p>
        </p:txBody>
      </p:sp>
      <p:sp>
        <p:nvSpPr>
          <p:cNvPr id="3" name="Title 2"/>
          <p:cNvSpPr>
            <a:spLocks noGrp="1"/>
          </p:cNvSpPr>
          <p:nvPr>
            <p:ph type="title"/>
          </p:nvPr>
        </p:nvSpPr>
        <p:spPr/>
        <p:txBody>
          <a:bodyPr/>
          <a:lstStyle/>
          <a:p>
            <a:r>
              <a:rPr lang="en-US" dirty="0"/>
              <a:t>—but its penetration rate differs by regional resource and generation mix</a:t>
            </a:r>
          </a:p>
        </p:txBody>
      </p:sp>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71</a:t>
            </a:fld>
            <a:endParaRPr lang="en-US" dirty="0">
              <a:solidFill>
                <a:srgbClr val="000000"/>
              </a:solidFill>
            </a:endParaRPr>
          </a:p>
        </p:txBody>
      </p:sp>
      <p:grpSp>
        <p:nvGrpSpPr>
          <p:cNvPr id="5" name="Group 4"/>
          <p:cNvGrpSpPr/>
          <p:nvPr/>
        </p:nvGrpSpPr>
        <p:grpSpPr>
          <a:xfrm>
            <a:off x="349653" y="-17497"/>
            <a:ext cx="11564435" cy="531722"/>
            <a:chOff x="349653" y="-1021"/>
            <a:chExt cx="11564435" cy="53172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235651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72</a:t>
            </a:fld>
            <a:endParaRPr lang="en-US" dirty="0">
              <a:solidFill>
                <a:srgbClr val="000000"/>
              </a:solidFill>
            </a:endParaRPr>
          </a:p>
        </p:txBody>
      </p:sp>
      <p:grpSp>
        <p:nvGrpSpPr>
          <p:cNvPr id="6" name="Group 5"/>
          <p:cNvGrpSpPr/>
          <p:nvPr/>
        </p:nvGrpSpPr>
        <p:grpSpPr>
          <a:xfrm>
            <a:off x="349653" y="-1021"/>
            <a:ext cx="11564435" cy="531722"/>
            <a:chOff x="349653" y="-1021"/>
            <a:chExt cx="11564435" cy="53172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6" name="Chart 15"/>
          <p:cNvGraphicFramePr>
            <a:graphicFrameLocks/>
          </p:cNvGraphicFramePr>
          <p:nvPr>
            <p:extLst/>
          </p:nvPr>
        </p:nvGraphicFramePr>
        <p:xfrm>
          <a:off x="1230726" y="1419421"/>
          <a:ext cx="2971800" cy="242076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hart 17"/>
          <p:cNvGraphicFramePr>
            <a:graphicFrameLocks/>
          </p:cNvGraphicFramePr>
          <p:nvPr>
            <p:extLst/>
          </p:nvPr>
        </p:nvGraphicFramePr>
        <p:xfrm>
          <a:off x="1172551" y="3763351"/>
          <a:ext cx="2971800" cy="248589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7" name="Chart 26"/>
          <p:cNvGraphicFramePr>
            <a:graphicFrameLocks/>
          </p:cNvGraphicFramePr>
          <p:nvPr>
            <p:extLst/>
          </p:nvPr>
        </p:nvGraphicFramePr>
        <p:xfrm>
          <a:off x="4202526" y="1419420"/>
          <a:ext cx="2971800" cy="242076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8" name="Chart 27"/>
          <p:cNvGraphicFramePr>
            <a:graphicFrameLocks/>
          </p:cNvGraphicFramePr>
          <p:nvPr>
            <p:extLst/>
          </p:nvPr>
        </p:nvGraphicFramePr>
        <p:xfrm>
          <a:off x="4199464" y="3785739"/>
          <a:ext cx="2971800" cy="244111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1" name="Chart 30"/>
          <p:cNvGraphicFramePr>
            <a:graphicFrameLocks/>
          </p:cNvGraphicFramePr>
          <p:nvPr>
            <p:extLst/>
          </p:nvPr>
        </p:nvGraphicFramePr>
        <p:xfrm>
          <a:off x="7171264" y="1413570"/>
          <a:ext cx="2971800" cy="242076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2" name="Chart 31"/>
          <p:cNvGraphicFramePr>
            <a:graphicFrameLocks/>
          </p:cNvGraphicFramePr>
          <p:nvPr>
            <p:extLst/>
          </p:nvPr>
        </p:nvGraphicFramePr>
        <p:xfrm>
          <a:off x="7168202" y="3761432"/>
          <a:ext cx="2971800" cy="2441113"/>
        </p:xfrm>
        <a:graphic>
          <a:graphicData uri="http://schemas.openxmlformats.org/drawingml/2006/chart">
            <c:chart xmlns:c="http://schemas.openxmlformats.org/drawingml/2006/chart" xmlns:r="http://schemas.openxmlformats.org/officeDocument/2006/relationships" r:id="rId16"/>
          </a:graphicData>
        </a:graphic>
      </p:graphicFrame>
      <p:sp>
        <p:nvSpPr>
          <p:cNvPr id="19" name="Title 2"/>
          <p:cNvSpPr txBox="1">
            <a:spLocks/>
          </p:cNvSpPr>
          <p:nvPr/>
        </p:nvSpPr>
        <p:spPr>
          <a:xfrm>
            <a:off x="384620" y="579212"/>
            <a:ext cx="11599572" cy="755794"/>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r>
              <a:rPr lang="en-US" dirty="0">
                <a:solidFill>
                  <a:srgbClr val="0096D7"/>
                </a:solidFill>
              </a:rPr>
              <a:t>Growth in </a:t>
            </a:r>
            <a:r>
              <a:rPr lang="en-US" dirty="0" smtClean="0">
                <a:solidFill>
                  <a:srgbClr val="0096D7"/>
                </a:solidFill>
              </a:rPr>
              <a:t>utility-scale </a:t>
            </a:r>
            <a:r>
              <a:rPr lang="en-US" dirty="0">
                <a:solidFill>
                  <a:srgbClr val="0096D7"/>
                </a:solidFill>
              </a:rPr>
              <a:t>battery storage in AEO2020 </a:t>
            </a:r>
            <a:r>
              <a:rPr lang="en-US" dirty="0" smtClean="0">
                <a:solidFill>
                  <a:srgbClr val="0096D7"/>
                </a:solidFill>
              </a:rPr>
              <a:t>follows </a:t>
            </a:r>
            <a:r>
              <a:rPr lang="en-US" dirty="0">
                <a:solidFill>
                  <a:srgbClr val="0096D7"/>
                </a:solidFill>
              </a:rPr>
              <a:t>growth in solar in most regions in high renewable penetration scenarios—</a:t>
            </a:r>
          </a:p>
        </p:txBody>
      </p:sp>
      <p:sp>
        <p:nvSpPr>
          <p:cNvPr id="2" name="TextBox 1"/>
          <p:cNvSpPr txBox="1"/>
          <p:nvPr/>
        </p:nvSpPr>
        <p:spPr>
          <a:xfrm>
            <a:off x="1045632" y="1396222"/>
            <a:ext cx="9209657"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AEO2020 </a:t>
            </a:r>
            <a:r>
              <a:rPr lang="en-US" sz="1200" b="1" dirty="0" smtClean="0">
                <a:latin typeface="Arial" panose="020B0604020202020204" pitchFamily="34" charset="0"/>
                <a:cs typeface="Arial" panose="020B0604020202020204" pitchFamily="34" charset="0"/>
              </a:rPr>
              <a:t>regional diurnal storage and solar photovoltaic capacity, 2050</a:t>
            </a:r>
          </a:p>
          <a:p>
            <a:r>
              <a:rPr lang="en-US" sz="1200" dirty="0" smtClean="0">
                <a:latin typeface="Arial" panose="020B0604020202020204" pitchFamily="34" charset="0"/>
                <a:cs typeface="Arial" panose="020B0604020202020204" pitchFamily="34" charset="0"/>
              </a:rPr>
              <a:t>gigawatts</a:t>
            </a:r>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5153186" y="3669628"/>
            <a:ext cx="1575412" cy="276999"/>
          </a:xfrm>
          <a:prstGeom prst="rect">
            <a:avLst/>
          </a:prstGeom>
          <a:noFill/>
        </p:spPr>
        <p:txBody>
          <a:bodyPr wrap="square" rtlCol="0">
            <a:spAutoFit/>
          </a:bodyPr>
          <a:lstStyle/>
          <a:p>
            <a:r>
              <a:rPr lang="en-US" sz="1200" dirty="0" smtClean="0"/>
              <a:t>solar photovoltaic</a:t>
            </a:r>
            <a:endParaRPr lang="en-US" sz="1200" dirty="0"/>
          </a:p>
        </p:txBody>
      </p:sp>
      <p:sp>
        <p:nvSpPr>
          <p:cNvPr id="22" name="TextBox 21"/>
          <p:cNvSpPr txBox="1"/>
          <p:nvPr/>
        </p:nvSpPr>
        <p:spPr>
          <a:xfrm>
            <a:off x="5372988" y="6130104"/>
            <a:ext cx="1575412" cy="276999"/>
          </a:xfrm>
          <a:prstGeom prst="rect">
            <a:avLst/>
          </a:prstGeom>
          <a:noFill/>
        </p:spPr>
        <p:txBody>
          <a:bodyPr wrap="square" rtlCol="0">
            <a:spAutoFit/>
          </a:bodyPr>
          <a:lstStyle/>
          <a:p>
            <a:r>
              <a:rPr lang="en-US" sz="1200" dirty="0"/>
              <a:t>o</a:t>
            </a:r>
            <a:r>
              <a:rPr lang="en-US" sz="1200" dirty="0" smtClean="0"/>
              <a:t>nshore wind</a:t>
            </a:r>
            <a:endParaRPr lang="en-US" sz="1200" dirty="0"/>
          </a:p>
        </p:txBody>
      </p:sp>
      <p:sp>
        <p:nvSpPr>
          <p:cNvPr id="23" name="TextBox 22"/>
          <p:cNvSpPr txBox="1"/>
          <p:nvPr/>
        </p:nvSpPr>
        <p:spPr>
          <a:xfrm>
            <a:off x="1045632" y="3842240"/>
            <a:ext cx="9014161"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AEO2020 </a:t>
            </a:r>
            <a:r>
              <a:rPr lang="en-US" sz="1200" b="1" dirty="0" smtClean="0">
                <a:latin typeface="Arial" panose="020B0604020202020204" pitchFamily="34" charset="0"/>
                <a:cs typeface="Arial" panose="020B0604020202020204" pitchFamily="34" charset="0"/>
              </a:rPr>
              <a:t>regional diurnal storage and onshore wind capacity, 2050</a:t>
            </a:r>
          </a:p>
          <a:p>
            <a:r>
              <a:rPr lang="en-US" sz="1200" dirty="0" smtClean="0">
                <a:latin typeface="Arial" panose="020B0604020202020204" pitchFamily="34" charset="0"/>
                <a:cs typeface="Arial" panose="020B0604020202020204" pitchFamily="34" charset="0"/>
              </a:rPr>
              <a:t>gigawatts</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10255289" y="2554298"/>
            <a:ext cx="1333500" cy="2492990"/>
          </a:xfrm>
          <a:prstGeom prst="rect">
            <a:avLst/>
          </a:prstGeom>
          <a:noFill/>
        </p:spPr>
        <p:txBody>
          <a:bodyPr wrap="square" rtlCol="0">
            <a:spAutoFit/>
          </a:bodyPr>
          <a:lstStyle/>
          <a:p>
            <a:r>
              <a:rPr lang="en-US" sz="1200" b="1" dirty="0" smtClean="0">
                <a:solidFill>
                  <a:schemeClr val="accent3"/>
                </a:solidFill>
              </a:rPr>
              <a:t>CAISO</a:t>
            </a:r>
          </a:p>
          <a:p>
            <a:endParaRPr lang="en-US" sz="1200" b="1" dirty="0" smtClean="0">
              <a:solidFill>
                <a:schemeClr val="accent4"/>
              </a:solidFill>
            </a:endParaRPr>
          </a:p>
          <a:p>
            <a:r>
              <a:rPr lang="en-US" sz="1200" b="1" dirty="0" smtClean="0">
                <a:solidFill>
                  <a:schemeClr val="accent4"/>
                </a:solidFill>
              </a:rPr>
              <a:t>ERCOT</a:t>
            </a:r>
          </a:p>
          <a:p>
            <a:endParaRPr lang="en-US" sz="1200" b="1" dirty="0" smtClean="0">
              <a:solidFill>
                <a:schemeClr val="accent5"/>
              </a:solidFill>
            </a:endParaRPr>
          </a:p>
          <a:p>
            <a:r>
              <a:rPr lang="en-US" sz="1200" b="1" dirty="0" smtClean="0">
                <a:solidFill>
                  <a:schemeClr val="accent5"/>
                </a:solidFill>
              </a:rPr>
              <a:t>Mid-Continent</a:t>
            </a:r>
          </a:p>
          <a:p>
            <a:endParaRPr lang="en-US" sz="1200" b="1" dirty="0" smtClean="0">
              <a:solidFill>
                <a:schemeClr val="accent6"/>
              </a:solidFill>
            </a:endParaRPr>
          </a:p>
          <a:p>
            <a:r>
              <a:rPr lang="en-US" sz="1200" b="1" dirty="0" smtClean="0">
                <a:solidFill>
                  <a:schemeClr val="accent6"/>
                </a:solidFill>
              </a:rPr>
              <a:t>Northeast</a:t>
            </a:r>
          </a:p>
          <a:p>
            <a:endParaRPr lang="en-US" sz="1200" b="1" dirty="0" smtClean="0">
              <a:solidFill>
                <a:schemeClr val="tx2"/>
              </a:solidFill>
            </a:endParaRPr>
          </a:p>
          <a:p>
            <a:r>
              <a:rPr lang="en-US" sz="1200" b="1" dirty="0" smtClean="0">
                <a:solidFill>
                  <a:schemeClr val="tx2"/>
                </a:solidFill>
              </a:rPr>
              <a:t>PJM</a:t>
            </a:r>
          </a:p>
          <a:p>
            <a:endParaRPr lang="en-US" sz="1200" b="1" dirty="0" smtClean="0">
              <a:solidFill>
                <a:schemeClr val="accent2"/>
              </a:solidFill>
            </a:endParaRPr>
          </a:p>
          <a:p>
            <a:r>
              <a:rPr lang="en-US" sz="1200" b="1" dirty="0" smtClean="0">
                <a:solidFill>
                  <a:schemeClr val="accent2"/>
                </a:solidFill>
              </a:rPr>
              <a:t>Southeast</a:t>
            </a:r>
          </a:p>
          <a:p>
            <a:endParaRPr lang="en-US" sz="1200" b="1" dirty="0" smtClean="0">
              <a:solidFill>
                <a:schemeClr val="accent1"/>
              </a:solidFill>
            </a:endParaRPr>
          </a:p>
          <a:p>
            <a:r>
              <a:rPr lang="en-US" sz="1200" b="1" dirty="0" smtClean="0">
                <a:solidFill>
                  <a:schemeClr val="accent1"/>
                </a:solidFill>
              </a:rPr>
              <a:t>West</a:t>
            </a:r>
            <a:endParaRPr lang="en-US" sz="1200" b="1" dirty="0">
              <a:solidFill>
                <a:schemeClr val="accent1"/>
              </a:solidFill>
            </a:endParaRPr>
          </a:p>
        </p:txBody>
      </p:sp>
    </p:spTree>
    <p:extLst>
      <p:ext uri="{BB962C8B-B14F-4D97-AF65-F5344CB8AC3E}">
        <p14:creationId xmlns:p14="http://schemas.microsoft.com/office/powerpoint/2010/main" val="17423723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The </a:t>
            </a:r>
            <a:r>
              <a:rPr lang="en-US" dirty="0"/>
              <a:t>AEO2020 Reference </a:t>
            </a:r>
            <a:r>
              <a:rPr lang="en-US" dirty="0" smtClean="0"/>
              <a:t>case projects that the United States will have 17 GW of battery storage capacity in 2050. Storage capacity takes advantage of times when an oversupply of electricity occurs, which generally happens in areas that have a high penetration of non-dispatchable renewable resources such as wind and solar. Limitations in the time a battery can store electricity make batteries more suitable for solar, which has more predictable generation patterns than wind.</a:t>
            </a:r>
          </a:p>
          <a:p>
            <a:r>
              <a:rPr lang="en-US" dirty="0" smtClean="0"/>
              <a:t>The large number of combustion turbine (CT) additions in the West and Mid-Continent regions correspond the large number of wind additions in these regions. Because wind energy is less predictable and fluctuates in intensity for long periods, current limitations in the length of time a battery can store or generate power make batteries an inadequate backup </a:t>
            </a:r>
            <a:r>
              <a:rPr lang="en-US" dirty="0"/>
              <a:t>for w</a:t>
            </a:r>
            <a:r>
              <a:rPr lang="en-US" dirty="0" smtClean="0"/>
              <a:t>ind power. Therefore, CTs, which have no duration limit as long as natural gas fuel </a:t>
            </a:r>
            <a:r>
              <a:rPr lang="en-US" dirty="0"/>
              <a:t>is </a:t>
            </a:r>
            <a:r>
              <a:rPr lang="en-US" dirty="0" smtClean="0"/>
              <a:t>available, fill the gap. CTs in the West region are also supported by its large hydropower resources.</a:t>
            </a:r>
          </a:p>
          <a:p>
            <a:r>
              <a:rPr lang="en-US" dirty="0" smtClean="0"/>
              <a:t>Storage growth is stronger </a:t>
            </a:r>
            <a:r>
              <a:rPr lang="en-US" dirty="0"/>
              <a:t>in AEO2020 scenarios </a:t>
            </a:r>
            <a:r>
              <a:rPr lang="en-US" dirty="0" smtClean="0"/>
              <a:t>that have a high penetration of renewables, such as the Low Renewables Cost and Low Oil and Gas Supply cases. The Low Renewables Cost case </a:t>
            </a:r>
            <a:r>
              <a:rPr lang="en-US" dirty="0"/>
              <a:t>projects</a:t>
            </a:r>
            <a:r>
              <a:rPr lang="en-US" dirty="0" smtClean="0"/>
              <a:t> 57 GW of storage by 2050, and the Low Oil and Gas Supply case projects 98 GW of storage by 2050.</a:t>
            </a:r>
          </a:p>
          <a:p>
            <a:r>
              <a:rPr lang="en-US" dirty="0" smtClean="0"/>
              <a:t>In both the Low Renewables Cost and Low Oil and Gas Supply cases, the Southeast and California regions see </a:t>
            </a:r>
            <a:r>
              <a:rPr lang="en-US" dirty="0"/>
              <a:t>high amounts of solar capacity in 2050, minimal amounts of wind capacity, and concurrently large amounts of battery storage. The Northeast</a:t>
            </a:r>
            <a:r>
              <a:rPr lang="en-US" dirty="0" smtClean="0"/>
              <a:t>, the West, and the PJM regions have relatively low solar capacity and lower storage capacity.</a:t>
            </a:r>
          </a:p>
        </p:txBody>
      </p:sp>
      <p:sp>
        <p:nvSpPr>
          <p:cNvPr id="3" name="Title 2"/>
          <p:cNvSpPr>
            <a:spLocks noGrp="1"/>
          </p:cNvSpPr>
          <p:nvPr>
            <p:ph type="title"/>
          </p:nvPr>
        </p:nvSpPr>
        <p:spPr/>
        <p:txBody>
          <a:bodyPr/>
          <a:lstStyle/>
          <a:p>
            <a:r>
              <a:rPr lang="en-US" dirty="0" smtClean="0"/>
              <a:t>—but does </a:t>
            </a:r>
            <a:r>
              <a:rPr lang="en-US" dirty="0"/>
              <a:t>not benefit from wind </a:t>
            </a:r>
            <a:r>
              <a:rPr lang="en-US" dirty="0" smtClean="0"/>
              <a:t>growth, which has more unpredictable generation patterns</a:t>
            </a:r>
            <a:endParaRPr lang="en-US" dirty="0"/>
          </a:p>
        </p:txBody>
      </p:sp>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73</a:t>
            </a:fld>
            <a:endParaRPr lang="en-US" dirty="0">
              <a:solidFill>
                <a:srgbClr val="000000"/>
              </a:solidFill>
            </a:endParaRPr>
          </a:p>
        </p:txBody>
      </p:sp>
      <p:grpSp>
        <p:nvGrpSpPr>
          <p:cNvPr id="5" name="Group 4"/>
          <p:cNvGrpSpPr/>
          <p:nvPr/>
        </p:nvGrpSpPr>
        <p:grpSpPr>
          <a:xfrm>
            <a:off x="349653" y="-1021"/>
            <a:ext cx="11564435" cy="531722"/>
            <a:chOff x="349653" y="-1021"/>
            <a:chExt cx="11564435" cy="53172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428814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sz="quarter" idx="12"/>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noAutofit/>
          </a:bodyPr>
          <a:lstStyle/>
          <a:p>
            <a:r>
              <a:rPr lang="en-US" sz="2000" dirty="0"/>
              <a:t>Even with recent increases in several states’ renewable portfolio standards, renewable generation </a:t>
            </a:r>
            <a:r>
              <a:rPr lang="en-US" sz="2000" dirty="0" smtClean="0"/>
              <a:t>that exceeds requirements </a:t>
            </a:r>
            <a:r>
              <a:rPr lang="en-US" sz="2000" dirty="0"/>
              <a:t>allows for full compliance in </a:t>
            </a:r>
            <a:r>
              <a:rPr lang="en-US" sz="2000" dirty="0" smtClean="0"/>
              <a:t>the </a:t>
            </a:r>
            <a:r>
              <a:rPr lang="en-US" sz="2000" dirty="0"/>
              <a:t>AEO2020</a:t>
            </a:r>
            <a:r>
              <a:rPr lang="en-US" sz="2000" dirty="0" smtClean="0"/>
              <a:t> Reference case by </a:t>
            </a:r>
            <a:r>
              <a:rPr lang="en-US" sz="2000" dirty="0"/>
              <a:t>2050</a:t>
            </a:r>
          </a:p>
        </p:txBody>
      </p:sp>
      <p:sp>
        <p:nvSpPr>
          <p:cNvPr id="3" name="Slide Number Placeholder 2"/>
          <p:cNvSpPr>
            <a:spLocks noGrp="1"/>
          </p:cNvSpPr>
          <p:nvPr>
            <p:ph type="sldNum" sz="quarter" idx="4"/>
          </p:nvPr>
        </p:nvSpPr>
        <p:spPr/>
        <p:txBody>
          <a:bodyPr/>
          <a:lstStyle/>
          <a:p>
            <a:fld id="{2D80C5C9-96E0-47EC-B500-37C5FE284639}" type="slidenum">
              <a:rPr lang="en-US" smtClean="0"/>
              <a:pPr/>
              <a:t>74</a:t>
            </a:fld>
            <a:endParaRPr lang="en-US" dirty="0"/>
          </a:p>
        </p:txBody>
      </p:sp>
      <p:grpSp>
        <p:nvGrpSpPr>
          <p:cNvPr id="16" name="Group 15"/>
          <p:cNvGrpSpPr/>
          <p:nvPr/>
        </p:nvGrpSpPr>
        <p:grpSpPr>
          <a:xfrm>
            <a:off x="349653" y="-1021"/>
            <a:ext cx="11564435" cy="531722"/>
            <a:chOff x="349653" y="-1021"/>
            <a:chExt cx="11564435" cy="531722"/>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417902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Lower natural gas prices throughout the </a:t>
            </a:r>
            <a:r>
              <a:rPr lang="en-US" dirty="0"/>
              <a:t>AEO2020 </a:t>
            </a:r>
            <a:r>
              <a:rPr lang="en-US" dirty="0" smtClean="0"/>
              <a:t>projection period accelerate nuclear </a:t>
            </a:r>
            <a:r>
              <a:rPr lang="en-US" dirty="0"/>
              <a:t>capacity </a:t>
            </a:r>
            <a:r>
              <a:rPr lang="en-US" dirty="0" smtClean="0"/>
              <a:t>retirements—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75</a:t>
            </a:fld>
            <a:endParaRPr lang="en-US" dirty="0"/>
          </a:p>
        </p:txBody>
      </p:sp>
      <p:grpSp>
        <p:nvGrpSpPr>
          <p:cNvPr id="17" name="Group 16"/>
          <p:cNvGrpSpPr/>
          <p:nvPr/>
        </p:nvGrpSpPr>
        <p:grpSpPr>
          <a:xfrm>
            <a:off x="349653" y="-1021"/>
            <a:ext cx="11564435" cy="531722"/>
            <a:chOff x="349653" y="-1021"/>
            <a:chExt cx="11564435" cy="531722"/>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6" name="Content Placeholder 25"/>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7" name="Chart 26"/>
          <p:cNvGraphicFramePr>
            <a:graphicFrameLocks/>
          </p:cNvGraphicFramePr>
          <p:nvPr>
            <p:extLst/>
          </p:nvPr>
        </p:nvGraphicFramePr>
        <p:xfrm>
          <a:off x="6019800" y="1707516"/>
          <a:ext cx="5964392" cy="448970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34089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lvl="0"/>
            <a:r>
              <a:rPr lang="en-US" dirty="0"/>
              <a:t>The AEO2020 Reference case projects </a:t>
            </a:r>
            <a:r>
              <a:rPr lang="en-US" dirty="0" smtClean="0"/>
              <a:t>a 19% decline in </a:t>
            </a:r>
            <a:r>
              <a:rPr lang="en-US" dirty="0"/>
              <a:t>nuclear electric generating capacity from 98 </a:t>
            </a:r>
            <a:r>
              <a:rPr lang="en-US" dirty="0" smtClean="0"/>
              <a:t>GW </a:t>
            </a:r>
            <a:r>
              <a:rPr lang="en-US" dirty="0"/>
              <a:t>in 2019 to 79 GW in 2050. No new plant additions occur beyond 2022, and existing plants have 2 GW of uprates starting in 2022.</a:t>
            </a:r>
          </a:p>
          <a:p>
            <a:pPr lvl="0"/>
            <a:r>
              <a:rPr lang="en-US" dirty="0"/>
              <a:t>Projected nuclear retirements are driven by declining revenues </a:t>
            </a:r>
            <a:r>
              <a:rPr lang="en-US" dirty="0" smtClean="0"/>
              <a:t>that result </a:t>
            </a:r>
            <a:r>
              <a:rPr lang="en-US" dirty="0"/>
              <a:t>from low growth in electricity load and from increasing competition from low-cost natural gas and declining-cost renewables. Smaller, single-reactor nuclear plants with higher average operating costs are most affected, particularly those plants operating in regions with deregulated wholesale power markets and in states without a </a:t>
            </a:r>
            <a:r>
              <a:rPr lang="en-US" dirty="0" smtClean="0"/>
              <a:t>zero </a:t>
            </a:r>
            <a:r>
              <a:rPr lang="en-US" dirty="0"/>
              <a:t>e</a:t>
            </a:r>
            <a:r>
              <a:rPr lang="en-US" dirty="0" smtClean="0"/>
              <a:t>mission credit </a:t>
            </a:r>
            <a:r>
              <a:rPr lang="en-US" dirty="0"/>
              <a:t>policy.</a:t>
            </a:r>
          </a:p>
          <a:p>
            <a:pPr lvl="0"/>
            <a:r>
              <a:rPr lang="en-US" dirty="0"/>
              <a:t>Lower natural gas prices in the High Oil and Gas </a:t>
            </a:r>
            <a:r>
              <a:rPr lang="en-US" dirty="0" smtClean="0"/>
              <a:t>Supply </a:t>
            </a:r>
            <a:r>
              <a:rPr lang="en-US" dirty="0"/>
              <a:t>case lead to lower wholesale power market revenues for nuclear power plant operators, accelerating an additional </a:t>
            </a:r>
            <a:r>
              <a:rPr lang="en-US" dirty="0" smtClean="0"/>
              <a:t>32 </a:t>
            </a:r>
            <a:r>
              <a:rPr lang="en-US" dirty="0"/>
              <a:t>GW of nuclear capacity </a:t>
            </a:r>
            <a:r>
              <a:rPr lang="en-US" dirty="0" smtClean="0"/>
              <a:t>retirements </a:t>
            </a:r>
            <a:r>
              <a:rPr lang="en-US" dirty="0"/>
              <a:t>by 2050 compared with the Reference case.</a:t>
            </a:r>
          </a:p>
          <a:p>
            <a:pPr lvl="0"/>
            <a:r>
              <a:rPr lang="en-US" dirty="0"/>
              <a:t>Higher natural gas prices in the Low Oil and Gas </a:t>
            </a:r>
            <a:r>
              <a:rPr lang="en-US" dirty="0" smtClean="0"/>
              <a:t>Supply case help increase profitability for nuclear power plant operators, </a:t>
            </a:r>
            <a:r>
              <a:rPr lang="en-US" dirty="0"/>
              <a:t>resulting in </a:t>
            </a:r>
            <a:r>
              <a:rPr lang="en-US" dirty="0" smtClean="0"/>
              <a:t>13 </a:t>
            </a:r>
            <a:r>
              <a:rPr lang="en-US" dirty="0"/>
              <a:t>GW fewer retirements through 2050 compared with the Reference case</a:t>
            </a:r>
            <a:r>
              <a:rPr lang="en-US" dirty="0" smtClean="0"/>
              <a:t>.</a:t>
            </a:r>
            <a:endParaRPr lang="en-US" dirty="0"/>
          </a:p>
        </p:txBody>
      </p:sp>
      <p:sp>
        <p:nvSpPr>
          <p:cNvPr id="4" name="Title 3"/>
          <p:cNvSpPr>
            <a:spLocks noGrp="1"/>
          </p:cNvSpPr>
          <p:nvPr>
            <p:ph type="title"/>
          </p:nvPr>
        </p:nvSpPr>
        <p:spPr/>
        <p:txBody>
          <a:bodyPr/>
          <a:lstStyle/>
          <a:p>
            <a:r>
              <a:rPr lang="en-US" dirty="0" smtClean="0"/>
              <a:t>—as a result of declining revenue in competitive wholesale power markets</a:t>
            </a:r>
            <a:endParaRPr lang="en-US" dirty="0"/>
          </a:p>
        </p:txBody>
      </p:sp>
      <p:sp>
        <p:nvSpPr>
          <p:cNvPr id="2" name="Slide Number Placeholder 1"/>
          <p:cNvSpPr>
            <a:spLocks noGrp="1"/>
          </p:cNvSpPr>
          <p:nvPr>
            <p:ph type="sldNum" sz="quarter" idx="4"/>
          </p:nvPr>
        </p:nvSpPr>
        <p:spPr>
          <a:xfrm>
            <a:off x="11454162" y="6411613"/>
            <a:ext cx="508000" cy="365125"/>
          </a:xfrm>
        </p:spPr>
        <p:txBody>
          <a:bodyPr/>
          <a:lstStyle/>
          <a:p>
            <a:fld id="{2D80C5C9-96E0-47EC-B500-37C5FE284639}" type="slidenum">
              <a:rPr lang="en-US" smtClean="0"/>
              <a:pPr/>
              <a:t>76</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556159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721337" y="1449350"/>
          <a:ext cx="5185978" cy="48208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Coal-fired generating capacity retires at a faster pace than </a:t>
            </a:r>
            <a:r>
              <a:rPr lang="en-US" dirty="0" smtClean="0"/>
              <a:t>total generation </a:t>
            </a:r>
            <a:r>
              <a:rPr lang="en-US" dirty="0"/>
              <a:t>in the AEO2020 </a:t>
            </a:r>
            <a:r>
              <a:rPr lang="en-US" dirty="0" smtClean="0"/>
              <a:t>Reference </a:t>
            </a:r>
            <a:r>
              <a:rPr lang="en-US" dirty="0"/>
              <a:t>case— </a:t>
            </a:r>
          </a:p>
        </p:txBody>
      </p:sp>
      <p:sp>
        <p:nvSpPr>
          <p:cNvPr id="4" name="Slide Number Placeholder 3"/>
          <p:cNvSpPr>
            <a:spLocks noGrp="1"/>
          </p:cNvSpPr>
          <p:nvPr>
            <p:ph type="sldNum" sz="quarter" idx="4"/>
          </p:nvPr>
        </p:nvSpPr>
        <p:spPr/>
        <p:txBody>
          <a:bodyPr/>
          <a:lstStyle/>
          <a:p>
            <a:fld id="{2D80C5C9-96E0-47EC-B500-37C5FE284639}" type="slidenum">
              <a:rPr lang="en-US" smtClean="0">
                <a:solidFill>
                  <a:srgbClr val="000000"/>
                </a:solidFill>
              </a:rPr>
              <a:pPr/>
              <a:t>77</a:t>
            </a:fld>
            <a:endParaRPr lang="en-US" dirty="0">
              <a:solidFill>
                <a:srgbClr val="000000"/>
              </a:solidFill>
            </a:endParaRPr>
          </a:p>
        </p:txBody>
      </p:sp>
      <p:sp>
        <p:nvSpPr>
          <p:cNvPr id="8" name="TextBox 10"/>
          <p:cNvSpPr txBox="1"/>
          <p:nvPr/>
        </p:nvSpPr>
        <p:spPr>
          <a:xfrm>
            <a:off x="1358778" y="3401187"/>
            <a:ext cx="1367682" cy="30460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333333"/>
                </a:solidFill>
              </a:rPr>
              <a:t>Coal capacity</a:t>
            </a:r>
          </a:p>
        </p:txBody>
      </p:sp>
      <p:sp>
        <p:nvSpPr>
          <p:cNvPr id="9" name="TextBox 6"/>
          <p:cNvSpPr txBox="1"/>
          <p:nvPr/>
        </p:nvSpPr>
        <p:spPr>
          <a:xfrm>
            <a:off x="1234545" y="4970361"/>
            <a:ext cx="1616148" cy="30460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333333"/>
                </a:solidFill>
              </a:rPr>
              <a:t>Coal generation </a:t>
            </a:r>
          </a:p>
        </p:txBody>
      </p:sp>
      <p:grpSp>
        <p:nvGrpSpPr>
          <p:cNvPr id="21" name="Group 20"/>
          <p:cNvGrpSpPr/>
          <p:nvPr/>
        </p:nvGrpSpPr>
        <p:grpSpPr>
          <a:xfrm>
            <a:off x="349653" y="-1021"/>
            <a:ext cx="11564435" cy="531722"/>
            <a:chOff x="349653" y="-1021"/>
            <a:chExt cx="11564435" cy="531722"/>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9" name="Content Placeholder 18"/>
          <p:cNvGraphicFramePr>
            <a:graphicFrameLocks noGrp="1"/>
          </p:cNvGraphicFramePr>
          <p:nvPr>
            <p:ph sz="quarter" idx="12"/>
            <p:extLst/>
          </p:nvPr>
        </p:nvGraphicFramePr>
        <p:xfrm>
          <a:off x="309563" y="1427163"/>
          <a:ext cx="5659437"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ontent Placeholder 19"/>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536195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0"/>
            <a:r>
              <a:rPr lang="en-US" dirty="0" smtClean="0"/>
              <a:t>In addition to decreases as a result of competitively priced natural gas and increasing renewables generation, coal-fired </a:t>
            </a:r>
            <a:r>
              <a:rPr lang="en-US" dirty="0"/>
              <a:t>generating capacity decreases by </a:t>
            </a:r>
            <a:r>
              <a:rPr lang="en-US" dirty="0" smtClean="0"/>
              <a:t>109 GW </a:t>
            </a:r>
            <a:r>
              <a:rPr lang="en-US" dirty="0"/>
              <a:t>(or </a:t>
            </a:r>
            <a:r>
              <a:rPr lang="en-US" dirty="0" smtClean="0"/>
              <a:t>46%) </a:t>
            </a:r>
            <a:r>
              <a:rPr lang="en-US" dirty="0"/>
              <a:t>between </a:t>
            </a:r>
            <a:r>
              <a:rPr lang="en-US" dirty="0" smtClean="0"/>
              <a:t>2019 </a:t>
            </a:r>
            <a:r>
              <a:rPr lang="en-US" dirty="0"/>
              <a:t>and 2025 to comply with the Affordable Clean Energy </a:t>
            </a:r>
            <a:r>
              <a:rPr lang="en-US" dirty="0" smtClean="0"/>
              <a:t>(ACE) </a:t>
            </a:r>
            <a:r>
              <a:rPr lang="en-US" dirty="0"/>
              <a:t>rule </a:t>
            </a:r>
            <a:r>
              <a:rPr lang="en-US" dirty="0" smtClean="0"/>
              <a:t>before </a:t>
            </a:r>
            <a:r>
              <a:rPr lang="en-US" dirty="0"/>
              <a:t>leveling off near </a:t>
            </a:r>
            <a:r>
              <a:rPr lang="en-US" dirty="0" smtClean="0"/>
              <a:t>127 </a:t>
            </a:r>
            <a:r>
              <a:rPr lang="en-US" dirty="0"/>
              <a:t>GW in the AEO2020 </a:t>
            </a:r>
            <a:r>
              <a:rPr lang="en-US" dirty="0" smtClean="0"/>
              <a:t>Reference </a:t>
            </a:r>
            <a:r>
              <a:rPr lang="en-US" dirty="0"/>
              <a:t>case by 2050. </a:t>
            </a:r>
            <a:endParaRPr lang="en-US" dirty="0" smtClean="0"/>
          </a:p>
          <a:p>
            <a:pPr lvl="0"/>
            <a:r>
              <a:rPr lang="en-US" dirty="0"/>
              <a:t>Average capacity factors for coal-fired generating units improve over time </a:t>
            </a:r>
            <a:r>
              <a:rPr lang="en-US" dirty="0" smtClean="0"/>
              <a:t>as </a:t>
            </a:r>
            <a:r>
              <a:rPr lang="en-US" dirty="0"/>
              <a:t>less-efficient units are retired, </a:t>
            </a:r>
            <a:r>
              <a:rPr lang="en-US" dirty="0" smtClean="0"/>
              <a:t>as heat </a:t>
            </a:r>
            <a:r>
              <a:rPr lang="en-US" dirty="0"/>
              <a:t>rates in the remaining coal fleet improve to comply with the </a:t>
            </a:r>
            <a:r>
              <a:rPr lang="en-US" dirty="0" smtClean="0"/>
              <a:t>ACE </a:t>
            </a:r>
            <a:r>
              <a:rPr lang="en-US" dirty="0"/>
              <a:t>rule, and </a:t>
            </a:r>
            <a:r>
              <a:rPr lang="en-US" dirty="0" smtClean="0"/>
              <a:t>as natural </a:t>
            </a:r>
            <a:r>
              <a:rPr lang="en-US" dirty="0"/>
              <a:t>gas prices increase</a:t>
            </a:r>
            <a:endParaRPr lang="en-US" dirty="0" smtClean="0"/>
          </a:p>
          <a:p>
            <a:pPr lvl="0"/>
            <a:r>
              <a:rPr lang="en-US" dirty="0"/>
              <a:t>Between </a:t>
            </a:r>
            <a:r>
              <a:rPr lang="en-US" dirty="0" smtClean="0"/>
              <a:t>2019 </a:t>
            </a:r>
            <a:r>
              <a:rPr lang="en-US" dirty="0"/>
              <a:t>and 2025, coal-fired generation decreases by </a:t>
            </a:r>
            <a:r>
              <a:rPr lang="en-US" dirty="0" smtClean="0"/>
              <a:t>26% </a:t>
            </a:r>
            <a:r>
              <a:rPr lang="en-US" dirty="0"/>
              <a:t>in the Reference case while natural gas prices </a:t>
            </a:r>
            <a:r>
              <a:rPr lang="en-US" dirty="0" smtClean="0"/>
              <a:t>increase. By 2030, the </a:t>
            </a:r>
            <a:r>
              <a:rPr lang="en-US" dirty="0"/>
              <a:t>utilization rate of the remaining coal-fired capacity returns to </a:t>
            </a:r>
            <a:r>
              <a:rPr lang="en-US" dirty="0" smtClean="0"/>
              <a:t>65%, </a:t>
            </a:r>
            <a:r>
              <a:rPr lang="en-US" dirty="0"/>
              <a:t>which is slightly less than </a:t>
            </a:r>
            <a:r>
              <a:rPr lang="en-US" dirty="0" smtClean="0"/>
              <a:t>in the </a:t>
            </a:r>
            <a:r>
              <a:rPr lang="en-US" dirty="0"/>
              <a:t>early 2000s. In the High Oil and Gas </a:t>
            </a:r>
            <a:r>
              <a:rPr lang="en-US" dirty="0" smtClean="0"/>
              <a:t>Supply </a:t>
            </a:r>
            <a:r>
              <a:rPr lang="en-US" dirty="0"/>
              <a:t>case, coal-fired generation decreases by </a:t>
            </a:r>
            <a:r>
              <a:rPr lang="en-US" dirty="0" smtClean="0"/>
              <a:t>42% between 2019 and 2025, and </a:t>
            </a:r>
            <a:r>
              <a:rPr lang="en-US" dirty="0"/>
              <a:t>lower natural gas prices limit the utilization rate of the coal fleet to about </a:t>
            </a:r>
            <a:r>
              <a:rPr lang="en-US" dirty="0" smtClean="0"/>
              <a:t>60% in 2030.</a:t>
            </a:r>
          </a:p>
          <a:p>
            <a:pPr lvl="0"/>
            <a:r>
              <a:rPr lang="en-US" dirty="0" smtClean="0"/>
              <a:t>Higher natural gas prices in the Low Oil and Gas Supply case slow the pace of coal power plant retirements by about 23 GW through 2025 compared with the Reference case</a:t>
            </a:r>
            <a:r>
              <a:rPr lang="en-US" dirty="0"/>
              <a:t>. </a:t>
            </a:r>
            <a:r>
              <a:rPr lang="en-US" dirty="0" smtClean="0"/>
              <a:t>The </a:t>
            </a:r>
            <a:r>
              <a:rPr lang="en-US" dirty="0"/>
              <a:t>Low Oil and Gas Supply case </a:t>
            </a:r>
            <a:r>
              <a:rPr lang="en-US" dirty="0" smtClean="0"/>
              <a:t>has 155 GW of coal-fired capacity still in service in 2050. Conversely, lower natural gas prices in the High Oil and Gas Supply case increase coal-fired power plant retirements by 28 GW in 2025, and 96 GW of remaining coal-fired capacity remains by 2050.</a:t>
            </a:r>
            <a:endParaRPr lang="en-US" dirty="0"/>
          </a:p>
        </p:txBody>
      </p:sp>
      <p:sp>
        <p:nvSpPr>
          <p:cNvPr id="4" name="Title 3"/>
          <p:cNvSpPr>
            <a:spLocks noGrp="1"/>
          </p:cNvSpPr>
          <p:nvPr>
            <p:ph type="title"/>
          </p:nvPr>
        </p:nvSpPr>
        <p:spPr>
          <a:xfrm>
            <a:off x="378245" y="575509"/>
            <a:ext cx="11599572" cy="412628"/>
          </a:xfrm>
        </p:spPr>
        <p:txBody>
          <a:bodyPr>
            <a:noAutofit/>
          </a:bodyPr>
          <a:lstStyle/>
          <a:p>
            <a:r>
              <a:rPr lang="en-US" dirty="0" smtClean="0">
                <a:solidFill>
                  <a:srgbClr val="169DD8"/>
                </a:solidFill>
              </a:rPr>
              <a:t>—</a:t>
            </a:r>
            <a:r>
              <a:rPr lang="en-US" dirty="0"/>
              <a:t>as capacity factors increase for the </a:t>
            </a:r>
            <a:r>
              <a:rPr lang="en-US" dirty="0" smtClean="0"/>
              <a:t>more efficient </a:t>
            </a:r>
            <a:r>
              <a:rPr lang="en-US" dirty="0"/>
              <a:t>coal-fired units that remain in service</a:t>
            </a:r>
            <a:endParaRPr lang="en-US" dirty="0">
              <a:solidFill>
                <a:srgbClr val="169DD8"/>
              </a:solidFill>
            </a:endParaRPr>
          </a:p>
        </p:txBody>
      </p:sp>
      <p:sp>
        <p:nvSpPr>
          <p:cNvPr id="2" name="Slide Number Placeholder 1"/>
          <p:cNvSpPr>
            <a:spLocks noGrp="1"/>
          </p:cNvSpPr>
          <p:nvPr>
            <p:ph type="sldNum" sz="quarter" idx="4"/>
          </p:nvPr>
        </p:nvSpPr>
        <p:spPr>
          <a:xfrm>
            <a:off x="11469817" y="6428089"/>
            <a:ext cx="508000" cy="365125"/>
          </a:xfrm>
        </p:spPr>
        <p:txBody>
          <a:bodyPr/>
          <a:lstStyle/>
          <a:p>
            <a:fld id="{2D80C5C9-96E0-47EC-B500-37C5FE284639}" type="slidenum">
              <a:rPr lang="en-US" smtClean="0"/>
              <a:pPr/>
              <a:t>78</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4255027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7974" y="687677"/>
            <a:ext cx="11599572" cy="755794"/>
          </a:xfrm>
        </p:spPr>
        <p:txBody>
          <a:bodyPr>
            <a:normAutofit fontScale="90000"/>
          </a:bodyPr>
          <a:lstStyle/>
          <a:p>
            <a:r>
              <a:rPr lang="en-US" dirty="0"/>
              <a:t>Coal production decreases through 2025 </a:t>
            </a:r>
            <a:r>
              <a:rPr lang="en-US" dirty="0" smtClean="0"/>
              <a:t>due to retiring </a:t>
            </a:r>
            <a:r>
              <a:rPr lang="en-US" dirty="0"/>
              <a:t>coal-fired electric generating </a:t>
            </a:r>
            <a:r>
              <a:rPr lang="en-US" dirty="0" smtClean="0"/>
              <a:t>capacity, </a:t>
            </a:r>
            <a:r>
              <a:rPr lang="en-US" dirty="0" smtClean="0">
                <a:solidFill>
                  <a:srgbClr val="169DD8"/>
                </a:solidFill>
              </a:rPr>
              <a:t>but </a:t>
            </a:r>
            <a:r>
              <a:rPr lang="en-US" dirty="0" smtClean="0"/>
              <a:t>federal rule </a:t>
            </a:r>
            <a:r>
              <a:rPr lang="en-US" dirty="0"/>
              <a:t>compliance and higher natural gas </a:t>
            </a:r>
            <a:r>
              <a:rPr lang="en-US" dirty="0" smtClean="0"/>
              <a:t>prices </a:t>
            </a:r>
            <a:r>
              <a:rPr lang="en-US" dirty="0" smtClean="0">
                <a:solidFill>
                  <a:srgbClr val="169DD8"/>
                </a:solidFill>
              </a:rPr>
              <a:t>lead to coal production leveling off afterwards</a:t>
            </a:r>
            <a:endParaRPr lang="en-US" dirty="0">
              <a:solidFill>
                <a:srgbClr val="169DD8"/>
              </a:solidFill>
            </a:endParaRPr>
          </a:p>
        </p:txBody>
      </p:sp>
      <p:sp>
        <p:nvSpPr>
          <p:cNvPr id="4" name="Slide Number Placeholder 3"/>
          <p:cNvSpPr>
            <a:spLocks noGrp="1"/>
          </p:cNvSpPr>
          <p:nvPr>
            <p:ph type="sldNum" sz="quarter" idx="4"/>
          </p:nvPr>
        </p:nvSpPr>
        <p:spPr/>
        <p:txBody>
          <a:bodyPr/>
          <a:lstStyle/>
          <a:p>
            <a:fld id="{2D80C5C9-96E0-47EC-B500-37C5FE284639}" type="slidenum">
              <a:rPr lang="en-US" smtClean="0"/>
              <a:pPr/>
              <a:t>79</a:t>
            </a:fld>
            <a:endParaRPr lang="en-US" dirty="0"/>
          </a:p>
        </p:txBody>
      </p:sp>
      <p:grpSp>
        <p:nvGrpSpPr>
          <p:cNvPr id="19" name="Group 18"/>
          <p:cNvGrpSpPr/>
          <p:nvPr/>
        </p:nvGrpSpPr>
        <p:grpSpPr>
          <a:xfrm>
            <a:off x="349653" y="-1021"/>
            <a:ext cx="11564435" cy="531722"/>
            <a:chOff x="349653" y="-1021"/>
            <a:chExt cx="11564435" cy="531722"/>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8" name="Content Placeholder 27"/>
          <p:cNvGraphicFramePr>
            <a:graphicFrameLocks noGrp="1"/>
          </p:cNvGraphicFramePr>
          <p:nvPr>
            <p:ph sz="quarter" idx="12"/>
            <p:extLst/>
          </p:nvPr>
        </p:nvGraphicFramePr>
        <p:xfrm>
          <a:off x="307974" y="1427163"/>
          <a:ext cx="4162426" cy="4752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Content Placeholder 28"/>
          <p:cNvGraphicFramePr>
            <a:graphicFrameLocks noGrp="1"/>
          </p:cNvGraphicFramePr>
          <p:nvPr>
            <p:ph sz="quarter" idx="13"/>
            <p:extLst/>
          </p:nvPr>
        </p:nvGraphicFramePr>
        <p:xfrm>
          <a:off x="4291013" y="1427163"/>
          <a:ext cx="3657600" cy="475297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Content Placeholder 29"/>
          <p:cNvGraphicFramePr>
            <a:graphicFrameLocks noGrp="1"/>
          </p:cNvGraphicFramePr>
          <p:nvPr>
            <p:ph sz="quarter" idx="14"/>
            <p:extLst/>
          </p:nvPr>
        </p:nvGraphicFramePr>
        <p:xfrm>
          <a:off x="8262938" y="1427163"/>
          <a:ext cx="3657600" cy="4752975"/>
        </p:xfrm>
        <a:graphic>
          <a:graphicData uri="http://schemas.openxmlformats.org/drawingml/2006/chart">
            <c:chart xmlns:c="http://schemas.openxmlformats.org/drawingml/2006/chart" xmlns:r="http://schemas.openxmlformats.org/officeDocument/2006/relationships" r:id="rId13"/>
          </a:graphicData>
        </a:graphic>
      </p:graphicFrame>
      <p:pic>
        <p:nvPicPr>
          <p:cNvPr id="16" name="Picture 15"/>
          <p:cNvPicPr>
            <a:picLocks noChangeAspect="1"/>
          </p:cNvPicPr>
          <p:nvPr/>
        </p:nvPicPr>
        <p:blipFill>
          <a:blip r:embed="rId14"/>
          <a:stretch>
            <a:fillRect/>
          </a:stretch>
        </p:blipFill>
        <p:spPr>
          <a:xfrm>
            <a:off x="3067766" y="1924537"/>
            <a:ext cx="1716959" cy="850925"/>
          </a:xfrm>
          <a:prstGeom prst="rect">
            <a:avLst/>
          </a:prstGeom>
        </p:spPr>
      </p:pic>
    </p:spTree>
    <p:extLst>
      <p:ext uri="{BB962C8B-B14F-4D97-AF65-F5344CB8AC3E}">
        <p14:creationId xmlns:p14="http://schemas.microsoft.com/office/powerpoint/2010/main" val="57174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 of energy markets</a:t>
            </a:r>
            <a:endParaRPr lang="en-US" dirty="0"/>
          </a:p>
        </p:txBody>
      </p:sp>
      <p:sp>
        <p:nvSpPr>
          <p:cNvPr id="6" name="Text Placeholder 5"/>
          <p:cNvSpPr>
            <a:spLocks noGrp="1"/>
          </p:cNvSpPr>
          <p:nvPr>
            <p:ph type="body" sz="quarter" idx="13"/>
          </p:nvPr>
        </p:nvSpPr>
        <p:spPr/>
        <p:txBody>
          <a:bodyPr/>
          <a:lstStyle/>
          <a:p>
            <a:r>
              <a:rPr lang="en-US" dirty="0" smtClean="0"/>
              <a:t>In the Reference case, strong domestic energy production coupled with slow growth in domestic energy demand leads the United States to remain a net energy exporter through 2050. Energy-related carbon dioxide emissions, driven by changes in the electricity generation fuel mix and increasing activity in the transportation and industrial sectors, experience modest growth in the later part of the projection period after falling in the 2020s.</a:t>
            </a:r>
            <a:endParaRPr lang="en-US" dirty="0"/>
          </a:p>
        </p:txBody>
      </p:sp>
      <p:sp>
        <p:nvSpPr>
          <p:cNvPr id="4" name="Slide Number Placeholder 3"/>
          <p:cNvSpPr>
            <a:spLocks noGrp="1"/>
          </p:cNvSpPr>
          <p:nvPr>
            <p:ph type="sldNum" sz="quarter" idx="4294967295"/>
          </p:nvPr>
        </p:nvSpPr>
        <p:spPr>
          <a:xfrm>
            <a:off x="11668125" y="6421438"/>
            <a:ext cx="523875" cy="365125"/>
          </a:xfrm>
        </p:spPr>
        <p:txBody>
          <a:bodyPr/>
          <a:lstStyle/>
          <a:p>
            <a:fld id="{2D80C5C9-96E0-47EC-B500-37C5FE284639}" type="slidenum">
              <a:rPr lang="en-US" smtClean="0"/>
              <a:pPr/>
              <a:t>8</a:t>
            </a:fld>
            <a:endParaRPr lang="en-US" dirty="0"/>
          </a:p>
        </p:txBody>
      </p:sp>
    </p:spTree>
    <p:extLst>
      <p:ext uri="{BB962C8B-B14F-4D97-AF65-F5344CB8AC3E}">
        <p14:creationId xmlns:p14="http://schemas.microsoft.com/office/powerpoint/2010/main" val="3719467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Lower operating costs and higher efficiencies result in advanced natural gas-fired combined-cycle capacity factors of 80% by </a:t>
            </a:r>
            <a:r>
              <a:rPr lang="en-US" dirty="0" smtClean="0"/>
              <a:t>2030 </a:t>
            </a:r>
            <a:r>
              <a:rPr lang="en-US" dirty="0"/>
              <a:t>in the AEO2020 Reference case</a:t>
            </a:r>
            <a:r>
              <a:rPr lang="en-US" dirty="0" smtClean="0"/>
              <a:t>—</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solidFill>
                  <a:srgbClr val="000000"/>
                </a:solidFill>
              </a:rPr>
              <a:pPr/>
              <a:t>80</a:t>
            </a:fld>
            <a:endParaRPr lang="en-US" dirty="0">
              <a:solidFill>
                <a:srgbClr val="000000"/>
              </a:solidFill>
            </a:endParaRPr>
          </a:p>
        </p:txBody>
      </p:sp>
      <p:grpSp>
        <p:nvGrpSpPr>
          <p:cNvPr id="16" name="Group 15"/>
          <p:cNvGrpSpPr/>
          <p:nvPr/>
        </p:nvGrpSpPr>
        <p:grpSpPr>
          <a:xfrm>
            <a:off x="349653" y="-1021"/>
            <a:ext cx="11564435" cy="531722"/>
            <a:chOff x="349653" y="-1021"/>
            <a:chExt cx="11564435" cy="531722"/>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25" name="Content Placeholder 24"/>
          <p:cNvGraphicFramePr>
            <a:graphicFrameLocks noGrp="1"/>
          </p:cNvGraphicFramePr>
          <p:nvPr>
            <p:ph sz="quarter" idx="12"/>
            <p:extLst/>
          </p:nvPr>
        </p:nvGraphicFramePr>
        <p:xfrm>
          <a:off x="309563" y="1427163"/>
          <a:ext cx="11599862" cy="47529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169644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lvl="0"/>
            <a:r>
              <a:rPr lang="en-US" dirty="0"/>
              <a:t>Lower natural gas prices and reduced capital costs </a:t>
            </a:r>
            <a:r>
              <a:rPr lang="en-US" dirty="0" smtClean="0"/>
              <a:t>for </a:t>
            </a:r>
            <a:r>
              <a:rPr lang="en-US" dirty="0"/>
              <a:t>new natural gas-fired </a:t>
            </a:r>
            <a:r>
              <a:rPr lang="en-US" dirty="0" smtClean="0"/>
              <a:t>combined-cycle generating units change fossil </a:t>
            </a:r>
            <a:r>
              <a:rPr lang="en-US" dirty="0"/>
              <a:t>fuel electric generation use during the next decade in the AEO2020 Reference Case</a:t>
            </a:r>
            <a:r>
              <a:rPr lang="en-US" dirty="0" smtClean="0"/>
              <a:t>. </a:t>
            </a:r>
            <a:r>
              <a:rPr lang="en-US" dirty="0"/>
              <a:t>Beginning in 2022—the first year of availability—new, </a:t>
            </a:r>
            <a:r>
              <a:rPr lang="en-US" dirty="0" smtClean="0"/>
              <a:t>multi-shaft (2 x 2 x 1 configuration) combined-cycle </a:t>
            </a:r>
            <a:r>
              <a:rPr lang="en-US" dirty="0"/>
              <a:t>natural gas-fired units have the highest projected capacity factors of all technologies, averaging </a:t>
            </a:r>
            <a:r>
              <a:rPr lang="en-US" dirty="0" smtClean="0"/>
              <a:t>81% </a:t>
            </a:r>
            <a:r>
              <a:rPr lang="en-US" dirty="0"/>
              <a:t>between 2025 and 2035. </a:t>
            </a:r>
            <a:r>
              <a:rPr lang="en-US" dirty="0" smtClean="0"/>
              <a:t>The currently most common combined-cycle units, with their lower efficiency, and the new </a:t>
            </a:r>
            <a:r>
              <a:rPr lang="en-US" dirty="0"/>
              <a:t>single-shaft </a:t>
            </a:r>
            <a:r>
              <a:rPr lang="en-US" dirty="0" smtClean="0"/>
              <a:t>(1 </a:t>
            </a:r>
            <a:r>
              <a:rPr lang="en-US" dirty="0"/>
              <a:t>x </a:t>
            </a:r>
            <a:r>
              <a:rPr lang="en-US" dirty="0" smtClean="0"/>
              <a:t>1 </a:t>
            </a:r>
            <a:r>
              <a:rPr lang="en-US" dirty="0"/>
              <a:t>x 1 configuration) </a:t>
            </a:r>
            <a:r>
              <a:rPr lang="en-US" dirty="0" smtClean="0"/>
              <a:t>combined-cycle </a:t>
            </a:r>
            <a:r>
              <a:rPr lang="en-US" dirty="0"/>
              <a:t>units decline in </a:t>
            </a:r>
            <a:r>
              <a:rPr lang="en-US" dirty="0" smtClean="0"/>
              <a:t>utilization as a group, </a:t>
            </a:r>
            <a:r>
              <a:rPr lang="en-US" dirty="0"/>
              <a:t>from 56% in 2020 to </a:t>
            </a:r>
            <a:r>
              <a:rPr lang="en-US" dirty="0" smtClean="0"/>
              <a:t>36% </a:t>
            </a:r>
            <a:r>
              <a:rPr lang="en-US" dirty="0"/>
              <a:t>by 2035.</a:t>
            </a:r>
          </a:p>
          <a:p>
            <a:pPr lvl="0"/>
            <a:r>
              <a:rPr lang="en-US" dirty="0"/>
              <a:t>After </a:t>
            </a:r>
            <a:r>
              <a:rPr lang="en-US" dirty="0" smtClean="0"/>
              <a:t>2035, </a:t>
            </a:r>
            <a:r>
              <a:rPr lang="en-US" dirty="0"/>
              <a:t>capacity factors for both </a:t>
            </a:r>
            <a:r>
              <a:rPr lang="en-US" dirty="0" smtClean="0"/>
              <a:t>combined-cycle </a:t>
            </a:r>
            <a:r>
              <a:rPr lang="en-US" dirty="0"/>
              <a:t>technologies decline gradually, in part because large increases in intermittent generation through 2050 alter the dispatch patterns and requirements for </a:t>
            </a:r>
            <a:r>
              <a:rPr lang="en-US" dirty="0" smtClean="0"/>
              <a:t>fossil fuel-fired </a:t>
            </a:r>
            <a:r>
              <a:rPr lang="en-US" dirty="0"/>
              <a:t>generation.</a:t>
            </a:r>
          </a:p>
          <a:p>
            <a:pPr lvl="0"/>
            <a:r>
              <a:rPr lang="en-US" dirty="0"/>
              <a:t>The utilization rate of coal plants has fallen significantly in recent years as declining natural gas prices have led to a shift in economics between </a:t>
            </a:r>
            <a:r>
              <a:rPr lang="en-US"/>
              <a:t>existing </a:t>
            </a:r>
            <a:r>
              <a:rPr lang="en-US" smtClean="0"/>
              <a:t>coal-fired </a:t>
            </a:r>
            <a:r>
              <a:rPr lang="en-US" dirty="0"/>
              <a:t>and </a:t>
            </a:r>
            <a:r>
              <a:rPr lang="en-US" dirty="0" smtClean="0"/>
              <a:t>natural gas-fired combined-cycle </a:t>
            </a:r>
            <a:r>
              <a:rPr lang="en-US" dirty="0"/>
              <a:t>generators. In </a:t>
            </a:r>
            <a:r>
              <a:rPr lang="en-US" dirty="0" smtClean="0"/>
              <a:t>2019, </a:t>
            </a:r>
            <a:r>
              <a:rPr lang="en-US" dirty="0"/>
              <a:t>the </a:t>
            </a:r>
            <a:r>
              <a:rPr lang="en-US" dirty="0" smtClean="0"/>
              <a:t>average </a:t>
            </a:r>
            <a:r>
              <a:rPr lang="en-US" dirty="0"/>
              <a:t>capacity factor </a:t>
            </a:r>
            <a:r>
              <a:rPr lang="en-US" dirty="0" smtClean="0"/>
              <a:t>of </a:t>
            </a:r>
            <a:r>
              <a:rPr lang="en-US" dirty="0"/>
              <a:t>the U.S. coal-fired </a:t>
            </a:r>
            <a:r>
              <a:rPr lang="en-US" dirty="0" smtClean="0"/>
              <a:t>fleet was </a:t>
            </a:r>
            <a:r>
              <a:rPr lang="en-US" dirty="0"/>
              <a:t>48% compared </a:t>
            </a:r>
            <a:r>
              <a:rPr lang="en-US" dirty="0" smtClean="0"/>
              <a:t>with </a:t>
            </a:r>
            <a:r>
              <a:rPr lang="en-US" dirty="0"/>
              <a:t>an average natural gas-fired </a:t>
            </a:r>
            <a:r>
              <a:rPr lang="en-US" dirty="0" smtClean="0"/>
              <a:t>combined-cycle </a:t>
            </a:r>
            <a:r>
              <a:rPr lang="en-US" dirty="0"/>
              <a:t>capacity factor of 58%. The low capacity factor for coal plants reflects a certain amount of idled inefficient capacity, which </a:t>
            </a:r>
            <a:r>
              <a:rPr lang="en-US" dirty="0" smtClean="0"/>
              <a:t>the Reference </a:t>
            </a:r>
            <a:r>
              <a:rPr lang="en-US" dirty="0"/>
              <a:t>case </a:t>
            </a:r>
            <a:r>
              <a:rPr lang="en-US" dirty="0" smtClean="0"/>
              <a:t>projects will retire by 2025 </a:t>
            </a:r>
            <a:r>
              <a:rPr lang="en-US" dirty="0"/>
              <a:t>as a result of </a:t>
            </a:r>
            <a:r>
              <a:rPr lang="en-US" dirty="0" smtClean="0"/>
              <a:t>the ACE rule. </a:t>
            </a:r>
            <a:r>
              <a:rPr lang="en-US" dirty="0"/>
              <a:t>After 2025, the </a:t>
            </a:r>
            <a:r>
              <a:rPr lang="en-US" dirty="0" smtClean="0"/>
              <a:t>installed coal-fired </a:t>
            </a:r>
            <a:r>
              <a:rPr lang="en-US" dirty="0"/>
              <a:t>capacity </a:t>
            </a:r>
            <a:r>
              <a:rPr lang="en-US" dirty="0" smtClean="0"/>
              <a:t>level is </a:t>
            </a:r>
            <a:r>
              <a:rPr lang="en-US" dirty="0"/>
              <a:t>much lower </a:t>
            </a:r>
            <a:r>
              <a:rPr lang="en-US" dirty="0" smtClean="0"/>
              <a:t>because </a:t>
            </a:r>
            <a:r>
              <a:rPr lang="en-US" dirty="0"/>
              <a:t>only the most efficient plants remain </a:t>
            </a:r>
            <a:r>
              <a:rPr lang="en-US" dirty="0" smtClean="0"/>
              <a:t>online. As a result, the average capacity </a:t>
            </a:r>
            <a:r>
              <a:rPr lang="en-US" dirty="0"/>
              <a:t>factor </a:t>
            </a:r>
            <a:r>
              <a:rPr lang="en-US" dirty="0" smtClean="0"/>
              <a:t>for the fleet recovers </a:t>
            </a:r>
            <a:r>
              <a:rPr lang="en-US" dirty="0"/>
              <a:t>quickly and stabilizes </a:t>
            </a:r>
            <a:r>
              <a:rPr lang="en-US" dirty="0" smtClean="0"/>
              <a:t>at about </a:t>
            </a:r>
            <a:r>
              <a:rPr lang="en-US" dirty="0"/>
              <a:t>65%. </a:t>
            </a:r>
          </a:p>
        </p:txBody>
      </p:sp>
      <p:sp>
        <p:nvSpPr>
          <p:cNvPr id="4" name="Title 3"/>
          <p:cNvSpPr>
            <a:spLocks noGrp="1"/>
          </p:cNvSpPr>
          <p:nvPr>
            <p:ph type="title"/>
          </p:nvPr>
        </p:nvSpPr>
        <p:spPr/>
        <p:txBody>
          <a:bodyPr/>
          <a:lstStyle/>
          <a:p>
            <a:r>
              <a:rPr lang="en-US" dirty="0" smtClean="0"/>
              <a:t>—</a:t>
            </a:r>
            <a:r>
              <a:rPr lang="en-US" dirty="0"/>
              <a:t>but then decline over time as natural gas prices increase and renewable generation </a:t>
            </a:r>
            <a:r>
              <a:rPr lang="en-US" dirty="0" smtClean="0"/>
              <a:t>grows</a:t>
            </a:r>
            <a:endParaRPr lang="en-US" dirty="0"/>
          </a:p>
        </p:txBody>
      </p:sp>
      <p:sp>
        <p:nvSpPr>
          <p:cNvPr id="2" name="Slide Number Placeholder 1"/>
          <p:cNvSpPr>
            <a:spLocks noGrp="1"/>
          </p:cNvSpPr>
          <p:nvPr>
            <p:ph type="sldNum" sz="quarter" idx="4"/>
          </p:nvPr>
        </p:nvSpPr>
        <p:spPr>
          <a:xfrm>
            <a:off x="11469816" y="6428088"/>
            <a:ext cx="508000" cy="365125"/>
          </a:xfrm>
        </p:spPr>
        <p:txBody>
          <a:bodyPr/>
          <a:lstStyle/>
          <a:p>
            <a:fld id="{2D80C5C9-96E0-47EC-B500-37C5FE284639}" type="slidenum">
              <a:rPr lang="en-US" smtClean="0"/>
              <a:pPr/>
              <a:t>81</a:t>
            </a:fld>
            <a:endParaRPr lang="en-US" dirty="0"/>
          </a:p>
        </p:txBody>
      </p:sp>
      <p:grpSp>
        <p:nvGrpSpPr>
          <p:cNvPr id="14" name="Group 13"/>
          <p:cNvGrpSpPr/>
          <p:nvPr/>
        </p:nvGrpSpPr>
        <p:grpSpPr>
          <a:xfrm>
            <a:off x="349653" y="-1021"/>
            <a:ext cx="11564435" cy="531722"/>
            <a:chOff x="349653" y="-1021"/>
            <a:chExt cx="11564435" cy="5317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222369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47" y="1445823"/>
            <a:ext cx="1714891" cy="1714891"/>
          </a:xfrm>
          <a:prstGeom prst="rect">
            <a:avLst/>
          </a:prstGeom>
        </p:spPr>
      </p:pic>
      <p:sp>
        <p:nvSpPr>
          <p:cNvPr id="6" name="Text Placeholder 10"/>
          <p:cNvSpPr txBox="1">
            <a:spLocks/>
          </p:cNvSpPr>
          <p:nvPr/>
        </p:nvSpPr>
        <p:spPr>
          <a:xfrm>
            <a:off x="3041322" y="3160714"/>
            <a:ext cx="4511843" cy="3164555"/>
          </a:xfrm>
          <a:prstGeom prst="rect">
            <a:avLst/>
          </a:prstGeom>
        </p:spPr>
        <p:txBody>
          <a:bodyPr/>
          <a:lstStyle>
            <a:lvl1pPr marL="0" indent="0" algn="l" defTabSz="914400" rtl="0" eaLnBrk="1" latinLnBrk="0" hangingPunct="1">
              <a:spcBef>
                <a:spcPct val="20000"/>
              </a:spcBef>
              <a:buFont typeface="Arial" pitchFamily="34" charset="0"/>
              <a:buNone/>
              <a:defRPr sz="16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Transportation energy consumption peaks in 2020 in the AEO2020 Reference case because rising fuel efficiency more than offsets the effects of increases in total travel and freight movements, but this trend reverses toward the end of the projection period.</a:t>
            </a:r>
            <a:endParaRPr lang="en-US" dirty="0"/>
          </a:p>
        </p:txBody>
      </p:sp>
    </p:spTree>
    <p:extLst>
      <p:ext uri="{BB962C8B-B14F-4D97-AF65-F5344CB8AC3E}">
        <p14:creationId xmlns:p14="http://schemas.microsoft.com/office/powerpoint/2010/main" val="21618458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Transportation </a:t>
            </a:r>
            <a:r>
              <a:rPr lang="en-US" dirty="0"/>
              <a:t>energy consumption declines </a:t>
            </a:r>
            <a:r>
              <a:rPr lang="en-US" dirty="0" smtClean="0"/>
              <a:t>through the 2030s in the AEO2020 </a:t>
            </a:r>
            <a:r>
              <a:rPr lang="en-US" dirty="0"/>
              <a:t>Reference case</a:t>
            </a:r>
            <a:r>
              <a:rPr lang="en-US" dirty="0" smtClean="0"/>
              <a:t>—</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83</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5" name="Content Placeholder 4"/>
          <p:cNvGraphicFramePr>
            <a:graphicFrameLocks/>
          </p:cNvGraphicFramePr>
          <p:nvPr>
            <p:extLst/>
          </p:nvPr>
        </p:nvGraphicFramePr>
        <p:xfrm>
          <a:off x="515701" y="1240942"/>
          <a:ext cx="5906264" cy="500373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ontent Placeholder 8"/>
          <p:cNvGraphicFramePr>
            <a:graphicFrameLocks/>
          </p:cNvGraphicFramePr>
          <p:nvPr>
            <p:extLst/>
          </p:nvPr>
        </p:nvGraphicFramePr>
        <p:xfrm>
          <a:off x="6356173" y="1220602"/>
          <a:ext cx="5628019" cy="500373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2628589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pPr lvl="0"/>
            <a:r>
              <a:rPr lang="en-US" dirty="0"/>
              <a:t>Increases in fuel economy standards </a:t>
            </a:r>
            <a:r>
              <a:rPr lang="en-US" dirty="0" smtClean="0"/>
              <a:t>drive the decrease in </a:t>
            </a:r>
            <a:r>
              <a:rPr lang="en-US" dirty="0"/>
              <a:t>U.S. motor gasoline consumption, which </a:t>
            </a:r>
            <a:r>
              <a:rPr lang="en-US" dirty="0" smtClean="0"/>
              <a:t>declines </a:t>
            </a:r>
            <a:r>
              <a:rPr lang="en-US" dirty="0"/>
              <a:t>by </a:t>
            </a:r>
            <a:r>
              <a:rPr lang="en-US" dirty="0" smtClean="0"/>
              <a:t>19% through 2050.</a:t>
            </a:r>
            <a:endParaRPr lang="en-US" dirty="0"/>
          </a:p>
          <a:p>
            <a:r>
              <a:rPr lang="en-US" dirty="0"/>
              <a:t>Continued growth of on-road travel increases energy use later in the projection period because the travel demand for both light- and heavy-duty vehicles outpaces fuel economy improvements </a:t>
            </a:r>
            <a:r>
              <a:rPr lang="en-US" dirty="0" smtClean="0"/>
              <a:t>that result </a:t>
            </a:r>
            <a:r>
              <a:rPr lang="en-US" dirty="0"/>
              <a:t>from regulatory requirements. Fuel efficiency regulations require no additional efficiency increases for new light-duty vehicles after 2025 and for new heavy-duty vehicles after 2027.</a:t>
            </a:r>
          </a:p>
          <a:p>
            <a:pPr lvl="0"/>
            <a:r>
              <a:rPr lang="en-US" dirty="0" smtClean="0"/>
              <a:t>Although </a:t>
            </a:r>
            <a:r>
              <a:rPr lang="en-US" dirty="0"/>
              <a:t>increases in fuel efficiency standards slow growth in heavy-duty vehicle energy consumption and related diesel use, overall energy </a:t>
            </a:r>
            <a:r>
              <a:rPr lang="en-US" dirty="0" smtClean="0"/>
              <a:t>consumption for heavy-duty vehicles </a:t>
            </a:r>
            <a:r>
              <a:rPr lang="en-US" dirty="0"/>
              <a:t>increases 4% through </a:t>
            </a:r>
            <a:r>
              <a:rPr lang="en-US" dirty="0" smtClean="0"/>
              <a:t>2050 as </a:t>
            </a:r>
            <a:r>
              <a:rPr lang="en-US" dirty="0"/>
              <a:t>a result of rising economic activity that </a:t>
            </a:r>
            <a:r>
              <a:rPr lang="en-US" dirty="0" smtClean="0"/>
              <a:t>increases </a:t>
            </a:r>
            <a:r>
              <a:rPr lang="en-US" dirty="0"/>
              <a:t>demand for freight truck travel</a:t>
            </a:r>
            <a:r>
              <a:rPr lang="en-US" dirty="0" smtClean="0"/>
              <a:t>.</a:t>
            </a:r>
            <a:endParaRPr lang="en-US" dirty="0"/>
          </a:p>
          <a:p>
            <a:pPr lvl="0"/>
            <a:r>
              <a:rPr lang="en-US" dirty="0" smtClean="0"/>
              <a:t>Electricity </a:t>
            </a:r>
            <a:r>
              <a:rPr lang="en-US" dirty="0"/>
              <a:t>is </a:t>
            </a:r>
            <a:r>
              <a:rPr lang="en-US" dirty="0" smtClean="0"/>
              <a:t>the </a:t>
            </a:r>
            <a:r>
              <a:rPr lang="en-US" dirty="0"/>
              <a:t>fastest-growing </a:t>
            </a:r>
            <a:r>
              <a:rPr lang="en-US" dirty="0" smtClean="0"/>
              <a:t>energy source </a:t>
            </a:r>
            <a:r>
              <a:rPr lang="en-US" dirty="0"/>
              <a:t>in the transportation sector, increasing on average </a:t>
            </a:r>
            <a:r>
              <a:rPr lang="en-US" dirty="0" smtClean="0"/>
              <a:t>7.4% </a:t>
            </a:r>
            <a:r>
              <a:rPr lang="en-US" dirty="0"/>
              <a:t>per year by 2050 as a result of increased demand for electric light-duty vehicles. Despite this </a:t>
            </a:r>
            <a:r>
              <a:rPr lang="en-US" dirty="0" smtClean="0"/>
              <a:t>growth</a:t>
            </a:r>
            <a:r>
              <a:rPr lang="en-US" dirty="0"/>
              <a:t>, electricity </a:t>
            </a:r>
            <a:r>
              <a:rPr lang="en-US" dirty="0" smtClean="0"/>
              <a:t>accounts for less than 2</a:t>
            </a:r>
            <a:r>
              <a:rPr lang="en-US" dirty="0"/>
              <a:t>% of transportation fuel consumption in 2050.</a:t>
            </a:r>
          </a:p>
          <a:p>
            <a:pPr lvl="0"/>
            <a:r>
              <a:rPr lang="en-US" dirty="0" smtClean="0"/>
              <a:t>Jet </a:t>
            </a:r>
            <a:r>
              <a:rPr lang="en-US" dirty="0"/>
              <a:t>fuel consumption also increases through the projection period, rising 31% by 2050 because increases in air transportation outpace increases in aircraft fuel efficiency</a:t>
            </a:r>
            <a:r>
              <a:rPr lang="en-US" dirty="0" smtClean="0"/>
              <a:t>.</a:t>
            </a:r>
            <a:endParaRPr lang="en-US" dirty="0"/>
          </a:p>
          <a:p>
            <a:pPr lvl="0"/>
            <a:r>
              <a:rPr lang="en-US" dirty="0" smtClean="0"/>
              <a:t>Motor </a:t>
            </a:r>
            <a:r>
              <a:rPr lang="en-US" dirty="0"/>
              <a:t>gasoline and distillate fuel oil’s combined share of total transportation energy consumption decreases from 84% in 2019 to 74% in </a:t>
            </a:r>
            <a:r>
              <a:rPr lang="en-US" dirty="0" smtClean="0"/>
              <a:t>2050.</a:t>
            </a:r>
            <a:endParaRPr lang="en-US" dirty="0"/>
          </a:p>
        </p:txBody>
      </p:sp>
      <p:sp>
        <p:nvSpPr>
          <p:cNvPr id="10" name="Title 9"/>
          <p:cNvSpPr>
            <a:spLocks noGrp="1"/>
          </p:cNvSpPr>
          <p:nvPr>
            <p:ph type="title"/>
          </p:nvPr>
        </p:nvSpPr>
        <p:spPr/>
        <p:txBody>
          <a:bodyPr/>
          <a:lstStyle/>
          <a:p>
            <a:r>
              <a:rPr lang="en-US" dirty="0"/>
              <a:t>—because increases in fuel economy more than offset growth in vehicle miles traveled</a:t>
            </a:r>
          </a:p>
        </p:txBody>
      </p:sp>
      <p:sp>
        <p:nvSpPr>
          <p:cNvPr id="3" name="Slide Number Placeholder 2"/>
          <p:cNvSpPr>
            <a:spLocks noGrp="1"/>
          </p:cNvSpPr>
          <p:nvPr>
            <p:ph type="sldNum" sz="quarter" idx="4"/>
          </p:nvPr>
        </p:nvSpPr>
        <p:spPr/>
        <p:txBody>
          <a:bodyPr/>
          <a:lstStyle/>
          <a:p>
            <a:fld id="{2D80C5C9-96E0-47EC-B500-37C5FE284639}" type="slidenum">
              <a:rPr lang="en-US" smtClean="0"/>
              <a:pPr/>
              <a:t>84</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3849273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Passenger travel increases across all transportation modes in the </a:t>
            </a:r>
            <a:r>
              <a:rPr lang="en-US" dirty="0" smtClean="0"/>
              <a:t>AEO2020 Reference </a:t>
            </a:r>
            <a:r>
              <a:rPr lang="en-US" dirty="0"/>
              <a:t>case through 2050—</a:t>
            </a:r>
          </a:p>
        </p:txBody>
      </p:sp>
      <p:sp>
        <p:nvSpPr>
          <p:cNvPr id="3" name="Slide Number Placeholder 2"/>
          <p:cNvSpPr>
            <a:spLocks noGrp="1"/>
          </p:cNvSpPr>
          <p:nvPr>
            <p:ph type="sldNum" sz="quarter" idx="4"/>
          </p:nvPr>
        </p:nvSpPr>
        <p:spPr/>
        <p:txBody>
          <a:bodyPr/>
          <a:lstStyle/>
          <a:p>
            <a:fld id="{2D80C5C9-96E0-47EC-B500-37C5FE284639}" type="slidenum">
              <a:rPr lang="en-US" smtClean="0"/>
              <a:pPr/>
              <a:t>85</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9"/>
          <p:cNvGraphicFramePr>
            <a:graphicFrameLocks/>
          </p:cNvGraphicFramePr>
          <p:nvPr>
            <p:extLst>
              <p:ext uri="{D42A27DB-BD31-4B8C-83A1-F6EECF244321}">
                <p14:modId xmlns:p14="http://schemas.microsoft.com/office/powerpoint/2010/main" val="1175415912"/>
              </p:ext>
            </p:extLst>
          </p:nvPr>
        </p:nvGraphicFramePr>
        <p:xfrm>
          <a:off x="352529" y="1239540"/>
          <a:ext cx="3823206" cy="50631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ontent Placeholder 10"/>
          <p:cNvGraphicFramePr>
            <a:graphicFrameLocks/>
          </p:cNvGraphicFramePr>
          <p:nvPr>
            <p:extLst/>
          </p:nvPr>
        </p:nvGraphicFramePr>
        <p:xfrm>
          <a:off x="4175735" y="1239540"/>
          <a:ext cx="4605801" cy="506318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6" name="Content Placeholder 11"/>
          <p:cNvGraphicFramePr>
            <a:graphicFrameLocks/>
          </p:cNvGraphicFramePr>
          <p:nvPr>
            <p:extLst>
              <p:ext uri="{D42A27DB-BD31-4B8C-83A1-F6EECF244321}">
                <p14:modId xmlns:p14="http://schemas.microsoft.com/office/powerpoint/2010/main" val="4035857746"/>
              </p:ext>
            </p:extLst>
          </p:nvPr>
        </p:nvGraphicFramePr>
        <p:xfrm>
          <a:off x="8203934" y="1219200"/>
          <a:ext cx="3823206" cy="508352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8352502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a:t>Light-duty vehicle miles traveled increase by </a:t>
            </a:r>
            <a:r>
              <a:rPr lang="en-US" dirty="0" smtClean="0"/>
              <a:t>22% </a:t>
            </a:r>
            <a:r>
              <a:rPr lang="en-US" dirty="0"/>
              <a:t>in the </a:t>
            </a:r>
            <a:r>
              <a:rPr lang="en-US" dirty="0" smtClean="0"/>
              <a:t>AEO2020 Reference </a:t>
            </a:r>
            <a:r>
              <a:rPr lang="en-US" dirty="0"/>
              <a:t>case, growing from 2.9 trillion miles in </a:t>
            </a:r>
            <a:r>
              <a:rPr lang="en-US" dirty="0" smtClean="0"/>
              <a:t>2019 </a:t>
            </a:r>
            <a:r>
              <a:rPr lang="en-US" dirty="0"/>
              <a:t>to </a:t>
            </a:r>
            <a:r>
              <a:rPr lang="en-US" dirty="0" smtClean="0"/>
              <a:t>3.6 </a:t>
            </a:r>
            <a:r>
              <a:rPr lang="en-US" dirty="0"/>
              <a:t>trillion miles in 2050 as a result of rising incomes and growing population.</a:t>
            </a:r>
          </a:p>
          <a:p>
            <a:r>
              <a:rPr lang="en-US" dirty="0" smtClean="0"/>
              <a:t>Truck </a:t>
            </a:r>
            <a:r>
              <a:rPr lang="en-US" dirty="0"/>
              <a:t>vehicle miles traveled, the dominant mode of freight movement in the United States, </a:t>
            </a:r>
            <a:r>
              <a:rPr lang="en-US" dirty="0" smtClean="0"/>
              <a:t>grow </a:t>
            </a:r>
            <a:r>
              <a:rPr lang="en-US" dirty="0"/>
              <a:t>by 38%, from 300 billion miles in 2019 to 415 billion miles in 2050, as a result of increased economic activity. Freight rail ton-miles decline significantly in the early part of the projection period as a result of reduced U.S. coal shipments, but </a:t>
            </a:r>
            <a:r>
              <a:rPr lang="en-US" dirty="0" smtClean="0"/>
              <a:t>overall, </a:t>
            </a:r>
            <a:r>
              <a:rPr lang="en-US" dirty="0"/>
              <a:t>freight rail ton-miles grow by 6% during the </a:t>
            </a:r>
            <a:r>
              <a:rPr lang="en-US" dirty="0" smtClean="0"/>
              <a:t>projection period, </a:t>
            </a:r>
            <a:r>
              <a:rPr lang="en-US" dirty="0"/>
              <a:t>led primarily by rising industrial output</a:t>
            </a:r>
            <a:r>
              <a:rPr lang="en-US" dirty="0" smtClean="0"/>
              <a:t>.</a:t>
            </a:r>
          </a:p>
          <a:p>
            <a:r>
              <a:rPr lang="en-US" dirty="0" smtClean="0"/>
              <a:t>Air </a:t>
            </a:r>
            <a:r>
              <a:rPr lang="en-US" dirty="0"/>
              <a:t>travel grows </a:t>
            </a:r>
            <a:r>
              <a:rPr lang="en-US" dirty="0" smtClean="0"/>
              <a:t>70% </a:t>
            </a:r>
            <a:r>
              <a:rPr lang="en-US" dirty="0"/>
              <a:t>from </a:t>
            </a:r>
            <a:r>
              <a:rPr lang="en-US" dirty="0" smtClean="0"/>
              <a:t>1,020 </a:t>
            </a:r>
            <a:r>
              <a:rPr lang="en-US" dirty="0"/>
              <a:t>billion revenue passenger miles to </a:t>
            </a:r>
            <a:r>
              <a:rPr lang="en-US" dirty="0" smtClean="0"/>
              <a:t>1,729 </a:t>
            </a:r>
            <a:r>
              <a:rPr lang="en-US" dirty="0"/>
              <a:t>billion revenue passenger miles </a:t>
            </a:r>
            <a:r>
              <a:rPr lang="en-US" dirty="0" smtClean="0"/>
              <a:t>through the projection period in </a:t>
            </a:r>
            <a:r>
              <a:rPr lang="en-US" dirty="0"/>
              <a:t>the Reference case because of increased demand for global connectivity and rising personal incomes. Bus and passenger rail travel increase 11% and </a:t>
            </a:r>
            <a:r>
              <a:rPr lang="en-US" dirty="0" smtClean="0"/>
              <a:t>30%, </a:t>
            </a:r>
            <a:r>
              <a:rPr lang="en-US" dirty="0"/>
              <a:t>respectively. </a:t>
            </a:r>
          </a:p>
          <a:p>
            <a:r>
              <a:rPr lang="en-US" dirty="0"/>
              <a:t>Domestic marine shipments decline modestly during the projection period, continuing a historical trend related to logistical and economic competition with other freight modes.</a:t>
            </a:r>
          </a:p>
          <a:p>
            <a:pPr marL="0" indent="0">
              <a:buNone/>
            </a:pPr>
            <a:endParaRPr lang="en-US" dirty="0"/>
          </a:p>
        </p:txBody>
      </p:sp>
      <p:sp>
        <p:nvSpPr>
          <p:cNvPr id="10" name="Title 9"/>
          <p:cNvSpPr>
            <a:spLocks noGrp="1"/>
          </p:cNvSpPr>
          <p:nvPr>
            <p:ph type="title"/>
          </p:nvPr>
        </p:nvSpPr>
        <p:spPr/>
        <p:txBody>
          <a:bodyPr/>
          <a:lstStyle/>
          <a:p>
            <a:r>
              <a:rPr lang="en-US" dirty="0"/>
              <a:t>—and freight movement increases across al</a:t>
            </a:r>
            <a:r>
              <a:rPr lang="en-US" dirty="0">
                <a:solidFill>
                  <a:srgbClr val="0096D7"/>
                </a:solidFill>
              </a:rPr>
              <a:t>l </a:t>
            </a:r>
            <a:r>
              <a:rPr lang="en-US" dirty="0" smtClean="0">
                <a:solidFill>
                  <a:srgbClr val="0096D7"/>
                </a:solidFill>
              </a:rPr>
              <a:t>modes</a:t>
            </a:r>
            <a:r>
              <a:rPr lang="en-US" dirty="0" smtClean="0"/>
              <a:t> </a:t>
            </a:r>
            <a:r>
              <a:rPr lang="en-US" dirty="0"/>
              <a:t>except domestic marine</a:t>
            </a:r>
          </a:p>
        </p:txBody>
      </p:sp>
      <p:sp>
        <p:nvSpPr>
          <p:cNvPr id="3" name="Slide Number Placeholder 2"/>
          <p:cNvSpPr>
            <a:spLocks noGrp="1"/>
          </p:cNvSpPr>
          <p:nvPr>
            <p:ph type="sldNum" sz="quarter" idx="4"/>
          </p:nvPr>
        </p:nvSpPr>
        <p:spPr/>
        <p:txBody>
          <a:bodyPr/>
          <a:lstStyle/>
          <a:p>
            <a:fld id="{2D80C5C9-96E0-47EC-B500-37C5FE284639}" type="slidenum">
              <a:rPr lang="en-US" smtClean="0"/>
              <a:pPr/>
              <a:t>86</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1495380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Energy intensity decreases across most transportation modes in </a:t>
            </a:r>
            <a:r>
              <a:rPr lang="en-US" dirty="0" smtClean="0"/>
              <a:t>the AEO2020 Reference </a:t>
            </a:r>
            <a:r>
              <a:rPr lang="en-US" dirty="0"/>
              <a:t>case—</a:t>
            </a:r>
          </a:p>
        </p:txBody>
      </p:sp>
      <p:sp>
        <p:nvSpPr>
          <p:cNvPr id="3" name="Slide Number Placeholder 2"/>
          <p:cNvSpPr>
            <a:spLocks noGrp="1"/>
          </p:cNvSpPr>
          <p:nvPr>
            <p:ph type="sldNum" sz="quarter" idx="4"/>
          </p:nvPr>
        </p:nvSpPr>
        <p:spPr/>
        <p:txBody>
          <a:bodyPr/>
          <a:lstStyle/>
          <a:p>
            <a:fld id="{2D80C5C9-96E0-47EC-B500-37C5FE284639}" type="slidenum">
              <a:rPr lang="en-US" smtClean="0"/>
              <a:pPr/>
              <a:t>87</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4"/>
          <p:cNvGraphicFramePr>
            <a:graphicFrameLocks/>
          </p:cNvGraphicFramePr>
          <p:nvPr>
            <p:extLst/>
          </p:nvPr>
        </p:nvGraphicFramePr>
        <p:xfrm>
          <a:off x="349653" y="1441622"/>
          <a:ext cx="5688757" cy="458599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Content Placeholder 8"/>
          <p:cNvGraphicFramePr>
            <a:graphicFrameLocks/>
          </p:cNvGraphicFramePr>
          <p:nvPr>
            <p:extLst/>
          </p:nvPr>
        </p:nvGraphicFramePr>
        <p:xfrm>
          <a:off x="6038411" y="1330324"/>
          <a:ext cx="5621620" cy="469729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0909343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a:t>Energy use per passenger-mile of travel in light-duty vehicles declines nearly </a:t>
            </a:r>
            <a:r>
              <a:rPr lang="en-US" dirty="0" smtClean="0"/>
              <a:t>35% by 2050 in the AEO2020 Reference case as </a:t>
            </a:r>
            <a:r>
              <a:rPr lang="en-US" dirty="0"/>
              <a:t>newer, more fuel-efficient vehicles enter the market, including both more efficient conventional gasoline vehicles and highly efficient alternatives such as battery electric vehicles. </a:t>
            </a:r>
            <a:r>
              <a:rPr lang="en-US" dirty="0" smtClean="0"/>
              <a:t>Energy </a:t>
            </a:r>
            <a:r>
              <a:rPr lang="en-US" dirty="0"/>
              <a:t>efficiencies </a:t>
            </a:r>
            <a:r>
              <a:rPr lang="en-US" dirty="0" smtClean="0"/>
              <a:t>for light-duty vehicles are </a:t>
            </a:r>
            <a:r>
              <a:rPr lang="en-US" dirty="0"/>
              <a:t>affected by current federal fuel economy and greenhouse gas </a:t>
            </a:r>
            <a:r>
              <a:rPr lang="en-US" dirty="0" smtClean="0"/>
              <a:t>emissions </a:t>
            </a:r>
            <a:r>
              <a:rPr lang="en-US" dirty="0"/>
              <a:t>standards.</a:t>
            </a:r>
          </a:p>
          <a:p>
            <a:r>
              <a:rPr lang="en-US" dirty="0"/>
              <a:t>Energy use per passenger-mile of travel in aircraft decreases because of the economically driven adoption of energy-efficient technology and practices. Energy use per passenger-mile of travel on passenger rail and buses, already relatively energy-efficient modes of travel per passenger-mile, remains relatively constant.</a:t>
            </a:r>
          </a:p>
          <a:p>
            <a:r>
              <a:rPr lang="en-US" dirty="0"/>
              <a:t>Energy use per ton-mile of travel by freight modes </a:t>
            </a:r>
            <a:r>
              <a:rPr lang="en-US" dirty="0" smtClean="0"/>
              <a:t>decreases, </a:t>
            </a:r>
            <a:r>
              <a:rPr lang="en-US" dirty="0"/>
              <a:t>led by increases in the fuel economy of heavy-duty trucks across all weight classes as the second phase of heavy-duty vehicle efficiency and greenhouse gas standards </a:t>
            </a:r>
            <a:r>
              <a:rPr lang="en-US" dirty="0" smtClean="0"/>
              <a:t>take </a:t>
            </a:r>
            <a:r>
              <a:rPr lang="en-US" dirty="0"/>
              <a:t>full effect in 2027.</a:t>
            </a:r>
          </a:p>
          <a:p>
            <a:r>
              <a:rPr lang="en-US" dirty="0"/>
              <a:t>Gains in energy efficiency offset increases in travel for passenger and freight modes. These efficiency gains decrease energy </a:t>
            </a:r>
            <a:r>
              <a:rPr lang="en-US" dirty="0" smtClean="0"/>
              <a:t>consumption </a:t>
            </a:r>
            <a:r>
              <a:rPr lang="en-US" dirty="0"/>
              <a:t>by light-duty vehicles </a:t>
            </a:r>
            <a:r>
              <a:rPr lang="en-US" dirty="0" smtClean="0"/>
              <a:t>in </a:t>
            </a:r>
            <a:r>
              <a:rPr lang="en-US" dirty="0"/>
              <a:t>the projection period and temper the rise in energy </a:t>
            </a:r>
            <a:r>
              <a:rPr lang="en-US" dirty="0" smtClean="0"/>
              <a:t>consumption by </a:t>
            </a:r>
            <a:r>
              <a:rPr lang="en-US" dirty="0"/>
              <a:t>other transportation modes.</a:t>
            </a:r>
          </a:p>
          <a:p>
            <a:pPr marL="0" indent="0">
              <a:buNone/>
            </a:pPr>
            <a:endParaRPr lang="en-US" dirty="0"/>
          </a:p>
        </p:txBody>
      </p:sp>
      <p:sp>
        <p:nvSpPr>
          <p:cNvPr id="10" name="Title 9"/>
          <p:cNvSpPr>
            <a:spLocks noGrp="1"/>
          </p:cNvSpPr>
          <p:nvPr>
            <p:ph type="title"/>
          </p:nvPr>
        </p:nvSpPr>
        <p:spPr/>
        <p:txBody>
          <a:bodyPr/>
          <a:lstStyle/>
          <a:p>
            <a:r>
              <a:rPr lang="en-US" dirty="0"/>
              <a:t>—because of policy, </a:t>
            </a:r>
            <a:r>
              <a:rPr lang="en-US" dirty="0" smtClean="0"/>
              <a:t>economic, </a:t>
            </a:r>
            <a:r>
              <a:rPr lang="en-US" dirty="0"/>
              <a:t>and </a:t>
            </a:r>
            <a:r>
              <a:rPr lang="en-US" dirty="0" smtClean="0"/>
              <a:t>technological factors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88</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034909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Fuel economy of all on-road vehicles increases in the </a:t>
            </a:r>
            <a:r>
              <a:rPr lang="en-US" dirty="0" smtClean="0"/>
              <a:t>AEO2020 Reference </a:t>
            </a:r>
            <a:r>
              <a:rPr lang="en-US" dirty="0"/>
              <a:t>case—</a:t>
            </a:r>
          </a:p>
        </p:txBody>
      </p:sp>
      <p:sp>
        <p:nvSpPr>
          <p:cNvPr id="3" name="Slide Number Placeholder 2"/>
          <p:cNvSpPr>
            <a:spLocks noGrp="1"/>
          </p:cNvSpPr>
          <p:nvPr>
            <p:ph type="sldNum" sz="quarter" idx="4"/>
          </p:nvPr>
        </p:nvSpPr>
        <p:spPr/>
        <p:txBody>
          <a:bodyPr/>
          <a:lstStyle/>
          <a:p>
            <a:fld id="{2D80C5C9-96E0-47EC-B500-37C5FE284639}" type="slidenum">
              <a:rPr lang="en-US" smtClean="0"/>
              <a:pPr/>
              <a:t>89</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4"/>
          <p:cNvGraphicFramePr>
            <a:graphicFrameLocks/>
          </p:cNvGraphicFramePr>
          <p:nvPr>
            <p:extLst/>
          </p:nvPr>
        </p:nvGraphicFramePr>
        <p:xfrm>
          <a:off x="349653" y="1651000"/>
          <a:ext cx="5356672" cy="45672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Content Placeholder 8"/>
          <p:cNvGraphicFramePr>
            <a:graphicFrameLocks/>
          </p:cNvGraphicFramePr>
          <p:nvPr>
            <p:extLst/>
          </p:nvPr>
        </p:nvGraphicFramePr>
        <p:xfrm>
          <a:off x="6365666" y="1651000"/>
          <a:ext cx="5356672" cy="457050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08189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4" y="671369"/>
            <a:ext cx="11599572" cy="755794"/>
          </a:xfrm>
        </p:spPr>
        <p:txBody>
          <a:bodyPr/>
          <a:lstStyle/>
          <a:p>
            <a:r>
              <a:rPr lang="en-US" dirty="0"/>
              <a:t>U.S. energy production </a:t>
            </a:r>
            <a:r>
              <a:rPr lang="en-US" dirty="0" smtClean="0"/>
              <a:t>grows significantly, but consumption </a:t>
            </a:r>
            <a:r>
              <a:rPr lang="en-US" smtClean="0"/>
              <a:t>grows moderately under </a:t>
            </a:r>
            <a:r>
              <a:rPr lang="en-US" dirty="0" smtClean="0"/>
              <a:t>the AEO2020 Reference case assumption of current </a:t>
            </a:r>
            <a:r>
              <a:rPr lang="en-US" dirty="0"/>
              <a:t>laws and regulations</a:t>
            </a:r>
          </a:p>
        </p:txBody>
      </p:sp>
      <p:graphicFrame>
        <p:nvGraphicFramePr>
          <p:cNvPr id="12" name="Content Placeholder 11"/>
          <p:cNvGraphicFramePr>
            <a:graphicFrameLocks noGrp="1"/>
          </p:cNvGraphicFramePr>
          <p:nvPr>
            <p:ph sz="quarter" idx="12"/>
            <p:extLst/>
          </p:nvPr>
        </p:nvGraphicFramePr>
        <p:xfrm>
          <a:off x="309094" y="1427163"/>
          <a:ext cx="5659437"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9"/>
          <p:cNvGraphicFramePr>
            <a:graphicFrameLocks noGrp="1"/>
          </p:cNvGraphicFramePr>
          <p:nvPr>
            <p:ph sz="quarter" idx="13"/>
            <p:extLst/>
          </p:nvPr>
        </p:nvGraphicFramePr>
        <p:xfrm>
          <a:off x="6175375" y="1427163"/>
          <a:ext cx="5741988"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4"/>
          </p:nvPr>
        </p:nvSpPr>
        <p:spPr/>
        <p:txBody>
          <a:bodyPr/>
          <a:lstStyle/>
          <a:p>
            <a:fld id="{84948DD1-5963-4816-BE5A-05BCCCAC15E0}" type="slidenum">
              <a:rPr lang="en-US" smtClean="0"/>
              <a:pPr/>
              <a:t>9</a:t>
            </a:fld>
            <a:endParaRPr lang="en-US" dirty="0"/>
          </a:p>
        </p:txBody>
      </p:sp>
      <p:sp>
        <p:nvSpPr>
          <p:cNvPr id="4" name="Rectangle 3"/>
          <p:cNvSpPr/>
          <p:nvPr/>
        </p:nvSpPr>
        <p:spPr>
          <a:xfrm>
            <a:off x="4425225" y="4177741"/>
            <a:ext cx="1911101" cy="276999"/>
          </a:xfrm>
          <a:prstGeom prst="rect">
            <a:avLst/>
          </a:prstGeom>
        </p:spPr>
        <p:txBody>
          <a:bodyPr wrap="none">
            <a:spAutoFit/>
          </a:bodyPr>
          <a:lstStyle/>
          <a:p>
            <a:pPr lvl="0" eaLnBrk="0" hangingPunct="0"/>
            <a:r>
              <a:rPr lang="en-US" sz="1200" b="1" kern="0" dirty="0">
                <a:solidFill>
                  <a:srgbClr val="5D9732"/>
                </a:solidFill>
                <a:ea typeface="Times New Roman" charset="0"/>
                <a:cs typeface="Times New Roman" charset="0"/>
              </a:rPr>
              <a:t>other renewable energy</a:t>
            </a:r>
          </a:p>
        </p:txBody>
      </p:sp>
    </p:spTree>
    <p:extLst>
      <p:ext uri="{BB962C8B-B14F-4D97-AF65-F5344CB8AC3E}">
        <p14:creationId xmlns:p14="http://schemas.microsoft.com/office/powerpoint/2010/main" val="40877267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smtClean="0"/>
              <a:t>Across </a:t>
            </a:r>
            <a:r>
              <a:rPr lang="en-US" dirty="0"/>
              <a:t>all light-duty vehicles in use, fuel economy increases by </a:t>
            </a:r>
            <a:r>
              <a:rPr lang="en-US" dirty="0" smtClean="0"/>
              <a:t>55% </a:t>
            </a:r>
            <a:r>
              <a:rPr lang="en-US" dirty="0"/>
              <a:t>by 2050 </a:t>
            </a:r>
            <a:r>
              <a:rPr lang="en-US" dirty="0" smtClean="0"/>
              <a:t>in the AEO2020 Reference case as </a:t>
            </a:r>
            <a:r>
              <a:rPr lang="en-US" dirty="0"/>
              <a:t>newer, more fuel-efficient vehicles enter the </a:t>
            </a:r>
            <a:r>
              <a:rPr lang="en-US" dirty="0" smtClean="0"/>
              <a:t>market and cars, which are more fuel efficient than light trucks, gain market share during the projection period. The </a:t>
            </a:r>
            <a:r>
              <a:rPr lang="en-US" dirty="0"/>
              <a:t>fuel economy of cars increases </a:t>
            </a:r>
            <a:r>
              <a:rPr lang="en-US" dirty="0" smtClean="0"/>
              <a:t>from 28.3 </a:t>
            </a:r>
            <a:r>
              <a:rPr lang="en-US" dirty="0"/>
              <a:t>miles per gallon (mpg) to 43.6 mpg, and the fuel </a:t>
            </a:r>
            <a:r>
              <a:rPr lang="en-US" dirty="0" smtClean="0"/>
              <a:t>economy for </a:t>
            </a:r>
            <a:r>
              <a:rPr lang="en-US" dirty="0"/>
              <a:t>new light trucks increases from 20.4 mpg to 31.6 mpg.</a:t>
            </a:r>
          </a:p>
          <a:p>
            <a:r>
              <a:rPr lang="en-US" dirty="0" smtClean="0"/>
              <a:t>Fuel </a:t>
            </a:r>
            <a:r>
              <a:rPr lang="en-US" dirty="0"/>
              <a:t>economy of the heavy-duty vehicles in </a:t>
            </a:r>
            <a:r>
              <a:rPr lang="en-US" dirty="0" smtClean="0"/>
              <a:t>use</a:t>
            </a:r>
            <a:r>
              <a:rPr lang="en-US" b="1" dirty="0" smtClean="0">
                <a:solidFill>
                  <a:srgbClr val="FF0000"/>
                </a:solidFill>
                <a:sym typeface="Wingdings" panose="05000000000000000000" pitchFamily="2" charset="2"/>
              </a:rPr>
              <a:t> </a:t>
            </a:r>
            <a:r>
              <a:rPr lang="en-US" dirty="0" smtClean="0"/>
              <a:t>improves </a:t>
            </a:r>
            <a:r>
              <a:rPr lang="en-US" dirty="0"/>
              <a:t>across all weight classes as the </a:t>
            </a:r>
            <a:r>
              <a:rPr lang="en-US" dirty="0" smtClean="0"/>
              <a:t>efficiency improvements required under the second </a:t>
            </a:r>
            <a:r>
              <a:rPr lang="en-US" dirty="0"/>
              <a:t>phase of heavy-duty vehicle efficiency and greenhouse gas standards </a:t>
            </a:r>
            <a:r>
              <a:rPr lang="en-US" dirty="0" smtClean="0"/>
              <a:t>take </a:t>
            </a:r>
            <a:r>
              <a:rPr lang="en-US" dirty="0"/>
              <a:t>full </a:t>
            </a:r>
            <a:r>
              <a:rPr lang="en-US" dirty="0" smtClean="0"/>
              <a:t>effect. Phase II of the </a:t>
            </a:r>
            <a:r>
              <a:rPr lang="en-US" dirty="0"/>
              <a:t>heavy-duty vehicle efficiency and greenhouse gas </a:t>
            </a:r>
            <a:r>
              <a:rPr lang="en-US" dirty="0" smtClean="0"/>
              <a:t>standards reaches the maximum requirements </a:t>
            </a:r>
            <a:r>
              <a:rPr lang="en-US" dirty="0"/>
              <a:t>in </a:t>
            </a:r>
            <a:r>
              <a:rPr lang="en-US" dirty="0" smtClean="0"/>
              <a:t>2027. Heavy-duty vehicle fuel economy continues to improve as older vehicles are replaced with newer, more efficient vehicles. </a:t>
            </a:r>
            <a:endParaRPr lang="en-US" dirty="0"/>
          </a:p>
          <a:p>
            <a:r>
              <a:rPr lang="en-US" dirty="0"/>
              <a:t>Gains in fuel economy temper heavy-duty vehicle energy consumption growth and decrease light-duty vehicle energy consumption. </a:t>
            </a:r>
            <a:r>
              <a:rPr lang="en-US" dirty="0" smtClean="0"/>
              <a:t>For heavy-duty vehicles after </a:t>
            </a:r>
            <a:r>
              <a:rPr lang="en-US" dirty="0"/>
              <a:t>2040, increasing vehicle travel outweighs fuel economy improvements, leading to increases in fuel demand</a:t>
            </a:r>
            <a:r>
              <a:rPr lang="en-US" dirty="0" smtClean="0"/>
              <a:t>.</a:t>
            </a:r>
            <a:endParaRPr lang="en-US" dirty="0"/>
          </a:p>
        </p:txBody>
      </p:sp>
      <p:sp>
        <p:nvSpPr>
          <p:cNvPr id="10" name="Title 9"/>
          <p:cNvSpPr>
            <a:spLocks noGrp="1"/>
          </p:cNvSpPr>
          <p:nvPr>
            <p:ph type="title"/>
          </p:nvPr>
        </p:nvSpPr>
        <p:spPr/>
        <p:txBody>
          <a:bodyPr/>
          <a:lstStyle/>
          <a:p>
            <a:r>
              <a:rPr lang="en-US" dirty="0"/>
              <a:t>—across all vehicle types throughout the projection period</a:t>
            </a:r>
          </a:p>
        </p:txBody>
      </p:sp>
      <p:sp>
        <p:nvSpPr>
          <p:cNvPr id="3" name="Slide Number Placeholder 2"/>
          <p:cNvSpPr>
            <a:spLocks noGrp="1"/>
          </p:cNvSpPr>
          <p:nvPr>
            <p:ph type="sldNum" sz="quarter" idx="4"/>
          </p:nvPr>
        </p:nvSpPr>
        <p:spPr/>
        <p:txBody>
          <a:bodyPr/>
          <a:lstStyle/>
          <a:p>
            <a:fld id="{2D80C5C9-96E0-47EC-B500-37C5FE284639}" type="slidenum">
              <a:rPr lang="en-US" smtClean="0"/>
              <a:pPr/>
              <a:t>90</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36589313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Sales of more fuel-efficient cars and light-truck crossover utility vehicles </a:t>
            </a:r>
            <a:r>
              <a:rPr lang="en-US" dirty="0" smtClean="0"/>
              <a:t>increase in the AEO2020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91</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8"/>
          <p:cNvGraphicFramePr>
            <a:graphicFrameLocks/>
          </p:cNvGraphicFramePr>
          <p:nvPr>
            <p:extLst/>
          </p:nvPr>
        </p:nvGraphicFramePr>
        <p:xfrm>
          <a:off x="438301" y="1473200"/>
          <a:ext cx="3770725" cy="449103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ontent Placeholder 9"/>
          <p:cNvGraphicFramePr>
            <a:graphicFrameLocks/>
          </p:cNvGraphicFramePr>
          <p:nvPr>
            <p:extLst/>
          </p:nvPr>
        </p:nvGraphicFramePr>
        <p:xfrm>
          <a:off x="4426935" y="1487990"/>
          <a:ext cx="3649097" cy="449103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6" name="Content Placeholder 10"/>
          <p:cNvGraphicFramePr>
            <a:graphicFrameLocks/>
          </p:cNvGraphicFramePr>
          <p:nvPr>
            <p:extLst/>
          </p:nvPr>
        </p:nvGraphicFramePr>
        <p:xfrm>
          <a:off x="8147546" y="1473200"/>
          <a:ext cx="3682504" cy="4491038"/>
        </p:xfrm>
        <a:graphic>
          <a:graphicData uri="http://schemas.openxmlformats.org/drawingml/2006/chart">
            <c:chart xmlns:c="http://schemas.openxmlformats.org/drawingml/2006/chart" xmlns:r="http://schemas.openxmlformats.org/officeDocument/2006/relationships" r:id="rId13"/>
          </a:graphicData>
        </a:graphic>
      </p:graphicFrame>
      <p:sp>
        <p:nvSpPr>
          <p:cNvPr id="17" name="TextBox 3"/>
          <p:cNvSpPr txBox="1"/>
          <p:nvPr/>
        </p:nvSpPr>
        <p:spPr>
          <a:xfrm>
            <a:off x="3773211" y="5551587"/>
            <a:ext cx="582210"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2050</a:t>
            </a:r>
            <a:endParaRPr lang="en-US" sz="1400" dirty="0"/>
          </a:p>
        </p:txBody>
      </p:sp>
      <p:sp>
        <p:nvSpPr>
          <p:cNvPr id="18" name="TextBox 3"/>
          <p:cNvSpPr txBox="1"/>
          <p:nvPr/>
        </p:nvSpPr>
        <p:spPr>
          <a:xfrm>
            <a:off x="7399226" y="5575698"/>
            <a:ext cx="582210"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2050</a:t>
            </a:r>
            <a:endParaRPr lang="en-US" sz="1400" dirty="0"/>
          </a:p>
        </p:txBody>
      </p:sp>
      <p:sp>
        <p:nvSpPr>
          <p:cNvPr id="19" name="TextBox 3"/>
          <p:cNvSpPr txBox="1"/>
          <p:nvPr/>
        </p:nvSpPr>
        <p:spPr>
          <a:xfrm>
            <a:off x="11140128" y="5550099"/>
            <a:ext cx="582210"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2050</a:t>
            </a:r>
            <a:endParaRPr lang="en-US" sz="1400" dirty="0"/>
          </a:p>
        </p:txBody>
      </p:sp>
    </p:spTree>
    <p:extLst>
      <p:ext uri="{BB962C8B-B14F-4D97-AF65-F5344CB8AC3E}">
        <p14:creationId xmlns:p14="http://schemas.microsoft.com/office/powerpoint/2010/main" val="9559355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smtClean="0"/>
              <a:t>In the AEO2020 Reference case, passenger cars gain market share in the light-duty vehicle market relative to light-duty trucks because they have higher fuel efficiency in periods when motor gasoline prices increase. They also gain market share because crossover utility vehicles, often classified as passenger cars, may replace lower fuel economy light-truck classified utility vehicles as a result of increasing availability and popularity.</a:t>
            </a:r>
          </a:p>
          <a:p>
            <a:r>
              <a:rPr lang="en-US" dirty="0" smtClean="0"/>
              <a:t>Light trucks </a:t>
            </a:r>
            <a:r>
              <a:rPr lang="en-US" dirty="0"/>
              <a:t>lose some of their share in the light-duty vehicle market, </a:t>
            </a:r>
            <a:r>
              <a:rPr lang="en-US" dirty="0" smtClean="0"/>
              <a:t>and in terms of number of units sold, the classifications within </a:t>
            </a:r>
            <a:r>
              <a:rPr lang="en-US" dirty="0"/>
              <a:t>light trucks </a:t>
            </a:r>
            <a:r>
              <a:rPr lang="en-US" dirty="0" smtClean="0"/>
              <a:t>shift </a:t>
            </a:r>
            <a:r>
              <a:rPr lang="en-US" dirty="0"/>
              <a:t>from traditional vans and utility vehicles toward </a:t>
            </a:r>
            <a:r>
              <a:rPr lang="en-US" dirty="0" smtClean="0"/>
              <a:t>crossover</a:t>
            </a:r>
            <a:r>
              <a:rPr lang="en-US" dirty="0"/>
              <a:t> </a:t>
            </a:r>
            <a:r>
              <a:rPr lang="en-US" dirty="0" smtClean="0"/>
              <a:t>utility </a:t>
            </a:r>
            <a:r>
              <a:rPr lang="en-US" dirty="0"/>
              <a:t>vehicles that h</a:t>
            </a:r>
            <a:r>
              <a:rPr lang="en-US" dirty="0" smtClean="0"/>
              <a:t>ave higher </a:t>
            </a:r>
            <a:r>
              <a:rPr lang="en-US" dirty="0"/>
              <a:t>fuel </a:t>
            </a:r>
            <a:r>
              <a:rPr lang="en-US" dirty="0" smtClean="0"/>
              <a:t>economy.</a:t>
            </a:r>
            <a:endParaRPr lang="en-US" dirty="0"/>
          </a:p>
          <a:p>
            <a:r>
              <a:rPr lang="en-US" dirty="0" smtClean="0"/>
              <a:t>Combined </a:t>
            </a:r>
            <a:r>
              <a:rPr lang="en-US" dirty="0"/>
              <a:t>car and </a:t>
            </a:r>
            <a:r>
              <a:rPr lang="en-US" dirty="0" smtClean="0"/>
              <a:t>light</a:t>
            </a:r>
            <a:r>
              <a:rPr lang="en-US" dirty="0"/>
              <a:t>-</a:t>
            </a:r>
            <a:r>
              <a:rPr lang="en-US" dirty="0" smtClean="0"/>
              <a:t>truck </a:t>
            </a:r>
            <a:r>
              <a:rPr lang="en-US" dirty="0"/>
              <a:t>classified </a:t>
            </a:r>
            <a:r>
              <a:rPr lang="en-US" dirty="0" smtClean="0"/>
              <a:t>crossover</a:t>
            </a:r>
            <a:r>
              <a:rPr lang="en-US" dirty="0"/>
              <a:t> </a:t>
            </a:r>
            <a:r>
              <a:rPr lang="en-US" dirty="0" smtClean="0"/>
              <a:t>utility </a:t>
            </a:r>
            <a:r>
              <a:rPr lang="en-US" dirty="0"/>
              <a:t>vehicles reach 46% of new light-duty vehicle sales in 2050, largely taking away sales from traditional compact, midsize, and large cars and from truck-based </a:t>
            </a:r>
            <a:r>
              <a:rPr lang="en-US" dirty="0" smtClean="0"/>
              <a:t>sport utility </a:t>
            </a:r>
            <a:r>
              <a:rPr lang="en-US" dirty="0"/>
              <a:t>vehicles</a:t>
            </a:r>
            <a:r>
              <a:rPr lang="en-US" dirty="0" smtClean="0"/>
              <a:t>.</a:t>
            </a:r>
            <a:endParaRPr lang="en-US" dirty="0"/>
          </a:p>
        </p:txBody>
      </p:sp>
      <p:sp>
        <p:nvSpPr>
          <p:cNvPr id="10" name="Title 9"/>
          <p:cNvSpPr>
            <a:spLocks noGrp="1"/>
          </p:cNvSpPr>
          <p:nvPr>
            <p:ph type="title"/>
          </p:nvPr>
        </p:nvSpPr>
        <p:spPr/>
        <p:txBody>
          <a:bodyPr/>
          <a:lstStyle/>
          <a:p>
            <a:r>
              <a:rPr lang="en-US" dirty="0"/>
              <a:t>—</a:t>
            </a:r>
            <a:r>
              <a:rPr lang="en-US" dirty="0" smtClean="0"/>
              <a:t>but other vehicle </a:t>
            </a:r>
            <a:r>
              <a:rPr lang="en-US" dirty="0"/>
              <a:t>types maintain significant market share through 2050</a:t>
            </a:r>
          </a:p>
        </p:txBody>
      </p:sp>
      <p:sp>
        <p:nvSpPr>
          <p:cNvPr id="3" name="Slide Number Placeholder 2"/>
          <p:cNvSpPr>
            <a:spLocks noGrp="1"/>
          </p:cNvSpPr>
          <p:nvPr>
            <p:ph type="sldNum" sz="quarter" idx="4"/>
          </p:nvPr>
        </p:nvSpPr>
        <p:spPr/>
        <p:txBody>
          <a:bodyPr/>
          <a:lstStyle/>
          <a:p>
            <a:fld id="{2D80C5C9-96E0-47EC-B500-37C5FE284639}" type="slidenum">
              <a:rPr lang="en-US" smtClean="0"/>
              <a:pPr/>
              <a:t>92</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25929790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Alternative and electric vehicles gain market share in the </a:t>
            </a:r>
            <a:r>
              <a:rPr lang="en-US" dirty="0" smtClean="0"/>
              <a:t>AEO2020 Reference </a:t>
            </a:r>
            <a:r>
              <a:rPr lang="en-US" dirty="0"/>
              <a:t>case</a:t>
            </a:r>
            <a:r>
              <a:rPr lang="en-US" dirty="0" smtClean="0"/>
              <a:t>—</a:t>
            </a:r>
            <a:br>
              <a:rPr lang="en-US" dirty="0" smtClean="0"/>
            </a:b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93</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4"/>
          <p:cNvGraphicFramePr>
            <a:graphicFrameLocks/>
          </p:cNvGraphicFramePr>
          <p:nvPr>
            <p:extLst/>
          </p:nvPr>
        </p:nvGraphicFramePr>
        <p:xfrm>
          <a:off x="376728" y="1252032"/>
          <a:ext cx="6277190" cy="505987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ontent Placeholder 8"/>
          <p:cNvGraphicFramePr>
            <a:graphicFrameLocks/>
          </p:cNvGraphicFramePr>
          <p:nvPr>
            <p:extLst/>
          </p:nvPr>
        </p:nvGraphicFramePr>
        <p:xfrm>
          <a:off x="6434572" y="1239327"/>
          <a:ext cx="5549620" cy="5059873"/>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1701113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a:t>The combined share of sales from gasoline and flex-fuel vehicles (which use gasoline blended with up to 85% ethanol) declines from 94% in 2019 to 81% in </a:t>
            </a:r>
            <a:r>
              <a:rPr lang="en-US" dirty="0" smtClean="0"/>
              <a:t>2050 in the AEO2020 Reference case </a:t>
            </a:r>
            <a:r>
              <a:rPr lang="en-US" dirty="0"/>
              <a:t>because of growth in sales of </a:t>
            </a:r>
            <a:r>
              <a:rPr lang="en-US" dirty="0" smtClean="0"/>
              <a:t>battery electric </a:t>
            </a:r>
            <a:r>
              <a:rPr lang="en-US" dirty="0"/>
              <a:t>vehicles (BEV), plug-in </a:t>
            </a:r>
            <a:r>
              <a:rPr lang="en-US" dirty="0" smtClean="0"/>
              <a:t>hybrid electric </a:t>
            </a:r>
            <a:r>
              <a:rPr lang="en-US" dirty="0"/>
              <a:t>vehicles (PHEV), and </a:t>
            </a:r>
            <a:r>
              <a:rPr lang="en-US" dirty="0" smtClean="0"/>
              <a:t>hybrid electric </a:t>
            </a:r>
            <a:r>
              <a:rPr lang="en-US" dirty="0"/>
              <a:t>vehicles. BEV sales increase faster than any other type of vehicle sale, growing on average by 6% per year</a:t>
            </a:r>
            <a:r>
              <a:rPr lang="en-US" dirty="0" smtClean="0"/>
              <a:t>.</a:t>
            </a:r>
            <a:endParaRPr lang="en-US" dirty="0"/>
          </a:p>
          <a:p>
            <a:r>
              <a:rPr lang="en-US" dirty="0" smtClean="0"/>
              <a:t>Sales </a:t>
            </a:r>
            <a:r>
              <a:rPr lang="en-US" dirty="0"/>
              <a:t>of the longer-ranged 200- and 300-mile BEVs grow during the entire projection period, tempering sales of the shorter-range 100-mile BEV and PHEV. Sales for the 200- and 300-mile BEVs increase from 280,000 in 2019 to 1.9 million in 2050, while sales of PHEVs increase from 137,000 in 2019 to 230,000 in 2050</a:t>
            </a:r>
            <a:r>
              <a:rPr lang="en-US" dirty="0" smtClean="0"/>
              <a:t>.</a:t>
            </a:r>
            <a:endParaRPr lang="en-US" dirty="0"/>
          </a:p>
          <a:p>
            <a:r>
              <a:rPr lang="en-US" dirty="0" smtClean="0"/>
              <a:t>Hybrid</a:t>
            </a:r>
            <a:r>
              <a:rPr lang="en-US" dirty="0">
                <a:solidFill>
                  <a:srgbClr val="FF0000"/>
                </a:solidFill>
              </a:rPr>
              <a:t> </a:t>
            </a:r>
            <a:r>
              <a:rPr lang="en-US" dirty="0" smtClean="0"/>
              <a:t>electric </a:t>
            </a:r>
            <a:r>
              <a:rPr lang="en-US" dirty="0"/>
              <a:t>vehicle sales increase 3.1% per year, </a:t>
            </a:r>
            <a:r>
              <a:rPr lang="en-US" dirty="0" smtClean="0"/>
              <a:t>rising to </a:t>
            </a:r>
            <a:r>
              <a:rPr lang="en-US" dirty="0"/>
              <a:t>more than 900,000 new vehicles sold by the end of the projection period</a:t>
            </a:r>
            <a:r>
              <a:rPr lang="en-US" dirty="0" smtClean="0"/>
              <a:t>.</a:t>
            </a:r>
            <a:endParaRPr lang="en-US" dirty="0"/>
          </a:p>
          <a:p>
            <a:r>
              <a:rPr lang="en-US" dirty="0" smtClean="0"/>
              <a:t>New light-duty </a:t>
            </a:r>
            <a:r>
              <a:rPr lang="en-US" dirty="0"/>
              <a:t>vehicles of all fuel types show significant improvements in fuel economy because of compliance with increasing fuel economy standards. </a:t>
            </a:r>
            <a:r>
              <a:rPr lang="en-US" dirty="0" smtClean="0"/>
              <a:t>Light-duty </a:t>
            </a:r>
            <a:r>
              <a:rPr lang="en-US" dirty="0"/>
              <a:t>vehicle fuel economy rises by </a:t>
            </a:r>
            <a:r>
              <a:rPr lang="en-US" dirty="0" smtClean="0"/>
              <a:t>55% </a:t>
            </a:r>
            <a:r>
              <a:rPr lang="en-US" dirty="0"/>
              <a:t>through the projection period.</a:t>
            </a:r>
          </a:p>
          <a:p>
            <a:endParaRPr lang="en-US" dirty="0"/>
          </a:p>
        </p:txBody>
      </p:sp>
      <p:sp>
        <p:nvSpPr>
          <p:cNvPr id="10" name="Title 9"/>
          <p:cNvSpPr>
            <a:spLocks noGrp="1"/>
          </p:cNvSpPr>
          <p:nvPr>
            <p:ph type="title"/>
          </p:nvPr>
        </p:nvSpPr>
        <p:spPr/>
        <p:txBody>
          <a:bodyPr/>
          <a:lstStyle/>
          <a:p>
            <a:r>
              <a:rPr lang="en-US" dirty="0"/>
              <a:t>—but gasoline vehicles remain the dominant vehicle type through 2050</a:t>
            </a:r>
          </a:p>
        </p:txBody>
      </p:sp>
      <p:sp>
        <p:nvSpPr>
          <p:cNvPr id="3" name="Slide Number Placeholder 2"/>
          <p:cNvSpPr>
            <a:spLocks noGrp="1"/>
          </p:cNvSpPr>
          <p:nvPr>
            <p:ph type="sldNum" sz="quarter" idx="4"/>
          </p:nvPr>
        </p:nvSpPr>
        <p:spPr/>
        <p:txBody>
          <a:bodyPr/>
          <a:lstStyle/>
          <a:p>
            <a:fld id="{2D80C5C9-96E0-47EC-B500-37C5FE284639}" type="slidenum">
              <a:rPr lang="en-US" smtClean="0"/>
              <a:pPr/>
              <a:t>94</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0710655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Consumption of transportation fuels grows considerably in </a:t>
            </a:r>
            <a:r>
              <a:rPr lang="en-US" dirty="0" smtClean="0"/>
              <a:t>the AEO2020 </a:t>
            </a:r>
            <a:r>
              <a:rPr lang="en-US" dirty="0"/>
              <a:t>Reference case </a:t>
            </a:r>
            <a:r>
              <a:rPr lang="en-US" dirty="0" smtClean="0"/>
              <a:t>through the projection period—</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95</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4" name="Content Placeholder 6"/>
          <p:cNvGraphicFramePr>
            <a:graphicFrameLocks/>
          </p:cNvGraphicFramePr>
          <p:nvPr>
            <p:extLst/>
          </p:nvPr>
        </p:nvGraphicFramePr>
        <p:xfrm>
          <a:off x="238125" y="1314470"/>
          <a:ext cx="10997322" cy="486566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979847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a:t>Electricity use in the transportation sector increases sharply after 2020 in </a:t>
            </a:r>
            <a:r>
              <a:rPr lang="en-US" dirty="0" smtClean="0"/>
              <a:t>the AEO2020 </a:t>
            </a:r>
            <a:r>
              <a:rPr lang="en-US" dirty="0"/>
              <a:t>Reference case because of </a:t>
            </a:r>
            <a:r>
              <a:rPr lang="en-US" dirty="0" smtClean="0"/>
              <a:t>a rise </a:t>
            </a:r>
            <a:r>
              <a:rPr lang="en-US" dirty="0"/>
              <a:t>in the sale of new </a:t>
            </a:r>
            <a:r>
              <a:rPr lang="en-US" dirty="0" smtClean="0"/>
              <a:t>battery-electric </a:t>
            </a:r>
            <a:r>
              <a:rPr lang="en-US" dirty="0"/>
              <a:t>and plug-in hybrid-electric light-duty vehicles.</a:t>
            </a:r>
          </a:p>
          <a:p>
            <a:r>
              <a:rPr lang="en-US" dirty="0"/>
              <a:t>Natural gas consumption increases </a:t>
            </a:r>
            <a:r>
              <a:rPr lang="en-US" dirty="0" smtClean="0"/>
              <a:t>through 2050 because natural gas is increasingly used as a fuel for </a:t>
            </a:r>
            <a:r>
              <a:rPr lang="en-US" dirty="0"/>
              <a:t>heavy-duty vehicles and freight rail. </a:t>
            </a:r>
          </a:p>
          <a:p>
            <a:r>
              <a:rPr lang="en-US" dirty="0"/>
              <a:t>In the later years of the projection period, liquefied natural gas is used in the maritime industry as an alternative to burning high-sulfur residual fuel oil to meet the new standards set for marine fuels under the International Convention for the Prevention of Pollution from Ships (MARPOL convention</a:t>
            </a:r>
            <a:r>
              <a:rPr lang="en-US" dirty="0" smtClean="0"/>
              <a:t>).</a:t>
            </a:r>
            <a:endParaRPr lang="en-US" dirty="0"/>
          </a:p>
        </p:txBody>
      </p:sp>
      <p:sp>
        <p:nvSpPr>
          <p:cNvPr id="10" name="Title 9"/>
          <p:cNvSpPr>
            <a:spLocks noGrp="1"/>
          </p:cNvSpPr>
          <p:nvPr>
            <p:ph type="title"/>
          </p:nvPr>
        </p:nvSpPr>
        <p:spPr/>
        <p:txBody>
          <a:bodyPr/>
          <a:lstStyle/>
          <a:p>
            <a:r>
              <a:rPr lang="en-US" dirty="0"/>
              <a:t>—because of increased use of electricity and natural gas</a:t>
            </a:r>
          </a:p>
        </p:txBody>
      </p:sp>
      <p:sp>
        <p:nvSpPr>
          <p:cNvPr id="3" name="Slide Number Placeholder 2"/>
          <p:cNvSpPr>
            <a:spLocks noGrp="1"/>
          </p:cNvSpPr>
          <p:nvPr>
            <p:ph type="sldNum" sz="quarter" idx="4"/>
          </p:nvPr>
        </p:nvSpPr>
        <p:spPr/>
        <p:txBody>
          <a:bodyPr/>
          <a:lstStyle/>
          <a:p>
            <a:fld id="{2D80C5C9-96E0-47EC-B500-37C5FE284639}" type="slidenum">
              <a:rPr lang="en-US" smtClean="0"/>
              <a:pPr/>
              <a:t>96</a:t>
            </a:fld>
            <a:endParaRPr lang="en-US" dirty="0"/>
          </a:p>
        </p:txBody>
      </p:sp>
      <p:grpSp>
        <p:nvGrpSpPr>
          <p:cNvPr id="12" name="Group 11"/>
          <p:cNvGrpSpPr/>
          <p:nvPr/>
        </p:nvGrpSpPr>
        <p:grpSpPr>
          <a:xfrm>
            <a:off x="349653" y="-1021"/>
            <a:ext cx="11564435" cy="531722"/>
            <a:chOff x="349653" y="-1021"/>
            <a:chExt cx="11564435" cy="531722"/>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247" y="3529"/>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7038987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n-US" dirty="0"/>
          </a:p>
        </p:txBody>
      </p:sp>
      <p:sp>
        <p:nvSpPr>
          <p:cNvPr id="11" name="Text Placeholder 10"/>
          <p:cNvSpPr>
            <a:spLocks noGrp="1"/>
          </p:cNvSpPr>
          <p:nvPr>
            <p:ph type="body" sz="quarter" idx="13"/>
          </p:nvPr>
        </p:nvSpPr>
        <p:spPr/>
        <p:txBody>
          <a:bodyPr/>
          <a:lstStyle/>
          <a:p>
            <a:r>
              <a:rPr lang="en-US" dirty="0"/>
              <a:t>Delivered energy consumption in the U.S. buildings </a:t>
            </a:r>
            <a:r>
              <a:rPr lang="en-US" dirty="0" smtClean="0"/>
              <a:t>sector grow</a:t>
            </a:r>
            <a:r>
              <a:rPr lang="en-US" dirty="0"/>
              <a:t>s</a:t>
            </a:r>
            <a:r>
              <a:rPr lang="en-US" dirty="0" smtClean="0"/>
              <a:t> </a:t>
            </a:r>
            <a:r>
              <a:rPr lang="en-US" dirty="0"/>
              <a:t>gradually from 2019 to 2050 in the Reference </a:t>
            </a:r>
            <a:r>
              <a:rPr lang="en-US" dirty="0" smtClean="0"/>
              <a:t>case, based, </a:t>
            </a:r>
            <a:r>
              <a:rPr lang="en-US" dirty="0"/>
              <a:t>in part, on currently established efficiency standards and incentives. </a:t>
            </a:r>
            <a:r>
              <a:rPr lang="en-US" dirty="0" smtClean="0"/>
              <a:t>EIA anticipates </a:t>
            </a:r>
            <a:r>
              <a:rPr lang="en-US" dirty="0"/>
              <a:t>distributed solar capacity to grow throughout the projection period based on near-term incentives, declining costs, and demographic factors.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47" y="1445823"/>
            <a:ext cx="1714891" cy="1702188"/>
          </a:xfrm>
          <a:prstGeom prst="rect">
            <a:avLst/>
          </a:prstGeom>
        </p:spPr>
      </p:pic>
    </p:spTree>
    <p:extLst>
      <p:ext uri="{BB962C8B-B14F-4D97-AF65-F5344CB8AC3E}">
        <p14:creationId xmlns:p14="http://schemas.microsoft.com/office/powerpoint/2010/main" val="3389165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Residential and commercial energy consumption grows slowly in the </a:t>
            </a:r>
            <a:r>
              <a:rPr lang="en-US" dirty="0" smtClean="0"/>
              <a:t>AEO2020 Reference case—</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98</a:t>
            </a:fld>
            <a:endParaRPr lang="en-US" dirty="0"/>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graphicFrame>
        <p:nvGraphicFramePr>
          <p:cNvPr id="15" name="Content Placeholder 20"/>
          <p:cNvGraphicFramePr>
            <a:graphicFrameLocks/>
          </p:cNvGraphicFramePr>
          <p:nvPr>
            <p:extLst/>
          </p:nvPr>
        </p:nvGraphicFramePr>
        <p:xfrm>
          <a:off x="349653" y="1367478"/>
          <a:ext cx="4630852" cy="472772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Content Placeholder 21"/>
          <p:cNvGraphicFramePr>
            <a:graphicFrameLocks/>
          </p:cNvGraphicFramePr>
          <p:nvPr>
            <p:extLst/>
          </p:nvPr>
        </p:nvGraphicFramePr>
        <p:xfrm>
          <a:off x="5937057" y="1367478"/>
          <a:ext cx="4630852" cy="4727726"/>
        </p:xfrm>
        <a:graphic>
          <a:graphicData uri="http://schemas.openxmlformats.org/drawingml/2006/chart">
            <c:chart xmlns:c="http://schemas.openxmlformats.org/drawingml/2006/chart" xmlns:r="http://schemas.openxmlformats.org/officeDocument/2006/relationships" r:id="rId12"/>
          </a:graphicData>
        </a:graphic>
      </p:graphicFrame>
      <p:sp>
        <p:nvSpPr>
          <p:cNvPr id="17" name="TextBox 1"/>
          <p:cNvSpPr txBox="1"/>
          <p:nvPr/>
        </p:nvSpPr>
        <p:spPr bwMode="auto">
          <a:xfrm>
            <a:off x="1791312" y="6095204"/>
            <a:ext cx="7537838" cy="248508"/>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400" b="1" i="0" dirty="0">
                <a:solidFill>
                  <a:schemeClr val="tx2"/>
                </a:solidFill>
                <a:latin typeface="+mn-lt"/>
                <a:ea typeface="Times New Roman" charset="0"/>
                <a:cs typeface="Times New Roman" charset="0"/>
              </a:rPr>
              <a:t>electricity     </a:t>
            </a:r>
            <a:r>
              <a:rPr lang="en-US" sz="1400" b="1" i="0" dirty="0">
                <a:solidFill>
                  <a:schemeClr val="accent1"/>
                </a:solidFill>
                <a:latin typeface="+mn-lt"/>
                <a:ea typeface="Times New Roman" charset="0"/>
                <a:cs typeface="Times New Roman" charset="0"/>
              </a:rPr>
              <a:t>natural gas     </a:t>
            </a:r>
            <a:r>
              <a:rPr lang="en-US" sz="1400" b="1" i="0" dirty="0">
                <a:solidFill>
                  <a:schemeClr val="accent2"/>
                </a:solidFill>
                <a:latin typeface="+mn-lt"/>
                <a:ea typeface="Times New Roman" charset="0"/>
                <a:cs typeface="Times New Roman" charset="0"/>
              </a:rPr>
              <a:t>petroleum and other liquids</a:t>
            </a:r>
            <a:r>
              <a:rPr lang="en-US" sz="1400" b="1" i="0" dirty="0">
                <a:solidFill>
                  <a:schemeClr val="accent6"/>
                </a:solidFill>
                <a:latin typeface="+mn-lt"/>
                <a:ea typeface="Times New Roman" charset="0"/>
                <a:cs typeface="Times New Roman" charset="0"/>
              </a:rPr>
              <a:t>     </a:t>
            </a:r>
            <a:r>
              <a:rPr lang="en-US" sz="1400" b="1" i="0" dirty="0">
                <a:solidFill>
                  <a:schemeClr val="bg1">
                    <a:lumMod val="50000"/>
                  </a:schemeClr>
                </a:solidFill>
                <a:latin typeface="+mn-lt"/>
                <a:ea typeface="Times New Roman" charset="0"/>
                <a:cs typeface="Times New Roman" charset="0"/>
              </a:rPr>
              <a:t>other</a:t>
            </a:r>
            <a:endParaRPr lang="en-US" sz="1400" b="0" i="0" dirty="0">
              <a:solidFill>
                <a:schemeClr val="bg1">
                  <a:lumMod val="50000"/>
                </a:schemeClr>
              </a:solidFill>
              <a:latin typeface="+mn-lt"/>
              <a:ea typeface="Times New Roman" charset="0"/>
              <a:cs typeface="Times New Roman" charset="0"/>
            </a:endParaRPr>
          </a:p>
        </p:txBody>
      </p:sp>
    </p:spTree>
    <p:extLst>
      <p:ext uri="{BB962C8B-B14F-4D97-AF65-F5344CB8AC3E}">
        <p14:creationId xmlns:p14="http://schemas.microsoft.com/office/powerpoint/2010/main" val="1030686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pPr lvl="0"/>
            <a:r>
              <a:rPr lang="en-US" dirty="0" smtClean="0"/>
              <a:t>Total </a:t>
            </a:r>
            <a:r>
              <a:rPr lang="en-US" dirty="0"/>
              <a:t>delivered energy consumption in the U.S. buildings sector grows </a:t>
            </a:r>
            <a:r>
              <a:rPr lang="en-US" dirty="0" smtClean="0"/>
              <a:t>slowly through the </a:t>
            </a:r>
            <a:r>
              <a:rPr lang="en-US" dirty="0"/>
              <a:t>AEO2020 Reference case projection </a:t>
            </a:r>
            <a:r>
              <a:rPr lang="en-US" dirty="0" smtClean="0"/>
              <a:t>period, 2019 to 2050, by </a:t>
            </a:r>
            <a:r>
              <a:rPr lang="en-US" dirty="0"/>
              <a:t>0.2% per </a:t>
            </a:r>
            <a:r>
              <a:rPr lang="en-US" dirty="0" smtClean="0"/>
              <a:t>year, </a:t>
            </a:r>
            <a:r>
              <a:rPr lang="en-US" dirty="0"/>
              <a:t>as energy efficiency improvements, increases in distributed electricity generation, and regional shifts in the population partially offset the impacts of higher growth rates in population, number of households, and commercial </a:t>
            </a:r>
            <a:r>
              <a:rPr lang="en-US" dirty="0" err="1"/>
              <a:t>floorspace</a:t>
            </a:r>
            <a:r>
              <a:rPr lang="en-US" dirty="0" smtClean="0"/>
              <a:t>.</a:t>
            </a:r>
            <a:endParaRPr lang="en-US" dirty="0"/>
          </a:p>
          <a:p>
            <a:pPr lvl="0"/>
            <a:r>
              <a:rPr lang="en-US" dirty="0"/>
              <a:t>Purchased electricity consumption grows in both the residential and commercial sectors as a result of increased demand for appliances, devices, and equipment that use electricity. In the Reference </a:t>
            </a:r>
            <a:r>
              <a:rPr lang="en-US" dirty="0" smtClean="0"/>
              <a:t>case, </a:t>
            </a:r>
            <a:r>
              <a:rPr lang="en-US" dirty="0"/>
              <a:t>purchased electricity increases by 0.6% and 0.8% per year in the residential and commercial sectors, respectively, through </a:t>
            </a:r>
            <a:r>
              <a:rPr lang="en-US" dirty="0" smtClean="0"/>
              <a:t>2050.</a:t>
            </a:r>
            <a:endParaRPr lang="en-US" dirty="0"/>
          </a:p>
          <a:p>
            <a:pPr lvl="0"/>
            <a:r>
              <a:rPr lang="en-US" dirty="0" smtClean="0"/>
              <a:t>Natural </a:t>
            </a:r>
            <a:r>
              <a:rPr lang="en-US" dirty="0"/>
              <a:t>gas consumption by commercial buildings grows by 0.2% per year through the projection period, led by </a:t>
            </a:r>
            <a:r>
              <a:rPr lang="en-US" dirty="0" smtClean="0"/>
              <a:t>increases in water </a:t>
            </a:r>
            <a:r>
              <a:rPr lang="en-US" dirty="0"/>
              <a:t>heating and </a:t>
            </a:r>
            <a:r>
              <a:rPr lang="en-US" dirty="0" smtClean="0"/>
              <a:t>cooking</a:t>
            </a:r>
            <a:r>
              <a:rPr lang="en-US" dirty="0"/>
              <a:t>. Consumption of natural gas in the residential sector falls by 0.3% per year as its use for space heating continues to decline</a:t>
            </a:r>
            <a:r>
              <a:rPr lang="en-US" dirty="0" smtClean="0"/>
              <a:t>.</a:t>
            </a:r>
            <a:endParaRPr lang="en-US" dirty="0"/>
          </a:p>
          <a:p>
            <a:pPr lvl="0"/>
            <a:r>
              <a:rPr lang="en-US" dirty="0" smtClean="0"/>
              <a:t>If not for the contribution of distributed generation sources, particularly rooftop solar, purchased electricity consumption in residential and commercial buildings would be 5</a:t>
            </a:r>
            <a:r>
              <a:rPr lang="en-US" dirty="0"/>
              <a:t>% and 3% higher, respectively, by the end of the projection </a:t>
            </a:r>
            <a:r>
              <a:rPr lang="en-US" dirty="0" smtClean="0"/>
              <a:t>period.</a:t>
            </a:r>
            <a:endParaRPr lang="en-US" dirty="0"/>
          </a:p>
        </p:txBody>
      </p:sp>
      <p:sp>
        <p:nvSpPr>
          <p:cNvPr id="11" name="Title 10"/>
          <p:cNvSpPr>
            <a:spLocks noGrp="1"/>
          </p:cNvSpPr>
          <p:nvPr>
            <p:ph type="title"/>
          </p:nvPr>
        </p:nvSpPr>
        <p:spPr/>
        <p:txBody>
          <a:bodyPr/>
          <a:lstStyle/>
          <a:p>
            <a:r>
              <a:rPr lang="en-US" dirty="0"/>
              <a:t>—accounting for changes to energy efficiency standards and technological advances</a:t>
            </a:r>
          </a:p>
        </p:txBody>
      </p:sp>
      <p:sp>
        <p:nvSpPr>
          <p:cNvPr id="2" name="Slide Number Placeholder 1"/>
          <p:cNvSpPr>
            <a:spLocks noGrp="1"/>
          </p:cNvSpPr>
          <p:nvPr>
            <p:ph type="sldNum" sz="quarter" idx="4"/>
          </p:nvPr>
        </p:nvSpPr>
        <p:spPr/>
        <p:txBody>
          <a:bodyPr/>
          <a:lstStyle/>
          <a:p>
            <a:fld id="{2D80C5C9-96E0-47EC-B500-37C5FE284639}" type="slidenum">
              <a:rPr lang="en-US" smtClean="0">
                <a:solidFill>
                  <a:srgbClr val="000000"/>
                </a:solidFill>
              </a:rPr>
              <a:pPr/>
              <a:t>99</a:t>
            </a:fld>
            <a:endParaRPr lang="en-US" dirty="0">
              <a:solidFill>
                <a:srgbClr val="000000"/>
              </a:solidFill>
            </a:endParaRPr>
          </a:p>
        </p:txBody>
      </p:sp>
      <p:grpSp>
        <p:nvGrpSpPr>
          <p:cNvPr id="13" name="Group 12"/>
          <p:cNvGrpSpPr/>
          <p:nvPr/>
        </p:nvGrpSpPr>
        <p:grpSpPr>
          <a:xfrm>
            <a:off x="349653" y="-1021"/>
            <a:ext cx="11564435" cy="531722"/>
            <a:chOff x="349653" y="-1021"/>
            <a:chExt cx="11564435" cy="531722"/>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12" y="14431"/>
              <a:ext cx="508116" cy="50811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3" y="9882"/>
              <a:ext cx="508116" cy="52081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75" y="9882"/>
              <a:ext cx="508116" cy="52081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530" y="22585"/>
              <a:ext cx="508116" cy="5081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410" y="-1019"/>
              <a:ext cx="508116" cy="5208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6798" y="6277"/>
              <a:ext cx="508116" cy="508116"/>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9793" y="-1021"/>
              <a:ext cx="508116" cy="520819"/>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972" y="9880"/>
              <a:ext cx="508116" cy="508116"/>
            </a:xfrm>
            <a:prstGeom prst="rect">
              <a:avLst/>
            </a:prstGeom>
          </p:spPr>
        </p:pic>
      </p:grpSp>
    </p:spTree>
    <p:extLst>
      <p:ext uri="{BB962C8B-B14F-4D97-AF65-F5344CB8AC3E}">
        <p14:creationId xmlns:p14="http://schemas.microsoft.com/office/powerpoint/2010/main" val="1832855852"/>
      </p:ext>
    </p:extLst>
  </p:cSld>
  <p:clrMapOvr>
    <a:masterClrMapping/>
  </p:clrMapOvr>
</p:sld>
</file>

<file path=ppt/theme/theme1.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O2020_flipbook_16x9" id="{6311BBD7-A3F7-4E09-888B-EFE3EB4537D5}" vid="{5B92FA3B-6E04-4406-BB8F-98AC231438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AEO2020_flipbook_16x9</Template>
  <TotalTime>10872</TotalTime>
  <Words>17908</Words>
  <Application>Microsoft Office PowerPoint</Application>
  <PresentationFormat>Widescreen</PresentationFormat>
  <Paragraphs>2379</Paragraphs>
  <Slides>144</Slides>
  <Notes>83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144</vt:i4>
      </vt:variant>
    </vt:vector>
  </HeadingPairs>
  <TitlesOfParts>
    <vt:vector size="150" baseType="lpstr">
      <vt:lpstr>Arial</vt:lpstr>
      <vt:lpstr>Arial (body)</vt:lpstr>
      <vt:lpstr>Calibri</vt:lpstr>
      <vt:lpstr>Times New Roman</vt:lpstr>
      <vt:lpstr>Wingdings</vt:lpstr>
      <vt:lpstr>eia_template</vt:lpstr>
      <vt:lpstr>PowerPoint Presentation</vt:lpstr>
      <vt:lpstr>Annual Energy Outlook 2020 with projections to 2050  January 2020</vt:lpstr>
      <vt:lpstr>Key Takeaways from U.S. Energy Information Administration’s Annual Energy Outlook 2020</vt:lpstr>
      <vt:lpstr>The Annual Energy Outlook explores long-term energy trends in the United States</vt:lpstr>
      <vt:lpstr>What is the AEO2020 Reference case?</vt:lpstr>
      <vt:lpstr>What are the side cases?</vt:lpstr>
      <vt:lpstr>Table of contents</vt:lpstr>
      <vt:lpstr>Overview of energy markets</vt:lpstr>
      <vt:lpstr>U.S. energy production grows significantly, but consumption grows moderately under the AEO2020 Reference case assumption of current laws and regulations</vt:lpstr>
      <vt:lpstr>The United States becomes a net energy exporter on an annual basis by 2020 in the AEO2020 Reference case—</vt:lpstr>
      <vt:lpstr>—but the United States continues to import and export energy throughout the projection period</vt:lpstr>
      <vt:lpstr>AEO2020 energy-related carbon dioxide emissions increase in the industrial sector, increase as a result of natural gas consumption, but remain relatively flat in other sectors and fuels through 2050</vt:lpstr>
      <vt:lpstr>Critical drivers and model updates</vt:lpstr>
      <vt:lpstr>Critical drivers and uncertainty</vt:lpstr>
      <vt:lpstr>EIA develops oil and natural gas price assumptions by considering international supply and demand and the development of U.S. shale resources— </vt:lpstr>
      <vt:lpstr>—however, global conditions are more important for oil prices and assumptions about resource and technology are more important for natural gas prices</vt:lpstr>
      <vt:lpstr>Economic growth side cases explore the uncertainty in macroeconomic assumptions inherent in future economic growth trends—</vt:lpstr>
      <vt:lpstr>—which also affect important drivers of energy demand growth</vt:lpstr>
      <vt:lpstr>The High Renewables Cost and Low Renewables Cost cases assume different rates of cost reduction for renewable technologies compared with the Reference case; non-renewables assume the same rates</vt:lpstr>
      <vt:lpstr>Petroleum and other liquids</vt:lpstr>
      <vt:lpstr>Production of U.S. crude oil and natural gas plant liquids continues to grow through 2025 in the AEO2020 Reference case—</vt:lpstr>
      <vt:lpstr>—and natural gas plant liquids comprise nearly one-third of cumulative U.S. liquids production during the projection period</vt:lpstr>
      <vt:lpstr>Although production continues to grow through 2025, consumption of petroleum and other liquids remains lower than its 2004 peak level through 2050 in most cases </vt:lpstr>
      <vt:lpstr>Tight oil development drives U.S. crude oil production during the AEO2020 projection period—</vt:lpstr>
      <vt:lpstr>—which is consistent across all AEO2020 side cases</vt:lpstr>
      <vt:lpstr>The Southwest region leads onshore crude oil production in the United States in the AEO2020 Reference case</vt:lpstr>
      <vt:lpstr>The East and Southwest regions lead production of natural gas plant liquids in the AEO2020 Reference case—</vt:lpstr>
      <vt:lpstr>—as development focuses on tight plays with low production costs and easy access to markets</vt:lpstr>
      <vt:lpstr>Biofuels as a percentage of gasoline, diesel, and jet fuel consumption increase in the AEO2020 Reference case projection—</vt:lpstr>
      <vt:lpstr>—and biofuels adoption accelerates in the AEO2020 High Oil Price case as biofuels become more competitive</vt:lpstr>
      <vt:lpstr>Utilization of U.S. refineries remains near recent levels throughout the projection period in the Reference case as U.S. refineries remain competitive in the global market—</vt:lpstr>
      <vt:lpstr>—and U.S. exports of low-sulfur diesel and residual fuel oil increase in 2020 as a result of international sulfur emissions regulations on the marine sector</vt:lpstr>
      <vt:lpstr>In the AEO2020 Reference case, the United States exports more petroleum on a volume basis than it imports from 2020 to 2050—</vt:lpstr>
      <vt:lpstr>—but side case results vary significantly as shifts in U.S. domestic petroleum consumption and crude oil production drive changes to net imports</vt:lpstr>
      <vt:lpstr>Prices for gasoline and diesel fuel rise throughout the Reference case projection period and primarily follow the price of crude oil in the High Oil Price and Low Oil Price cases</vt:lpstr>
      <vt:lpstr>Natural gas</vt:lpstr>
      <vt:lpstr>U.S. dry natural gas production and consumption increase in most AEO2020 cases—</vt:lpstr>
      <vt:lpstr>—and natural gas production growth outpaces consumption in most cases</vt:lpstr>
      <vt:lpstr>AEO2020 natural gas prices depend on resource and technology assumptions—</vt:lpstr>
      <vt:lpstr>—and Henry Hub prices in the AEO2020 Reference case remain lower than $4 per million British thermal units throughout the projection period</vt:lpstr>
      <vt:lpstr>U.S. dry natural gas production in AEO2020 increases as a result of continued development of tight and shale resources—</vt:lpstr>
      <vt:lpstr>—which account for more than 90% of dry natural gas production in 2050 in the Reference case</vt:lpstr>
      <vt:lpstr>Eastern U.S. production of natural gas from shale resources leads growth in the AEO2020 Reference case—</vt:lpstr>
      <vt:lpstr>—followed by growth in Gulf Coast onshore production</vt:lpstr>
      <vt:lpstr>The United States continues to produce large volumes of natural gas from oil formations—</vt:lpstr>
      <vt:lpstr>—even though relatively low oil prices put downward pressure on natural gas prices</vt:lpstr>
      <vt:lpstr>Industrial and electric power demand drives U.S. natural gas consumption growth—</vt:lpstr>
      <vt:lpstr>—but consumption in the residential and commercial sectors remains relatively flat across the projection period in the AEO2020 Reference case</vt:lpstr>
      <vt:lpstr>The United States continues to export more natural gas than it imports in the AEO2020 Reference case—</vt:lpstr>
      <vt:lpstr>—because near-term growth in liquefied natural gas export capacity delivers domestic production to global markets</vt:lpstr>
      <vt:lpstr>Liquefied natural gas (LNG) exports are sensitive to both oil and natural gas prices—</vt:lpstr>
      <vt:lpstr>—resulting in a wide range of U.S. LNG-export levels across cases </vt:lpstr>
      <vt:lpstr>Electricity</vt:lpstr>
      <vt:lpstr>Electricity generation from natural gas and renewables increases as a result of lower natural gas prices and declining costs of solar and wind renewable capacity, making these fuels increasingly competitive</vt:lpstr>
      <vt:lpstr>Electricity demand grows slowly through 2050 in the AEO2020 Reference case—  </vt:lpstr>
      <vt:lpstr>—with increases occurring across all end-use sectors</vt:lpstr>
      <vt:lpstr>An increasing share of total electricity demand is met with customer-owned generation, including rooftop solar photovoltaic</vt:lpstr>
      <vt:lpstr>Declining costs for new wind and solar projects support the growing renewables share of the generation mix across a wide range of assumptions— </vt:lpstr>
      <vt:lpstr>—although the results are sensitive to natural gas resource and price assumptions</vt:lpstr>
      <vt:lpstr>The High Renewables Cost and Low Renewables Cost cases assume different rates of cost reduction for renewable technologies compared with the Reference case; non-renewables assume the same rates</vt:lpstr>
      <vt:lpstr>Changes in cost assumptions for new wind and solar projects result in significantly different projected fuel mixes for electricity generation </vt:lpstr>
      <vt:lpstr>Expected requirements for new generating capacity will be met by renewables and natural gas in the AEO2020 Reference case—</vt:lpstr>
      <vt:lpstr>—as a result of competitive natural gas prices and declining costs for renewables</vt:lpstr>
      <vt:lpstr>AEO2020’s long-term trends in electricity generation are dominated by solar and natural gas-fired capacity additions; coal, nuclear, and less efficient natural gas generators contribute to capacity retirements</vt:lpstr>
      <vt:lpstr>AEO2020 Reference case electricity prices fall slightly; declining generation costs are offset by rising transmission and distribution costs</vt:lpstr>
      <vt:lpstr>In the AEO2020 Reference case, combined-cycle and solar photovoltaic are the most economically competitive generating technologies—</vt:lpstr>
      <vt:lpstr>—when considering the overall cost to build and operate and the value of the plant to the grid</vt:lpstr>
      <vt:lpstr>Onshore wind will become more competitive over time, while natural gas-fired combined-cycle and solar photovoltaic maintain their current competitive positions—</vt:lpstr>
      <vt:lpstr>—as LCOE declines through learning-induced cost reductions and LACE increases with rising demand and natural gas prices</vt:lpstr>
      <vt:lpstr>Solar and wind lead the growth in renewables generation  in most regions across all cases in AEO2020</vt:lpstr>
      <vt:lpstr>—but its penetration rate differs by regional resource and generation mix</vt:lpstr>
      <vt:lpstr>PowerPoint Presentation</vt:lpstr>
      <vt:lpstr>—but does not benefit from wind growth, which has more unpredictable generation patterns</vt:lpstr>
      <vt:lpstr>Even with recent increases in several states’ renewable portfolio standards, renewable generation that exceeds requirements allows for full compliance in the AEO2020 Reference case by 2050</vt:lpstr>
      <vt:lpstr>Lower natural gas prices throughout the AEO2020 projection period accelerate nuclear capacity retirements—</vt:lpstr>
      <vt:lpstr>—as a result of declining revenue in competitive wholesale power markets</vt:lpstr>
      <vt:lpstr>Coal-fired generating capacity retires at a faster pace than total generation in the AEO2020 Reference case— </vt:lpstr>
      <vt:lpstr>—as capacity factors increase for the more efficient coal-fired units that remain in service</vt:lpstr>
      <vt:lpstr>Coal production decreases through 2025 due to retiring coal-fired electric generating capacity, but federal rule compliance and higher natural gas prices lead to coal production leveling off afterwards</vt:lpstr>
      <vt:lpstr>Lower operating costs and higher efficiencies result in advanced natural gas-fired combined-cycle capacity factors of 80% by 2030 in the AEO2020 Reference case—</vt:lpstr>
      <vt:lpstr>—but then decline over time as natural gas prices increase and renewable generation grows</vt:lpstr>
      <vt:lpstr>Transportation</vt:lpstr>
      <vt:lpstr>Transportation energy consumption declines through the 2030s in the AEO2020 Reference case—</vt:lpstr>
      <vt:lpstr>—because increases in fuel economy more than offset growth in vehicle miles traveled</vt:lpstr>
      <vt:lpstr>Passenger travel increases across all transportation modes in the AEO2020 Reference case through 2050—</vt:lpstr>
      <vt:lpstr>—and freight movement increases across all modes except domestic marine</vt:lpstr>
      <vt:lpstr>Energy intensity decreases across most transportation modes in the AEO2020 Reference case—</vt:lpstr>
      <vt:lpstr>—because of policy, economic, and technological factors</vt:lpstr>
      <vt:lpstr>Fuel economy of all on-road vehicles increases in the AEO2020 Reference case—</vt:lpstr>
      <vt:lpstr>—across all vehicle types throughout the projection period</vt:lpstr>
      <vt:lpstr>Sales of more fuel-efficient cars and light-truck crossover utility vehicles increase in the AEO2020 Reference case—</vt:lpstr>
      <vt:lpstr>—but other vehicle types maintain significant market share through 2050</vt:lpstr>
      <vt:lpstr>Alternative and electric vehicles gain market share in the AEO2020 Reference case— </vt:lpstr>
      <vt:lpstr>—but gasoline vehicles remain the dominant vehicle type through 2050</vt:lpstr>
      <vt:lpstr>Consumption of transportation fuels grows considerably in the AEO2020 Reference case through the projection period—</vt:lpstr>
      <vt:lpstr>—because of increased use of electricity and natural gas</vt:lpstr>
      <vt:lpstr>Buildings</vt:lpstr>
      <vt:lpstr>Residential and commercial energy consumption grows slowly in the AEO2020 Reference case—</vt:lpstr>
      <vt:lpstr>—accounting for changes to energy efficiency standards and technological advances</vt:lpstr>
      <vt:lpstr>Population and residential housing stocks continue to grow mostly in the South and West between 2019 and 2050</vt:lpstr>
      <vt:lpstr>As a result of population shifts, overall U.S. heating needs decrease and cooling needs increase— </vt:lpstr>
      <vt:lpstr>—especially in warmer regions with higher space cooling demand </vt:lpstr>
      <vt:lpstr> U.S. residential energy intensity decreases in the AEO2020 Reference case—</vt:lpstr>
      <vt:lpstr>—although changes in electricity consumption vary by end use</vt:lpstr>
      <vt:lpstr>AEO2020 Reference case U.S. commercial energy consumption growth is tempered by increased equipment and lighting efficiencies—</vt:lpstr>
      <vt:lpstr>—but growing floorspace, declining electricity prices, and expanding information technology needs drive an overall increase in electricity consumption</vt:lpstr>
      <vt:lpstr>PowerPoint Presentation</vt:lpstr>
      <vt:lpstr>—with residential growth outpacing commercial growth in later years</vt:lpstr>
      <vt:lpstr>Combined heat and power (CHP) and other non-solar sources of electric generation account for 15% of commercial onsite capacity in 2019 in the AEO2020 Reference case—</vt:lpstr>
      <vt:lpstr>—but this share declines during the projection period as growth lags behind solar photovoltaic generation</vt:lpstr>
      <vt:lpstr>Residential and commercial electricity prices decline slightly in the AEO2020 Reference case through 2050</vt:lpstr>
      <vt:lpstr>—while natural gas prices rise, moderating natural gas consumption</vt:lpstr>
      <vt:lpstr>Energy consumed to meet lighting needs decreases in the AEO2020 Reference case – </vt:lpstr>
      <vt:lpstr>—driven by federal efficiency standards, declining upfront costs, and utility and state energy efficiency program incentives</vt:lpstr>
      <vt:lpstr>Industrial</vt:lpstr>
      <vt:lpstr>PowerPoint Presentation</vt:lpstr>
      <vt:lpstr>PowerPoint Presentation</vt:lpstr>
      <vt:lpstr>Industrial sector energy consumption increases fastest for natural gas and hydrocarbon gas liquids in the AEO2020 Reference case— </vt:lpstr>
      <vt:lpstr>—and bulk chemicals and nonmanufacturing are the fastest-growing industries in the sector</vt:lpstr>
      <vt:lpstr>In the AEO2020 Reference case, energy intensities decline in most heavy industries— </vt:lpstr>
      <vt:lpstr>—reflecting industrial capital stock turnover and adoption of new, more energy-efficient technologies</vt:lpstr>
      <vt:lpstr>AEO2020 Reference case energy consumption by fuel varies across energy-intensive industries— </vt:lpstr>
      <vt:lpstr>—because some industries have greater capacity for fuel switching than others</vt:lpstr>
      <vt:lpstr>Self-generation from combined heat and power (CHP), especially for bulk chemicals, accounts for most AEO2020 Reference case growth in industrial sector electricity consumption— </vt:lpstr>
      <vt:lpstr>—as quantities of purchased electricity remain fairly flat</vt:lpstr>
      <vt:lpstr>In the bulk chemicals industry, combined-heat-and-power (CHP) adoption grows in the AEO2020 Reference case; sales to the grid remain relatively flat as most generation fuels onsite consumption</vt:lpstr>
      <vt:lpstr>Emissions</vt:lpstr>
      <vt:lpstr>Economic growth is the biggest factor in carbon dioxide (CO2) emissions — </vt:lpstr>
      <vt:lpstr>— and emissions in the High Economic Growth case rise faster than the Low Economic Growth case, as rapidly increasing energy demand outweighs improvements in efficiency</vt:lpstr>
      <vt:lpstr>AEO2020 energy-related CO2 emissions increase in the industrial sector, increase as a result of natural gas consumption, but remain relatively flat in other sectors and fuel types through 2050</vt:lpstr>
      <vt:lpstr>Assumptions regarding crude oil prices affect energy-related CO2 emissions in AEO2020 —</vt:lpstr>
      <vt:lpstr>— and the oil price assumptions have the greatest effect on CO2 emissions from the transportation sector</vt:lpstr>
      <vt:lpstr>The AEO2020 High Oil and Gas Supply and Low Oil and Gas Supply cases have different electricity generation fuel mixes than the Reference case—</vt:lpstr>
      <vt:lpstr>—resulting in different CO2 emissions profiles </vt:lpstr>
      <vt:lpstr>Changes in AEO2020 cost assumptions for new wind and solar projects also result in different electricity generation fuel mixes—</vt:lpstr>
      <vt:lpstr>—and consequently, different energy-related carbon dioxide emission profiles</vt:lpstr>
      <vt:lpstr>Across end-use sectors, carbon intensity declines with changes in the fuel mix in the AEO2020 Reference case—</vt:lpstr>
      <vt:lpstr>—despite overall increases in energy consumption​</vt:lpstr>
      <vt:lpstr>References</vt:lpstr>
      <vt:lpstr>Abbreviations</vt:lpstr>
      <vt:lpstr>Graph sources</vt:lpstr>
      <vt:lpstr>Contacts</vt:lpstr>
      <vt:lpstr>AEO2020 Contact Information</vt:lpstr>
      <vt:lpstr>PowerPoint Presentation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Linga, Vikram</dc:creator>
  <cp:lastModifiedBy>Yen, Terry</cp:lastModifiedBy>
  <cp:revision>393</cp:revision>
  <cp:lastPrinted>2019-12-26T14:44:04Z</cp:lastPrinted>
  <dcterms:created xsi:type="dcterms:W3CDTF">2019-10-09T13:42:57Z</dcterms:created>
  <dcterms:modified xsi:type="dcterms:W3CDTF">2020-02-06T22:34:33Z</dcterms:modified>
  <cp:contentStatus/>
</cp:coreProperties>
</file>